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6" r:id="rId5"/>
    <p:sldMasterId id="2147483689" r:id="rId6"/>
  </p:sldMasterIdLst>
  <p:notesMasterIdLst>
    <p:notesMasterId r:id="rId47"/>
  </p:notesMasterIdLst>
  <p:sldIdLst>
    <p:sldId id="398" r:id="rId7"/>
    <p:sldId id="399" r:id="rId8"/>
    <p:sldId id="3207" r:id="rId9"/>
    <p:sldId id="3208" r:id="rId10"/>
    <p:sldId id="3206" r:id="rId11"/>
    <p:sldId id="403" r:id="rId12"/>
    <p:sldId id="404" r:id="rId13"/>
    <p:sldId id="405" r:id="rId14"/>
    <p:sldId id="3204" r:id="rId15"/>
    <p:sldId id="3209" r:id="rId16"/>
    <p:sldId id="338" r:id="rId17"/>
    <p:sldId id="3201" r:id="rId18"/>
    <p:sldId id="3199" r:id="rId19"/>
    <p:sldId id="3097" r:id="rId20"/>
    <p:sldId id="3219" r:id="rId21"/>
    <p:sldId id="612" r:id="rId22"/>
    <p:sldId id="3190" r:id="rId23"/>
    <p:sldId id="528" r:id="rId24"/>
    <p:sldId id="3218" r:id="rId25"/>
    <p:sldId id="3210" r:id="rId26"/>
    <p:sldId id="3211" r:id="rId27"/>
    <p:sldId id="3200" r:id="rId28"/>
    <p:sldId id="3126" r:id="rId29"/>
    <p:sldId id="3212" r:id="rId30"/>
    <p:sldId id="3213" r:id="rId31"/>
    <p:sldId id="3173" r:id="rId32"/>
    <p:sldId id="3214" r:id="rId33"/>
    <p:sldId id="3128" r:id="rId34"/>
    <p:sldId id="3217" r:id="rId35"/>
    <p:sldId id="3222" r:id="rId36"/>
    <p:sldId id="3223" r:id="rId37"/>
    <p:sldId id="3216" r:id="rId38"/>
    <p:sldId id="3220" r:id="rId39"/>
    <p:sldId id="339" r:id="rId40"/>
    <p:sldId id="346" r:id="rId41"/>
    <p:sldId id="3205" r:id="rId42"/>
    <p:sldId id="3174" r:id="rId43"/>
    <p:sldId id="3175" r:id="rId44"/>
    <p:sldId id="3215" r:id="rId45"/>
    <p:sldId id="3221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51A8228-E317-4CC3-05CA-782345098255}" name="Jim Carpenter" initials="JC" userId="S::jcarpe33@msudenver.edu::6d44ab61-67d0-4446-a6c2-85d82a4e30b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66FFFF"/>
    <a:srgbClr val="FFFFFF"/>
    <a:srgbClr val="EAF0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587E52-6B1D-47B8-A88C-3D5741D606B5}" v="141" dt="2026-06-04T19:03:15.299"/>
    <p1510:client id="{CBCF2002-DF99-4897-9D9E-F93EC8CF5A7B}" v="62" dt="2026-06-03T21:10:17.0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presProps" Target="presProps.xml"/><Relationship Id="rId8" Type="http://schemas.openxmlformats.org/officeDocument/2006/relationships/slide" Target="slides/slide2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w Rauch" userId="991380f4-7367-4388-9ee1-1daa26324be2" providerId="ADAL" clId="{CE52EB47-583F-44E3-A2E3-464AE23B0303}"/>
    <pc:docChg chg="undo custSel addSld delSld modSld sldOrd">
      <pc:chgData name="Andrew Rauch" userId="991380f4-7367-4388-9ee1-1daa26324be2" providerId="ADAL" clId="{CE52EB47-583F-44E3-A2E3-464AE23B0303}" dt="2026-06-03T23:19:08.337" v="1451" actId="14100"/>
      <pc:docMkLst>
        <pc:docMk/>
      </pc:docMkLst>
      <pc:sldChg chg="addSp modSp mod">
        <pc:chgData name="Andrew Rauch" userId="991380f4-7367-4388-9ee1-1daa26324be2" providerId="ADAL" clId="{CE52EB47-583F-44E3-A2E3-464AE23B0303}" dt="2026-06-02T21:42:11.768" v="863" actId="1076"/>
        <pc:sldMkLst>
          <pc:docMk/>
          <pc:sldMk cId="4115885666" sldId="338"/>
        </pc:sldMkLst>
        <pc:spChg chg="add mod">
          <ac:chgData name="Andrew Rauch" userId="991380f4-7367-4388-9ee1-1daa26324be2" providerId="ADAL" clId="{CE52EB47-583F-44E3-A2E3-464AE23B0303}" dt="2026-06-02T21:42:11.768" v="863" actId="1076"/>
          <ac:spMkLst>
            <pc:docMk/>
            <pc:sldMk cId="4115885666" sldId="338"/>
            <ac:spMk id="3" creationId="{F1A4E308-FAE1-8EEC-BE05-C18840AE9F9D}"/>
          </ac:spMkLst>
        </pc:spChg>
      </pc:sldChg>
      <pc:sldChg chg="addSp delSp add del setBg delDesignElem">
        <pc:chgData name="Andrew Rauch" userId="991380f4-7367-4388-9ee1-1daa26324be2" providerId="ADAL" clId="{CE52EB47-583F-44E3-A2E3-464AE23B0303}" dt="2026-06-02T14:50:15.863" v="18"/>
        <pc:sldMkLst>
          <pc:docMk/>
          <pc:sldMk cId="3404615295" sldId="339"/>
        </pc:sldMkLst>
        <pc:spChg chg="add del">
          <ac:chgData name="Andrew Rauch" userId="991380f4-7367-4388-9ee1-1daa26324be2" providerId="ADAL" clId="{CE52EB47-583F-44E3-A2E3-464AE23B0303}" dt="2026-06-02T14:50:13.140" v="17"/>
          <ac:spMkLst>
            <pc:docMk/>
            <pc:sldMk cId="3404615295" sldId="339"/>
            <ac:spMk id="9" creationId="{A4AC5506-6312-4701-8D3C-40187889A947}"/>
          </ac:spMkLst>
        </pc:spChg>
      </pc:sldChg>
      <pc:sldChg chg="addSp delSp modSp add del mod setBg delDesignElem">
        <pc:chgData name="Andrew Rauch" userId="991380f4-7367-4388-9ee1-1daa26324be2" providerId="ADAL" clId="{CE52EB47-583F-44E3-A2E3-464AE23B0303}" dt="2026-06-02T21:38:33.283" v="773" actId="1076"/>
        <pc:sldMkLst>
          <pc:docMk/>
          <pc:sldMk cId="1360158596" sldId="346"/>
        </pc:sldMkLst>
        <pc:spChg chg="add mod">
          <ac:chgData name="Andrew Rauch" userId="991380f4-7367-4388-9ee1-1daa26324be2" providerId="ADAL" clId="{CE52EB47-583F-44E3-A2E3-464AE23B0303}" dt="2026-06-02T21:38:33.283" v="773" actId="1076"/>
          <ac:spMkLst>
            <pc:docMk/>
            <pc:sldMk cId="1360158596" sldId="346"/>
            <ac:spMk id="4" creationId="{E73D9698-F5AD-FAF2-8D8A-5B2143750727}"/>
          </ac:spMkLst>
        </pc:spChg>
        <pc:spChg chg="add del">
          <ac:chgData name="Andrew Rauch" userId="991380f4-7367-4388-9ee1-1daa26324be2" providerId="ADAL" clId="{CE52EB47-583F-44E3-A2E3-464AE23B0303}" dt="2026-06-02T14:50:13.140" v="17"/>
          <ac:spMkLst>
            <pc:docMk/>
            <pc:sldMk cId="1360158596" sldId="346"/>
            <ac:spMk id="14" creationId="{E659831F-0D9A-4C63-9EBB-8435B85A440F}"/>
          </ac:spMkLst>
        </pc:spChg>
        <pc:spChg chg="add del">
          <ac:chgData name="Andrew Rauch" userId="991380f4-7367-4388-9ee1-1daa26324be2" providerId="ADAL" clId="{CE52EB47-583F-44E3-A2E3-464AE23B0303}" dt="2026-06-02T14:50:13.140" v="17"/>
          <ac:spMkLst>
            <pc:docMk/>
            <pc:sldMk cId="1360158596" sldId="346"/>
            <ac:spMk id="15" creationId="{9D80C9EF-3CC6-4ECC-9C2D-9D0396C96ED9}"/>
          </ac:spMkLst>
        </pc:spChg>
        <pc:spChg chg="add del">
          <ac:chgData name="Andrew Rauch" userId="991380f4-7367-4388-9ee1-1daa26324be2" providerId="ADAL" clId="{CE52EB47-583F-44E3-A2E3-464AE23B0303}" dt="2026-06-02T14:50:13.140" v="17"/>
          <ac:spMkLst>
            <pc:docMk/>
            <pc:sldMk cId="1360158596" sldId="346"/>
            <ac:spMk id="16" creationId="{5A55FBCD-CD42-40F5-8A1B-3203F9CAEEAA}"/>
          </ac:spMkLst>
        </pc:spChg>
        <pc:spChg chg="add del">
          <ac:chgData name="Andrew Rauch" userId="991380f4-7367-4388-9ee1-1daa26324be2" providerId="ADAL" clId="{CE52EB47-583F-44E3-A2E3-464AE23B0303}" dt="2026-06-02T14:50:13.140" v="17"/>
          <ac:spMkLst>
            <pc:docMk/>
            <pc:sldMk cId="1360158596" sldId="346"/>
            <ac:spMk id="17" creationId="{5DA32751-37A2-45C0-BE94-63D375E27003}"/>
          </ac:spMkLst>
        </pc:spChg>
      </pc:sldChg>
      <pc:sldChg chg="addSp modSp mod">
        <pc:chgData name="Andrew Rauch" userId="991380f4-7367-4388-9ee1-1daa26324be2" providerId="ADAL" clId="{CE52EB47-583F-44E3-A2E3-464AE23B0303}" dt="2026-06-02T21:34:57.455" v="705" actId="1076"/>
        <pc:sldMkLst>
          <pc:docMk/>
          <pc:sldMk cId="2095435139" sldId="399"/>
        </pc:sldMkLst>
        <pc:spChg chg="mod">
          <ac:chgData name="Andrew Rauch" userId="991380f4-7367-4388-9ee1-1daa26324be2" providerId="ADAL" clId="{CE52EB47-583F-44E3-A2E3-464AE23B0303}" dt="2026-06-02T21:34:34.734" v="699" actId="14100"/>
          <ac:spMkLst>
            <pc:docMk/>
            <pc:sldMk cId="2095435139" sldId="399"/>
            <ac:spMk id="2" creationId="{A2B7D587-709A-F93C-0FF2-DF75BC331F24}"/>
          </ac:spMkLst>
        </pc:spChg>
        <pc:spChg chg="mod">
          <ac:chgData name="Andrew Rauch" userId="991380f4-7367-4388-9ee1-1daa26324be2" providerId="ADAL" clId="{CE52EB47-583F-44E3-A2E3-464AE23B0303}" dt="2026-06-02T21:34:28.325" v="698" actId="5793"/>
          <ac:spMkLst>
            <pc:docMk/>
            <pc:sldMk cId="2095435139" sldId="399"/>
            <ac:spMk id="3" creationId="{ED789FD6-50BE-2491-EB3B-30996E242F0B}"/>
          </ac:spMkLst>
        </pc:spChg>
        <pc:spChg chg="add mod">
          <ac:chgData name="Andrew Rauch" userId="991380f4-7367-4388-9ee1-1daa26324be2" providerId="ADAL" clId="{CE52EB47-583F-44E3-A2E3-464AE23B0303}" dt="2026-06-02T21:34:09.370" v="691" actId="767"/>
          <ac:spMkLst>
            <pc:docMk/>
            <pc:sldMk cId="2095435139" sldId="399"/>
            <ac:spMk id="4" creationId="{35D809EF-21A9-8545-29BC-6DFCBF2E3247}"/>
          </ac:spMkLst>
        </pc:spChg>
        <pc:spChg chg="add mod">
          <ac:chgData name="Andrew Rauch" userId="991380f4-7367-4388-9ee1-1daa26324be2" providerId="ADAL" clId="{CE52EB47-583F-44E3-A2E3-464AE23B0303}" dt="2026-06-02T21:34:57.455" v="705" actId="1076"/>
          <ac:spMkLst>
            <pc:docMk/>
            <pc:sldMk cId="2095435139" sldId="399"/>
            <ac:spMk id="5" creationId="{398F75BC-35DB-BAE3-E1CF-C03DCE902947}"/>
          </ac:spMkLst>
        </pc:spChg>
      </pc:sldChg>
      <pc:sldChg chg="addSp modSp mod">
        <pc:chgData name="Andrew Rauch" userId="991380f4-7367-4388-9ee1-1daa26324be2" providerId="ADAL" clId="{CE52EB47-583F-44E3-A2E3-464AE23B0303}" dt="2026-06-02T21:42:44.760" v="875" actId="1076"/>
        <pc:sldMkLst>
          <pc:docMk/>
          <pc:sldMk cId="3841871667" sldId="403"/>
        </pc:sldMkLst>
        <pc:spChg chg="add mod">
          <ac:chgData name="Andrew Rauch" userId="991380f4-7367-4388-9ee1-1daa26324be2" providerId="ADAL" clId="{CE52EB47-583F-44E3-A2E3-464AE23B0303}" dt="2026-06-02T21:42:44.760" v="875" actId="1076"/>
          <ac:spMkLst>
            <pc:docMk/>
            <pc:sldMk cId="3841871667" sldId="403"/>
            <ac:spMk id="2" creationId="{13224254-5BE3-3E07-3CF9-B92ABF94C40E}"/>
          </ac:spMkLst>
        </pc:spChg>
      </pc:sldChg>
      <pc:sldChg chg="addSp modSp mod">
        <pc:chgData name="Andrew Rauch" userId="991380f4-7367-4388-9ee1-1daa26324be2" providerId="ADAL" clId="{CE52EB47-583F-44E3-A2E3-464AE23B0303}" dt="2026-06-02T21:42:34.210" v="872" actId="1076"/>
        <pc:sldMkLst>
          <pc:docMk/>
          <pc:sldMk cId="1522234934" sldId="404"/>
        </pc:sldMkLst>
        <pc:spChg chg="add mod">
          <ac:chgData name="Andrew Rauch" userId="991380f4-7367-4388-9ee1-1daa26324be2" providerId="ADAL" clId="{CE52EB47-583F-44E3-A2E3-464AE23B0303}" dt="2026-06-02T21:42:34.210" v="872" actId="1076"/>
          <ac:spMkLst>
            <pc:docMk/>
            <pc:sldMk cId="1522234934" sldId="404"/>
            <ac:spMk id="2" creationId="{8A978A97-8608-28BA-C5EC-D1581B545591}"/>
          </ac:spMkLst>
        </pc:spChg>
      </pc:sldChg>
      <pc:sldChg chg="addSp modSp mod">
        <pc:chgData name="Andrew Rauch" userId="991380f4-7367-4388-9ee1-1daa26324be2" providerId="ADAL" clId="{CE52EB47-583F-44E3-A2E3-464AE23B0303}" dt="2026-06-02T21:42:26.265" v="869" actId="1076"/>
        <pc:sldMkLst>
          <pc:docMk/>
          <pc:sldMk cId="1894290699" sldId="405"/>
        </pc:sldMkLst>
        <pc:spChg chg="add mod">
          <ac:chgData name="Andrew Rauch" userId="991380f4-7367-4388-9ee1-1daa26324be2" providerId="ADAL" clId="{CE52EB47-583F-44E3-A2E3-464AE23B0303}" dt="2026-06-02T21:42:26.265" v="869" actId="1076"/>
          <ac:spMkLst>
            <pc:docMk/>
            <pc:sldMk cId="1894290699" sldId="405"/>
            <ac:spMk id="2" creationId="{9B29A2CE-8C25-9D9B-59B6-AE37CE40B555}"/>
          </ac:spMkLst>
        </pc:spChg>
      </pc:sldChg>
      <pc:sldChg chg="add del">
        <pc:chgData name="Andrew Rauch" userId="991380f4-7367-4388-9ee1-1daa26324be2" providerId="ADAL" clId="{CE52EB47-583F-44E3-A2E3-464AE23B0303}" dt="2026-06-02T14:50:35.019" v="20"/>
        <pc:sldMkLst>
          <pc:docMk/>
          <pc:sldMk cId="1741686649" sldId="406"/>
        </pc:sldMkLst>
      </pc:sldChg>
      <pc:sldChg chg="add del">
        <pc:chgData name="Andrew Rauch" userId="991380f4-7367-4388-9ee1-1daa26324be2" providerId="ADAL" clId="{CE52EB47-583F-44E3-A2E3-464AE23B0303}" dt="2026-06-02T14:50:35.019" v="20"/>
        <pc:sldMkLst>
          <pc:docMk/>
          <pc:sldMk cId="1898291855" sldId="431"/>
        </pc:sldMkLst>
      </pc:sldChg>
      <pc:sldChg chg="addSp delSp modSp mod">
        <pc:chgData name="Andrew Rauch" userId="991380f4-7367-4388-9ee1-1daa26324be2" providerId="ADAL" clId="{CE52EB47-583F-44E3-A2E3-464AE23B0303}" dt="2026-06-03T21:09:34.232" v="1433" actId="313"/>
        <pc:sldMkLst>
          <pc:docMk/>
          <pc:sldMk cId="579948462" sldId="528"/>
        </pc:sldMkLst>
        <pc:spChg chg="mod">
          <ac:chgData name="Andrew Rauch" userId="991380f4-7367-4388-9ee1-1daa26324be2" providerId="ADAL" clId="{CE52EB47-583F-44E3-A2E3-464AE23B0303}" dt="2026-06-03T21:09:34.232" v="1433" actId="313"/>
          <ac:spMkLst>
            <pc:docMk/>
            <pc:sldMk cId="579948462" sldId="528"/>
            <ac:spMk id="3" creationId="{1E38CEAB-F8F7-1BE6-E90F-CC7BBA0D21D7}"/>
          </ac:spMkLst>
        </pc:spChg>
        <pc:spChg chg="add del mod">
          <ac:chgData name="Andrew Rauch" userId="991380f4-7367-4388-9ee1-1daa26324be2" providerId="ADAL" clId="{CE52EB47-583F-44E3-A2E3-464AE23B0303}" dt="2026-06-02T21:40:35.690" v="814" actId="478"/>
          <ac:spMkLst>
            <pc:docMk/>
            <pc:sldMk cId="579948462" sldId="528"/>
            <ac:spMk id="4" creationId="{A9331CD5-3C7C-FE56-3A42-3C01EE6C29A6}"/>
          </ac:spMkLst>
        </pc:spChg>
        <pc:spChg chg="add mod">
          <ac:chgData name="Andrew Rauch" userId="991380f4-7367-4388-9ee1-1daa26324be2" providerId="ADAL" clId="{CE52EB47-583F-44E3-A2E3-464AE23B0303}" dt="2026-06-02T21:40:49.460" v="825" actId="20577"/>
          <ac:spMkLst>
            <pc:docMk/>
            <pc:sldMk cId="579948462" sldId="528"/>
            <ac:spMk id="5" creationId="{2AA8D651-AAD4-9196-6348-0565233E8A2F}"/>
          </ac:spMkLst>
        </pc:spChg>
      </pc:sldChg>
      <pc:sldChg chg="addSp modSp mod">
        <pc:chgData name="Andrew Rauch" userId="991380f4-7367-4388-9ee1-1daa26324be2" providerId="ADAL" clId="{CE52EB47-583F-44E3-A2E3-464AE23B0303}" dt="2026-06-02T21:41:07.823" v="834" actId="1076"/>
        <pc:sldMkLst>
          <pc:docMk/>
          <pc:sldMk cId="821218382" sldId="612"/>
        </pc:sldMkLst>
        <pc:spChg chg="add mod">
          <ac:chgData name="Andrew Rauch" userId="991380f4-7367-4388-9ee1-1daa26324be2" providerId="ADAL" clId="{CE52EB47-583F-44E3-A2E3-464AE23B0303}" dt="2026-06-02T21:41:07.823" v="834" actId="1076"/>
          <ac:spMkLst>
            <pc:docMk/>
            <pc:sldMk cId="821218382" sldId="612"/>
            <ac:spMk id="3" creationId="{283B9709-C0D1-6B82-1810-A3DC7F3EA7BA}"/>
          </ac:spMkLst>
        </pc:spChg>
      </pc:sldChg>
      <pc:sldChg chg="addSp modSp mod">
        <pc:chgData name="Andrew Rauch" userId="991380f4-7367-4388-9ee1-1daa26324be2" providerId="ADAL" clId="{CE52EB47-583F-44E3-A2E3-464AE23B0303}" dt="2026-06-02T21:41:36.573" v="847" actId="1076"/>
        <pc:sldMkLst>
          <pc:docMk/>
          <pc:sldMk cId="237394331" sldId="3097"/>
        </pc:sldMkLst>
        <pc:spChg chg="add mod">
          <ac:chgData name="Andrew Rauch" userId="991380f4-7367-4388-9ee1-1daa26324be2" providerId="ADAL" clId="{CE52EB47-583F-44E3-A2E3-464AE23B0303}" dt="2026-06-02T21:41:36.573" v="847" actId="1076"/>
          <ac:spMkLst>
            <pc:docMk/>
            <pc:sldMk cId="237394331" sldId="3097"/>
            <ac:spMk id="3" creationId="{02AF9188-A247-916B-0878-7E795DBE0B4C}"/>
          </ac:spMkLst>
        </pc:spChg>
      </pc:sldChg>
      <pc:sldChg chg="modSp add del mod">
        <pc:chgData name="Andrew Rauch" userId="991380f4-7367-4388-9ee1-1daa26324be2" providerId="ADAL" clId="{CE52EB47-583F-44E3-A2E3-464AE23B0303}" dt="2026-06-02T19:57:27.167" v="42" actId="47"/>
        <pc:sldMkLst>
          <pc:docMk/>
          <pc:sldMk cId="1458810116" sldId="3112"/>
        </pc:sldMkLst>
        <pc:spChg chg="mod">
          <ac:chgData name="Andrew Rauch" userId="991380f4-7367-4388-9ee1-1daa26324be2" providerId="ADAL" clId="{CE52EB47-583F-44E3-A2E3-464AE23B0303}" dt="2026-06-02T15:53:15.943" v="39"/>
          <ac:spMkLst>
            <pc:docMk/>
            <pc:sldMk cId="1458810116" sldId="3112"/>
            <ac:spMk id="2" creationId="{5D839E56-539B-53F7-A775-C3B6B9455FDE}"/>
          </ac:spMkLst>
        </pc:spChg>
        <pc:graphicFrameChg chg="modGraphic">
          <ac:chgData name="Andrew Rauch" userId="991380f4-7367-4388-9ee1-1daa26324be2" providerId="ADAL" clId="{CE52EB47-583F-44E3-A2E3-464AE23B0303}" dt="2026-06-02T15:53:19.024" v="41" actId="20577"/>
          <ac:graphicFrameMkLst>
            <pc:docMk/>
            <pc:sldMk cId="1458810116" sldId="3112"/>
            <ac:graphicFrameMk id="14" creationId="{56B5F56D-969D-53F7-A597-9FC292AB3800}"/>
          </ac:graphicFrameMkLst>
        </pc:graphicFrameChg>
      </pc:sldChg>
      <pc:sldChg chg="addSp modSp mod">
        <pc:chgData name="Andrew Rauch" userId="991380f4-7367-4388-9ee1-1daa26324be2" providerId="ADAL" clId="{CE52EB47-583F-44E3-A2E3-464AE23B0303}" dt="2026-06-02T21:39:57.858" v="799" actId="1076"/>
        <pc:sldMkLst>
          <pc:docMk/>
          <pc:sldMk cId="3586499461" sldId="3126"/>
        </pc:sldMkLst>
        <pc:spChg chg="add mod">
          <ac:chgData name="Andrew Rauch" userId="991380f4-7367-4388-9ee1-1daa26324be2" providerId="ADAL" clId="{CE52EB47-583F-44E3-A2E3-464AE23B0303}" dt="2026-06-02T21:39:57.858" v="799" actId="1076"/>
          <ac:spMkLst>
            <pc:docMk/>
            <pc:sldMk cId="3586499461" sldId="3126"/>
            <ac:spMk id="3" creationId="{22CD9CFB-0E3F-39D8-4B19-F1CCC2672B8B}"/>
          </ac:spMkLst>
        </pc:spChg>
      </pc:sldChg>
      <pc:sldChg chg="addSp modSp mod">
        <pc:chgData name="Andrew Rauch" userId="991380f4-7367-4388-9ee1-1daa26324be2" providerId="ADAL" clId="{CE52EB47-583F-44E3-A2E3-464AE23B0303}" dt="2026-06-02T21:39:15.939" v="787" actId="1076"/>
        <pc:sldMkLst>
          <pc:docMk/>
          <pc:sldMk cId="1653619581" sldId="3128"/>
        </pc:sldMkLst>
        <pc:spChg chg="add mod">
          <ac:chgData name="Andrew Rauch" userId="991380f4-7367-4388-9ee1-1daa26324be2" providerId="ADAL" clId="{CE52EB47-583F-44E3-A2E3-464AE23B0303}" dt="2026-06-02T21:39:15.939" v="787" actId="1076"/>
          <ac:spMkLst>
            <pc:docMk/>
            <pc:sldMk cId="1653619581" sldId="3128"/>
            <ac:spMk id="2" creationId="{4AD7D471-B823-2A0D-2D94-A666828B1AFA}"/>
          </ac:spMkLst>
        </pc:spChg>
      </pc:sldChg>
      <pc:sldChg chg="addSp modSp mod">
        <pc:chgData name="Andrew Rauch" userId="991380f4-7367-4388-9ee1-1daa26324be2" providerId="ADAL" clId="{CE52EB47-583F-44E3-A2E3-464AE23B0303}" dt="2026-06-02T21:39:26.149" v="790" actId="1076"/>
        <pc:sldMkLst>
          <pc:docMk/>
          <pc:sldMk cId="389348140" sldId="3173"/>
        </pc:sldMkLst>
        <pc:spChg chg="add mod">
          <ac:chgData name="Andrew Rauch" userId="991380f4-7367-4388-9ee1-1daa26324be2" providerId="ADAL" clId="{CE52EB47-583F-44E3-A2E3-464AE23B0303}" dt="2026-06-02T21:39:26.149" v="790" actId="1076"/>
          <ac:spMkLst>
            <pc:docMk/>
            <pc:sldMk cId="389348140" sldId="3173"/>
            <ac:spMk id="3" creationId="{509CEAF2-3DF4-1943-61C8-699AD10697EB}"/>
          </ac:spMkLst>
        </pc:spChg>
      </pc:sldChg>
      <pc:sldChg chg="addSp modSp add del mod">
        <pc:chgData name="Andrew Rauch" userId="991380f4-7367-4388-9ee1-1daa26324be2" providerId="ADAL" clId="{CE52EB47-583F-44E3-A2E3-464AE23B0303}" dt="2026-06-02T21:38:09.016" v="762" actId="1076"/>
        <pc:sldMkLst>
          <pc:docMk/>
          <pc:sldMk cId="3690754871" sldId="3174"/>
        </pc:sldMkLst>
        <pc:spChg chg="add mod">
          <ac:chgData name="Andrew Rauch" userId="991380f4-7367-4388-9ee1-1daa26324be2" providerId="ADAL" clId="{CE52EB47-583F-44E3-A2E3-464AE23B0303}" dt="2026-06-02T21:38:09.016" v="762" actId="1076"/>
          <ac:spMkLst>
            <pc:docMk/>
            <pc:sldMk cId="3690754871" sldId="3174"/>
            <ac:spMk id="2" creationId="{8BD65715-8E82-DA4D-33C1-5B99DD65BB9D}"/>
          </ac:spMkLst>
        </pc:spChg>
      </pc:sldChg>
      <pc:sldChg chg="addSp modSp add del mod">
        <pc:chgData name="Andrew Rauch" userId="991380f4-7367-4388-9ee1-1daa26324be2" providerId="ADAL" clId="{CE52EB47-583F-44E3-A2E3-464AE23B0303}" dt="2026-06-02T21:37:55.371" v="758" actId="1076"/>
        <pc:sldMkLst>
          <pc:docMk/>
          <pc:sldMk cId="2122885835" sldId="3175"/>
        </pc:sldMkLst>
        <pc:spChg chg="add mod">
          <ac:chgData name="Andrew Rauch" userId="991380f4-7367-4388-9ee1-1daa26324be2" providerId="ADAL" clId="{CE52EB47-583F-44E3-A2E3-464AE23B0303}" dt="2026-06-02T21:37:55.371" v="758" actId="1076"/>
          <ac:spMkLst>
            <pc:docMk/>
            <pc:sldMk cId="2122885835" sldId="3175"/>
            <ac:spMk id="2" creationId="{4CAE37F9-D278-D5A8-A205-8A158BDA019D}"/>
          </ac:spMkLst>
        </pc:spChg>
      </pc:sldChg>
      <pc:sldChg chg="add del">
        <pc:chgData name="Andrew Rauch" userId="991380f4-7367-4388-9ee1-1daa26324be2" providerId="ADAL" clId="{CE52EB47-583F-44E3-A2E3-464AE23B0303}" dt="2026-06-02T14:50:35.019" v="20"/>
        <pc:sldMkLst>
          <pc:docMk/>
          <pc:sldMk cId="289025528" sldId="3176"/>
        </pc:sldMkLst>
      </pc:sldChg>
      <pc:sldChg chg="add del">
        <pc:chgData name="Andrew Rauch" userId="991380f4-7367-4388-9ee1-1daa26324be2" providerId="ADAL" clId="{CE52EB47-583F-44E3-A2E3-464AE23B0303}" dt="2026-06-02T14:50:35.019" v="20"/>
        <pc:sldMkLst>
          <pc:docMk/>
          <pc:sldMk cId="3232894471" sldId="3186"/>
        </pc:sldMkLst>
      </pc:sldChg>
      <pc:sldChg chg="add del">
        <pc:chgData name="Andrew Rauch" userId="991380f4-7367-4388-9ee1-1daa26324be2" providerId="ADAL" clId="{CE52EB47-583F-44E3-A2E3-464AE23B0303}" dt="2026-06-02T14:50:35.019" v="20"/>
        <pc:sldMkLst>
          <pc:docMk/>
          <pc:sldMk cId="1149507744" sldId="3189"/>
        </pc:sldMkLst>
      </pc:sldChg>
      <pc:sldChg chg="addSp modSp mod">
        <pc:chgData name="Andrew Rauch" userId="991380f4-7367-4388-9ee1-1daa26324be2" providerId="ADAL" clId="{CE52EB47-583F-44E3-A2E3-464AE23B0303}" dt="2026-06-02T21:40:59.630" v="830" actId="1076"/>
        <pc:sldMkLst>
          <pc:docMk/>
          <pc:sldMk cId="2667636103" sldId="3190"/>
        </pc:sldMkLst>
        <pc:spChg chg="add mod">
          <ac:chgData name="Andrew Rauch" userId="991380f4-7367-4388-9ee1-1daa26324be2" providerId="ADAL" clId="{CE52EB47-583F-44E3-A2E3-464AE23B0303}" dt="2026-06-02T21:40:59.630" v="830" actId="1076"/>
          <ac:spMkLst>
            <pc:docMk/>
            <pc:sldMk cId="2667636103" sldId="3190"/>
            <ac:spMk id="2" creationId="{A859E9B9-0090-EF34-D215-FDF3BB6B7540}"/>
          </ac:spMkLst>
        </pc:spChg>
      </pc:sldChg>
      <pc:sldChg chg="add del">
        <pc:chgData name="Andrew Rauch" userId="991380f4-7367-4388-9ee1-1daa26324be2" providerId="ADAL" clId="{CE52EB47-583F-44E3-A2E3-464AE23B0303}" dt="2026-06-02T14:50:35.019" v="20"/>
        <pc:sldMkLst>
          <pc:docMk/>
          <pc:sldMk cId="2625412653" sldId="3195"/>
        </pc:sldMkLst>
      </pc:sldChg>
      <pc:sldChg chg="add del">
        <pc:chgData name="Andrew Rauch" userId="991380f4-7367-4388-9ee1-1daa26324be2" providerId="ADAL" clId="{CE52EB47-583F-44E3-A2E3-464AE23B0303}" dt="2026-06-02T21:35:03.316" v="707"/>
        <pc:sldMkLst>
          <pc:docMk/>
          <pc:sldMk cId="1745858091" sldId="3196"/>
        </pc:sldMkLst>
      </pc:sldChg>
      <pc:sldChg chg="addSp modSp mod">
        <pc:chgData name="Andrew Rauch" userId="991380f4-7367-4388-9ee1-1daa26324be2" providerId="ADAL" clId="{CE52EB47-583F-44E3-A2E3-464AE23B0303}" dt="2026-06-02T21:41:45.509" v="852" actId="1076"/>
        <pc:sldMkLst>
          <pc:docMk/>
          <pc:sldMk cId="1665302161" sldId="3199"/>
        </pc:sldMkLst>
        <pc:spChg chg="add mod">
          <ac:chgData name="Andrew Rauch" userId="991380f4-7367-4388-9ee1-1daa26324be2" providerId="ADAL" clId="{CE52EB47-583F-44E3-A2E3-464AE23B0303}" dt="2026-06-02T21:41:45.509" v="852" actId="1076"/>
          <ac:spMkLst>
            <pc:docMk/>
            <pc:sldMk cId="1665302161" sldId="3199"/>
            <ac:spMk id="2" creationId="{10D0B7CB-F9D2-B1BE-70D0-83F558CD4CE6}"/>
          </ac:spMkLst>
        </pc:spChg>
      </pc:sldChg>
      <pc:sldChg chg="addSp modSp mod">
        <pc:chgData name="Andrew Rauch" userId="991380f4-7367-4388-9ee1-1daa26324be2" providerId="ADAL" clId="{CE52EB47-583F-44E3-A2E3-464AE23B0303}" dt="2026-06-02T21:40:08.262" v="804" actId="1076"/>
        <pc:sldMkLst>
          <pc:docMk/>
          <pc:sldMk cId="2641225864" sldId="3200"/>
        </pc:sldMkLst>
        <pc:spChg chg="add mod">
          <ac:chgData name="Andrew Rauch" userId="991380f4-7367-4388-9ee1-1daa26324be2" providerId="ADAL" clId="{CE52EB47-583F-44E3-A2E3-464AE23B0303}" dt="2026-06-02T21:40:08.262" v="804" actId="1076"/>
          <ac:spMkLst>
            <pc:docMk/>
            <pc:sldMk cId="2641225864" sldId="3200"/>
            <ac:spMk id="4" creationId="{1BFF9860-C65C-47CA-BE3D-B7A00C0A420E}"/>
          </ac:spMkLst>
        </pc:spChg>
      </pc:sldChg>
      <pc:sldChg chg="addSp modSp mod">
        <pc:chgData name="Andrew Rauch" userId="991380f4-7367-4388-9ee1-1daa26324be2" providerId="ADAL" clId="{CE52EB47-583F-44E3-A2E3-464AE23B0303}" dt="2026-06-02T21:41:57.495" v="857" actId="1076"/>
        <pc:sldMkLst>
          <pc:docMk/>
          <pc:sldMk cId="2646552315" sldId="3201"/>
        </pc:sldMkLst>
        <pc:spChg chg="add mod">
          <ac:chgData name="Andrew Rauch" userId="991380f4-7367-4388-9ee1-1daa26324be2" providerId="ADAL" clId="{CE52EB47-583F-44E3-A2E3-464AE23B0303}" dt="2026-06-02T21:41:57.495" v="857" actId="1076"/>
          <ac:spMkLst>
            <pc:docMk/>
            <pc:sldMk cId="2646552315" sldId="3201"/>
            <ac:spMk id="4" creationId="{D4C31A72-5915-B924-A293-03321F2ECBC0}"/>
          </ac:spMkLst>
        </pc:spChg>
      </pc:sldChg>
      <pc:sldChg chg="addSp modSp mod">
        <pc:chgData name="Andrew Rauch" userId="991380f4-7367-4388-9ee1-1daa26324be2" providerId="ADAL" clId="{CE52EB47-583F-44E3-A2E3-464AE23B0303}" dt="2026-06-02T21:42:19.104" v="866" actId="1076"/>
        <pc:sldMkLst>
          <pc:docMk/>
          <pc:sldMk cId="2948898713" sldId="3204"/>
        </pc:sldMkLst>
        <pc:spChg chg="add mod">
          <ac:chgData name="Andrew Rauch" userId="991380f4-7367-4388-9ee1-1daa26324be2" providerId="ADAL" clId="{CE52EB47-583F-44E3-A2E3-464AE23B0303}" dt="2026-06-02T21:42:19.104" v="866" actId="1076"/>
          <ac:spMkLst>
            <pc:docMk/>
            <pc:sldMk cId="2948898713" sldId="3204"/>
            <ac:spMk id="2" creationId="{B37AA2D8-CE48-04CC-56E4-8307F70D8A92}"/>
          </ac:spMkLst>
        </pc:spChg>
      </pc:sldChg>
      <pc:sldChg chg="addSp modSp add del mod">
        <pc:chgData name="Andrew Rauch" userId="991380f4-7367-4388-9ee1-1daa26324be2" providerId="ADAL" clId="{CE52EB47-583F-44E3-A2E3-464AE23B0303}" dt="2026-06-02T21:38:19.033" v="767" actId="1076"/>
        <pc:sldMkLst>
          <pc:docMk/>
          <pc:sldMk cId="3652570612" sldId="3205"/>
        </pc:sldMkLst>
        <pc:spChg chg="add mod">
          <ac:chgData name="Andrew Rauch" userId="991380f4-7367-4388-9ee1-1daa26324be2" providerId="ADAL" clId="{CE52EB47-583F-44E3-A2E3-464AE23B0303}" dt="2026-06-02T21:38:19.033" v="767" actId="1076"/>
          <ac:spMkLst>
            <pc:docMk/>
            <pc:sldMk cId="3652570612" sldId="3205"/>
            <ac:spMk id="2" creationId="{9FAAFAEF-742C-621A-A6A5-1981E0499FF8}"/>
          </ac:spMkLst>
        </pc:spChg>
      </pc:sldChg>
      <pc:sldChg chg="addSp modSp mod">
        <pc:chgData name="Andrew Rauch" userId="991380f4-7367-4388-9ee1-1daa26324be2" providerId="ADAL" clId="{CE52EB47-583F-44E3-A2E3-464AE23B0303}" dt="2026-06-02T21:42:52.134" v="878" actId="1076"/>
        <pc:sldMkLst>
          <pc:docMk/>
          <pc:sldMk cId="1031831380" sldId="3206"/>
        </pc:sldMkLst>
        <pc:spChg chg="add mod">
          <ac:chgData name="Andrew Rauch" userId="991380f4-7367-4388-9ee1-1daa26324be2" providerId="ADAL" clId="{CE52EB47-583F-44E3-A2E3-464AE23B0303}" dt="2026-06-02T21:42:52.134" v="878" actId="1076"/>
          <ac:spMkLst>
            <pc:docMk/>
            <pc:sldMk cId="1031831380" sldId="3206"/>
            <ac:spMk id="2" creationId="{8B63B6F3-F697-F890-7040-0563394D95C6}"/>
          </ac:spMkLst>
        </pc:spChg>
      </pc:sldChg>
      <pc:sldChg chg="addSp modSp mod">
        <pc:chgData name="Andrew Rauch" userId="991380f4-7367-4388-9ee1-1daa26324be2" providerId="ADAL" clId="{CE52EB47-583F-44E3-A2E3-464AE23B0303}" dt="2026-06-02T21:42:59.390" v="881" actId="1076"/>
        <pc:sldMkLst>
          <pc:docMk/>
          <pc:sldMk cId="2322918890" sldId="3207"/>
        </pc:sldMkLst>
        <pc:spChg chg="add mod">
          <ac:chgData name="Andrew Rauch" userId="991380f4-7367-4388-9ee1-1daa26324be2" providerId="ADAL" clId="{CE52EB47-583F-44E3-A2E3-464AE23B0303}" dt="2026-06-02T21:42:59.390" v="881" actId="1076"/>
          <ac:spMkLst>
            <pc:docMk/>
            <pc:sldMk cId="2322918890" sldId="3207"/>
            <ac:spMk id="2" creationId="{B6B0EE0C-D67B-D9D2-A226-FE0430458969}"/>
          </ac:spMkLst>
        </pc:spChg>
      </pc:sldChg>
      <pc:sldChg chg="addSp modSp mod">
        <pc:chgData name="Andrew Rauch" userId="991380f4-7367-4388-9ee1-1daa26324be2" providerId="ADAL" clId="{CE52EB47-583F-44E3-A2E3-464AE23B0303}" dt="2026-06-02T21:40:18.731" v="807" actId="1076"/>
        <pc:sldMkLst>
          <pc:docMk/>
          <pc:sldMk cId="1510515951" sldId="3210"/>
        </pc:sldMkLst>
        <pc:spChg chg="add mod">
          <ac:chgData name="Andrew Rauch" userId="991380f4-7367-4388-9ee1-1daa26324be2" providerId="ADAL" clId="{CE52EB47-583F-44E3-A2E3-464AE23B0303}" dt="2026-06-02T21:40:18.731" v="807" actId="1076"/>
          <ac:spMkLst>
            <pc:docMk/>
            <pc:sldMk cId="1510515951" sldId="3210"/>
            <ac:spMk id="4" creationId="{59A976BF-100B-26D7-E22B-03C8C7B2C06C}"/>
          </ac:spMkLst>
        </pc:spChg>
      </pc:sldChg>
      <pc:sldChg chg="addSp modSp mod">
        <pc:chgData name="Andrew Rauch" userId="991380f4-7367-4388-9ee1-1daa26324be2" providerId="ADAL" clId="{CE52EB47-583F-44E3-A2E3-464AE23B0303}" dt="2026-06-02T21:39:47.130" v="796" actId="1076"/>
        <pc:sldMkLst>
          <pc:docMk/>
          <pc:sldMk cId="3740887277" sldId="3212"/>
        </pc:sldMkLst>
        <pc:spChg chg="add mod">
          <ac:chgData name="Andrew Rauch" userId="991380f4-7367-4388-9ee1-1daa26324be2" providerId="ADAL" clId="{CE52EB47-583F-44E3-A2E3-464AE23B0303}" dt="2026-06-02T21:39:47.130" v="796" actId="1076"/>
          <ac:spMkLst>
            <pc:docMk/>
            <pc:sldMk cId="3740887277" sldId="3212"/>
            <ac:spMk id="4" creationId="{8CC94C49-28D1-A7E5-B902-8963693DCBFB}"/>
          </ac:spMkLst>
        </pc:spChg>
      </pc:sldChg>
      <pc:sldChg chg="addSp modSp mod">
        <pc:chgData name="Andrew Rauch" userId="991380f4-7367-4388-9ee1-1daa26324be2" providerId="ADAL" clId="{CE52EB47-583F-44E3-A2E3-464AE23B0303}" dt="2026-06-02T21:39:37.379" v="793" actId="1076"/>
        <pc:sldMkLst>
          <pc:docMk/>
          <pc:sldMk cId="1676219872" sldId="3213"/>
        </pc:sldMkLst>
        <pc:spChg chg="add mod">
          <ac:chgData name="Andrew Rauch" userId="991380f4-7367-4388-9ee1-1daa26324be2" providerId="ADAL" clId="{CE52EB47-583F-44E3-A2E3-464AE23B0303}" dt="2026-06-02T21:39:37.379" v="793" actId="1076"/>
          <ac:spMkLst>
            <pc:docMk/>
            <pc:sldMk cId="1676219872" sldId="3213"/>
            <ac:spMk id="49" creationId="{A5C7332E-07B2-0289-8716-16E211471455}"/>
          </ac:spMkLst>
        </pc:spChg>
      </pc:sldChg>
      <pc:sldChg chg="addSp delSp modSp mod ord">
        <pc:chgData name="Andrew Rauch" userId="991380f4-7367-4388-9ee1-1daa26324be2" providerId="ADAL" clId="{CE52EB47-583F-44E3-A2E3-464AE23B0303}" dt="2026-06-03T21:10:58.912" v="1440" actId="1076"/>
        <pc:sldMkLst>
          <pc:docMk/>
          <pc:sldMk cId="2908444078" sldId="3215"/>
        </pc:sldMkLst>
        <pc:spChg chg="del">
          <ac:chgData name="Andrew Rauch" userId="991380f4-7367-4388-9ee1-1daa26324be2" providerId="ADAL" clId="{CE52EB47-583F-44E3-A2E3-464AE23B0303}" dt="2026-06-03T21:10:16.065" v="1434" actId="478"/>
          <ac:spMkLst>
            <pc:docMk/>
            <pc:sldMk cId="2908444078" sldId="3215"/>
            <ac:spMk id="2" creationId="{8B0FF998-E0C8-C3EF-C5BF-D0B7A7618668}"/>
          </ac:spMkLst>
        </pc:spChg>
        <pc:spChg chg="mod">
          <ac:chgData name="Andrew Rauch" userId="991380f4-7367-4388-9ee1-1daa26324be2" providerId="ADAL" clId="{CE52EB47-583F-44E3-A2E3-464AE23B0303}" dt="2026-06-03T21:10:58.912" v="1440" actId="1076"/>
          <ac:spMkLst>
            <pc:docMk/>
            <pc:sldMk cId="2908444078" sldId="3215"/>
            <ac:spMk id="3" creationId="{1857673E-818C-C5CD-71EC-EA367412E7C2}"/>
          </ac:spMkLst>
        </pc:spChg>
        <pc:spChg chg="add mod">
          <ac:chgData name="Andrew Rauch" userId="991380f4-7367-4388-9ee1-1daa26324be2" providerId="ADAL" clId="{CE52EB47-583F-44E3-A2E3-464AE23B0303}" dt="2026-06-02T21:37:40.950" v="749" actId="14100"/>
          <ac:spMkLst>
            <pc:docMk/>
            <pc:sldMk cId="2908444078" sldId="3215"/>
            <ac:spMk id="4" creationId="{8487A53F-1F6B-C2B0-6E35-077742ACB69E}"/>
          </ac:spMkLst>
        </pc:spChg>
        <pc:graphicFrameChg chg="add mod modGraphic">
          <ac:chgData name="Andrew Rauch" userId="991380f4-7367-4388-9ee1-1daa26324be2" providerId="ADAL" clId="{CE52EB47-583F-44E3-A2E3-464AE23B0303}" dt="2026-06-03T21:10:47.119" v="1439" actId="255"/>
          <ac:graphicFrameMkLst>
            <pc:docMk/>
            <pc:sldMk cId="2908444078" sldId="3215"/>
            <ac:graphicFrameMk id="5" creationId="{E3BC5464-71D4-971F-C681-20BDAFEEB57E}"/>
          </ac:graphicFrameMkLst>
        </pc:graphicFrameChg>
      </pc:sldChg>
      <pc:sldChg chg="addSp modSp mod">
        <pc:chgData name="Andrew Rauch" userId="991380f4-7367-4388-9ee1-1daa26324be2" providerId="ADAL" clId="{CE52EB47-583F-44E3-A2E3-464AE23B0303}" dt="2026-06-02T21:39:05.147" v="783" actId="1076"/>
        <pc:sldMkLst>
          <pc:docMk/>
          <pc:sldMk cId="1697541911" sldId="3217"/>
        </pc:sldMkLst>
        <pc:spChg chg="add mod">
          <ac:chgData name="Andrew Rauch" userId="991380f4-7367-4388-9ee1-1daa26324be2" providerId="ADAL" clId="{CE52EB47-583F-44E3-A2E3-464AE23B0303}" dt="2026-06-02T21:39:05.147" v="783" actId="1076"/>
          <ac:spMkLst>
            <pc:docMk/>
            <pc:sldMk cId="1697541911" sldId="3217"/>
            <ac:spMk id="4" creationId="{70E511E2-8102-68A6-CF24-862539A56D03}"/>
          </ac:spMkLst>
        </pc:spChg>
      </pc:sldChg>
      <pc:sldChg chg="addSp modSp mod">
        <pc:chgData name="Andrew Rauch" userId="991380f4-7367-4388-9ee1-1daa26324be2" providerId="ADAL" clId="{CE52EB47-583F-44E3-A2E3-464AE23B0303}" dt="2026-06-03T23:19:08.337" v="1451" actId="14100"/>
        <pc:sldMkLst>
          <pc:docMk/>
          <pc:sldMk cId="355171859" sldId="3218"/>
        </pc:sldMkLst>
        <pc:spChg chg="mod">
          <ac:chgData name="Andrew Rauch" userId="991380f4-7367-4388-9ee1-1daa26324be2" providerId="ADAL" clId="{CE52EB47-583F-44E3-A2E3-464AE23B0303}" dt="2026-06-03T23:19:08.337" v="1451" actId="14100"/>
          <ac:spMkLst>
            <pc:docMk/>
            <pc:sldMk cId="355171859" sldId="3218"/>
            <ac:spMk id="4" creationId="{86CF5E50-59A1-780D-4565-D1CFF9E5DADE}"/>
          </ac:spMkLst>
        </pc:spChg>
        <pc:spChg chg="mod">
          <ac:chgData name="Andrew Rauch" userId="991380f4-7367-4388-9ee1-1daa26324be2" providerId="ADAL" clId="{CE52EB47-583F-44E3-A2E3-464AE23B0303}" dt="2026-06-03T17:37:18.813" v="1190" actId="1076"/>
          <ac:spMkLst>
            <pc:docMk/>
            <pc:sldMk cId="355171859" sldId="3218"/>
            <ac:spMk id="9" creationId="{99D739DD-FA84-CA9F-B25F-B09EEF347283}"/>
          </ac:spMkLst>
        </pc:spChg>
        <pc:spChg chg="add mod">
          <ac:chgData name="Andrew Rauch" userId="991380f4-7367-4388-9ee1-1daa26324be2" providerId="ADAL" clId="{CE52EB47-583F-44E3-A2E3-464AE23B0303}" dt="2026-06-02T21:40:29.878" v="812" actId="1076"/>
          <ac:spMkLst>
            <pc:docMk/>
            <pc:sldMk cId="355171859" sldId="3218"/>
            <ac:spMk id="10" creationId="{D69E79E2-E92A-0442-BEE3-26EAFEAFC26F}"/>
          </ac:spMkLst>
        </pc:spChg>
        <pc:graphicFrameChg chg="mod modGraphic">
          <ac:chgData name="Andrew Rauch" userId="991380f4-7367-4388-9ee1-1daa26324be2" providerId="ADAL" clId="{CE52EB47-583F-44E3-A2E3-464AE23B0303}" dt="2026-06-03T21:09:11.444" v="1430" actId="34136"/>
          <ac:graphicFrameMkLst>
            <pc:docMk/>
            <pc:sldMk cId="355171859" sldId="3218"/>
            <ac:graphicFrameMk id="6" creationId="{DBE2479B-EA43-3484-52CE-075AB1E950DC}"/>
          </ac:graphicFrameMkLst>
        </pc:graphicFrameChg>
        <pc:graphicFrameChg chg="mod modGraphic">
          <ac:chgData name="Andrew Rauch" userId="991380f4-7367-4388-9ee1-1daa26324be2" providerId="ADAL" clId="{CE52EB47-583F-44E3-A2E3-464AE23B0303}" dt="2026-06-03T21:09:20.023" v="1432" actId="34135"/>
          <ac:graphicFrameMkLst>
            <pc:docMk/>
            <pc:sldMk cId="355171859" sldId="3218"/>
            <ac:graphicFrameMk id="8" creationId="{508FF5C2-BB17-6063-A9AD-6136E373B97D}"/>
          </ac:graphicFrameMkLst>
        </pc:graphicFrameChg>
        <pc:picChg chg="add mod">
          <ac:chgData name="Andrew Rauch" userId="991380f4-7367-4388-9ee1-1daa26324be2" providerId="ADAL" clId="{CE52EB47-583F-44E3-A2E3-464AE23B0303}" dt="2026-06-03T17:20:45.707" v="883"/>
          <ac:picMkLst>
            <pc:docMk/>
            <pc:sldMk cId="355171859" sldId="3218"/>
            <ac:picMk id="11" creationId="{E10E27F9-C8AA-D1DC-9EA9-6A8AD94948CC}"/>
          </ac:picMkLst>
        </pc:picChg>
      </pc:sldChg>
      <pc:sldChg chg="addSp modSp mod">
        <pc:chgData name="Andrew Rauch" userId="991380f4-7367-4388-9ee1-1daa26324be2" providerId="ADAL" clId="{CE52EB47-583F-44E3-A2E3-464AE23B0303}" dt="2026-06-02T21:41:25.200" v="841" actId="1076"/>
        <pc:sldMkLst>
          <pc:docMk/>
          <pc:sldMk cId="2992384847" sldId="3219"/>
        </pc:sldMkLst>
        <pc:spChg chg="mod">
          <ac:chgData name="Andrew Rauch" userId="991380f4-7367-4388-9ee1-1daa26324be2" providerId="ADAL" clId="{CE52EB47-583F-44E3-A2E3-464AE23B0303}" dt="2026-06-02T03:07:33.181" v="3" actId="20577"/>
          <ac:spMkLst>
            <pc:docMk/>
            <pc:sldMk cId="2992384847" sldId="3219"/>
            <ac:spMk id="6" creationId="{4FD7FE43-DB3D-9B35-5B9F-D79AF0F465D6}"/>
          </ac:spMkLst>
        </pc:spChg>
        <pc:spChg chg="add mod">
          <ac:chgData name="Andrew Rauch" userId="991380f4-7367-4388-9ee1-1daa26324be2" providerId="ADAL" clId="{CE52EB47-583F-44E3-A2E3-464AE23B0303}" dt="2026-06-02T21:41:25.200" v="841" actId="1076"/>
          <ac:spMkLst>
            <pc:docMk/>
            <pc:sldMk cId="2992384847" sldId="3219"/>
            <ac:spMk id="7" creationId="{1EE31173-D903-3DAD-5FA7-A35F6D642F19}"/>
          </ac:spMkLst>
        </pc:spChg>
      </pc:sldChg>
      <pc:sldChg chg="delSp modSp new mod">
        <pc:chgData name="Andrew Rauch" userId="991380f4-7367-4388-9ee1-1daa26324be2" providerId="ADAL" clId="{CE52EB47-583F-44E3-A2E3-464AE23B0303}" dt="2026-06-02T14:48:45.733" v="13" actId="478"/>
        <pc:sldMkLst>
          <pc:docMk/>
          <pc:sldMk cId="269356758" sldId="3220"/>
        </pc:sldMkLst>
        <pc:spChg chg="mod">
          <ac:chgData name="Andrew Rauch" userId="991380f4-7367-4388-9ee1-1daa26324be2" providerId="ADAL" clId="{CE52EB47-583F-44E3-A2E3-464AE23B0303}" dt="2026-06-02T14:48:42.875" v="12" actId="20577"/>
          <ac:spMkLst>
            <pc:docMk/>
            <pc:sldMk cId="269356758" sldId="3220"/>
            <ac:spMk id="2" creationId="{98A458C2-E319-28D1-4ECD-B6068854E454}"/>
          </ac:spMkLst>
        </pc:spChg>
        <pc:spChg chg="del">
          <ac:chgData name="Andrew Rauch" userId="991380f4-7367-4388-9ee1-1daa26324be2" providerId="ADAL" clId="{CE52EB47-583F-44E3-A2E3-464AE23B0303}" dt="2026-06-02T14:48:45.733" v="13" actId="478"/>
          <ac:spMkLst>
            <pc:docMk/>
            <pc:sldMk cId="269356758" sldId="3220"/>
            <ac:spMk id="3" creationId="{7266CB39-77A6-29DB-2945-66DD0DDEE2C2}"/>
          </ac:spMkLst>
        </pc:spChg>
      </pc:sldChg>
      <pc:sldChg chg="add del">
        <pc:chgData name="Andrew Rauch" userId="991380f4-7367-4388-9ee1-1daa26324be2" providerId="ADAL" clId="{CE52EB47-583F-44E3-A2E3-464AE23B0303}" dt="2026-06-02T14:50:35.019" v="20"/>
        <pc:sldMkLst>
          <pc:docMk/>
          <pc:sldMk cId="1364051813" sldId="3221"/>
        </pc:sldMkLst>
      </pc:sldChg>
      <pc:sldChg chg="addSp modSp add mod">
        <pc:chgData name="Andrew Rauch" userId="991380f4-7367-4388-9ee1-1daa26324be2" providerId="ADAL" clId="{CE52EB47-583F-44E3-A2E3-464AE23B0303}" dt="2026-06-02T21:37:29.348" v="742" actId="1076"/>
        <pc:sldMkLst>
          <pc:docMk/>
          <pc:sldMk cId="3460882696" sldId="3221"/>
        </pc:sldMkLst>
        <pc:spChg chg="mod">
          <ac:chgData name="Andrew Rauch" userId="991380f4-7367-4388-9ee1-1daa26324be2" providerId="ADAL" clId="{CE52EB47-583F-44E3-A2E3-464AE23B0303}" dt="2026-06-02T14:51:48.583" v="34" actId="27636"/>
          <ac:spMkLst>
            <pc:docMk/>
            <pc:sldMk cId="3460882696" sldId="3221"/>
            <ac:spMk id="2" creationId="{C9E0FDF0-6C7A-6584-286B-9CD2E7EA55EF}"/>
          </ac:spMkLst>
        </pc:spChg>
        <pc:spChg chg="add mod">
          <ac:chgData name="Andrew Rauch" userId="991380f4-7367-4388-9ee1-1daa26324be2" providerId="ADAL" clId="{CE52EB47-583F-44E3-A2E3-464AE23B0303}" dt="2026-06-02T21:37:29.348" v="742" actId="1076"/>
          <ac:spMkLst>
            <pc:docMk/>
            <pc:sldMk cId="3460882696" sldId="3221"/>
            <ac:spMk id="4" creationId="{25D04ABC-1272-D5CA-67DF-868F57D246D4}"/>
          </ac:spMkLst>
        </pc:spChg>
      </pc:sldChg>
      <pc:sldChg chg="addSp delSp modSp new del mod modClrScheme chgLayout">
        <pc:chgData name="Andrew Rauch" userId="991380f4-7367-4388-9ee1-1daa26324be2" providerId="ADAL" clId="{CE52EB47-583F-44E3-A2E3-464AE23B0303}" dt="2026-06-02T21:29:01.628" v="46" actId="47"/>
        <pc:sldMkLst>
          <pc:docMk/>
          <pc:sldMk cId="860170386" sldId="3222"/>
        </pc:sldMkLst>
        <pc:spChg chg="del mod ord">
          <ac:chgData name="Andrew Rauch" userId="991380f4-7367-4388-9ee1-1daa26324be2" providerId="ADAL" clId="{CE52EB47-583F-44E3-A2E3-464AE23B0303}" dt="2026-06-02T21:28:06.705" v="44" actId="700"/>
          <ac:spMkLst>
            <pc:docMk/>
            <pc:sldMk cId="860170386" sldId="3222"/>
            <ac:spMk id="2" creationId="{54762C2B-9560-C999-8573-8476D925E9FE}"/>
          </ac:spMkLst>
        </pc:spChg>
        <pc:spChg chg="del mod ord">
          <ac:chgData name="Andrew Rauch" userId="991380f4-7367-4388-9ee1-1daa26324be2" providerId="ADAL" clId="{CE52EB47-583F-44E3-A2E3-464AE23B0303}" dt="2026-06-02T21:28:06.705" v="44" actId="700"/>
          <ac:spMkLst>
            <pc:docMk/>
            <pc:sldMk cId="860170386" sldId="3222"/>
            <ac:spMk id="3" creationId="{7FB242D5-DD12-9161-D38B-782A449B5AAD}"/>
          </ac:spMkLst>
        </pc:spChg>
        <pc:spChg chg="add mod ord">
          <ac:chgData name="Andrew Rauch" userId="991380f4-7367-4388-9ee1-1daa26324be2" providerId="ADAL" clId="{CE52EB47-583F-44E3-A2E3-464AE23B0303}" dt="2026-06-02T21:28:06.705" v="44" actId="700"/>
          <ac:spMkLst>
            <pc:docMk/>
            <pc:sldMk cId="860170386" sldId="3222"/>
            <ac:spMk id="4" creationId="{2B3E8518-8263-43A2-149D-D8D924E0D91A}"/>
          </ac:spMkLst>
        </pc:spChg>
        <pc:spChg chg="add mod ord">
          <ac:chgData name="Andrew Rauch" userId="991380f4-7367-4388-9ee1-1daa26324be2" providerId="ADAL" clId="{CE52EB47-583F-44E3-A2E3-464AE23B0303}" dt="2026-06-02T21:28:06.705" v="44" actId="700"/>
          <ac:spMkLst>
            <pc:docMk/>
            <pc:sldMk cId="860170386" sldId="3222"/>
            <ac:spMk id="5" creationId="{744BCD2D-DFDC-0966-2270-B27FDB09099A}"/>
          </ac:spMkLst>
        </pc:spChg>
      </pc:sldChg>
      <pc:sldChg chg="add del">
        <pc:chgData name="Andrew Rauch" userId="991380f4-7367-4388-9ee1-1daa26324be2" providerId="ADAL" clId="{CE52EB47-583F-44E3-A2E3-464AE23B0303}" dt="2026-06-02T14:50:35.019" v="20"/>
        <pc:sldMkLst>
          <pc:docMk/>
          <pc:sldMk cId="1628214281" sldId="3222"/>
        </pc:sldMkLst>
      </pc:sldChg>
      <pc:sldChg chg="addSp delSp modSp new mod modClrScheme chgLayout">
        <pc:chgData name="Andrew Rauch" userId="991380f4-7367-4388-9ee1-1daa26324be2" providerId="ADAL" clId="{CE52EB47-583F-44E3-A2E3-464AE23B0303}" dt="2026-06-02T21:30:42.126" v="113" actId="20577"/>
        <pc:sldMkLst>
          <pc:docMk/>
          <pc:sldMk cId="1677201790" sldId="3222"/>
        </pc:sldMkLst>
        <pc:spChg chg="del mod ord">
          <ac:chgData name="Andrew Rauch" userId="991380f4-7367-4388-9ee1-1daa26324be2" providerId="ADAL" clId="{CE52EB47-583F-44E3-A2E3-464AE23B0303}" dt="2026-06-02T21:30:11.042" v="49" actId="700"/>
          <ac:spMkLst>
            <pc:docMk/>
            <pc:sldMk cId="1677201790" sldId="3222"/>
            <ac:spMk id="2" creationId="{604908D8-33CC-C6CE-6391-1C822881267D}"/>
          </ac:spMkLst>
        </pc:spChg>
        <pc:spChg chg="del mod ord">
          <ac:chgData name="Andrew Rauch" userId="991380f4-7367-4388-9ee1-1daa26324be2" providerId="ADAL" clId="{CE52EB47-583F-44E3-A2E3-464AE23B0303}" dt="2026-06-02T21:30:11.042" v="49" actId="700"/>
          <ac:spMkLst>
            <pc:docMk/>
            <pc:sldMk cId="1677201790" sldId="3222"/>
            <ac:spMk id="3" creationId="{7A05DA91-9C5E-A4CE-726F-02190F112591}"/>
          </ac:spMkLst>
        </pc:spChg>
        <pc:spChg chg="add mod ord">
          <ac:chgData name="Andrew Rauch" userId="991380f4-7367-4388-9ee1-1daa26324be2" providerId="ADAL" clId="{CE52EB47-583F-44E3-A2E3-464AE23B0303}" dt="2026-06-02T21:30:42.126" v="113" actId="20577"/>
          <ac:spMkLst>
            <pc:docMk/>
            <pc:sldMk cId="1677201790" sldId="3222"/>
            <ac:spMk id="4" creationId="{A373651F-F130-7B2D-ECBB-CA077A872FEE}"/>
          </ac:spMkLst>
        </pc:spChg>
        <pc:spChg chg="add mod ord">
          <ac:chgData name="Andrew Rauch" userId="991380f4-7367-4388-9ee1-1daa26324be2" providerId="ADAL" clId="{CE52EB47-583F-44E3-A2E3-464AE23B0303}" dt="2026-06-02T21:30:11.042" v="49" actId="700"/>
          <ac:spMkLst>
            <pc:docMk/>
            <pc:sldMk cId="1677201790" sldId="3222"/>
            <ac:spMk id="5" creationId="{D51D40A4-7066-9899-D05D-7BEF771F9069}"/>
          </ac:spMkLst>
        </pc:spChg>
      </pc:sldChg>
      <pc:sldChg chg="add del">
        <pc:chgData name="Andrew Rauch" userId="991380f4-7367-4388-9ee1-1daa26324be2" providerId="ADAL" clId="{CE52EB47-583F-44E3-A2E3-464AE23B0303}" dt="2026-06-02T15:50:33.284" v="37"/>
        <pc:sldMkLst>
          <pc:docMk/>
          <pc:sldMk cId="3481292436" sldId="3222"/>
        </pc:sldMkLst>
      </pc:sldChg>
      <pc:sldChg chg="new del">
        <pc:chgData name="Andrew Rauch" userId="991380f4-7367-4388-9ee1-1daa26324be2" providerId="ADAL" clId="{CE52EB47-583F-44E3-A2E3-464AE23B0303}" dt="2026-06-02T21:30:04.349" v="47" actId="47"/>
        <pc:sldMkLst>
          <pc:docMk/>
          <pc:sldMk cId="893326786" sldId="3223"/>
        </pc:sldMkLst>
      </pc:sldChg>
      <pc:sldChg chg="addSp delSp modSp new mod modClrScheme chgLayout">
        <pc:chgData name="Andrew Rauch" userId="991380f4-7367-4388-9ee1-1daa26324be2" providerId="ADAL" clId="{CE52EB47-583F-44E3-A2E3-464AE23B0303}" dt="2026-06-02T21:38:52.520" v="778" actId="1076"/>
        <pc:sldMkLst>
          <pc:docMk/>
          <pc:sldMk cId="3084154928" sldId="3223"/>
        </pc:sldMkLst>
        <pc:spChg chg="del mod ord">
          <ac:chgData name="Andrew Rauch" userId="991380f4-7367-4388-9ee1-1daa26324be2" providerId="ADAL" clId="{CE52EB47-583F-44E3-A2E3-464AE23B0303}" dt="2026-06-02T21:30:50.334" v="115" actId="700"/>
          <ac:spMkLst>
            <pc:docMk/>
            <pc:sldMk cId="3084154928" sldId="3223"/>
            <ac:spMk id="2" creationId="{F44C0324-32C7-9116-E3A5-9D1E58DB26AE}"/>
          </ac:spMkLst>
        </pc:spChg>
        <pc:spChg chg="del mod ord">
          <ac:chgData name="Andrew Rauch" userId="991380f4-7367-4388-9ee1-1daa26324be2" providerId="ADAL" clId="{CE52EB47-583F-44E3-A2E3-464AE23B0303}" dt="2026-06-02T21:30:50.334" v="115" actId="700"/>
          <ac:spMkLst>
            <pc:docMk/>
            <pc:sldMk cId="3084154928" sldId="3223"/>
            <ac:spMk id="3" creationId="{BC0BD5D7-7EFF-320F-11B2-EAEB2D412769}"/>
          </ac:spMkLst>
        </pc:spChg>
        <pc:spChg chg="add mod ord">
          <ac:chgData name="Andrew Rauch" userId="991380f4-7367-4388-9ee1-1daa26324be2" providerId="ADAL" clId="{CE52EB47-583F-44E3-A2E3-464AE23B0303}" dt="2026-06-02T21:31:03.852" v="166" actId="20577"/>
          <ac:spMkLst>
            <pc:docMk/>
            <pc:sldMk cId="3084154928" sldId="3223"/>
            <ac:spMk id="4" creationId="{E2A484D1-80A7-6F38-6817-E173F4CF8B7E}"/>
          </ac:spMkLst>
        </pc:spChg>
        <pc:spChg chg="add mod ord">
          <ac:chgData name="Andrew Rauch" userId="991380f4-7367-4388-9ee1-1daa26324be2" providerId="ADAL" clId="{CE52EB47-583F-44E3-A2E3-464AE23B0303}" dt="2026-06-02T21:33:09.754" v="687" actId="255"/>
          <ac:spMkLst>
            <pc:docMk/>
            <pc:sldMk cId="3084154928" sldId="3223"/>
            <ac:spMk id="5" creationId="{90EEDEDF-0E8A-8A3E-FB91-FB21AAE5A03E}"/>
          </ac:spMkLst>
        </pc:spChg>
        <pc:spChg chg="add mod">
          <ac:chgData name="Andrew Rauch" userId="991380f4-7367-4388-9ee1-1daa26324be2" providerId="ADAL" clId="{CE52EB47-583F-44E3-A2E3-464AE23B0303}" dt="2026-06-02T21:38:52.520" v="778" actId="1076"/>
          <ac:spMkLst>
            <pc:docMk/>
            <pc:sldMk cId="3084154928" sldId="3223"/>
            <ac:spMk id="6" creationId="{BF348A6F-CF33-5087-495D-61C7B5D7CE3C}"/>
          </ac:spMkLst>
        </pc:spChg>
      </pc:sldChg>
      <pc:sldChg chg="add del">
        <pc:chgData name="Andrew Rauch" userId="991380f4-7367-4388-9ee1-1daa26324be2" providerId="ADAL" clId="{CE52EB47-583F-44E3-A2E3-464AE23B0303}" dt="2026-06-02T14:50:35.019" v="20"/>
        <pc:sldMkLst>
          <pc:docMk/>
          <pc:sldMk cId="4130401325" sldId="3223"/>
        </pc:sldMkLst>
      </pc:sldChg>
      <pc:sldChg chg="add del">
        <pc:chgData name="Andrew Rauch" userId="991380f4-7367-4388-9ee1-1daa26324be2" providerId="ADAL" clId="{CE52EB47-583F-44E3-A2E3-464AE23B0303}" dt="2026-06-02T14:50:35.019" v="20"/>
        <pc:sldMkLst>
          <pc:docMk/>
          <pc:sldMk cId="3796960764" sldId="3224"/>
        </pc:sldMkLst>
      </pc:sldChg>
      <pc:sldChg chg="add del">
        <pc:chgData name="Andrew Rauch" userId="991380f4-7367-4388-9ee1-1daa26324be2" providerId="ADAL" clId="{CE52EB47-583F-44E3-A2E3-464AE23B0303}" dt="2026-06-02T14:50:35.019" v="20"/>
        <pc:sldMkLst>
          <pc:docMk/>
          <pc:sldMk cId="2942469756" sldId="3225"/>
        </pc:sldMkLst>
      </pc:sldChg>
      <pc:sldChg chg="add del">
        <pc:chgData name="Andrew Rauch" userId="991380f4-7367-4388-9ee1-1daa26324be2" providerId="ADAL" clId="{CE52EB47-583F-44E3-A2E3-464AE23B0303}" dt="2026-06-02T14:50:35.019" v="20"/>
        <pc:sldMkLst>
          <pc:docMk/>
          <pc:sldMk cId="317867392" sldId="3226"/>
        </pc:sldMkLst>
      </pc:sldChg>
      <pc:sldChg chg="add del">
        <pc:chgData name="Andrew Rauch" userId="991380f4-7367-4388-9ee1-1daa26324be2" providerId="ADAL" clId="{CE52EB47-583F-44E3-A2E3-464AE23B0303}" dt="2026-06-02T14:50:35.019" v="20"/>
        <pc:sldMkLst>
          <pc:docMk/>
          <pc:sldMk cId="2350627590" sldId="3227"/>
        </pc:sldMkLst>
      </pc:sldChg>
      <pc:sldChg chg="add del">
        <pc:chgData name="Andrew Rauch" userId="991380f4-7367-4388-9ee1-1daa26324be2" providerId="ADAL" clId="{CE52EB47-583F-44E3-A2E3-464AE23B0303}" dt="2026-06-02T14:50:35.019" v="20"/>
        <pc:sldMkLst>
          <pc:docMk/>
          <pc:sldMk cId="2248710496" sldId="3228"/>
        </pc:sldMkLst>
      </pc:sldChg>
      <pc:sldChg chg="add del">
        <pc:chgData name="Andrew Rauch" userId="991380f4-7367-4388-9ee1-1daa26324be2" providerId="ADAL" clId="{CE52EB47-583F-44E3-A2E3-464AE23B0303}" dt="2026-06-02T14:50:35.019" v="20"/>
        <pc:sldMkLst>
          <pc:docMk/>
          <pc:sldMk cId="3222796888" sldId="3229"/>
        </pc:sldMkLst>
      </pc:sldChg>
      <pc:sldChg chg="add del">
        <pc:chgData name="Andrew Rauch" userId="991380f4-7367-4388-9ee1-1daa26324be2" providerId="ADAL" clId="{CE52EB47-583F-44E3-A2E3-464AE23B0303}" dt="2026-06-02T14:50:35.019" v="20"/>
        <pc:sldMkLst>
          <pc:docMk/>
          <pc:sldMk cId="2054108085" sldId="3230"/>
        </pc:sldMkLst>
      </pc:sldChg>
      <pc:sldChg chg="add del">
        <pc:chgData name="Andrew Rauch" userId="991380f4-7367-4388-9ee1-1daa26324be2" providerId="ADAL" clId="{CE52EB47-583F-44E3-A2E3-464AE23B0303}" dt="2026-06-02T14:50:35.019" v="20"/>
        <pc:sldMkLst>
          <pc:docMk/>
          <pc:sldMk cId="1876020039" sldId="3231"/>
        </pc:sldMkLst>
      </pc:sldChg>
    </pc:docChg>
  </pc:docChgLst>
  <pc:docChgLst>
    <pc:chgData name="Jim Carpenter" userId="6d44ab61-67d0-4446-a6c2-85d82a4e30b3" providerId="ADAL" clId="{B638A71B-2CAE-4927-B83A-A2EFBA16A7D0}"/>
    <pc:docChg chg="modSld">
      <pc:chgData name="Jim Carpenter" userId="6d44ab61-67d0-4446-a6c2-85d82a4e30b3" providerId="ADAL" clId="{B638A71B-2CAE-4927-B83A-A2EFBA16A7D0}" dt="2026-06-04T19:03:15.298" v="140" actId="255"/>
      <pc:docMkLst>
        <pc:docMk/>
      </pc:docMkLst>
      <pc:sldChg chg="modSp mod">
        <pc:chgData name="Jim Carpenter" userId="6d44ab61-67d0-4446-a6c2-85d82a4e30b3" providerId="ADAL" clId="{B638A71B-2CAE-4927-B83A-A2EFBA16A7D0}" dt="2026-06-04T19:01:53.070" v="33" actId="20577"/>
        <pc:sldMkLst>
          <pc:docMk/>
          <pc:sldMk cId="355171859" sldId="3218"/>
        </pc:sldMkLst>
        <pc:spChg chg="mod">
          <ac:chgData name="Jim Carpenter" userId="6d44ab61-67d0-4446-a6c2-85d82a4e30b3" providerId="ADAL" clId="{B638A71B-2CAE-4927-B83A-A2EFBA16A7D0}" dt="2026-06-04T19:01:00.579" v="14" actId="20577"/>
          <ac:spMkLst>
            <pc:docMk/>
            <pc:sldMk cId="355171859" sldId="3218"/>
            <ac:spMk id="4" creationId="{86CF5E50-59A1-780D-4565-D1CFF9E5DADE}"/>
          </ac:spMkLst>
        </pc:spChg>
        <pc:spChg chg="mod">
          <ac:chgData name="Jim Carpenter" userId="6d44ab61-67d0-4446-a6c2-85d82a4e30b3" providerId="ADAL" clId="{B638A71B-2CAE-4927-B83A-A2EFBA16A7D0}" dt="2026-06-04T19:01:53.070" v="33" actId="20577"/>
          <ac:spMkLst>
            <pc:docMk/>
            <pc:sldMk cId="355171859" sldId="3218"/>
            <ac:spMk id="9" creationId="{99D739DD-FA84-CA9F-B25F-B09EEF347283}"/>
          </ac:spMkLst>
        </pc:spChg>
      </pc:sldChg>
      <pc:sldChg chg="modSp mod">
        <pc:chgData name="Jim Carpenter" userId="6d44ab61-67d0-4446-a6c2-85d82a4e30b3" providerId="ADAL" clId="{B638A71B-2CAE-4927-B83A-A2EFBA16A7D0}" dt="2026-06-04T19:03:15.298" v="140" actId="255"/>
        <pc:sldMkLst>
          <pc:docMk/>
          <pc:sldMk cId="2992384847" sldId="3219"/>
        </pc:sldMkLst>
        <pc:spChg chg="mod">
          <ac:chgData name="Jim Carpenter" userId="6d44ab61-67d0-4446-a6c2-85d82a4e30b3" providerId="ADAL" clId="{B638A71B-2CAE-4927-B83A-A2EFBA16A7D0}" dt="2026-06-04T19:03:15.298" v="140" actId="255"/>
          <ac:spMkLst>
            <pc:docMk/>
            <pc:sldMk cId="2992384847" sldId="3219"/>
            <ac:spMk id="6" creationId="{4FD7FE43-DB3D-9B35-5B9F-D79AF0F465D6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msudenver.sharepoint.com/sites/BudgetOffice/Shared%20Documents/BUDGET%20OFFICE/E&amp;G%20Fund/Fund%20Balance/Fund%20Balance%20Graph%20for%20Board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msudenver-my.sharepoint.com/personal/anrauch_msudenver_edu/Documents/Where%20the%20Money%20Comes%20From%20Where%20the%20Money%20Goe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msudenver-my.sharepoint.com/personal/anrauch_msudenver_edu/Documents/Where%20the%20Money%20Comes%20From%20Where%20the%20Money%20Goes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chemeClr val="tx1"/>
                </a:solidFill>
              </a:rPr>
              <a:t>Education and General Reserves</a:t>
            </a:r>
            <a:r>
              <a:rPr lang="en-US" baseline="0">
                <a:solidFill>
                  <a:schemeClr val="tx1"/>
                </a:solidFill>
              </a:rPr>
              <a:t> from FY18 to FY28 (estimated)</a:t>
            </a:r>
            <a:br>
              <a:rPr lang="en-US" baseline="0">
                <a:solidFill>
                  <a:schemeClr val="tx1"/>
                </a:solidFill>
              </a:rPr>
            </a:br>
            <a:r>
              <a:rPr lang="en-US" baseline="0">
                <a:solidFill>
                  <a:schemeClr val="tx1"/>
                </a:solidFill>
              </a:rPr>
              <a:t>Board Approved Target is 15%</a:t>
            </a:r>
            <a:endParaRPr lang="en-US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Ending General Fund Reserve Balance</c:v>
                </c:pt>
              </c:strCache>
            </c:strRef>
          </c:tx>
          <c:spPr>
            <a:solidFill>
              <a:srgbClr val="00447C"/>
            </a:solidFill>
            <a:ln>
              <a:noFill/>
            </a:ln>
            <a:effectLst/>
          </c:spPr>
          <c:invertIfNegative val="0"/>
          <c:cat>
            <c:strRef>
              <c:f>Sheet1!$B$1:$L$1</c:f>
              <c:strCache>
                <c:ptCount val="11"/>
                <c:pt idx="0">
                  <c:v>FY18</c:v>
                </c:pt>
                <c:pt idx="1">
                  <c:v>FY19</c:v>
                </c:pt>
                <c:pt idx="2">
                  <c:v>FY20</c:v>
                </c:pt>
                <c:pt idx="3">
                  <c:v>FY21</c:v>
                </c:pt>
                <c:pt idx="4">
                  <c:v>FY22</c:v>
                </c:pt>
                <c:pt idx="5">
                  <c:v>FY23</c:v>
                </c:pt>
                <c:pt idx="6">
                  <c:v>FY24</c:v>
                </c:pt>
                <c:pt idx="7">
                  <c:v>FY25</c:v>
                </c:pt>
                <c:pt idx="8">
                  <c:v>FY26</c:v>
                </c:pt>
                <c:pt idx="9">
                  <c:v>FY27*</c:v>
                </c:pt>
                <c:pt idx="10">
                  <c:v>FY28</c:v>
                </c:pt>
              </c:strCache>
            </c:strRef>
          </c:cat>
          <c:val>
            <c:numRef>
              <c:f>Sheet1!$B$2:$L$2</c:f>
              <c:numCache>
                <c:formatCode>_("$"* #,##0_);_("$"* \(#,##0\);_("$"* "-"??_);_(@_)</c:formatCode>
                <c:ptCount val="11"/>
                <c:pt idx="0">
                  <c:v>23324193</c:v>
                </c:pt>
                <c:pt idx="1">
                  <c:v>25353163</c:v>
                </c:pt>
                <c:pt idx="2">
                  <c:v>31480392</c:v>
                </c:pt>
                <c:pt idx="3">
                  <c:v>58291008</c:v>
                </c:pt>
                <c:pt idx="4">
                  <c:v>43540466</c:v>
                </c:pt>
                <c:pt idx="5">
                  <c:v>25875375</c:v>
                </c:pt>
                <c:pt idx="6">
                  <c:v>28498842</c:v>
                </c:pt>
                <c:pt idx="7">
                  <c:v>31246762</c:v>
                </c:pt>
                <c:pt idx="8">
                  <c:v>32500000</c:v>
                </c:pt>
                <c:pt idx="9">
                  <c:v>36750000</c:v>
                </c:pt>
                <c:pt idx="10">
                  <c:v>37668750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C1-4839-9DF5-4368A67825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10720096"/>
        <c:axId val="2010720576"/>
      </c:barChart>
      <c:lineChart>
        <c:grouping val="standard"/>
        <c:varyColors val="0"/>
        <c:ser>
          <c:idx val="1"/>
          <c:order val="1"/>
          <c:tx>
            <c:strRef>
              <c:f>Sheet1!$A$3</c:f>
              <c:strCache>
                <c:ptCount val="1"/>
                <c:pt idx="0">
                  <c:v>Fund Balance as a Percent of General Fund</c:v>
                </c:pt>
              </c:strCache>
            </c:strRef>
          </c:tx>
          <c:spPr>
            <a:ln w="28575" cap="rnd">
              <a:solidFill>
                <a:srgbClr val="D11242"/>
              </a:solidFill>
              <a:round/>
            </a:ln>
            <a:effectLst/>
          </c:spPr>
          <c:marker>
            <c:symbol val="none"/>
          </c:marker>
          <c:cat>
            <c:strRef>
              <c:f>Sheet1!$B$1:$L$1</c:f>
              <c:strCache>
                <c:ptCount val="11"/>
                <c:pt idx="0">
                  <c:v>FY18</c:v>
                </c:pt>
                <c:pt idx="1">
                  <c:v>FY19</c:v>
                </c:pt>
                <c:pt idx="2">
                  <c:v>FY20</c:v>
                </c:pt>
                <c:pt idx="3">
                  <c:v>FY21</c:v>
                </c:pt>
                <c:pt idx="4">
                  <c:v>FY22</c:v>
                </c:pt>
                <c:pt idx="5">
                  <c:v>FY23</c:v>
                </c:pt>
                <c:pt idx="6">
                  <c:v>FY24</c:v>
                </c:pt>
                <c:pt idx="7">
                  <c:v>FY25</c:v>
                </c:pt>
                <c:pt idx="8">
                  <c:v>FY26</c:v>
                </c:pt>
                <c:pt idx="9">
                  <c:v>FY27*</c:v>
                </c:pt>
                <c:pt idx="10">
                  <c:v>FY28</c:v>
                </c:pt>
              </c:strCache>
            </c:strRef>
          </c:cat>
          <c:val>
            <c:numRef>
              <c:f>Sheet1!$B$3:$L$3</c:f>
              <c:numCache>
                <c:formatCode>0%</c:formatCode>
                <c:ptCount val="11"/>
                <c:pt idx="0">
                  <c:v>0.127</c:v>
                </c:pt>
                <c:pt idx="1">
                  <c:v>0.13300000000000001</c:v>
                </c:pt>
                <c:pt idx="2">
                  <c:v>0.155</c:v>
                </c:pt>
                <c:pt idx="3">
                  <c:v>0.35</c:v>
                </c:pt>
                <c:pt idx="4">
                  <c:v>0.19800000000000001</c:v>
                </c:pt>
                <c:pt idx="5">
                  <c:v>0.129</c:v>
                </c:pt>
                <c:pt idx="6">
                  <c:v>0.13200000000000001</c:v>
                </c:pt>
                <c:pt idx="7">
                  <c:v>0.13700000000000001</c:v>
                </c:pt>
                <c:pt idx="8">
                  <c:v>0.14599999999999999</c:v>
                </c:pt>
                <c:pt idx="9">
                  <c:v>0.15</c:v>
                </c:pt>
                <c:pt idx="10">
                  <c:v>0.15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7C1-4839-9DF5-4368A67825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10722976"/>
        <c:axId val="2010722016"/>
      </c:lineChart>
      <c:catAx>
        <c:axId val="2010720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0720576"/>
        <c:crosses val="autoZero"/>
        <c:auto val="1"/>
        <c:lblAlgn val="ctr"/>
        <c:lblOffset val="100"/>
        <c:noMultiLvlLbl val="0"/>
      </c:catAx>
      <c:valAx>
        <c:axId val="2010720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447C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0720096"/>
        <c:crosses val="autoZero"/>
        <c:crossBetween val="between"/>
      </c:valAx>
      <c:valAx>
        <c:axId val="2010722016"/>
        <c:scaling>
          <c:orientation val="minMax"/>
        </c:scaling>
        <c:delete val="0"/>
        <c:axPos val="r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D1124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0722976"/>
        <c:crosses val="max"/>
        <c:crossBetween val="between"/>
      </c:valAx>
      <c:catAx>
        <c:axId val="20107229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01072201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explosion val="5"/>
            <c:spPr>
              <a:solidFill>
                <a:schemeClr val="tx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186-442C-9ED8-B68BCF27D423}"/>
              </c:ext>
            </c:extLst>
          </c:dPt>
          <c:dPt>
            <c:idx val="1"/>
            <c:bubble3D val="0"/>
            <c:explosion val="6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186-442C-9ED8-B68BCF27D423}"/>
              </c:ext>
            </c:extLst>
          </c:dPt>
          <c:dPt>
            <c:idx val="2"/>
            <c:bubble3D val="0"/>
            <c:explosion val="6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186-442C-9ED8-B68BCF27D423}"/>
              </c:ext>
            </c:extLst>
          </c:dPt>
          <c:dPt>
            <c:idx val="3"/>
            <c:bubble3D val="0"/>
            <c:explosion val="4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186-442C-9ED8-B68BCF27D423}"/>
              </c:ext>
            </c:extLst>
          </c:dPt>
          <c:dLbls>
            <c:dLbl>
              <c:idx val="0"/>
              <c:layout>
                <c:manualLayout>
                  <c:x val="-1.7480486833949306E-3"/>
                  <c:y val="9.72310504020605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186-442C-9ED8-B68BCF27D423}"/>
                </c:ext>
              </c:extLst>
            </c:dLbl>
            <c:dLbl>
              <c:idx val="1"/>
              <c:layout>
                <c:manualLayout>
                  <c:x val="1.4141983998635862E-2"/>
                  <c:y val="7.12133161681415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186-442C-9ED8-B68BCF27D423}"/>
                </c:ext>
              </c:extLst>
            </c:dLbl>
            <c:dLbl>
              <c:idx val="3"/>
              <c:layout>
                <c:manualLayout>
                  <c:x val="9.0849299338889827E-2"/>
                  <c:y val="8.27282989836196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186-442C-9ED8-B68BCF27D4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Tuition</c:v>
                </c:pt>
                <c:pt idx="1">
                  <c:v>State Funding</c:v>
                </c:pt>
                <c:pt idx="2">
                  <c:v>Fees and Other (ICR, Interest)</c:v>
                </c:pt>
                <c:pt idx="3">
                  <c:v>Non Operating</c:v>
                </c:pt>
              </c:strCache>
            </c:strRef>
          </c:cat>
          <c:val>
            <c:numRef>
              <c:f>Sheet1!$B$2:$B$5</c:f>
              <c:numCache>
                <c:formatCode>"$"#,##0.0_);[Red]\("$"#,##0.0\)</c:formatCode>
                <c:ptCount val="4"/>
                <c:pt idx="0">
                  <c:v>113.4</c:v>
                </c:pt>
                <c:pt idx="1">
                  <c:v>89.4</c:v>
                </c:pt>
                <c:pt idx="2">
                  <c:v>13.7</c:v>
                </c:pt>
                <c:pt idx="3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186-442C-9ED8-B68BCF27D4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5.8173407361185913E-3"/>
          <c:y val="0.88478638228119211"/>
          <c:w val="0.97570104128778745"/>
          <c:h val="0.102938959186277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Sheet1!$A$9:$A$19</c:f>
              <c:strCache>
                <c:ptCount val="11"/>
                <c:pt idx="0">
                  <c:v>Academic Affairs</c:v>
                </c:pt>
                <c:pt idx="1">
                  <c:v>Administration</c:v>
                </c:pt>
                <c:pt idx="2">
                  <c:v>Campus Wide</c:v>
                </c:pt>
                <c:pt idx="3">
                  <c:v>Enrollment and Student Affairs</c:v>
                </c:pt>
                <c:pt idx="4">
                  <c:v>Marketing and Communications</c:v>
                </c:pt>
                <c:pt idx="5">
                  <c:v>University Advancement</c:v>
                </c:pt>
                <c:pt idx="6">
                  <c:v>Athletics</c:v>
                </c:pt>
                <c:pt idx="7">
                  <c:v>Strategy and External Affairs</c:v>
                </c:pt>
                <c:pt idx="8">
                  <c:v>President's Office</c:v>
                </c:pt>
                <c:pt idx="9">
                  <c:v>General Counsel</c:v>
                </c:pt>
                <c:pt idx="10">
                  <c:v>Diversity and Inclusion</c:v>
                </c:pt>
              </c:strCache>
            </c:strRef>
          </c:cat>
          <c:val>
            <c:numRef>
              <c:f>Sheet1!$B$9:$B$19</c:f>
              <c:numCache>
                <c:formatCode>"$"#,##0.0_);[Red]\("$"#,##0.0\)</c:formatCode>
                <c:ptCount val="11"/>
                <c:pt idx="0">
                  <c:v>121.8</c:v>
                </c:pt>
                <c:pt idx="1">
                  <c:v>34.6</c:v>
                </c:pt>
                <c:pt idx="2">
                  <c:v>23.8</c:v>
                </c:pt>
                <c:pt idx="3">
                  <c:v>18.8</c:v>
                </c:pt>
                <c:pt idx="4">
                  <c:v>5.3</c:v>
                </c:pt>
                <c:pt idx="5">
                  <c:v>4.8</c:v>
                </c:pt>
                <c:pt idx="6">
                  <c:v>3.9</c:v>
                </c:pt>
                <c:pt idx="7">
                  <c:v>3.6</c:v>
                </c:pt>
                <c:pt idx="8">
                  <c:v>2.7</c:v>
                </c:pt>
                <c:pt idx="9">
                  <c:v>2.2000000000000002</c:v>
                </c:pt>
                <c:pt idx="10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8E-4DB2-8BAB-48D7D63E67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80097504"/>
        <c:axId val="1380096064"/>
      </c:barChart>
      <c:catAx>
        <c:axId val="13800975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0096064"/>
        <c:crosses val="autoZero"/>
        <c:auto val="1"/>
        <c:lblAlgn val="ctr"/>
        <c:lblOffset val="100"/>
        <c:noMultiLvlLbl val="0"/>
      </c:catAx>
      <c:valAx>
        <c:axId val="13800960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_);[Red]\(&quot;$&quot;#,##0.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0097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0.51903</cdr:x>
      <cdr:y>0.44595</cdr:y>
    </cdr:from>
    <cdr:to>
      <cdr:x>0.84894</cdr:x>
      <cdr:y>0.60908</cdr:y>
    </cdr:to>
    <cdr:sp macro="" textlink="">
      <cdr:nvSpPr>
        <cdr:cNvPr id="3" name="Left Brace 2">
          <a:extLst xmlns:a="http://schemas.openxmlformats.org/drawingml/2006/main">
            <a:ext uri="{FF2B5EF4-FFF2-40B4-BE49-F238E27FC236}">
              <a16:creationId xmlns:a16="http://schemas.microsoft.com/office/drawing/2014/main" id="{9F76A948-3725-444A-49BB-8CD67A5B7FBB}"/>
            </a:ext>
          </a:extLst>
        </cdr:cNvPr>
        <cdr:cNvSpPr/>
      </cdr:nvSpPr>
      <cdr:spPr>
        <a:xfrm xmlns:a="http://schemas.openxmlformats.org/drawingml/2006/main" rot="5210660">
          <a:off x="6528685" y="935965"/>
          <a:ext cx="806456" cy="3343592"/>
        </a:xfrm>
        <a:prstGeom xmlns:a="http://schemas.openxmlformats.org/drawingml/2006/main" prst="leftBrace">
          <a:avLst/>
        </a:prstGeom>
        <a:ln xmlns:a="http://schemas.openxmlformats.org/drawingml/2006/main" w="41275">
          <a:solidFill>
            <a:srgbClr val="717073"/>
          </a:solidFill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kern="1200"/>
        </a:p>
      </cdr:txBody>
    </cdr:sp>
  </cdr:relSizeAnchor>
  <cdr:relSizeAnchor xmlns:cdr="http://schemas.openxmlformats.org/drawingml/2006/chartDrawing">
    <cdr:from>
      <cdr:x>0.52137</cdr:x>
      <cdr:y>0.24417</cdr:y>
    </cdr:from>
    <cdr:to>
      <cdr:x>0.8766</cdr:x>
      <cdr:y>0.41099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6745A7B4-D50A-FF9D-8A6F-73764B444158}"/>
            </a:ext>
          </a:extLst>
        </cdr:cNvPr>
        <cdr:cNvSpPr txBox="1"/>
      </cdr:nvSpPr>
      <cdr:spPr>
        <a:xfrm xmlns:a="http://schemas.openxmlformats.org/drawingml/2006/main" rot="21195290">
          <a:off x="5283908" y="1207061"/>
          <a:ext cx="3600113" cy="824670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/>
            <a:t>Increase from</a:t>
          </a:r>
          <a:r>
            <a:rPr lang="en-US" sz="1200" baseline="0" dirty="0"/>
            <a:t> 12.9% in FY23 to 15% in FY27. </a:t>
          </a:r>
          <a:r>
            <a:rPr lang="en-US" sz="1200" dirty="0"/>
            <a:t>Projected to meet Reserve Target in FY27 with $5M contribution from Graduate Programs</a:t>
          </a:r>
          <a:r>
            <a:rPr lang="en-US" sz="1200" baseline="0" dirty="0"/>
            <a:t>, Increased Enrollment, and </a:t>
          </a:r>
          <a:r>
            <a:rPr lang="en-US" sz="1200" dirty="0"/>
            <a:t>Projected $1.3M in FY26 underspend.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0.3016</cdr:x>
      <cdr:y>0.04122</cdr:y>
    </cdr:from>
    <cdr:to>
      <cdr:x>0.93421</cdr:x>
      <cdr:y>0.09049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3D4F2A3E-CC35-2DD7-A51B-F4ED311E08A5}"/>
            </a:ext>
          </a:extLst>
        </cdr:cNvPr>
        <cdr:cNvSpPr txBox="1"/>
      </cdr:nvSpPr>
      <cdr:spPr>
        <a:xfrm xmlns:a="http://schemas.openxmlformats.org/drawingml/2006/main">
          <a:off x="3657557" y="221876"/>
          <a:ext cx="7671879" cy="2652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kern="1200" dirty="0">
              <a:solidFill>
                <a:schemeClr val="tx1"/>
              </a:solidFill>
            </a:rPr>
            <a:t>Coordinates MSU Denver’s Diversity Initiatives and Supports HSI Funding</a:t>
          </a:r>
          <a:endParaRPr lang="en-US" sz="1100" kern="12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0.30578</cdr:x>
      <cdr:y>0.12371</cdr:y>
    </cdr:from>
    <cdr:to>
      <cdr:x>0.93839</cdr:x>
      <cdr:y>0.15599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7C9458BC-7F67-3569-0262-4F28279B5068}"/>
            </a:ext>
          </a:extLst>
        </cdr:cNvPr>
        <cdr:cNvSpPr txBox="1"/>
      </cdr:nvSpPr>
      <cdr:spPr>
        <a:xfrm xmlns:a="http://schemas.openxmlformats.org/drawingml/2006/main">
          <a:off x="3708347" y="665893"/>
          <a:ext cx="7671879" cy="1737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kern="1200" dirty="0">
              <a:solidFill>
                <a:schemeClr val="tx1"/>
              </a:solidFill>
            </a:rPr>
            <a:t>MSU’s Equal Employment, Legal Services, Coordination with State AG, and Board Expenses</a:t>
          </a:r>
          <a:endParaRPr lang="en-US" sz="1100" kern="12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0.30956</cdr:x>
      <cdr:y>0.21373</cdr:y>
    </cdr:from>
    <cdr:to>
      <cdr:x>0.94217</cdr:x>
      <cdr:y>0.24601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7C9458BC-7F67-3569-0262-4F28279B5068}"/>
            </a:ext>
          </a:extLst>
        </cdr:cNvPr>
        <cdr:cNvSpPr txBox="1"/>
      </cdr:nvSpPr>
      <cdr:spPr>
        <a:xfrm xmlns:a="http://schemas.openxmlformats.org/drawingml/2006/main">
          <a:off x="3754091" y="1150502"/>
          <a:ext cx="7671879" cy="1737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kern="1200" dirty="0">
              <a:solidFill>
                <a:schemeClr val="tx1"/>
              </a:solidFill>
            </a:rPr>
            <a:t>Includes Memberships and key priorities</a:t>
          </a:r>
          <a:endParaRPr lang="en-US" sz="1100" kern="12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0.31517</cdr:x>
      <cdr:y>0.28062</cdr:y>
    </cdr:from>
    <cdr:to>
      <cdr:x>0.98246</cdr:x>
      <cdr:y>0.33849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7C9458BC-7F67-3569-0262-4F28279B5068}"/>
            </a:ext>
          </a:extLst>
        </cdr:cNvPr>
        <cdr:cNvSpPr txBox="1"/>
      </cdr:nvSpPr>
      <cdr:spPr>
        <a:xfrm xmlns:a="http://schemas.openxmlformats.org/drawingml/2006/main">
          <a:off x="3822190" y="1510572"/>
          <a:ext cx="8092441" cy="3115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kern="1200" dirty="0">
              <a:solidFill>
                <a:schemeClr val="tx1"/>
              </a:solidFill>
            </a:rPr>
            <a:t>Newly consolidated Strategy and External Affairs Branch coordinating Data, Strategic Plan, External Engagement and Legislative Affairs</a:t>
          </a:r>
          <a:endParaRPr lang="en-US" sz="1100" kern="12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0.3171</cdr:x>
      <cdr:y>0.37757</cdr:y>
    </cdr:from>
    <cdr:to>
      <cdr:x>0.9497</cdr:x>
      <cdr:y>0.40984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7C9458BC-7F67-3569-0262-4F28279B5068}"/>
            </a:ext>
          </a:extLst>
        </cdr:cNvPr>
        <cdr:cNvSpPr txBox="1"/>
      </cdr:nvSpPr>
      <cdr:spPr>
        <a:xfrm xmlns:a="http://schemas.openxmlformats.org/drawingml/2006/main">
          <a:off x="3845604" y="2032411"/>
          <a:ext cx="7671758" cy="1737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kern="1200" dirty="0">
              <a:solidFill>
                <a:schemeClr val="tx1"/>
              </a:solidFill>
            </a:rPr>
            <a:t>National Championship Volleyball Team and Retention rates between 75% and 80%</a:t>
          </a:r>
          <a:endParaRPr lang="en-US" sz="1100" kern="12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0.32162</cdr:x>
      <cdr:y>0.46772</cdr:y>
    </cdr:from>
    <cdr:to>
      <cdr:x>0.95423</cdr:x>
      <cdr:y>0.5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7C9458BC-7F67-3569-0262-4F28279B5068}"/>
            </a:ext>
          </a:extLst>
        </cdr:cNvPr>
        <cdr:cNvSpPr txBox="1"/>
      </cdr:nvSpPr>
      <cdr:spPr>
        <a:xfrm xmlns:a="http://schemas.openxmlformats.org/drawingml/2006/main">
          <a:off x="3900419" y="2517691"/>
          <a:ext cx="7671879" cy="1737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kern="1200" dirty="0">
              <a:solidFill>
                <a:schemeClr val="tx1"/>
              </a:solidFill>
            </a:rPr>
            <a:t>MSU’s fundraising arm providing support for capital investment and student scholarships</a:t>
          </a:r>
          <a:endParaRPr lang="en-US" sz="1100" kern="12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0.32237</cdr:x>
      <cdr:y>0.5365</cdr:y>
    </cdr:from>
    <cdr:to>
      <cdr:x>0.95498</cdr:x>
      <cdr:y>0.56877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7C9458BC-7F67-3569-0262-4F28279B5068}"/>
            </a:ext>
          </a:extLst>
        </cdr:cNvPr>
        <cdr:cNvSpPr txBox="1"/>
      </cdr:nvSpPr>
      <cdr:spPr>
        <a:xfrm xmlns:a="http://schemas.openxmlformats.org/drawingml/2006/main">
          <a:off x="3909515" y="2887901"/>
          <a:ext cx="7671879" cy="1737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kern="1200" dirty="0">
              <a:solidFill>
                <a:schemeClr val="tx1"/>
              </a:solidFill>
            </a:rPr>
            <a:t>Messaging MSU’s Brand, a key recruitment strategy, and developing an out-of-state recruitment approach</a:t>
          </a:r>
          <a:endParaRPr lang="en-US" sz="1100" kern="12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0.40716</cdr:x>
      <cdr:y>0.62822</cdr:y>
    </cdr:from>
    <cdr:to>
      <cdr:x>1</cdr:x>
      <cdr:y>0.67314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7C9458BC-7F67-3569-0262-4F28279B5068}"/>
            </a:ext>
          </a:extLst>
        </cdr:cNvPr>
        <cdr:cNvSpPr txBox="1"/>
      </cdr:nvSpPr>
      <cdr:spPr>
        <a:xfrm xmlns:a="http://schemas.openxmlformats.org/drawingml/2006/main">
          <a:off x="4937758" y="3381673"/>
          <a:ext cx="7189585" cy="2417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kern="1200" dirty="0">
              <a:solidFill>
                <a:schemeClr val="tx1"/>
              </a:solidFill>
            </a:rPr>
            <a:t>C2Hub, Enrollment Management, Student Services, Financial Aid, and Clubs</a:t>
          </a:r>
          <a:endParaRPr lang="en-US" sz="1100" kern="12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0.42752</cdr:x>
      <cdr:y>0.70587</cdr:y>
    </cdr:from>
    <cdr:to>
      <cdr:x>1</cdr:x>
      <cdr:y>0.75514</cdr:y>
    </cdr:to>
    <cdr:sp macro="" textlink="">
      <cdr:nvSpPr>
        <cdr:cNvPr id="10" name="TextBox 1">
          <a:extLst xmlns:a="http://schemas.openxmlformats.org/drawingml/2006/main">
            <a:ext uri="{FF2B5EF4-FFF2-40B4-BE49-F238E27FC236}">
              <a16:creationId xmlns:a16="http://schemas.microsoft.com/office/drawing/2014/main" id="{7C9458BC-7F67-3569-0262-4F28279B5068}"/>
            </a:ext>
          </a:extLst>
        </cdr:cNvPr>
        <cdr:cNvSpPr txBox="1"/>
      </cdr:nvSpPr>
      <cdr:spPr>
        <a:xfrm xmlns:a="http://schemas.openxmlformats.org/drawingml/2006/main">
          <a:off x="5184647" y="3799622"/>
          <a:ext cx="6942697" cy="265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kern="1200" dirty="0">
              <a:solidFill>
                <a:schemeClr val="tx1"/>
              </a:solidFill>
            </a:rPr>
            <a:t>Utilities, Library, Institutional Scholarships</a:t>
          </a:r>
        </a:p>
      </cdr:txBody>
    </cdr:sp>
  </cdr:relSizeAnchor>
  <cdr:relSizeAnchor xmlns:cdr="http://schemas.openxmlformats.org/drawingml/2006/chartDrawing">
    <cdr:from>
      <cdr:x>0.48708</cdr:x>
      <cdr:y>0.80149</cdr:y>
    </cdr:from>
    <cdr:to>
      <cdr:x>1</cdr:x>
      <cdr:y>0.84301</cdr:y>
    </cdr:to>
    <cdr:sp macro="" textlink="">
      <cdr:nvSpPr>
        <cdr:cNvPr id="11" name="TextBox 1">
          <a:extLst xmlns:a="http://schemas.openxmlformats.org/drawingml/2006/main">
            <a:ext uri="{FF2B5EF4-FFF2-40B4-BE49-F238E27FC236}">
              <a16:creationId xmlns:a16="http://schemas.microsoft.com/office/drawing/2014/main" id="{7C9458BC-7F67-3569-0262-4F28279B5068}"/>
            </a:ext>
          </a:extLst>
        </cdr:cNvPr>
        <cdr:cNvSpPr txBox="1"/>
      </cdr:nvSpPr>
      <cdr:spPr>
        <a:xfrm xmlns:a="http://schemas.openxmlformats.org/drawingml/2006/main">
          <a:off x="5907022" y="4314342"/>
          <a:ext cx="6220321" cy="2235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kern="1200" dirty="0">
              <a:solidFill>
                <a:schemeClr val="tx1"/>
              </a:solidFill>
            </a:rPr>
            <a:t>IT, Human Resources, Facilities, and Finance</a:t>
          </a:r>
          <a:endParaRPr lang="en-US" sz="1100" kern="12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0.49818</cdr:x>
      <cdr:y>0.95426</cdr:y>
    </cdr:from>
    <cdr:to>
      <cdr:x>0.54514</cdr:x>
      <cdr:y>1</cdr:y>
    </cdr:to>
    <cdr:sp macro="" textlink="">
      <cdr:nvSpPr>
        <cdr:cNvPr id="12" name="TextBox 4">
          <a:extLst xmlns:a="http://schemas.openxmlformats.org/drawingml/2006/main">
            <a:ext uri="{FF2B5EF4-FFF2-40B4-BE49-F238E27FC236}">
              <a16:creationId xmlns:a16="http://schemas.microsoft.com/office/drawing/2014/main" id="{398F75BC-35DB-BAE3-E1CF-C03DCE902947}"/>
            </a:ext>
          </a:extLst>
        </cdr:cNvPr>
        <cdr:cNvSpPr txBox="1"/>
      </cdr:nvSpPr>
      <cdr:spPr>
        <a:xfrm xmlns:a="http://schemas.openxmlformats.org/drawingml/2006/main">
          <a:off x="6041643" y="5136681"/>
          <a:ext cx="569468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dirty="0"/>
            <a:t>34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94880D-68C0-46DD-AD9E-84FA212E3018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49B380-6AE8-4B74-AA6C-77A59A1E7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120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49B380-6AE8-4B74-AA6C-77A59A1E7F0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41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2.svg"/><Relationship Id="rId4" Type="http://schemas.openxmlformats.org/officeDocument/2006/relationships/image" Target="../media/image21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sv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Nav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26F38-DFD3-4E85-8489-D8E6A64B719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224" y="1848195"/>
            <a:ext cx="8525716" cy="124022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style; 40pt Arial Bold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361FFA-6ECB-488D-8913-01B5711C47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24224" y="3229036"/>
            <a:ext cx="8525716" cy="6516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3584281-054D-457E-87B8-0A05349C19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224" y="4039428"/>
            <a:ext cx="8525716" cy="5469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/>
            </a:lvl2pPr>
          </a:lstStyle>
          <a:p>
            <a:pPr lvl="0"/>
            <a:r>
              <a:rPr lang="en-US"/>
              <a:t>Click to enter presentation date, 20pt Arial</a:t>
            </a:r>
          </a:p>
        </p:txBody>
      </p:sp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BDE8D693-23B5-5D89-E985-696F585FFFD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224" y="5357462"/>
            <a:ext cx="8525716" cy="3977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>
              <a:defRPr/>
            </a:lvl2pPr>
          </a:lstStyle>
          <a:p>
            <a:pPr lvl="0"/>
            <a:r>
              <a:rPr lang="en-US"/>
              <a:t>Presenters, Version, Department, Etc.; 18pt Arial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59CA351-9471-0987-B1F1-2461AE8E453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3232" y="694944"/>
            <a:ext cx="1473530" cy="124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186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_Gra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0BCF6FFD-B9FB-80BB-9C8A-8F6905DCF5B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31340" y="6689584"/>
            <a:ext cx="2657475" cy="7620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AD19F6CD-F177-B058-5153-E74BEADCE9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22474" y="1678072"/>
            <a:ext cx="9450688" cy="1240221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style; 40pt Arial Bold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DF21386-983B-3CFD-83E5-F41C1C3F48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22474" y="2994493"/>
            <a:ext cx="9450688" cy="28668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4676C0B3-09BA-8F90-0651-0965E950B2A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9119" y="6494496"/>
            <a:ext cx="1488295" cy="234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503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_R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0BCF6FFD-B9FB-80BB-9C8A-8F6905DCF5B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31340" y="6689584"/>
            <a:ext cx="2657475" cy="7620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AD19F6CD-F177-B058-5153-E74BEADCE9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22474" y="1678072"/>
            <a:ext cx="9450688" cy="1240221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style; 40pt Arial Bold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DF21386-983B-3CFD-83E5-F41C1C3F48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22474" y="2994493"/>
            <a:ext cx="9450688" cy="28668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78600C3-4E44-79CB-139E-C600B4EAA52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9119" y="6494496"/>
            <a:ext cx="1488295" cy="234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759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Light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0BCF6FFD-B9FB-80BB-9C8A-8F6905DCF5B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31340" y="6689584"/>
            <a:ext cx="2657475" cy="7620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AD19F6CD-F177-B058-5153-E74BEADCE9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22474" y="1678072"/>
            <a:ext cx="9450688" cy="1240221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style; 40pt Arial Bold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DF21386-983B-3CFD-83E5-F41C1C3F48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22474" y="2994493"/>
            <a:ext cx="9450688" cy="28668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  <a:latin typeface="+mj-lt"/>
              </a:defRPr>
            </a:lvl2pPr>
            <a:lvl3pPr>
              <a:defRPr>
                <a:solidFill>
                  <a:schemeClr val="tx1"/>
                </a:solidFill>
                <a:latin typeface="+mj-lt"/>
              </a:defRPr>
            </a:lvl3pPr>
            <a:lvl4pPr>
              <a:defRPr>
                <a:solidFill>
                  <a:schemeClr val="tx1"/>
                </a:solidFill>
                <a:latin typeface="+mj-lt"/>
              </a:defRPr>
            </a:lvl4pPr>
            <a:lvl5pPr>
              <a:defRPr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1DA4AEB-56DD-481D-6969-30B53A6CF05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9119" y="6494496"/>
            <a:ext cx="1488295" cy="234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5449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Text, Half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F6EAD43-A1B4-F43A-2380-8E580126BB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0192" y="1510245"/>
            <a:ext cx="5081389" cy="47539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  <a:latin typeface="+mj-lt"/>
              </a:defRPr>
            </a:lvl2pPr>
            <a:lvl3pPr>
              <a:defRPr>
                <a:solidFill>
                  <a:schemeClr val="tx1"/>
                </a:solidFill>
                <a:latin typeface="+mj-lt"/>
              </a:defRPr>
            </a:lvl3pPr>
            <a:lvl4pPr>
              <a:defRPr>
                <a:solidFill>
                  <a:schemeClr val="tx1"/>
                </a:solidFill>
                <a:latin typeface="+mj-lt"/>
              </a:defRPr>
            </a:lvl4pPr>
            <a:lvl5pPr>
              <a:defRPr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6CC02E1-C39A-5CC2-6EF3-4916F2F4D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562" y="375755"/>
            <a:ext cx="5082660" cy="990709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 sz="4000" b="1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8340B77-EC88-AE18-2FE8-0E06CF7BF51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9119" y="6432696"/>
            <a:ext cx="1907530" cy="301189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0E6CD6DA-8A1F-5A8E-0CB8-438478B4347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08326" y="6689584"/>
            <a:ext cx="2657475" cy="762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944BD-2AC3-C928-AFAF-3A0499BDE8C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994192" y="375754"/>
            <a:ext cx="5081389" cy="58884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23092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F6EAD43-A1B4-F43A-2380-8E580126BB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0192" y="1446447"/>
            <a:ext cx="4624189" cy="47539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  <a:latin typeface="+mj-lt"/>
              </a:defRPr>
            </a:lvl2pPr>
            <a:lvl3pPr>
              <a:defRPr>
                <a:solidFill>
                  <a:schemeClr val="tx1"/>
                </a:solidFill>
                <a:latin typeface="+mj-lt"/>
              </a:defRPr>
            </a:lvl3pPr>
            <a:lvl4pPr>
              <a:defRPr>
                <a:solidFill>
                  <a:schemeClr val="tx1"/>
                </a:solidFill>
                <a:latin typeface="+mj-lt"/>
              </a:defRPr>
            </a:lvl4pPr>
            <a:lvl5pPr>
              <a:defRPr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6CC02E1-C39A-5CC2-6EF3-4916F2F4D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562" y="375755"/>
            <a:ext cx="5082660" cy="990709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 sz="4000" b="1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8340B77-EC88-AE18-2FE8-0E06CF7BF51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9119" y="6432696"/>
            <a:ext cx="1907530" cy="301189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0E6CD6DA-8A1F-5A8E-0CB8-438478B4347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08326" y="6689584"/>
            <a:ext cx="2657475" cy="762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944BD-2AC3-C928-AFAF-3A0499BDE8C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996223" y="1139456"/>
            <a:ext cx="4079358" cy="512470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3521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ontent_1 Column_Footer B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84B0D-CADA-47DB-9F74-652F0BF45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65125"/>
            <a:ext cx="10515600" cy="1325563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18286-53E2-4DA6-A8DF-B56C1FF90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825625"/>
            <a:ext cx="10515600" cy="41524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20902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26F38-DFD3-4E85-8489-D8E6A64B71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8600" y="2659116"/>
            <a:ext cx="6629400" cy="1240221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361FFA-6ECB-488D-8913-01B5711C47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8600" y="3920359"/>
            <a:ext cx="6629400" cy="65164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E7623F-7523-4831-A552-6E5742A15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6CDBED-C142-4E62-9469-4D817CD9A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AF256-5307-4687-B456-FD365221ADA1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3584281-054D-457E-87B8-0A05349C19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38600" y="4730751"/>
            <a:ext cx="6629400" cy="54692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/>
            </a:lvl2pPr>
          </a:lstStyle>
          <a:p>
            <a:pPr lvl="0"/>
            <a:r>
              <a:rPr lang="en-US"/>
              <a:t>Click to enter presentation date</a:t>
            </a:r>
          </a:p>
        </p:txBody>
      </p:sp>
    </p:spTree>
    <p:extLst>
      <p:ext uri="{BB962C8B-B14F-4D97-AF65-F5344CB8AC3E}">
        <p14:creationId xmlns:p14="http://schemas.microsoft.com/office/powerpoint/2010/main" val="36454159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26F38-DFD3-4E85-8489-D8E6A64B71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1177158"/>
            <a:ext cx="8971280" cy="1240221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AE3C136-16D3-4F3F-B807-3555BB68D5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00200" y="2554663"/>
            <a:ext cx="8971280" cy="343135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85575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_1 Column_Footer B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84B0D-CADA-47DB-9F74-652F0BF45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65125"/>
            <a:ext cx="10515600" cy="1325563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18286-53E2-4DA6-A8DF-B56C1FF90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825625"/>
            <a:ext cx="10515600" cy="41524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437019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_2 Columns_Footer B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97DC9-72AD-48D8-B13B-995A1A37B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65125"/>
            <a:ext cx="10515600" cy="132556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56D83-98B6-4B1A-A211-217470709D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825625"/>
            <a:ext cx="5181600" cy="41586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8C3CE4-7E6E-46EB-8C98-FDF5E29A57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8400" y="1825625"/>
            <a:ext cx="5181600" cy="41586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0577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26F38-DFD3-4E85-8489-D8E6A64B719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224" y="1848195"/>
            <a:ext cx="8525716" cy="124022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style; 40pt Arial Bold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361FFA-6ECB-488D-8913-01B5711C47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24224" y="3229036"/>
            <a:ext cx="8525716" cy="6516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3584281-054D-457E-87B8-0A05349C19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224" y="4039428"/>
            <a:ext cx="8525716" cy="5469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/>
            </a:lvl2pPr>
          </a:lstStyle>
          <a:p>
            <a:pPr lvl="0"/>
            <a:r>
              <a:rPr lang="en-US"/>
              <a:t>Click to enter presentation date, 20pt Arial</a:t>
            </a:r>
          </a:p>
        </p:txBody>
      </p:sp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BDE8D693-23B5-5D89-E985-696F585FFFD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224" y="5357462"/>
            <a:ext cx="8525716" cy="3977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>
              <a:defRPr/>
            </a:lvl2pPr>
          </a:lstStyle>
          <a:p>
            <a:pPr lvl="0"/>
            <a:r>
              <a:rPr lang="en-US"/>
              <a:t>Presenters, Version, Department, Etc.; 18pt Arial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59CA351-9471-0987-B1F1-2461AE8E453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3232" y="694944"/>
            <a:ext cx="1473530" cy="124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2189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3 Columns_Footer B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97DC9-72AD-48D8-B13B-995A1A37B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65125"/>
            <a:ext cx="10439400" cy="132556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56D83-98B6-4B1A-A211-217470709D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825625"/>
            <a:ext cx="3383280" cy="41586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8C3CE4-7E6E-46EB-8C98-FDF5E29A57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70520" y="1825625"/>
            <a:ext cx="3383280" cy="41586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A3E1A228-D740-4210-8629-FE14F390172F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453421" y="1820738"/>
            <a:ext cx="3383280" cy="41586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368544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Mission_Footer B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245D6-7ADF-4C3F-BE90-863B92E53F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457200"/>
            <a:ext cx="298749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Our Mission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10E217-2764-4420-9915-3657372EFC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684711-E9A2-4342-8422-5D5F05BB9FA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94360" y="2469821"/>
            <a:ext cx="2987494" cy="302209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To strive for excellence in supporting a safe, productive, and creative environment for the MSU Denver community.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CC4254B-1364-4C90-9F77-132C80EF30AF}"/>
              </a:ext>
            </a:extLst>
          </p:cNvPr>
          <p:cNvCxnSpPr>
            <a:cxnSpLocks/>
          </p:cNvCxnSpPr>
          <p:nvPr userDrawn="1"/>
        </p:nvCxnSpPr>
        <p:spPr>
          <a:xfrm>
            <a:off x="594360" y="2187019"/>
            <a:ext cx="2971800" cy="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3022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Vision &amp; Values_Footer B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245D6-7ADF-4C3F-BE90-863B92E53F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9978" y="457200"/>
            <a:ext cx="323730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Our Vision</a:t>
            </a:r>
            <a:br>
              <a:rPr lang="en-US"/>
            </a:br>
            <a:r>
              <a:rPr lang="en-US"/>
              <a:t>&amp; Values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10E217-2764-4420-9915-3657372EFC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62573" y="1"/>
            <a:ext cx="7629427" cy="6174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684711-E9A2-4342-8422-5D5F05BB9FA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89978" y="2469821"/>
            <a:ext cx="3487114" cy="3223967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We are stewards of university resources.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We are leaders in creating adaptable facilities that can address current and future needs.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We are dedicated to excellent customer service and strive to address the university’s needs.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We are innovative in providing progressive solutions.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We are problem solvers.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CC4254B-1364-4C90-9F77-132C80EF30AF}"/>
              </a:ext>
            </a:extLst>
          </p:cNvPr>
          <p:cNvCxnSpPr>
            <a:cxnSpLocks/>
          </p:cNvCxnSpPr>
          <p:nvPr userDrawn="1"/>
        </p:nvCxnSpPr>
        <p:spPr>
          <a:xfrm>
            <a:off x="589978" y="2187019"/>
            <a:ext cx="3200400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35629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idebar_Blue b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F366848-131F-4ADB-B8C0-D850F3100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CD38693-B9A5-4EA7-A86E-5515FF527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5248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50806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SU Denver Timeline_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43B0CCA-03F7-48F9-9151-4A332257D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2481481" cy="22860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A257FDDB-759A-40D8-B85D-E2C4AF323C1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62" y="245681"/>
            <a:ext cx="11427738" cy="5788152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3B6F3442-4938-4FF0-87F2-4DFFE121962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47063" y="6377207"/>
            <a:ext cx="3123590" cy="109728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E06FB497-5D70-45F3-9E6B-7463E298B71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69113" y="989011"/>
            <a:ext cx="45719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1849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SU Denver History Timeline_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84B0D-CADA-47DB-9F74-652F0BF45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32" y="249511"/>
            <a:ext cx="2659117" cy="2851041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B5021C95-0682-48A9-BBB2-E918523FC0D0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" b="27098"/>
          <a:stretch/>
        </p:blipFill>
        <p:spPr>
          <a:xfrm>
            <a:off x="8178228" y="6522805"/>
            <a:ext cx="4013771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0149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Icons_Blue on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9145A22-BC1A-4B38-9C1B-8802E21A14E9}"/>
              </a:ext>
            </a:extLst>
          </p:cNvPr>
          <p:cNvSpPr txBox="1"/>
          <p:nvPr userDrawn="1"/>
        </p:nvSpPr>
        <p:spPr>
          <a:xfrm>
            <a:off x="582952" y="461914"/>
            <a:ext cx="10156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>
                <a:solidFill>
                  <a:schemeClr val="tx1"/>
                </a:solidFill>
              </a:rPr>
              <a:t>Academics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28B4101-ADD1-46E5-B416-1C899B9D318C}"/>
              </a:ext>
            </a:extLst>
          </p:cNvPr>
          <p:cNvCxnSpPr>
            <a:cxnSpLocks/>
          </p:cNvCxnSpPr>
          <p:nvPr userDrawn="1"/>
        </p:nvCxnSpPr>
        <p:spPr>
          <a:xfrm>
            <a:off x="646657" y="907599"/>
            <a:ext cx="11067068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0582893-F70F-48DA-8978-FB32D4E76959}"/>
              </a:ext>
            </a:extLst>
          </p:cNvPr>
          <p:cNvSpPr txBox="1"/>
          <p:nvPr userDrawn="1"/>
        </p:nvSpPr>
        <p:spPr>
          <a:xfrm>
            <a:off x="389923" y="1568711"/>
            <a:ext cx="12086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>
                <a:solidFill>
                  <a:schemeClr val="tx1"/>
                </a:solidFill>
              </a:rPr>
              <a:t>Demographics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51BE98-46DB-4ED2-B426-515B76306D43}"/>
              </a:ext>
            </a:extLst>
          </p:cNvPr>
          <p:cNvSpPr txBox="1"/>
          <p:nvPr userDrawn="1"/>
        </p:nvSpPr>
        <p:spPr>
          <a:xfrm>
            <a:off x="582952" y="2803275"/>
            <a:ext cx="10156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>
                <a:solidFill>
                  <a:schemeClr val="tx1"/>
                </a:solidFill>
              </a:rPr>
              <a:t>Disciplines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56B00A-B773-44A8-9FE3-53E593D02C60}"/>
              </a:ext>
            </a:extLst>
          </p:cNvPr>
          <p:cNvSpPr txBox="1"/>
          <p:nvPr userDrawn="1"/>
        </p:nvSpPr>
        <p:spPr>
          <a:xfrm>
            <a:off x="582952" y="3621645"/>
            <a:ext cx="10156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>
                <a:solidFill>
                  <a:schemeClr val="tx1"/>
                </a:solidFill>
              </a:rPr>
              <a:t>Location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EF9E24-5A28-4316-B0CB-CD377C1BBF73}"/>
              </a:ext>
            </a:extLst>
          </p:cNvPr>
          <p:cNvSpPr txBox="1"/>
          <p:nvPr userDrawn="1"/>
        </p:nvSpPr>
        <p:spPr>
          <a:xfrm>
            <a:off x="431345" y="4462774"/>
            <a:ext cx="11672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>
                <a:solidFill>
                  <a:schemeClr val="tx1"/>
                </a:solidFill>
              </a:rPr>
              <a:t>Public Health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88403B-7B11-496B-9504-36ECC5DA5252}"/>
              </a:ext>
            </a:extLst>
          </p:cNvPr>
          <p:cNvSpPr txBox="1"/>
          <p:nvPr userDrawn="1"/>
        </p:nvSpPr>
        <p:spPr>
          <a:xfrm>
            <a:off x="336436" y="5609392"/>
            <a:ext cx="126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>
                <a:solidFill>
                  <a:schemeClr val="tx1"/>
                </a:solidFill>
              </a:rPr>
              <a:t>Miscellaneous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77E330E-A1F3-4A02-A6DB-FCC8EF4C4963}"/>
              </a:ext>
            </a:extLst>
          </p:cNvPr>
          <p:cNvCxnSpPr>
            <a:cxnSpLocks/>
          </p:cNvCxnSpPr>
          <p:nvPr userDrawn="1"/>
        </p:nvCxnSpPr>
        <p:spPr>
          <a:xfrm>
            <a:off x="646657" y="3358933"/>
            <a:ext cx="11067068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E9EF503-6010-4B68-8E18-F037B84BAB49}"/>
              </a:ext>
            </a:extLst>
          </p:cNvPr>
          <p:cNvCxnSpPr>
            <a:cxnSpLocks/>
          </p:cNvCxnSpPr>
          <p:nvPr userDrawn="1"/>
        </p:nvCxnSpPr>
        <p:spPr>
          <a:xfrm>
            <a:off x="646657" y="2533318"/>
            <a:ext cx="11067068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B90CCB0-B62B-463C-906F-655FF41F066A}"/>
              </a:ext>
            </a:extLst>
          </p:cNvPr>
          <p:cNvCxnSpPr>
            <a:cxnSpLocks/>
          </p:cNvCxnSpPr>
          <p:nvPr userDrawn="1"/>
        </p:nvCxnSpPr>
        <p:spPr>
          <a:xfrm>
            <a:off x="646657" y="4184548"/>
            <a:ext cx="11067068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E60B31C-2BAA-4CFB-8C48-FBDE2A321BC8}"/>
              </a:ext>
            </a:extLst>
          </p:cNvPr>
          <p:cNvCxnSpPr>
            <a:cxnSpLocks/>
          </p:cNvCxnSpPr>
          <p:nvPr userDrawn="1"/>
        </p:nvCxnSpPr>
        <p:spPr>
          <a:xfrm>
            <a:off x="646657" y="5019589"/>
            <a:ext cx="11067068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A693CEC-E77C-4430-A18B-3F9A8047FACC}"/>
              </a:ext>
            </a:extLst>
          </p:cNvPr>
          <p:cNvCxnSpPr/>
          <p:nvPr userDrawn="1"/>
        </p:nvCxnSpPr>
        <p:spPr>
          <a:xfrm>
            <a:off x="1645739" y="220335"/>
            <a:ext cx="0" cy="6453842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FEF56B0-C834-4A23-BFAD-6845481A0B91}"/>
              </a:ext>
            </a:extLst>
          </p:cNvPr>
          <p:cNvSpPr txBox="1"/>
          <p:nvPr userDrawn="1"/>
        </p:nvSpPr>
        <p:spPr>
          <a:xfrm>
            <a:off x="9059165" y="141402"/>
            <a:ext cx="296943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>
                <a:solidFill>
                  <a:schemeClr val="tx1"/>
                </a:solidFill>
              </a:rPr>
              <a:t>Icons </a:t>
            </a:r>
          </a:p>
          <a:p>
            <a:pPr algn="r"/>
            <a:r>
              <a:rPr lang="en-US" sz="1200">
                <a:solidFill>
                  <a:schemeClr val="tx1"/>
                </a:solidFill>
              </a:rPr>
              <a:t>Use on Light Backgrounds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A4456ED-2800-42A7-98E1-A9E87A90038F}"/>
              </a:ext>
            </a:extLst>
          </p:cNvPr>
          <p:cNvSpPr txBox="1"/>
          <p:nvPr userDrawn="1"/>
        </p:nvSpPr>
        <p:spPr>
          <a:xfrm>
            <a:off x="1604954" y="672116"/>
            <a:ext cx="10156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aseline="-25000">
                <a:solidFill>
                  <a:schemeClr val="tx1"/>
                </a:solidFill>
              </a:rPr>
              <a:t>Graduate / Alumni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9DD52DA-FF2B-44C6-9A7C-6E63984650D6}"/>
              </a:ext>
            </a:extLst>
          </p:cNvPr>
          <p:cNvSpPr txBox="1"/>
          <p:nvPr userDrawn="1"/>
        </p:nvSpPr>
        <p:spPr>
          <a:xfrm>
            <a:off x="2551104" y="671226"/>
            <a:ext cx="10156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aseline="-25000">
                <a:solidFill>
                  <a:schemeClr val="tx1"/>
                </a:solidFill>
              </a:rPr>
              <a:t>Degree - Generic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6B1013B-CA37-4176-80DA-5CC0E53B0A6E}"/>
              </a:ext>
            </a:extLst>
          </p:cNvPr>
          <p:cNvSpPr txBox="1"/>
          <p:nvPr userDrawn="1"/>
        </p:nvSpPr>
        <p:spPr>
          <a:xfrm>
            <a:off x="3524025" y="679400"/>
            <a:ext cx="10543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aseline="-25000">
                <a:solidFill>
                  <a:schemeClr val="tx1"/>
                </a:solidFill>
              </a:rPr>
              <a:t>Bachelor’s Degree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6B9E06D-0EB2-4A00-A0F4-87E84031C9BB}"/>
              </a:ext>
            </a:extLst>
          </p:cNvPr>
          <p:cNvSpPr txBox="1"/>
          <p:nvPr userDrawn="1"/>
        </p:nvSpPr>
        <p:spPr>
          <a:xfrm>
            <a:off x="4467141" y="679400"/>
            <a:ext cx="10543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aseline="-25000">
                <a:solidFill>
                  <a:schemeClr val="tx1"/>
                </a:solidFill>
              </a:rPr>
              <a:t>Master’s Degree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4DA2686-49F4-49E3-A4DD-E74447C58643}"/>
              </a:ext>
            </a:extLst>
          </p:cNvPr>
          <p:cNvSpPr txBox="1"/>
          <p:nvPr userDrawn="1"/>
        </p:nvSpPr>
        <p:spPr>
          <a:xfrm>
            <a:off x="5331127" y="685778"/>
            <a:ext cx="10543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aseline="-25000">
                <a:solidFill>
                  <a:schemeClr val="tx1"/>
                </a:solidFill>
              </a:rPr>
              <a:t>Academics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2DA3133-954E-4FCA-94E7-EDC7BBB5B3C3}"/>
              </a:ext>
            </a:extLst>
          </p:cNvPr>
          <p:cNvSpPr txBox="1"/>
          <p:nvPr userDrawn="1"/>
        </p:nvSpPr>
        <p:spPr>
          <a:xfrm>
            <a:off x="6165078" y="685777"/>
            <a:ext cx="11986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aseline="-25000">
                <a:solidFill>
                  <a:schemeClr val="tx1"/>
                </a:solidFill>
              </a:rPr>
              <a:t>Open Book / Studying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D00DAD2-2D49-4ED3-A484-CA98DD7E884A}"/>
              </a:ext>
            </a:extLst>
          </p:cNvPr>
          <p:cNvSpPr txBox="1"/>
          <p:nvPr userDrawn="1"/>
        </p:nvSpPr>
        <p:spPr>
          <a:xfrm>
            <a:off x="1725604" y="1535716"/>
            <a:ext cx="10156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aseline="-25000">
                <a:solidFill>
                  <a:schemeClr val="tx1"/>
                </a:solidFill>
              </a:rPr>
              <a:t>Diversity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E396402-9E5D-4B7D-AA41-A1DCF8A39154}"/>
              </a:ext>
            </a:extLst>
          </p:cNvPr>
          <p:cNvSpPr txBox="1"/>
          <p:nvPr userDrawn="1"/>
        </p:nvSpPr>
        <p:spPr>
          <a:xfrm>
            <a:off x="2905357" y="1535716"/>
            <a:ext cx="10156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aseline="-25000">
                <a:solidFill>
                  <a:schemeClr val="tx1"/>
                </a:solidFill>
              </a:rPr>
              <a:t>Student(s)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A9B0988-A84D-4439-8E74-26A5D925AFFA}"/>
              </a:ext>
            </a:extLst>
          </p:cNvPr>
          <p:cNvSpPr txBox="1"/>
          <p:nvPr userDrawn="1"/>
        </p:nvSpPr>
        <p:spPr>
          <a:xfrm>
            <a:off x="4218436" y="1535716"/>
            <a:ext cx="11103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aseline="-25000">
                <a:solidFill>
                  <a:schemeClr val="tx1"/>
                </a:solidFill>
              </a:rPr>
              <a:t>Transfer Student(s)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E7EB925-364C-407F-A2C7-49BFBE28213B}"/>
              </a:ext>
            </a:extLst>
          </p:cNvPr>
          <p:cNvSpPr txBox="1"/>
          <p:nvPr userDrawn="1"/>
        </p:nvSpPr>
        <p:spPr>
          <a:xfrm>
            <a:off x="5583329" y="1535716"/>
            <a:ext cx="10543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aseline="-25000">
                <a:solidFill>
                  <a:schemeClr val="tx1"/>
                </a:solidFill>
              </a:rPr>
              <a:t>Faculty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E2F27AC-2FF0-4130-94E9-CA00D7AF46FB}"/>
              </a:ext>
            </a:extLst>
          </p:cNvPr>
          <p:cNvSpPr txBox="1"/>
          <p:nvPr userDrawn="1"/>
        </p:nvSpPr>
        <p:spPr>
          <a:xfrm>
            <a:off x="6795665" y="1535716"/>
            <a:ext cx="15586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aseline="-25000">
                <a:solidFill>
                  <a:schemeClr val="tx1"/>
                </a:solidFill>
              </a:rPr>
              <a:t>Colorado Residents / Alumni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912CB26-E562-456E-A922-6374575672AF}"/>
              </a:ext>
            </a:extLst>
          </p:cNvPr>
          <p:cNvSpPr txBox="1"/>
          <p:nvPr userDrawn="1"/>
        </p:nvSpPr>
        <p:spPr>
          <a:xfrm>
            <a:off x="1617653" y="2297716"/>
            <a:ext cx="11986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aseline="-25000">
                <a:solidFill>
                  <a:schemeClr val="tx1"/>
                </a:solidFill>
              </a:rPr>
              <a:t>Student Organizations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936C30E-1A3A-409E-A637-DADE6E15716A}"/>
              </a:ext>
            </a:extLst>
          </p:cNvPr>
          <p:cNvSpPr txBox="1"/>
          <p:nvPr userDrawn="1"/>
        </p:nvSpPr>
        <p:spPr>
          <a:xfrm>
            <a:off x="2816294" y="2296825"/>
            <a:ext cx="11663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aseline="-25000">
                <a:solidFill>
                  <a:schemeClr val="tx1"/>
                </a:solidFill>
              </a:rPr>
              <a:t>ASSET Student(s)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1BB146B-BB1C-406A-B76C-B4B6C9BC13A0}"/>
              </a:ext>
            </a:extLst>
          </p:cNvPr>
          <p:cNvSpPr txBox="1"/>
          <p:nvPr userDrawn="1"/>
        </p:nvSpPr>
        <p:spPr>
          <a:xfrm>
            <a:off x="4162421" y="2304999"/>
            <a:ext cx="116633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aseline="-25000">
                <a:solidFill>
                  <a:schemeClr val="tx1"/>
                </a:solidFill>
              </a:rPr>
              <a:t>First Gen Student(s)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67C5F15-0D95-4241-BC1A-A061B200F127}"/>
              </a:ext>
            </a:extLst>
          </p:cNvPr>
          <p:cNvSpPr txBox="1"/>
          <p:nvPr userDrawn="1"/>
        </p:nvSpPr>
        <p:spPr>
          <a:xfrm>
            <a:off x="5587137" y="2305000"/>
            <a:ext cx="10543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aseline="-25000">
                <a:solidFill>
                  <a:schemeClr val="tx1"/>
                </a:solidFill>
              </a:rPr>
              <a:t>Employees / Staff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483B81B-4191-4325-8C5A-B4C0920342E1}"/>
              </a:ext>
            </a:extLst>
          </p:cNvPr>
          <p:cNvSpPr txBox="1"/>
          <p:nvPr userDrawn="1"/>
        </p:nvSpPr>
        <p:spPr>
          <a:xfrm>
            <a:off x="7047822" y="2311378"/>
            <a:ext cx="10543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aseline="-25000">
                <a:solidFill>
                  <a:schemeClr val="tx1"/>
                </a:solidFill>
              </a:rPr>
              <a:t>Military / Veterans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009E078-CAA0-4221-BFDD-41143E93C1B0}"/>
              </a:ext>
            </a:extLst>
          </p:cNvPr>
          <p:cNvSpPr txBox="1"/>
          <p:nvPr userDrawn="1"/>
        </p:nvSpPr>
        <p:spPr>
          <a:xfrm>
            <a:off x="1604953" y="3126907"/>
            <a:ext cx="13795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aseline="-25000">
                <a:solidFill>
                  <a:schemeClr val="tx1"/>
                </a:solidFill>
              </a:rPr>
              <a:t>Mechanical / Engineering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7175E46-F7B7-487D-A1B2-46C0B70CF887}"/>
              </a:ext>
            </a:extLst>
          </p:cNvPr>
          <p:cNvSpPr txBox="1"/>
          <p:nvPr userDrawn="1"/>
        </p:nvSpPr>
        <p:spPr>
          <a:xfrm>
            <a:off x="2905194" y="3126907"/>
            <a:ext cx="11663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aseline="-25000">
                <a:solidFill>
                  <a:schemeClr val="tx1"/>
                </a:solidFill>
              </a:rPr>
              <a:t>Aviation / Aerospace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DF0BD3D-2AA8-43EF-9F0B-FDB95BD39731}"/>
              </a:ext>
            </a:extLst>
          </p:cNvPr>
          <p:cNvSpPr txBox="1"/>
          <p:nvPr userDrawn="1"/>
        </p:nvSpPr>
        <p:spPr>
          <a:xfrm>
            <a:off x="3869270" y="3126907"/>
            <a:ext cx="116633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aseline="-25000">
                <a:solidFill>
                  <a:schemeClr val="tx1"/>
                </a:solidFill>
              </a:rPr>
              <a:t>Beer Industry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428655D-8F5D-4EF5-87C9-36D12A02B171}"/>
              </a:ext>
            </a:extLst>
          </p:cNvPr>
          <p:cNvSpPr txBox="1"/>
          <p:nvPr userDrawn="1"/>
        </p:nvSpPr>
        <p:spPr>
          <a:xfrm>
            <a:off x="4701910" y="3126907"/>
            <a:ext cx="10543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aseline="-25000">
                <a:solidFill>
                  <a:schemeClr val="tx1"/>
                </a:solidFill>
              </a:rPr>
              <a:t>Hospitality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F30D142-D628-4EC5-AB3A-9F05CB8483E6}"/>
              </a:ext>
            </a:extLst>
          </p:cNvPr>
          <p:cNvSpPr txBox="1"/>
          <p:nvPr userDrawn="1"/>
        </p:nvSpPr>
        <p:spPr>
          <a:xfrm>
            <a:off x="5413330" y="3126907"/>
            <a:ext cx="10543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aseline="-25000">
                <a:solidFill>
                  <a:schemeClr val="tx1"/>
                </a:solidFill>
              </a:rPr>
              <a:t>Music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62B8AC1-4996-49D2-B959-7E3EE23891D6}"/>
              </a:ext>
            </a:extLst>
          </p:cNvPr>
          <p:cNvSpPr txBox="1"/>
          <p:nvPr userDrawn="1"/>
        </p:nvSpPr>
        <p:spPr>
          <a:xfrm>
            <a:off x="6192731" y="3126907"/>
            <a:ext cx="10543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aseline="-25000">
                <a:solidFill>
                  <a:schemeClr val="tx1"/>
                </a:solidFill>
              </a:rPr>
              <a:t>Healthcare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23C9114-24E6-4C3D-A2ED-7C5ABCC31414}"/>
              </a:ext>
            </a:extLst>
          </p:cNvPr>
          <p:cNvSpPr txBox="1"/>
          <p:nvPr userDrawn="1"/>
        </p:nvSpPr>
        <p:spPr>
          <a:xfrm>
            <a:off x="7016421" y="3126907"/>
            <a:ext cx="10543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aseline="-25000">
                <a:solidFill>
                  <a:schemeClr val="tx1"/>
                </a:solidFill>
              </a:rPr>
              <a:t>STEM Fields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053C764-0985-4467-8250-4626F8535229}"/>
              </a:ext>
            </a:extLst>
          </p:cNvPr>
          <p:cNvSpPr txBox="1"/>
          <p:nvPr userDrawn="1"/>
        </p:nvSpPr>
        <p:spPr>
          <a:xfrm>
            <a:off x="7894456" y="3126907"/>
            <a:ext cx="10543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aseline="-25000">
                <a:solidFill>
                  <a:schemeClr val="tx1"/>
                </a:solidFill>
              </a:rPr>
              <a:t>Technology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07D172F-8983-416C-880F-7DD0FB1B83F2}"/>
              </a:ext>
            </a:extLst>
          </p:cNvPr>
          <p:cNvSpPr txBox="1"/>
          <p:nvPr userDrawn="1"/>
        </p:nvSpPr>
        <p:spPr>
          <a:xfrm>
            <a:off x="8675168" y="3126907"/>
            <a:ext cx="10543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aseline="-25000">
                <a:solidFill>
                  <a:schemeClr val="tx1"/>
                </a:solidFill>
              </a:rPr>
              <a:t>Vocational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EDF1707-18B2-48A2-B55F-B3542F969CC6}"/>
              </a:ext>
            </a:extLst>
          </p:cNvPr>
          <p:cNvSpPr txBox="1"/>
          <p:nvPr userDrawn="1"/>
        </p:nvSpPr>
        <p:spPr>
          <a:xfrm>
            <a:off x="9440417" y="3127168"/>
            <a:ext cx="10543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aseline="-25000">
                <a:solidFill>
                  <a:schemeClr val="tx1"/>
                </a:solidFill>
              </a:rPr>
              <a:t>Athletics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1CB2BA9-EEB1-43E1-9477-65A3CD12F64A}"/>
              </a:ext>
            </a:extLst>
          </p:cNvPr>
          <p:cNvSpPr txBox="1"/>
          <p:nvPr userDrawn="1"/>
        </p:nvSpPr>
        <p:spPr>
          <a:xfrm>
            <a:off x="1896941" y="3910559"/>
            <a:ext cx="13795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aseline="-25000">
                <a:solidFill>
                  <a:schemeClr val="tx1"/>
                </a:solidFill>
              </a:rPr>
              <a:t>United States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58A2337-6912-4CD1-AA12-C611EA182337}"/>
              </a:ext>
            </a:extLst>
          </p:cNvPr>
          <p:cNvSpPr txBox="1"/>
          <p:nvPr userDrawn="1"/>
        </p:nvSpPr>
        <p:spPr>
          <a:xfrm>
            <a:off x="3461657" y="3909668"/>
            <a:ext cx="11663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aseline="-25000">
                <a:solidFill>
                  <a:schemeClr val="tx1"/>
                </a:solidFill>
              </a:rPr>
              <a:t>Colorado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8BE555D-7DBF-45E1-9ECC-E82C1464001D}"/>
              </a:ext>
            </a:extLst>
          </p:cNvPr>
          <p:cNvSpPr txBox="1"/>
          <p:nvPr userDrawn="1"/>
        </p:nvSpPr>
        <p:spPr>
          <a:xfrm>
            <a:off x="4646357" y="3917842"/>
            <a:ext cx="116633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aseline="-25000">
                <a:solidFill>
                  <a:schemeClr val="tx1"/>
                </a:solidFill>
              </a:rPr>
              <a:t>Rocky Mountains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781430C-0B14-4853-B8F8-9D3EF784B01D}"/>
              </a:ext>
            </a:extLst>
          </p:cNvPr>
          <p:cNvSpPr txBox="1"/>
          <p:nvPr userDrawn="1"/>
        </p:nvSpPr>
        <p:spPr>
          <a:xfrm>
            <a:off x="5756680" y="3924221"/>
            <a:ext cx="11663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aseline="-25000">
                <a:solidFill>
                  <a:schemeClr val="tx1"/>
                </a:solidFill>
              </a:rPr>
              <a:t>City Near Mountains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2B93308-9388-47E4-9144-6DE6E6DA4C31}"/>
              </a:ext>
            </a:extLst>
          </p:cNvPr>
          <p:cNvSpPr txBox="1"/>
          <p:nvPr userDrawn="1"/>
        </p:nvSpPr>
        <p:spPr>
          <a:xfrm>
            <a:off x="6864050" y="3919366"/>
            <a:ext cx="10543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aseline="-25000">
                <a:solidFill>
                  <a:schemeClr val="tx1"/>
                </a:solidFill>
              </a:rPr>
              <a:t>Map Marker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456D880-B062-4F0F-9D13-F6EE9FAD8859}"/>
              </a:ext>
            </a:extLst>
          </p:cNvPr>
          <p:cNvSpPr txBox="1"/>
          <p:nvPr userDrawn="1"/>
        </p:nvSpPr>
        <p:spPr>
          <a:xfrm>
            <a:off x="7721938" y="3907900"/>
            <a:ext cx="10543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aseline="-25000">
                <a:solidFill>
                  <a:schemeClr val="tx1"/>
                </a:solidFill>
              </a:rPr>
              <a:t>Sunshine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D39DACA-0182-4384-B3AE-9D7B7AA135AF}"/>
              </a:ext>
            </a:extLst>
          </p:cNvPr>
          <p:cNvSpPr txBox="1"/>
          <p:nvPr userDrawn="1"/>
        </p:nvSpPr>
        <p:spPr>
          <a:xfrm>
            <a:off x="1582499" y="4774359"/>
            <a:ext cx="10317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aseline="-25000">
                <a:solidFill>
                  <a:schemeClr val="tx1"/>
                </a:solidFill>
              </a:rPr>
              <a:t>Face Mask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C031E11-61E8-4C08-BB38-E6B56E623170}"/>
              </a:ext>
            </a:extLst>
          </p:cNvPr>
          <p:cNvSpPr txBox="1"/>
          <p:nvPr userDrawn="1"/>
        </p:nvSpPr>
        <p:spPr>
          <a:xfrm>
            <a:off x="2452190" y="4781465"/>
            <a:ext cx="12360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aseline="-25000">
                <a:solidFill>
                  <a:schemeClr val="tx1"/>
                </a:solidFill>
              </a:rPr>
              <a:t>Don’t Touch Your Face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412182D-11B8-47E9-8F1C-AD701F0DD31F}"/>
              </a:ext>
            </a:extLst>
          </p:cNvPr>
          <p:cNvSpPr txBox="1"/>
          <p:nvPr userDrawn="1"/>
        </p:nvSpPr>
        <p:spPr>
          <a:xfrm>
            <a:off x="3660506" y="4781465"/>
            <a:ext cx="116633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aseline="-25000">
                <a:solidFill>
                  <a:schemeClr val="tx1"/>
                </a:solidFill>
              </a:rPr>
              <a:t>Hand Washing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9026E84-D563-46B9-8B1C-3ED68C1E9E1B}"/>
              </a:ext>
            </a:extLst>
          </p:cNvPr>
          <p:cNvSpPr txBox="1"/>
          <p:nvPr userDrawn="1"/>
        </p:nvSpPr>
        <p:spPr>
          <a:xfrm>
            <a:off x="4896562" y="4781465"/>
            <a:ext cx="10543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aseline="-25000">
                <a:solidFill>
                  <a:schemeClr val="tx1"/>
                </a:solidFill>
              </a:rPr>
              <a:t>Hand Sanitizer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8F6BF42-E41E-4E9B-AA1D-50E1C9AE4881}"/>
              </a:ext>
            </a:extLst>
          </p:cNvPr>
          <p:cNvSpPr txBox="1"/>
          <p:nvPr userDrawn="1"/>
        </p:nvSpPr>
        <p:spPr>
          <a:xfrm>
            <a:off x="6077553" y="4781465"/>
            <a:ext cx="10543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aseline="-25000">
                <a:solidFill>
                  <a:schemeClr val="tx1"/>
                </a:solidFill>
              </a:rPr>
              <a:t>Social Distancing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C777A2C-AC9D-4595-A113-2E82CADD6250}"/>
              </a:ext>
            </a:extLst>
          </p:cNvPr>
          <p:cNvSpPr txBox="1"/>
          <p:nvPr userDrawn="1"/>
        </p:nvSpPr>
        <p:spPr>
          <a:xfrm>
            <a:off x="8169751" y="4781465"/>
            <a:ext cx="10543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aseline="-25000">
                <a:solidFill>
                  <a:schemeClr val="tx1"/>
                </a:solidFill>
              </a:rPr>
              <a:t>Health Check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ACA65E2-AFBC-41A2-A8D6-511104C60D21}"/>
              </a:ext>
            </a:extLst>
          </p:cNvPr>
          <p:cNvSpPr txBox="1"/>
          <p:nvPr userDrawn="1"/>
        </p:nvSpPr>
        <p:spPr>
          <a:xfrm>
            <a:off x="7232260" y="4781465"/>
            <a:ext cx="10543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aseline="-25000">
                <a:solidFill>
                  <a:schemeClr val="tx1"/>
                </a:solidFill>
              </a:rPr>
              <a:t>Vaccinations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85B0E35-F09C-4E8F-978F-E6F3A5E33AEF}"/>
              </a:ext>
            </a:extLst>
          </p:cNvPr>
          <p:cNvSpPr txBox="1"/>
          <p:nvPr userDrawn="1"/>
        </p:nvSpPr>
        <p:spPr>
          <a:xfrm>
            <a:off x="9033467" y="4781465"/>
            <a:ext cx="11233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aseline="-25000">
                <a:solidFill>
                  <a:schemeClr val="tx1"/>
                </a:solidFill>
              </a:rPr>
              <a:t>Temperature Check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B0942B1-F296-49EC-B868-482D538B84DF}"/>
              </a:ext>
            </a:extLst>
          </p:cNvPr>
          <p:cNvSpPr txBox="1"/>
          <p:nvPr userDrawn="1"/>
        </p:nvSpPr>
        <p:spPr>
          <a:xfrm>
            <a:off x="10012069" y="4781465"/>
            <a:ext cx="11233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aseline="-25000">
                <a:solidFill>
                  <a:schemeClr val="tx1"/>
                </a:solidFill>
              </a:rPr>
              <a:t>Return to Campus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11B71E3-8DC2-4598-9529-FA8578E4B85C}"/>
              </a:ext>
            </a:extLst>
          </p:cNvPr>
          <p:cNvSpPr txBox="1"/>
          <p:nvPr userDrawn="1"/>
        </p:nvSpPr>
        <p:spPr>
          <a:xfrm>
            <a:off x="10930204" y="4781465"/>
            <a:ext cx="8304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aseline="-25000">
                <a:solidFill>
                  <a:schemeClr val="tx1"/>
                </a:solidFill>
              </a:rPr>
              <a:t>Checkbox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B4933D8-A537-4F35-A077-D3287EAA9463}"/>
              </a:ext>
            </a:extLst>
          </p:cNvPr>
          <p:cNvSpPr txBox="1"/>
          <p:nvPr userDrawn="1"/>
        </p:nvSpPr>
        <p:spPr>
          <a:xfrm>
            <a:off x="1466003" y="5656005"/>
            <a:ext cx="10317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aseline="-25000">
                <a:solidFill>
                  <a:schemeClr val="tx1"/>
                </a:solidFill>
              </a:rPr>
              <a:t>Award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18B2A50-0625-4736-9A03-196DB1081505}"/>
              </a:ext>
            </a:extLst>
          </p:cNvPr>
          <p:cNvSpPr txBox="1"/>
          <p:nvPr userDrawn="1"/>
        </p:nvSpPr>
        <p:spPr>
          <a:xfrm>
            <a:off x="2256762" y="5656005"/>
            <a:ext cx="10464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aseline="-25000">
                <a:solidFill>
                  <a:schemeClr val="tx1"/>
                </a:solidFill>
              </a:rPr>
              <a:t>Scholarship / Prize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64FB578-4C03-4590-B216-1D714A801D7A}"/>
              </a:ext>
            </a:extLst>
          </p:cNvPr>
          <p:cNvSpPr txBox="1"/>
          <p:nvPr userDrawn="1"/>
        </p:nvSpPr>
        <p:spPr>
          <a:xfrm>
            <a:off x="3228447" y="5656005"/>
            <a:ext cx="774610" cy="222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aseline="-25000">
                <a:solidFill>
                  <a:schemeClr val="tx1"/>
                </a:solidFill>
              </a:rPr>
              <a:t>Laptop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6B50E80-6401-4E30-AA95-B139650E2F6B}"/>
              </a:ext>
            </a:extLst>
          </p:cNvPr>
          <p:cNvSpPr txBox="1"/>
          <p:nvPr userDrawn="1"/>
        </p:nvSpPr>
        <p:spPr>
          <a:xfrm>
            <a:off x="3933317" y="5656005"/>
            <a:ext cx="7163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aseline="-25000">
                <a:solidFill>
                  <a:schemeClr val="tx1"/>
                </a:solidFill>
              </a:rPr>
              <a:t>Cell Phone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FE1A52A-B111-452D-9C5B-F008CC01ED88}"/>
              </a:ext>
            </a:extLst>
          </p:cNvPr>
          <p:cNvSpPr txBox="1"/>
          <p:nvPr userDrawn="1"/>
        </p:nvSpPr>
        <p:spPr>
          <a:xfrm>
            <a:off x="4508987" y="5656005"/>
            <a:ext cx="89970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aseline="-25000">
                <a:solidFill>
                  <a:schemeClr val="tx1"/>
                </a:solidFill>
              </a:rPr>
              <a:t>Calculator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A828818-887C-4058-8CA7-5574143AC25A}"/>
              </a:ext>
            </a:extLst>
          </p:cNvPr>
          <p:cNvSpPr txBox="1"/>
          <p:nvPr userDrawn="1"/>
        </p:nvSpPr>
        <p:spPr>
          <a:xfrm>
            <a:off x="6195094" y="5656005"/>
            <a:ext cx="10543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aseline="-25000">
                <a:solidFill>
                  <a:schemeClr val="tx1"/>
                </a:solidFill>
              </a:rPr>
              <a:t>Calendar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1AC7228-48F5-4C35-8E03-435744344BDE}"/>
              </a:ext>
            </a:extLst>
          </p:cNvPr>
          <p:cNvSpPr txBox="1"/>
          <p:nvPr userDrawn="1"/>
        </p:nvSpPr>
        <p:spPr>
          <a:xfrm>
            <a:off x="5239573" y="5656005"/>
            <a:ext cx="11961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aseline="-25000">
                <a:solidFill>
                  <a:schemeClr val="tx1"/>
                </a:solidFill>
              </a:rPr>
              <a:t>Jobs/ Career Services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D33EB4E-FD4D-4569-B2C4-495F03CC8712}"/>
              </a:ext>
            </a:extLst>
          </p:cNvPr>
          <p:cNvSpPr txBox="1"/>
          <p:nvPr userDrawn="1"/>
        </p:nvSpPr>
        <p:spPr>
          <a:xfrm>
            <a:off x="6864050" y="5656005"/>
            <a:ext cx="11233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aseline="-25000">
                <a:solidFill>
                  <a:schemeClr val="tx1"/>
                </a:solidFill>
              </a:rPr>
              <a:t>Financial Aid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8FE04A31-A79E-4490-8ABB-5FB8B4896DA1}"/>
              </a:ext>
            </a:extLst>
          </p:cNvPr>
          <p:cNvSpPr txBox="1"/>
          <p:nvPr userDrawn="1"/>
        </p:nvSpPr>
        <p:spPr>
          <a:xfrm>
            <a:off x="7627147" y="5656005"/>
            <a:ext cx="11233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aseline="-25000">
                <a:solidFill>
                  <a:schemeClr val="tx1"/>
                </a:solidFill>
              </a:rPr>
              <a:t>Legislature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08E072F-F430-423F-AD30-85975011FCAE}"/>
              </a:ext>
            </a:extLst>
          </p:cNvPr>
          <p:cNvSpPr txBox="1"/>
          <p:nvPr userDrawn="1"/>
        </p:nvSpPr>
        <p:spPr>
          <a:xfrm>
            <a:off x="8385571" y="5656005"/>
            <a:ext cx="11233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aseline="-25000">
                <a:solidFill>
                  <a:schemeClr val="tx1"/>
                </a:solidFill>
              </a:rPr>
              <a:t>Federal Aid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D47448C6-CD58-48DB-A4BF-9ABB3313D562}"/>
              </a:ext>
            </a:extLst>
          </p:cNvPr>
          <p:cNvSpPr txBox="1"/>
          <p:nvPr userDrawn="1"/>
        </p:nvSpPr>
        <p:spPr>
          <a:xfrm>
            <a:off x="9135133" y="5656005"/>
            <a:ext cx="11233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aseline="-25000">
                <a:solidFill>
                  <a:schemeClr val="tx1"/>
                </a:solidFill>
              </a:rPr>
              <a:t>State Aid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C2EBBC98-937B-4C80-9914-94D49702DFF6}"/>
              </a:ext>
            </a:extLst>
          </p:cNvPr>
          <p:cNvSpPr txBox="1"/>
          <p:nvPr userDrawn="1"/>
        </p:nvSpPr>
        <p:spPr>
          <a:xfrm>
            <a:off x="9906460" y="5656005"/>
            <a:ext cx="11233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aseline="-25000">
                <a:solidFill>
                  <a:schemeClr val="tx1"/>
                </a:solidFill>
              </a:rPr>
              <a:t>Brand Promise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0EFD758D-5775-4226-9911-DB3EAC588CA2}"/>
              </a:ext>
            </a:extLst>
          </p:cNvPr>
          <p:cNvSpPr txBox="1"/>
          <p:nvPr userDrawn="1"/>
        </p:nvSpPr>
        <p:spPr>
          <a:xfrm>
            <a:off x="10724150" y="5656005"/>
            <a:ext cx="11233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aseline="-25000">
                <a:solidFill>
                  <a:schemeClr val="tx1"/>
                </a:solidFill>
              </a:rPr>
              <a:t>Power / On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A323F742-C0B7-436F-80CA-50F57443B300}"/>
              </a:ext>
            </a:extLst>
          </p:cNvPr>
          <p:cNvSpPr txBox="1"/>
          <p:nvPr userDrawn="1"/>
        </p:nvSpPr>
        <p:spPr>
          <a:xfrm>
            <a:off x="2758981" y="6506779"/>
            <a:ext cx="10464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aseline="-25000">
                <a:solidFill>
                  <a:schemeClr val="tx1"/>
                </a:solidFill>
              </a:rPr>
              <a:t>Arrows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5A8A6044-9EDA-4B0B-A28B-6A5745E618AD}"/>
              </a:ext>
            </a:extLst>
          </p:cNvPr>
          <p:cNvSpPr txBox="1"/>
          <p:nvPr userDrawn="1"/>
        </p:nvSpPr>
        <p:spPr>
          <a:xfrm>
            <a:off x="4627998" y="6506779"/>
            <a:ext cx="89970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aseline="-25000">
                <a:solidFill>
                  <a:schemeClr val="tx1"/>
                </a:solidFill>
              </a:rPr>
              <a:t>Clock / Time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8ABBCA06-5429-4E6C-BA6A-4994B1671FAC}"/>
              </a:ext>
            </a:extLst>
          </p:cNvPr>
          <p:cNvSpPr txBox="1"/>
          <p:nvPr userDrawn="1"/>
        </p:nvSpPr>
        <p:spPr>
          <a:xfrm>
            <a:off x="6187448" y="6506779"/>
            <a:ext cx="10543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aseline="-25000">
                <a:solidFill>
                  <a:schemeClr val="tx1"/>
                </a:solidFill>
              </a:rPr>
              <a:t>Partnership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33EEA24-C90F-41E2-8EA7-6108D6E246BF}"/>
              </a:ext>
            </a:extLst>
          </p:cNvPr>
          <p:cNvSpPr txBox="1"/>
          <p:nvPr userDrawn="1"/>
        </p:nvSpPr>
        <p:spPr>
          <a:xfrm>
            <a:off x="5430928" y="6506779"/>
            <a:ext cx="10543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aseline="-25000">
                <a:solidFill>
                  <a:schemeClr val="tx1"/>
                </a:solidFill>
              </a:rPr>
              <a:t>Checkmark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F3126D7C-2962-4D7A-98A2-7128BD6B04C5}"/>
              </a:ext>
            </a:extLst>
          </p:cNvPr>
          <p:cNvSpPr txBox="1"/>
          <p:nvPr userDrawn="1"/>
        </p:nvSpPr>
        <p:spPr>
          <a:xfrm>
            <a:off x="7074169" y="6506779"/>
            <a:ext cx="11233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aseline="-25000">
                <a:solidFill>
                  <a:schemeClr val="tx1"/>
                </a:solidFill>
              </a:rPr>
              <a:t>Announcement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79C759EC-7954-4A70-A0C3-DFB4B84087C5}"/>
              </a:ext>
            </a:extLst>
          </p:cNvPr>
          <p:cNvSpPr txBox="1"/>
          <p:nvPr userDrawn="1"/>
        </p:nvSpPr>
        <p:spPr>
          <a:xfrm>
            <a:off x="7921234" y="6506779"/>
            <a:ext cx="11233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aseline="-25000">
                <a:solidFill>
                  <a:schemeClr val="tx1"/>
                </a:solidFill>
              </a:rPr>
              <a:t>Path to Health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A3B8391-44AB-4E0F-8230-CCAD1A60E274}"/>
              </a:ext>
            </a:extLst>
          </p:cNvPr>
          <p:cNvSpPr txBox="1"/>
          <p:nvPr userDrawn="1"/>
        </p:nvSpPr>
        <p:spPr>
          <a:xfrm>
            <a:off x="8722304" y="6506779"/>
            <a:ext cx="11233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aseline="-25000">
                <a:solidFill>
                  <a:schemeClr val="tx1"/>
                </a:solidFill>
              </a:rPr>
              <a:t>Road / Path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00018E6C-A9C7-4F90-BB37-B07730EB0E9B}"/>
              </a:ext>
            </a:extLst>
          </p:cNvPr>
          <p:cNvSpPr txBox="1"/>
          <p:nvPr userDrawn="1"/>
        </p:nvSpPr>
        <p:spPr>
          <a:xfrm>
            <a:off x="9671509" y="6506779"/>
            <a:ext cx="11233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aseline="-25000">
                <a:solidFill>
                  <a:schemeClr val="tx1"/>
                </a:solidFill>
              </a:rPr>
              <a:t>Lecture Hall / Class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877AEE42-3A31-49B3-8FEE-A0EFE498D973}"/>
              </a:ext>
            </a:extLst>
          </p:cNvPr>
          <p:cNvSpPr txBox="1"/>
          <p:nvPr userDrawn="1"/>
        </p:nvSpPr>
        <p:spPr>
          <a:xfrm>
            <a:off x="10742680" y="6506779"/>
            <a:ext cx="11233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aseline="-25000">
                <a:solidFill>
                  <a:schemeClr val="tx1"/>
                </a:solidFill>
              </a:rPr>
              <a:t>Buildings / Facilities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0EF155DE-C571-47FA-9C2C-D7FC84F14025}"/>
              </a:ext>
            </a:extLst>
          </p:cNvPr>
          <p:cNvSpPr txBox="1"/>
          <p:nvPr userDrawn="1"/>
        </p:nvSpPr>
        <p:spPr>
          <a:xfrm>
            <a:off x="8517387" y="1549070"/>
            <a:ext cx="132821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aseline="-25000">
                <a:solidFill>
                  <a:schemeClr val="tx1"/>
                </a:solidFill>
              </a:rPr>
              <a:t>Faculty to Student Ratio</a:t>
            </a:r>
          </a:p>
        </p:txBody>
      </p:sp>
    </p:spTree>
    <p:extLst>
      <p:ext uri="{BB962C8B-B14F-4D97-AF65-F5344CB8AC3E}">
        <p14:creationId xmlns:p14="http://schemas.microsoft.com/office/powerpoint/2010/main" val="33583318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Icons_White on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9145A22-BC1A-4B38-9C1B-8802E21A14E9}"/>
              </a:ext>
            </a:extLst>
          </p:cNvPr>
          <p:cNvSpPr txBox="1"/>
          <p:nvPr userDrawn="1"/>
        </p:nvSpPr>
        <p:spPr>
          <a:xfrm>
            <a:off x="582952" y="461914"/>
            <a:ext cx="10156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>
                <a:solidFill>
                  <a:schemeClr val="bg1"/>
                </a:solidFill>
              </a:rPr>
              <a:t>Academics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28B4101-ADD1-46E5-B416-1C899B9D318C}"/>
              </a:ext>
            </a:extLst>
          </p:cNvPr>
          <p:cNvCxnSpPr>
            <a:cxnSpLocks/>
          </p:cNvCxnSpPr>
          <p:nvPr userDrawn="1"/>
        </p:nvCxnSpPr>
        <p:spPr>
          <a:xfrm>
            <a:off x="630087" y="907599"/>
            <a:ext cx="11067068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0582893-F70F-48DA-8978-FB32D4E76959}"/>
              </a:ext>
            </a:extLst>
          </p:cNvPr>
          <p:cNvSpPr txBox="1"/>
          <p:nvPr userDrawn="1"/>
        </p:nvSpPr>
        <p:spPr>
          <a:xfrm>
            <a:off x="389923" y="1568711"/>
            <a:ext cx="12086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>
                <a:solidFill>
                  <a:schemeClr val="bg1"/>
                </a:solidFill>
              </a:rPr>
              <a:t>Demographics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51BE98-46DB-4ED2-B426-515B76306D43}"/>
              </a:ext>
            </a:extLst>
          </p:cNvPr>
          <p:cNvSpPr txBox="1"/>
          <p:nvPr userDrawn="1"/>
        </p:nvSpPr>
        <p:spPr>
          <a:xfrm>
            <a:off x="582952" y="2803275"/>
            <a:ext cx="10156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>
                <a:solidFill>
                  <a:schemeClr val="bg1"/>
                </a:solidFill>
              </a:rPr>
              <a:t>Disciplines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56B00A-B773-44A8-9FE3-53E593D02C60}"/>
              </a:ext>
            </a:extLst>
          </p:cNvPr>
          <p:cNvSpPr txBox="1"/>
          <p:nvPr userDrawn="1"/>
        </p:nvSpPr>
        <p:spPr>
          <a:xfrm>
            <a:off x="582952" y="3621645"/>
            <a:ext cx="10156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>
                <a:solidFill>
                  <a:schemeClr val="bg1"/>
                </a:solidFill>
              </a:rPr>
              <a:t>Location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EF9E24-5A28-4316-B0CB-CD377C1BBF73}"/>
              </a:ext>
            </a:extLst>
          </p:cNvPr>
          <p:cNvSpPr txBox="1"/>
          <p:nvPr userDrawn="1"/>
        </p:nvSpPr>
        <p:spPr>
          <a:xfrm>
            <a:off x="431345" y="4462774"/>
            <a:ext cx="11672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>
                <a:solidFill>
                  <a:schemeClr val="bg1"/>
                </a:solidFill>
              </a:rPr>
              <a:t>Public Health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88403B-7B11-496B-9504-36ECC5DA5252}"/>
              </a:ext>
            </a:extLst>
          </p:cNvPr>
          <p:cNvSpPr txBox="1"/>
          <p:nvPr userDrawn="1"/>
        </p:nvSpPr>
        <p:spPr>
          <a:xfrm>
            <a:off x="336436" y="5609392"/>
            <a:ext cx="126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>
                <a:solidFill>
                  <a:schemeClr val="bg1"/>
                </a:solidFill>
              </a:rPr>
              <a:t>Miscellaneous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77E330E-A1F3-4A02-A6DB-FCC8EF4C4963}"/>
              </a:ext>
            </a:extLst>
          </p:cNvPr>
          <p:cNvCxnSpPr>
            <a:cxnSpLocks/>
          </p:cNvCxnSpPr>
          <p:nvPr userDrawn="1"/>
        </p:nvCxnSpPr>
        <p:spPr>
          <a:xfrm>
            <a:off x="537328" y="3358933"/>
            <a:ext cx="11067068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E9EF503-6010-4B68-8E18-F037B84BAB49}"/>
              </a:ext>
            </a:extLst>
          </p:cNvPr>
          <p:cNvCxnSpPr>
            <a:cxnSpLocks/>
          </p:cNvCxnSpPr>
          <p:nvPr userDrawn="1"/>
        </p:nvCxnSpPr>
        <p:spPr>
          <a:xfrm>
            <a:off x="537328" y="2533318"/>
            <a:ext cx="11067068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B90CCB0-B62B-463C-906F-655FF41F066A}"/>
              </a:ext>
            </a:extLst>
          </p:cNvPr>
          <p:cNvCxnSpPr>
            <a:cxnSpLocks/>
          </p:cNvCxnSpPr>
          <p:nvPr userDrawn="1"/>
        </p:nvCxnSpPr>
        <p:spPr>
          <a:xfrm>
            <a:off x="562466" y="4184548"/>
            <a:ext cx="11067068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E60B31C-2BAA-4CFB-8C48-FBDE2A321BC8}"/>
              </a:ext>
            </a:extLst>
          </p:cNvPr>
          <p:cNvCxnSpPr>
            <a:cxnSpLocks/>
          </p:cNvCxnSpPr>
          <p:nvPr userDrawn="1"/>
        </p:nvCxnSpPr>
        <p:spPr>
          <a:xfrm>
            <a:off x="591622" y="5019589"/>
            <a:ext cx="11067068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A693CEC-E77C-4430-A18B-3F9A8047FACC}"/>
              </a:ext>
            </a:extLst>
          </p:cNvPr>
          <p:cNvCxnSpPr/>
          <p:nvPr userDrawn="1"/>
        </p:nvCxnSpPr>
        <p:spPr>
          <a:xfrm>
            <a:off x="1645739" y="220335"/>
            <a:ext cx="0" cy="6453842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FEF56B0-C834-4A23-BFAD-6845481A0B91}"/>
              </a:ext>
            </a:extLst>
          </p:cNvPr>
          <p:cNvSpPr txBox="1"/>
          <p:nvPr userDrawn="1"/>
        </p:nvSpPr>
        <p:spPr>
          <a:xfrm>
            <a:off x="9059165" y="141402"/>
            <a:ext cx="296943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>
                <a:solidFill>
                  <a:schemeClr val="bg1"/>
                </a:solidFill>
              </a:rPr>
              <a:t>Icons </a:t>
            </a:r>
          </a:p>
          <a:p>
            <a:pPr algn="r"/>
            <a:r>
              <a:rPr lang="en-US" sz="1200">
                <a:solidFill>
                  <a:schemeClr val="bg1"/>
                </a:solidFill>
              </a:rPr>
              <a:t>Use on Dark Backgrounds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DE345C06-41CE-426D-857C-7B801A99C941}"/>
              </a:ext>
            </a:extLst>
          </p:cNvPr>
          <p:cNvSpPr txBox="1"/>
          <p:nvPr userDrawn="1"/>
        </p:nvSpPr>
        <p:spPr>
          <a:xfrm>
            <a:off x="1604954" y="672116"/>
            <a:ext cx="10156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aseline="-25000">
                <a:solidFill>
                  <a:schemeClr val="bg1"/>
                </a:solidFill>
              </a:rPr>
              <a:t>Graduate / Alumni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4A17B50-5D03-4CB5-992A-A281D488D90B}"/>
              </a:ext>
            </a:extLst>
          </p:cNvPr>
          <p:cNvSpPr txBox="1"/>
          <p:nvPr userDrawn="1"/>
        </p:nvSpPr>
        <p:spPr>
          <a:xfrm>
            <a:off x="2551104" y="671226"/>
            <a:ext cx="10156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aseline="-25000">
                <a:solidFill>
                  <a:schemeClr val="bg1"/>
                </a:solidFill>
              </a:rPr>
              <a:t>Degree - Generic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4E7339D3-7528-4B7F-A550-708D8E52A7FD}"/>
              </a:ext>
            </a:extLst>
          </p:cNvPr>
          <p:cNvSpPr txBox="1"/>
          <p:nvPr userDrawn="1"/>
        </p:nvSpPr>
        <p:spPr>
          <a:xfrm>
            <a:off x="3524025" y="679400"/>
            <a:ext cx="10543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aseline="-25000">
                <a:solidFill>
                  <a:schemeClr val="bg1"/>
                </a:solidFill>
              </a:rPr>
              <a:t>Bachelor’s Degree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C1349C7F-56BC-4EFE-863C-1BFF345EEAA1}"/>
              </a:ext>
            </a:extLst>
          </p:cNvPr>
          <p:cNvSpPr txBox="1"/>
          <p:nvPr userDrawn="1"/>
        </p:nvSpPr>
        <p:spPr>
          <a:xfrm>
            <a:off x="4467141" y="679400"/>
            <a:ext cx="10543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aseline="-25000">
                <a:solidFill>
                  <a:schemeClr val="bg1"/>
                </a:solidFill>
              </a:rPr>
              <a:t>Master’s Degree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AE38865D-A00F-48DD-AFA5-680B173EA03B}"/>
              </a:ext>
            </a:extLst>
          </p:cNvPr>
          <p:cNvSpPr txBox="1"/>
          <p:nvPr userDrawn="1"/>
        </p:nvSpPr>
        <p:spPr>
          <a:xfrm>
            <a:off x="5331127" y="685778"/>
            <a:ext cx="10543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aseline="-25000">
                <a:solidFill>
                  <a:schemeClr val="bg1"/>
                </a:solidFill>
              </a:rPr>
              <a:t>Academics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EF290D25-68FF-46D4-AA57-65E3D3654985}"/>
              </a:ext>
            </a:extLst>
          </p:cNvPr>
          <p:cNvSpPr txBox="1"/>
          <p:nvPr userDrawn="1"/>
        </p:nvSpPr>
        <p:spPr>
          <a:xfrm>
            <a:off x="6165078" y="685777"/>
            <a:ext cx="11986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aseline="-25000">
                <a:solidFill>
                  <a:schemeClr val="bg1"/>
                </a:solidFill>
              </a:rPr>
              <a:t>Open Book / Studying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7176C074-5E58-4479-AEEB-9897B25042EA}"/>
              </a:ext>
            </a:extLst>
          </p:cNvPr>
          <p:cNvSpPr txBox="1"/>
          <p:nvPr userDrawn="1"/>
        </p:nvSpPr>
        <p:spPr>
          <a:xfrm>
            <a:off x="1725604" y="1535716"/>
            <a:ext cx="10156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aseline="-25000">
                <a:solidFill>
                  <a:schemeClr val="bg1"/>
                </a:solidFill>
              </a:rPr>
              <a:t>Diversity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4699E959-4598-4905-8FB8-837E52FA0D6D}"/>
              </a:ext>
            </a:extLst>
          </p:cNvPr>
          <p:cNvSpPr txBox="1"/>
          <p:nvPr userDrawn="1"/>
        </p:nvSpPr>
        <p:spPr>
          <a:xfrm>
            <a:off x="2905357" y="1535716"/>
            <a:ext cx="10156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aseline="-25000">
                <a:solidFill>
                  <a:schemeClr val="bg1"/>
                </a:solidFill>
              </a:rPr>
              <a:t>Student(s)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F49184AD-0E32-46A1-B4DE-D4579624080A}"/>
              </a:ext>
            </a:extLst>
          </p:cNvPr>
          <p:cNvSpPr txBox="1"/>
          <p:nvPr userDrawn="1"/>
        </p:nvSpPr>
        <p:spPr>
          <a:xfrm>
            <a:off x="4218436" y="1535716"/>
            <a:ext cx="11103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aseline="-25000">
                <a:solidFill>
                  <a:schemeClr val="bg1"/>
                </a:solidFill>
              </a:rPr>
              <a:t>Transfer Student(s)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5D45048F-00D4-4E93-AFDF-1392FC09E466}"/>
              </a:ext>
            </a:extLst>
          </p:cNvPr>
          <p:cNvSpPr txBox="1"/>
          <p:nvPr userDrawn="1"/>
        </p:nvSpPr>
        <p:spPr>
          <a:xfrm>
            <a:off x="5583329" y="1535716"/>
            <a:ext cx="10543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aseline="-25000">
                <a:solidFill>
                  <a:schemeClr val="bg1"/>
                </a:solidFill>
              </a:rPr>
              <a:t>Faculty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0607A480-056E-4C17-8CB9-8ECD7E56075B}"/>
              </a:ext>
            </a:extLst>
          </p:cNvPr>
          <p:cNvSpPr txBox="1"/>
          <p:nvPr userDrawn="1"/>
        </p:nvSpPr>
        <p:spPr>
          <a:xfrm>
            <a:off x="6795665" y="1535716"/>
            <a:ext cx="15586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aseline="-25000">
                <a:solidFill>
                  <a:schemeClr val="bg1"/>
                </a:solidFill>
              </a:rPr>
              <a:t>Colorado Residents / Alumni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7203C971-FFA0-404C-85A2-F71BA8297074}"/>
              </a:ext>
            </a:extLst>
          </p:cNvPr>
          <p:cNvSpPr txBox="1"/>
          <p:nvPr userDrawn="1"/>
        </p:nvSpPr>
        <p:spPr>
          <a:xfrm>
            <a:off x="1617653" y="2297716"/>
            <a:ext cx="11986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aseline="-25000">
                <a:solidFill>
                  <a:schemeClr val="bg1"/>
                </a:solidFill>
              </a:rPr>
              <a:t>Student Organizations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D46C260B-266A-40CA-98AE-EBAC6EBFC189}"/>
              </a:ext>
            </a:extLst>
          </p:cNvPr>
          <p:cNvSpPr txBox="1"/>
          <p:nvPr userDrawn="1"/>
        </p:nvSpPr>
        <p:spPr>
          <a:xfrm>
            <a:off x="2816294" y="2296825"/>
            <a:ext cx="11663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aseline="-25000">
                <a:solidFill>
                  <a:schemeClr val="bg1"/>
                </a:solidFill>
              </a:rPr>
              <a:t>ASSET Student(s)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2C3083C4-A631-4550-88F0-5C4EBEA26C1E}"/>
              </a:ext>
            </a:extLst>
          </p:cNvPr>
          <p:cNvSpPr txBox="1"/>
          <p:nvPr userDrawn="1"/>
        </p:nvSpPr>
        <p:spPr>
          <a:xfrm>
            <a:off x="4162421" y="2304999"/>
            <a:ext cx="116633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aseline="-25000">
                <a:solidFill>
                  <a:schemeClr val="bg1"/>
                </a:solidFill>
              </a:rPr>
              <a:t>First Gen Student(s)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67CE31C2-1B3D-4DA0-A82D-9DE47E401A43}"/>
              </a:ext>
            </a:extLst>
          </p:cNvPr>
          <p:cNvSpPr txBox="1"/>
          <p:nvPr userDrawn="1"/>
        </p:nvSpPr>
        <p:spPr>
          <a:xfrm>
            <a:off x="5587137" y="2305000"/>
            <a:ext cx="10543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aseline="-25000">
                <a:solidFill>
                  <a:schemeClr val="bg1"/>
                </a:solidFill>
              </a:rPr>
              <a:t>Employees / Staff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58958D0C-30CC-4928-BA37-F7DA916B08FC}"/>
              </a:ext>
            </a:extLst>
          </p:cNvPr>
          <p:cNvSpPr txBox="1"/>
          <p:nvPr userDrawn="1"/>
        </p:nvSpPr>
        <p:spPr>
          <a:xfrm>
            <a:off x="7047822" y="2311378"/>
            <a:ext cx="10543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aseline="-25000">
                <a:solidFill>
                  <a:schemeClr val="bg1"/>
                </a:solidFill>
              </a:rPr>
              <a:t>Military / Veterans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D8924C1F-3D67-4406-9497-6AEBD2F7F334}"/>
              </a:ext>
            </a:extLst>
          </p:cNvPr>
          <p:cNvSpPr txBox="1"/>
          <p:nvPr userDrawn="1"/>
        </p:nvSpPr>
        <p:spPr>
          <a:xfrm>
            <a:off x="1604953" y="3126907"/>
            <a:ext cx="13795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aseline="-25000">
                <a:solidFill>
                  <a:schemeClr val="bg1"/>
                </a:solidFill>
              </a:rPr>
              <a:t>Mechanical / Engineering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CD81F921-0C23-4E42-90E9-8623FC1AA559}"/>
              </a:ext>
            </a:extLst>
          </p:cNvPr>
          <p:cNvSpPr txBox="1"/>
          <p:nvPr userDrawn="1"/>
        </p:nvSpPr>
        <p:spPr>
          <a:xfrm>
            <a:off x="2905194" y="3126907"/>
            <a:ext cx="11663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aseline="-25000">
                <a:solidFill>
                  <a:schemeClr val="bg1"/>
                </a:solidFill>
              </a:rPr>
              <a:t>Aviation / Aerospace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07AB3795-1416-4980-B02B-62EC67F66F76}"/>
              </a:ext>
            </a:extLst>
          </p:cNvPr>
          <p:cNvSpPr txBox="1"/>
          <p:nvPr userDrawn="1"/>
        </p:nvSpPr>
        <p:spPr>
          <a:xfrm>
            <a:off x="3869270" y="3126907"/>
            <a:ext cx="116633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aseline="-25000">
                <a:solidFill>
                  <a:schemeClr val="bg1"/>
                </a:solidFill>
              </a:rPr>
              <a:t>Beer Industry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58EE44C5-10E8-469A-AF27-61E6D6A18ADE}"/>
              </a:ext>
            </a:extLst>
          </p:cNvPr>
          <p:cNvSpPr txBox="1"/>
          <p:nvPr userDrawn="1"/>
        </p:nvSpPr>
        <p:spPr>
          <a:xfrm>
            <a:off x="4701910" y="3126907"/>
            <a:ext cx="10543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aseline="-25000">
                <a:solidFill>
                  <a:schemeClr val="bg1"/>
                </a:solidFill>
              </a:rPr>
              <a:t>Hospitality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2905DB44-C653-47FB-8987-5FC35D403AAF}"/>
              </a:ext>
            </a:extLst>
          </p:cNvPr>
          <p:cNvSpPr txBox="1"/>
          <p:nvPr userDrawn="1"/>
        </p:nvSpPr>
        <p:spPr>
          <a:xfrm>
            <a:off x="5413330" y="3126907"/>
            <a:ext cx="10543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aseline="-25000">
                <a:solidFill>
                  <a:schemeClr val="bg1"/>
                </a:solidFill>
              </a:rPr>
              <a:t>Music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DB68B06E-BC5D-45E2-8C42-D1B90F1753E4}"/>
              </a:ext>
            </a:extLst>
          </p:cNvPr>
          <p:cNvSpPr txBox="1"/>
          <p:nvPr userDrawn="1"/>
        </p:nvSpPr>
        <p:spPr>
          <a:xfrm>
            <a:off x="6192731" y="3126907"/>
            <a:ext cx="10543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aseline="-25000">
                <a:solidFill>
                  <a:schemeClr val="bg1"/>
                </a:solidFill>
              </a:rPr>
              <a:t>Healthcare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6AC2AD7C-32C4-4C82-B59B-D123E64F9766}"/>
              </a:ext>
            </a:extLst>
          </p:cNvPr>
          <p:cNvSpPr txBox="1"/>
          <p:nvPr userDrawn="1"/>
        </p:nvSpPr>
        <p:spPr>
          <a:xfrm>
            <a:off x="7016421" y="3126907"/>
            <a:ext cx="10543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aseline="-25000">
                <a:solidFill>
                  <a:schemeClr val="bg1"/>
                </a:solidFill>
              </a:rPr>
              <a:t>STEM Fields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AB82BEBB-F5DA-483E-B413-7ED2733B266E}"/>
              </a:ext>
            </a:extLst>
          </p:cNvPr>
          <p:cNvSpPr txBox="1"/>
          <p:nvPr userDrawn="1"/>
        </p:nvSpPr>
        <p:spPr>
          <a:xfrm>
            <a:off x="7894456" y="3126907"/>
            <a:ext cx="10543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aseline="-25000">
                <a:solidFill>
                  <a:schemeClr val="bg1"/>
                </a:solidFill>
              </a:rPr>
              <a:t>Technology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767CE05E-8EDA-4BF5-94E5-19D67475C55F}"/>
              </a:ext>
            </a:extLst>
          </p:cNvPr>
          <p:cNvSpPr txBox="1"/>
          <p:nvPr userDrawn="1"/>
        </p:nvSpPr>
        <p:spPr>
          <a:xfrm>
            <a:off x="8675168" y="3126907"/>
            <a:ext cx="10543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aseline="-25000">
                <a:solidFill>
                  <a:schemeClr val="bg1"/>
                </a:solidFill>
              </a:rPr>
              <a:t>Vocational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6DFD8B84-F184-40F8-9516-352FEA524815}"/>
              </a:ext>
            </a:extLst>
          </p:cNvPr>
          <p:cNvSpPr txBox="1"/>
          <p:nvPr userDrawn="1"/>
        </p:nvSpPr>
        <p:spPr>
          <a:xfrm>
            <a:off x="9440417" y="3127168"/>
            <a:ext cx="10543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aseline="-25000">
                <a:solidFill>
                  <a:schemeClr val="bg1"/>
                </a:solidFill>
              </a:rPr>
              <a:t>Athletics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60B03E1B-FF17-4AA7-A112-60BB58A277EC}"/>
              </a:ext>
            </a:extLst>
          </p:cNvPr>
          <p:cNvSpPr txBox="1"/>
          <p:nvPr userDrawn="1"/>
        </p:nvSpPr>
        <p:spPr>
          <a:xfrm>
            <a:off x="1617653" y="3910559"/>
            <a:ext cx="13795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aseline="-25000">
                <a:solidFill>
                  <a:schemeClr val="bg1"/>
                </a:solidFill>
              </a:rPr>
              <a:t>United States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9D7E0610-A77A-49BE-BFA2-AF4D349D5A09}"/>
              </a:ext>
            </a:extLst>
          </p:cNvPr>
          <p:cNvSpPr txBox="1"/>
          <p:nvPr userDrawn="1"/>
        </p:nvSpPr>
        <p:spPr>
          <a:xfrm>
            <a:off x="2830012" y="3909668"/>
            <a:ext cx="11663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aseline="-25000">
                <a:solidFill>
                  <a:schemeClr val="bg1"/>
                </a:solidFill>
              </a:rPr>
              <a:t>Colorado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18E0C81B-901F-4461-A124-9C89161EC7E5}"/>
              </a:ext>
            </a:extLst>
          </p:cNvPr>
          <p:cNvSpPr txBox="1"/>
          <p:nvPr userDrawn="1"/>
        </p:nvSpPr>
        <p:spPr>
          <a:xfrm>
            <a:off x="3948196" y="3917842"/>
            <a:ext cx="116633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aseline="-25000">
                <a:solidFill>
                  <a:schemeClr val="bg1"/>
                </a:solidFill>
              </a:rPr>
              <a:t>Rocky Mountains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E47A853D-F8A9-4FA8-9795-177AF8F9A7B6}"/>
              </a:ext>
            </a:extLst>
          </p:cNvPr>
          <p:cNvSpPr txBox="1"/>
          <p:nvPr userDrawn="1"/>
        </p:nvSpPr>
        <p:spPr>
          <a:xfrm>
            <a:off x="5078397" y="3924221"/>
            <a:ext cx="11663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aseline="-25000">
                <a:solidFill>
                  <a:schemeClr val="bg1"/>
                </a:solidFill>
              </a:rPr>
              <a:t>City Near Mountains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754CFC4E-2FC3-4C1D-B81F-4B3FDC253598}"/>
              </a:ext>
            </a:extLst>
          </p:cNvPr>
          <p:cNvSpPr txBox="1"/>
          <p:nvPr userDrawn="1"/>
        </p:nvSpPr>
        <p:spPr>
          <a:xfrm>
            <a:off x="6185767" y="3919366"/>
            <a:ext cx="10543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aseline="-25000">
                <a:solidFill>
                  <a:schemeClr val="bg1"/>
                </a:solidFill>
              </a:rPr>
              <a:t>Map Marker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B68D1B29-B7D7-403C-BB76-ADAFD9C4E23D}"/>
              </a:ext>
            </a:extLst>
          </p:cNvPr>
          <p:cNvSpPr txBox="1"/>
          <p:nvPr userDrawn="1"/>
        </p:nvSpPr>
        <p:spPr>
          <a:xfrm>
            <a:off x="7043655" y="3907900"/>
            <a:ext cx="10543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aseline="-25000">
                <a:solidFill>
                  <a:schemeClr val="bg1"/>
                </a:solidFill>
              </a:rPr>
              <a:t>Sunshine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2DB14294-5ED5-47A8-B55D-E03E6B8AEA5E}"/>
              </a:ext>
            </a:extLst>
          </p:cNvPr>
          <p:cNvSpPr txBox="1"/>
          <p:nvPr userDrawn="1"/>
        </p:nvSpPr>
        <p:spPr>
          <a:xfrm>
            <a:off x="1582499" y="4774359"/>
            <a:ext cx="10317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aseline="-25000">
                <a:solidFill>
                  <a:schemeClr val="bg1"/>
                </a:solidFill>
              </a:rPr>
              <a:t>Face Mask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D7604D42-8A5E-46C5-8963-3EEF84037415}"/>
              </a:ext>
            </a:extLst>
          </p:cNvPr>
          <p:cNvSpPr txBox="1"/>
          <p:nvPr userDrawn="1"/>
        </p:nvSpPr>
        <p:spPr>
          <a:xfrm>
            <a:off x="2452190" y="4781465"/>
            <a:ext cx="12360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aseline="-25000">
                <a:solidFill>
                  <a:schemeClr val="bg1"/>
                </a:solidFill>
              </a:rPr>
              <a:t>Don’t Touch Your Face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5CBEFBF2-CD42-4B3D-B95F-A1A0D1A0CFFA}"/>
              </a:ext>
            </a:extLst>
          </p:cNvPr>
          <p:cNvSpPr txBox="1"/>
          <p:nvPr userDrawn="1"/>
        </p:nvSpPr>
        <p:spPr>
          <a:xfrm>
            <a:off x="3660506" y="4781465"/>
            <a:ext cx="116633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aseline="-25000">
                <a:solidFill>
                  <a:schemeClr val="bg1"/>
                </a:solidFill>
              </a:rPr>
              <a:t>Hand Washing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CFD1E007-A950-4EDD-AFC5-CFAE83F0AD0F}"/>
              </a:ext>
            </a:extLst>
          </p:cNvPr>
          <p:cNvSpPr txBox="1"/>
          <p:nvPr userDrawn="1"/>
        </p:nvSpPr>
        <p:spPr>
          <a:xfrm>
            <a:off x="4896562" y="4781465"/>
            <a:ext cx="10543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aseline="-25000">
                <a:solidFill>
                  <a:schemeClr val="bg1"/>
                </a:solidFill>
              </a:rPr>
              <a:t>Hand Sanitizer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7BAEC26B-BB35-4FD7-9A0E-6BCDC387D475}"/>
              </a:ext>
            </a:extLst>
          </p:cNvPr>
          <p:cNvSpPr txBox="1"/>
          <p:nvPr userDrawn="1"/>
        </p:nvSpPr>
        <p:spPr>
          <a:xfrm>
            <a:off x="6077553" y="4781465"/>
            <a:ext cx="10543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aseline="-25000">
                <a:solidFill>
                  <a:schemeClr val="bg1"/>
                </a:solidFill>
              </a:rPr>
              <a:t>Social Distancing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F3B8D0A1-405E-43C1-9AEF-C2D52A1B5FE0}"/>
              </a:ext>
            </a:extLst>
          </p:cNvPr>
          <p:cNvSpPr txBox="1"/>
          <p:nvPr userDrawn="1"/>
        </p:nvSpPr>
        <p:spPr>
          <a:xfrm>
            <a:off x="8169751" y="4781465"/>
            <a:ext cx="10543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aseline="-25000">
                <a:solidFill>
                  <a:schemeClr val="bg1"/>
                </a:solidFill>
              </a:rPr>
              <a:t>Health Check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0C49297E-1686-4A8A-8C98-37672B4A791A}"/>
              </a:ext>
            </a:extLst>
          </p:cNvPr>
          <p:cNvSpPr txBox="1"/>
          <p:nvPr userDrawn="1"/>
        </p:nvSpPr>
        <p:spPr>
          <a:xfrm>
            <a:off x="7232260" y="4781465"/>
            <a:ext cx="10543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aseline="-25000">
                <a:solidFill>
                  <a:schemeClr val="bg1"/>
                </a:solidFill>
              </a:rPr>
              <a:t>Vaccinations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1119BEEE-8FEE-40A0-9B60-D2AE27836913}"/>
              </a:ext>
            </a:extLst>
          </p:cNvPr>
          <p:cNvSpPr txBox="1"/>
          <p:nvPr userDrawn="1"/>
        </p:nvSpPr>
        <p:spPr>
          <a:xfrm>
            <a:off x="9033467" y="4781465"/>
            <a:ext cx="11233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aseline="-25000">
                <a:solidFill>
                  <a:schemeClr val="bg1"/>
                </a:solidFill>
              </a:rPr>
              <a:t>Temperature Check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FC8B9F5D-2E17-4552-932B-44C3ACDC2251}"/>
              </a:ext>
            </a:extLst>
          </p:cNvPr>
          <p:cNvSpPr txBox="1"/>
          <p:nvPr userDrawn="1"/>
        </p:nvSpPr>
        <p:spPr>
          <a:xfrm>
            <a:off x="10012069" y="4781465"/>
            <a:ext cx="11233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aseline="-25000">
                <a:solidFill>
                  <a:schemeClr val="bg1"/>
                </a:solidFill>
              </a:rPr>
              <a:t>Return to Campus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8CC52613-5058-4B42-A75E-CB36AE703A81}"/>
              </a:ext>
            </a:extLst>
          </p:cNvPr>
          <p:cNvSpPr txBox="1"/>
          <p:nvPr userDrawn="1"/>
        </p:nvSpPr>
        <p:spPr>
          <a:xfrm>
            <a:off x="10930204" y="4781465"/>
            <a:ext cx="8304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aseline="-25000">
                <a:solidFill>
                  <a:schemeClr val="bg1"/>
                </a:solidFill>
              </a:rPr>
              <a:t>Checkbox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823E3A54-1E38-4382-8D28-F856F2A64F4A}"/>
              </a:ext>
            </a:extLst>
          </p:cNvPr>
          <p:cNvSpPr txBox="1"/>
          <p:nvPr userDrawn="1"/>
        </p:nvSpPr>
        <p:spPr>
          <a:xfrm>
            <a:off x="1466003" y="5656005"/>
            <a:ext cx="10317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aseline="-25000">
                <a:solidFill>
                  <a:schemeClr val="bg1"/>
                </a:solidFill>
              </a:rPr>
              <a:t>Award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BA3D897B-FCF7-4EB8-A53C-E5EBB69ACD2B}"/>
              </a:ext>
            </a:extLst>
          </p:cNvPr>
          <p:cNvSpPr txBox="1"/>
          <p:nvPr userDrawn="1"/>
        </p:nvSpPr>
        <p:spPr>
          <a:xfrm>
            <a:off x="2256762" y="5656005"/>
            <a:ext cx="10464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aseline="-25000">
                <a:solidFill>
                  <a:schemeClr val="bg1"/>
                </a:solidFill>
              </a:rPr>
              <a:t>Scholarship / Prize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0F8F9BAD-7AD0-4574-8BA7-0F76E01E6060}"/>
              </a:ext>
            </a:extLst>
          </p:cNvPr>
          <p:cNvSpPr txBox="1"/>
          <p:nvPr userDrawn="1"/>
        </p:nvSpPr>
        <p:spPr>
          <a:xfrm>
            <a:off x="3228447" y="5656005"/>
            <a:ext cx="774610" cy="222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aseline="-25000">
                <a:solidFill>
                  <a:schemeClr val="bg1"/>
                </a:solidFill>
              </a:rPr>
              <a:t>Laptop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9012A9AC-CB01-4C88-9A6B-159BF8C930C7}"/>
              </a:ext>
            </a:extLst>
          </p:cNvPr>
          <p:cNvSpPr txBox="1"/>
          <p:nvPr userDrawn="1"/>
        </p:nvSpPr>
        <p:spPr>
          <a:xfrm>
            <a:off x="3933317" y="5656005"/>
            <a:ext cx="7163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aseline="-25000">
                <a:solidFill>
                  <a:schemeClr val="bg1"/>
                </a:solidFill>
              </a:rPr>
              <a:t>Cell Phone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DC430DEC-A745-4573-AF51-7A74F35DC12C}"/>
              </a:ext>
            </a:extLst>
          </p:cNvPr>
          <p:cNvSpPr txBox="1"/>
          <p:nvPr userDrawn="1"/>
        </p:nvSpPr>
        <p:spPr>
          <a:xfrm>
            <a:off x="4508987" y="5656005"/>
            <a:ext cx="89970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aseline="-25000">
                <a:solidFill>
                  <a:schemeClr val="bg1"/>
                </a:solidFill>
              </a:rPr>
              <a:t>Calculator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11ED52E3-8579-4FC4-957E-FF6F72A14378}"/>
              </a:ext>
            </a:extLst>
          </p:cNvPr>
          <p:cNvSpPr txBox="1"/>
          <p:nvPr userDrawn="1"/>
        </p:nvSpPr>
        <p:spPr>
          <a:xfrm>
            <a:off x="6195094" y="5656005"/>
            <a:ext cx="10543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aseline="-25000">
                <a:solidFill>
                  <a:schemeClr val="bg1"/>
                </a:solidFill>
              </a:rPr>
              <a:t>Calendar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4B225202-119C-46C3-A828-AC69407B35D7}"/>
              </a:ext>
            </a:extLst>
          </p:cNvPr>
          <p:cNvSpPr txBox="1"/>
          <p:nvPr userDrawn="1"/>
        </p:nvSpPr>
        <p:spPr>
          <a:xfrm>
            <a:off x="5239573" y="5656005"/>
            <a:ext cx="11961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aseline="-25000">
                <a:solidFill>
                  <a:schemeClr val="bg1"/>
                </a:solidFill>
              </a:rPr>
              <a:t>Jobs/ Career Services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CD8C8469-3DB3-46F3-952D-FB505952C75A}"/>
              </a:ext>
            </a:extLst>
          </p:cNvPr>
          <p:cNvSpPr txBox="1"/>
          <p:nvPr userDrawn="1"/>
        </p:nvSpPr>
        <p:spPr>
          <a:xfrm>
            <a:off x="6864050" y="5656005"/>
            <a:ext cx="11233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aseline="-25000">
                <a:solidFill>
                  <a:schemeClr val="bg1"/>
                </a:solidFill>
              </a:rPr>
              <a:t>Financial Aid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B55D40C6-1337-4CB5-B640-B0F644A8680E}"/>
              </a:ext>
            </a:extLst>
          </p:cNvPr>
          <p:cNvSpPr txBox="1"/>
          <p:nvPr userDrawn="1"/>
        </p:nvSpPr>
        <p:spPr>
          <a:xfrm>
            <a:off x="7627147" y="5656005"/>
            <a:ext cx="11233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aseline="-25000">
                <a:solidFill>
                  <a:schemeClr val="bg1"/>
                </a:solidFill>
              </a:rPr>
              <a:t>Legislature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088B76F8-48DB-4EFE-B78B-DA25A973D219}"/>
              </a:ext>
            </a:extLst>
          </p:cNvPr>
          <p:cNvSpPr txBox="1"/>
          <p:nvPr userDrawn="1"/>
        </p:nvSpPr>
        <p:spPr>
          <a:xfrm>
            <a:off x="8385571" y="5656005"/>
            <a:ext cx="11233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aseline="-25000">
                <a:solidFill>
                  <a:schemeClr val="bg1"/>
                </a:solidFill>
              </a:rPr>
              <a:t>Federal Aid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4ACD7A0D-5C48-4166-A9D1-FAF1A8A6BB6F}"/>
              </a:ext>
            </a:extLst>
          </p:cNvPr>
          <p:cNvSpPr txBox="1"/>
          <p:nvPr userDrawn="1"/>
        </p:nvSpPr>
        <p:spPr>
          <a:xfrm>
            <a:off x="9135133" y="5656005"/>
            <a:ext cx="11233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aseline="-25000">
                <a:solidFill>
                  <a:schemeClr val="bg1"/>
                </a:solidFill>
              </a:rPr>
              <a:t>State Aid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B66CABC8-B441-4EC0-BDB0-99366B740B86}"/>
              </a:ext>
            </a:extLst>
          </p:cNvPr>
          <p:cNvSpPr txBox="1"/>
          <p:nvPr userDrawn="1"/>
        </p:nvSpPr>
        <p:spPr>
          <a:xfrm>
            <a:off x="9906460" y="5656005"/>
            <a:ext cx="11233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aseline="-25000">
                <a:solidFill>
                  <a:schemeClr val="bg1"/>
                </a:solidFill>
              </a:rPr>
              <a:t>Brand Promise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54E78EC0-7467-446C-BF9D-8D9657B9FD9D}"/>
              </a:ext>
            </a:extLst>
          </p:cNvPr>
          <p:cNvSpPr txBox="1"/>
          <p:nvPr userDrawn="1"/>
        </p:nvSpPr>
        <p:spPr>
          <a:xfrm>
            <a:off x="10724150" y="5656005"/>
            <a:ext cx="11233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aseline="-25000">
                <a:solidFill>
                  <a:schemeClr val="bg1"/>
                </a:solidFill>
              </a:rPr>
              <a:t>Power / On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AEB992A7-C8BE-4397-9993-5D1D36D2CE67}"/>
              </a:ext>
            </a:extLst>
          </p:cNvPr>
          <p:cNvSpPr txBox="1"/>
          <p:nvPr userDrawn="1"/>
        </p:nvSpPr>
        <p:spPr>
          <a:xfrm>
            <a:off x="2758981" y="6506779"/>
            <a:ext cx="10464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aseline="-25000">
                <a:solidFill>
                  <a:schemeClr val="bg1"/>
                </a:solidFill>
              </a:rPr>
              <a:t>Arrows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622D81CB-CB4D-4F08-8DEB-DB78140905D2}"/>
              </a:ext>
            </a:extLst>
          </p:cNvPr>
          <p:cNvSpPr txBox="1"/>
          <p:nvPr userDrawn="1"/>
        </p:nvSpPr>
        <p:spPr>
          <a:xfrm>
            <a:off x="4627998" y="6506779"/>
            <a:ext cx="89970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aseline="-25000">
                <a:solidFill>
                  <a:schemeClr val="bg1"/>
                </a:solidFill>
              </a:rPr>
              <a:t>Clock / Time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E4BBB7BE-B9BA-4002-A7FA-96879FA8C762}"/>
              </a:ext>
            </a:extLst>
          </p:cNvPr>
          <p:cNvSpPr txBox="1"/>
          <p:nvPr userDrawn="1"/>
        </p:nvSpPr>
        <p:spPr>
          <a:xfrm>
            <a:off x="6187448" y="6506779"/>
            <a:ext cx="10543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aseline="-25000">
                <a:solidFill>
                  <a:schemeClr val="bg1"/>
                </a:solidFill>
              </a:rPr>
              <a:t>Partnership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B1A45772-A25A-40E8-BAA2-45827A30C97F}"/>
              </a:ext>
            </a:extLst>
          </p:cNvPr>
          <p:cNvSpPr txBox="1"/>
          <p:nvPr userDrawn="1"/>
        </p:nvSpPr>
        <p:spPr>
          <a:xfrm>
            <a:off x="5430928" y="6506779"/>
            <a:ext cx="10543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aseline="-25000">
                <a:solidFill>
                  <a:schemeClr val="bg1"/>
                </a:solidFill>
              </a:rPr>
              <a:t>Checkmark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275B3A7C-0A14-4DDA-BA72-945DB3930A74}"/>
              </a:ext>
            </a:extLst>
          </p:cNvPr>
          <p:cNvSpPr txBox="1"/>
          <p:nvPr userDrawn="1"/>
        </p:nvSpPr>
        <p:spPr>
          <a:xfrm>
            <a:off x="7074169" y="6506779"/>
            <a:ext cx="11233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aseline="-25000">
                <a:solidFill>
                  <a:schemeClr val="bg1"/>
                </a:solidFill>
              </a:rPr>
              <a:t>Announcement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D7739B46-7C83-47E5-AFD1-132DB889A5CB}"/>
              </a:ext>
            </a:extLst>
          </p:cNvPr>
          <p:cNvSpPr txBox="1"/>
          <p:nvPr userDrawn="1"/>
        </p:nvSpPr>
        <p:spPr>
          <a:xfrm>
            <a:off x="7921234" y="6506779"/>
            <a:ext cx="11233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aseline="-25000">
                <a:solidFill>
                  <a:schemeClr val="bg1"/>
                </a:solidFill>
              </a:rPr>
              <a:t>Path to Health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38A32939-198D-4E9D-8AD1-E051AA5372B8}"/>
              </a:ext>
            </a:extLst>
          </p:cNvPr>
          <p:cNvSpPr txBox="1"/>
          <p:nvPr userDrawn="1"/>
        </p:nvSpPr>
        <p:spPr>
          <a:xfrm>
            <a:off x="8722304" y="6506779"/>
            <a:ext cx="11233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aseline="-25000">
                <a:solidFill>
                  <a:schemeClr val="bg1"/>
                </a:solidFill>
              </a:rPr>
              <a:t>Road / Path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99D9E65E-B3DA-4016-A180-E87F254EA982}"/>
              </a:ext>
            </a:extLst>
          </p:cNvPr>
          <p:cNvSpPr txBox="1"/>
          <p:nvPr userDrawn="1"/>
        </p:nvSpPr>
        <p:spPr>
          <a:xfrm>
            <a:off x="9671509" y="6506779"/>
            <a:ext cx="11233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aseline="-25000">
                <a:solidFill>
                  <a:schemeClr val="bg1"/>
                </a:solidFill>
              </a:rPr>
              <a:t>Lecture Hall / Class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CE596850-8DE1-405F-954A-D62F32694828}"/>
              </a:ext>
            </a:extLst>
          </p:cNvPr>
          <p:cNvSpPr txBox="1"/>
          <p:nvPr userDrawn="1"/>
        </p:nvSpPr>
        <p:spPr>
          <a:xfrm>
            <a:off x="10742680" y="6506779"/>
            <a:ext cx="11233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aseline="-25000">
                <a:solidFill>
                  <a:schemeClr val="bg1"/>
                </a:solidFill>
              </a:rPr>
              <a:t>Buildings / Facilities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57372206-5651-4EB6-931E-9A675EED8A5F}"/>
              </a:ext>
            </a:extLst>
          </p:cNvPr>
          <p:cNvSpPr txBox="1"/>
          <p:nvPr userDrawn="1"/>
        </p:nvSpPr>
        <p:spPr>
          <a:xfrm>
            <a:off x="8517387" y="1549070"/>
            <a:ext cx="132821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aseline="-25000">
                <a:solidFill>
                  <a:schemeClr val="bg1"/>
                </a:solidFill>
              </a:rPr>
              <a:t>Faculty to Student Ratio</a:t>
            </a:r>
          </a:p>
        </p:txBody>
      </p:sp>
    </p:spTree>
    <p:extLst>
      <p:ext uri="{BB962C8B-B14F-4D97-AF65-F5344CB8AC3E}">
        <p14:creationId xmlns:p14="http://schemas.microsoft.com/office/powerpoint/2010/main" val="2255985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_1Colum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F6EAD43-A1B4-F43A-2380-8E580126BB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0192" y="1499616"/>
            <a:ext cx="10512970" cy="46594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  <a:latin typeface="+mj-lt"/>
              </a:defRPr>
            </a:lvl2pPr>
            <a:lvl3pPr>
              <a:defRPr>
                <a:solidFill>
                  <a:schemeClr val="tx1"/>
                </a:solidFill>
                <a:latin typeface="+mj-lt"/>
              </a:defRPr>
            </a:lvl3pPr>
            <a:lvl4pPr>
              <a:defRPr>
                <a:solidFill>
                  <a:schemeClr val="tx1"/>
                </a:solidFill>
                <a:latin typeface="+mj-lt"/>
              </a:defRPr>
            </a:lvl4pPr>
            <a:lvl5pPr>
              <a:defRPr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8340B77-EC88-AE18-2FE8-0E06CF7BF51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9119" y="6432696"/>
            <a:ext cx="1907530" cy="301189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0E6CD6DA-8A1F-5A8E-0CB8-438478B4347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08326" y="6689584"/>
            <a:ext cx="2657475" cy="762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CD7C960-6622-4229-2308-2B6D4C05A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562" y="386385"/>
            <a:ext cx="10515600" cy="990709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 sz="4000" b="1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499957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26F38-DFD3-4E85-8489-D8E6A64B71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8600" y="2659116"/>
            <a:ext cx="6629400" cy="1240221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361FFA-6ECB-488D-8913-01B5711C47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8600" y="3920359"/>
            <a:ext cx="6629400" cy="65164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E7623F-7523-4831-A552-6E5742A15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6CDBED-C142-4E62-9469-4D817CD9A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AF256-5307-4687-B456-FD365221ADA1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3584281-054D-457E-87B8-0A05349C19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38600" y="4730751"/>
            <a:ext cx="6629400" cy="54692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/>
            </a:lvl2pPr>
          </a:lstStyle>
          <a:p>
            <a:pPr lvl="0"/>
            <a:r>
              <a:rPr lang="en-US"/>
              <a:t>Click to enter presentation date</a:t>
            </a:r>
          </a:p>
        </p:txBody>
      </p:sp>
    </p:spTree>
    <p:extLst>
      <p:ext uri="{BB962C8B-B14F-4D97-AF65-F5344CB8AC3E}">
        <p14:creationId xmlns:p14="http://schemas.microsoft.com/office/powerpoint/2010/main" val="2670994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Gra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26F38-DFD3-4E85-8489-D8E6A64B719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224" y="1848195"/>
            <a:ext cx="8525716" cy="124022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style; 40pt Arial Bold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361FFA-6ECB-488D-8913-01B5711C47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24224" y="3229036"/>
            <a:ext cx="8525716" cy="6516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3584281-054D-457E-87B8-0A05349C19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224" y="4039428"/>
            <a:ext cx="8525716" cy="5469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/>
            </a:lvl2pPr>
          </a:lstStyle>
          <a:p>
            <a:pPr lvl="0"/>
            <a:r>
              <a:rPr lang="en-US"/>
              <a:t>Click to enter presentation date, 20pt Arial</a:t>
            </a:r>
          </a:p>
        </p:txBody>
      </p:sp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BDE8D693-23B5-5D89-E985-696F585FFFD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224" y="5357462"/>
            <a:ext cx="8525716" cy="3977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>
              <a:defRPr/>
            </a:lvl2pPr>
          </a:lstStyle>
          <a:p>
            <a:pPr lvl="0"/>
            <a:r>
              <a:rPr lang="en-US"/>
              <a:t>Presenters, Version, Department, Etc.; 18pt Arial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59CA351-9471-0987-B1F1-2461AE8E453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3232" y="694944"/>
            <a:ext cx="1473530" cy="124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7881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26F38-DFD3-4E85-8489-D8E6A64B71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1177158"/>
            <a:ext cx="8971280" cy="1240221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AE3C136-16D3-4F3F-B807-3555BB68D5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00200" y="2554663"/>
            <a:ext cx="8971280" cy="343135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9840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_1 Column_Footer B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84B0D-CADA-47DB-9F74-652F0BF45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65125"/>
            <a:ext cx="10515600" cy="1325563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18286-53E2-4DA6-A8DF-B56C1FF90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825625"/>
            <a:ext cx="10515600" cy="41524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284501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_2 Columns_Footer B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97DC9-72AD-48D8-B13B-995A1A37B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65125"/>
            <a:ext cx="10515600" cy="132556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56D83-98B6-4B1A-A211-217470709D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825625"/>
            <a:ext cx="5181600" cy="41586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8C3CE4-7E6E-46EB-8C98-FDF5E29A57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8400" y="1825625"/>
            <a:ext cx="5181600" cy="41586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291799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3 Columns_Footer B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97DC9-72AD-48D8-B13B-995A1A37B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65125"/>
            <a:ext cx="10439400" cy="132556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56D83-98B6-4B1A-A211-217470709D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825625"/>
            <a:ext cx="3383280" cy="41586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8C3CE4-7E6E-46EB-8C98-FDF5E29A57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70520" y="1825625"/>
            <a:ext cx="3383280" cy="41586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A3E1A228-D740-4210-8629-FE14F390172F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453421" y="1820738"/>
            <a:ext cx="3383280" cy="41586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92248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Mission_Footer B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245D6-7ADF-4C3F-BE90-863B92E53F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457200"/>
            <a:ext cx="298749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Our Mission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10E217-2764-4420-9915-3657372EFC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684711-E9A2-4342-8422-5D5F05BB9FA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94360" y="2469821"/>
            <a:ext cx="2987494" cy="302209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To strive for excellence in supporting a safe, productive, and creative environment for the MSU Denver community.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CC4254B-1364-4C90-9F77-132C80EF30AF}"/>
              </a:ext>
            </a:extLst>
          </p:cNvPr>
          <p:cNvCxnSpPr>
            <a:cxnSpLocks/>
          </p:cNvCxnSpPr>
          <p:nvPr userDrawn="1"/>
        </p:nvCxnSpPr>
        <p:spPr>
          <a:xfrm>
            <a:off x="594360" y="2187019"/>
            <a:ext cx="2971800" cy="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58612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Vision &amp; Values_Footer B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245D6-7ADF-4C3F-BE90-863B92E53F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9978" y="457200"/>
            <a:ext cx="323730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Our Vision</a:t>
            </a:r>
            <a:br>
              <a:rPr lang="en-US"/>
            </a:br>
            <a:r>
              <a:rPr lang="en-US"/>
              <a:t>&amp; Values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10E217-2764-4420-9915-3657372EFC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62573" y="1"/>
            <a:ext cx="7629427" cy="6174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684711-E9A2-4342-8422-5D5F05BB9FA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89978" y="2469821"/>
            <a:ext cx="3487114" cy="3223967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We are stewards of university resources.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We are leaders in creating adaptable facilities that can address current and future needs.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We are dedicated to excellent customer service and strive to address the university’s needs.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We are innovative in providing progressive solutions.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We are problem solvers.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CC4254B-1364-4C90-9F77-132C80EF30AF}"/>
              </a:ext>
            </a:extLst>
          </p:cNvPr>
          <p:cNvCxnSpPr>
            <a:cxnSpLocks/>
          </p:cNvCxnSpPr>
          <p:nvPr userDrawn="1"/>
        </p:nvCxnSpPr>
        <p:spPr>
          <a:xfrm>
            <a:off x="589978" y="2187019"/>
            <a:ext cx="3200400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4689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idebar_Blue b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F366848-131F-4ADB-B8C0-D850F3100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CD38693-B9A5-4EA7-A86E-5515FF527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5248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0437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R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26F38-DFD3-4E85-8489-D8E6A64B719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224" y="1848195"/>
            <a:ext cx="8525716" cy="124022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style; 40pt Arial Bold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361FFA-6ECB-488D-8913-01B5711C47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24224" y="3229036"/>
            <a:ext cx="8525716" cy="6516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3584281-054D-457E-87B8-0A05349C19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224" y="4039428"/>
            <a:ext cx="8525716" cy="5469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/>
            </a:lvl2pPr>
          </a:lstStyle>
          <a:p>
            <a:pPr lvl="0"/>
            <a:r>
              <a:rPr lang="en-US"/>
              <a:t>Click to enter presentation date, 20pt Arial</a:t>
            </a:r>
          </a:p>
        </p:txBody>
      </p:sp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BDE8D693-23B5-5D89-E985-696F585FFFD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224" y="5357462"/>
            <a:ext cx="8525716" cy="3977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>
              <a:defRPr/>
            </a:lvl2pPr>
          </a:lstStyle>
          <a:p>
            <a:pPr lvl="0"/>
            <a:r>
              <a:rPr lang="en-US"/>
              <a:t>Presenters, Version, Department, Etc.; 18pt Arial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59CA351-9471-0987-B1F1-2461AE8E453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3232" y="694944"/>
            <a:ext cx="1473530" cy="124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288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1Colum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F6EAD43-A1B4-F43A-2380-8E580126BB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0192" y="1499616"/>
            <a:ext cx="10512970" cy="46594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  <a:latin typeface="+mj-lt"/>
              </a:defRPr>
            </a:lvl2pPr>
            <a:lvl3pPr>
              <a:defRPr>
                <a:solidFill>
                  <a:schemeClr val="tx1"/>
                </a:solidFill>
                <a:latin typeface="+mj-lt"/>
              </a:defRPr>
            </a:lvl3pPr>
            <a:lvl4pPr>
              <a:defRPr>
                <a:solidFill>
                  <a:schemeClr val="tx1"/>
                </a:solidFill>
                <a:latin typeface="+mj-lt"/>
              </a:defRPr>
            </a:lvl4pPr>
            <a:lvl5pPr>
              <a:defRPr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8340B77-EC88-AE18-2FE8-0E06CF7BF51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9119" y="6432696"/>
            <a:ext cx="1907530" cy="301189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0E6CD6DA-8A1F-5A8E-0CB8-438478B4347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08326" y="6689584"/>
            <a:ext cx="2657475" cy="762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CD7C960-6622-4229-2308-2B6D4C05A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562" y="386385"/>
            <a:ext cx="10515600" cy="990709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 sz="4000" b="1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44518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2 Colum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56D83-98B6-4B1A-A211-217470709D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0830" y="1499616"/>
            <a:ext cx="5181600" cy="46594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  <a:latin typeface="+mj-lt"/>
              </a:defRPr>
            </a:lvl2pPr>
            <a:lvl3pPr>
              <a:defRPr>
                <a:solidFill>
                  <a:schemeClr val="tx1"/>
                </a:solidFill>
                <a:latin typeface="+mj-lt"/>
              </a:defRPr>
            </a:lvl3pPr>
            <a:lvl4pPr>
              <a:defRPr>
                <a:solidFill>
                  <a:schemeClr val="tx1"/>
                </a:solidFill>
                <a:latin typeface="+mj-lt"/>
              </a:defRPr>
            </a:lvl4pPr>
            <a:lvl5pPr>
              <a:defRPr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8C3CE4-7E6E-46EB-8C98-FDF5E29A57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04830" y="1499616"/>
            <a:ext cx="5181600" cy="46594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  <a:latin typeface="+mj-lt"/>
              </a:defRPr>
            </a:lvl2pPr>
            <a:lvl3pPr>
              <a:defRPr>
                <a:solidFill>
                  <a:schemeClr val="tx1"/>
                </a:solidFill>
                <a:latin typeface="+mj-lt"/>
              </a:defRPr>
            </a:lvl3pPr>
            <a:lvl4pPr>
              <a:defRPr>
                <a:solidFill>
                  <a:schemeClr val="tx1"/>
                </a:solidFill>
                <a:latin typeface="+mj-lt"/>
              </a:defRPr>
            </a:lvl4pPr>
            <a:lvl5pPr>
              <a:defRPr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2AC867C-6A03-7B9A-B2A6-EBABEC5F8E6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08326" y="6689584"/>
            <a:ext cx="2657475" cy="762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03BA36FF-8498-24E9-6E42-CB3BB141CDA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9119" y="6432696"/>
            <a:ext cx="1907530" cy="30118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E466613-1A23-E01F-2DD3-A2F978BDD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562" y="386385"/>
            <a:ext cx="10515600" cy="990709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 sz="4000" b="1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8281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3 Colum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56D83-98B6-4B1A-A211-217470709D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2609" y="1499616"/>
            <a:ext cx="3455066" cy="450790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  <a:latin typeface="+mj-lt"/>
              </a:defRPr>
            </a:lvl2pPr>
            <a:lvl3pPr>
              <a:defRPr>
                <a:solidFill>
                  <a:schemeClr val="tx1"/>
                </a:solidFill>
                <a:latin typeface="+mj-lt"/>
              </a:defRPr>
            </a:lvl3pPr>
            <a:lvl4pPr>
              <a:defRPr>
                <a:solidFill>
                  <a:schemeClr val="tx1"/>
                </a:solidFill>
                <a:latin typeface="+mj-lt"/>
              </a:defRPr>
            </a:lvl4pPr>
            <a:lvl5pPr>
              <a:defRPr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8C3CE4-7E6E-46EB-8C98-FDF5E29A57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28729" y="1499616"/>
            <a:ext cx="3455066" cy="450790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  <a:latin typeface="+mj-lt"/>
              </a:defRPr>
            </a:lvl2pPr>
            <a:lvl3pPr>
              <a:defRPr>
                <a:solidFill>
                  <a:schemeClr val="tx1"/>
                </a:solidFill>
                <a:latin typeface="+mj-lt"/>
              </a:defRPr>
            </a:lvl3pPr>
            <a:lvl4pPr>
              <a:defRPr>
                <a:solidFill>
                  <a:schemeClr val="tx1"/>
                </a:solidFill>
                <a:latin typeface="+mj-lt"/>
              </a:defRPr>
            </a:lvl4pPr>
            <a:lvl5pPr>
              <a:defRPr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A3E1A228-D740-4210-8629-FE14F390172F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200997" y="1499616"/>
            <a:ext cx="3455066" cy="450790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  <a:latin typeface="+mj-lt"/>
              </a:defRPr>
            </a:lvl2pPr>
            <a:lvl3pPr>
              <a:defRPr>
                <a:solidFill>
                  <a:schemeClr val="tx1"/>
                </a:solidFill>
                <a:latin typeface="+mj-lt"/>
              </a:defRPr>
            </a:lvl3pPr>
            <a:lvl4pPr>
              <a:defRPr>
                <a:solidFill>
                  <a:schemeClr val="tx1"/>
                </a:solidFill>
                <a:latin typeface="+mj-lt"/>
              </a:defRPr>
            </a:lvl4pPr>
            <a:lvl5pPr>
              <a:defRPr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B5ECCF4B-823B-22D2-36C1-83586ECC3A1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08326" y="6689584"/>
            <a:ext cx="2657475" cy="762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6413BC75-9C34-9B2F-6E60-A941DD6AE01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9119" y="6432696"/>
            <a:ext cx="1907530" cy="3011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8804AD-3535-444F-D50D-50CFE5F59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562" y="386385"/>
            <a:ext cx="10515600" cy="990709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 sz="4000" b="1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67690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Nav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0BCF6FFD-B9FB-80BB-9C8A-8F6905DCF5B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31340" y="6689584"/>
            <a:ext cx="2657475" cy="762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7F0D2ACC-CBB3-082D-B79E-7A64430378F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9119" y="6494496"/>
            <a:ext cx="1488295" cy="234993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AD19F6CD-F177-B058-5153-E74BEADCE9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22474" y="1678072"/>
            <a:ext cx="9450688" cy="1240221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style; 40pt Arial Bold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DF21386-983B-3CFD-83E5-F41C1C3F48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22474" y="2994493"/>
            <a:ext cx="9450688" cy="28668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2831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0BCF6FFD-B9FB-80BB-9C8A-8F6905DCF5B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31340" y="6689584"/>
            <a:ext cx="2657475" cy="7620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AD19F6CD-F177-B058-5153-E74BEADCE9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22474" y="1678072"/>
            <a:ext cx="9450688" cy="1240221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style; 40pt Arial Bold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DF21386-983B-3CFD-83E5-F41C1C3F48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22474" y="2994493"/>
            <a:ext cx="9450688" cy="28668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DBAA949C-64E0-0B33-D33D-46333B5BB85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9119" y="6494496"/>
            <a:ext cx="1488295" cy="234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78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6160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5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A583F3-1816-426D-AA9F-061A514D3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A7DAE7-2B2B-4043-9FB3-6270F2999D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B72260-84E6-4574-AE41-45B63C5BF9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CEF700-A452-49C9-8976-6F1CD7AE72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A01BA1-4A41-4438-9E22-C340080BD6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AF256-5307-4687-B456-FD365221A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421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98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A583F3-1816-426D-AA9F-061A514D3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A7DAE7-2B2B-4043-9FB3-6270F2999D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B72260-84E6-4574-AE41-45B63C5BF9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CEF700-A452-49C9-8976-6F1CD7AE72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A01BA1-4A41-4438-9E22-C340080BD6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AF256-5307-4687-B456-FD365221A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464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C0AA8-8D49-1A8F-039E-2B90A94C3A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24224" y="2304874"/>
            <a:ext cx="8525716" cy="1240221"/>
          </a:xfrm>
        </p:spPr>
        <p:txBody>
          <a:bodyPr lIns="91440" tIns="45720" rIns="91440" bIns="45720" anchor="t">
            <a:normAutofit fontScale="90000"/>
          </a:bodyPr>
          <a:lstStyle/>
          <a:p>
            <a:r>
              <a:rPr lang="en-US"/>
              <a:t>MSU Denver Board of Trustees Finance and Audit Committee June Meeting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551EB9-4A21-947F-4AB3-19618613FA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24224" y="4016087"/>
            <a:ext cx="8525716" cy="546928"/>
          </a:xfrm>
        </p:spPr>
        <p:txBody>
          <a:bodyPr>
            <a:normAutofit/>
          </a:bodyPr>
          <a:lstStyle/>
          <a:p>
            <a:r>
              <a:rPr lang="en-US"/>
              <a:t>June 11, 2026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F1480D-092A-301E-EC27-2BDE4E4A970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24224" y="4443984"/>
            <a:ext cx="8525716" cy="1004316"/>
          </a:xfrm>
        </p:spPr>
        <p:txBody>
          <a:bodyPr>
            <a:normAutofit/>
          </a:bodyPr>
          <a:lstStyle/>
          <a:p>
            <a:r>
              <a:rPr lang="en-US"/>
              <a:t>Agenda Item III.A Approval of Proposed FY27 MSU Denver E&amp;G Budget and Tuition and Fees</a:t>
            </a:r>
          </a:p>
          <a:p>
            <a:r>
              <a:rPr lang="en-US"/>
              <a:t>Andrew Rauch, Executive Budget Director</a:t>
            </a:r>
          </a:p>
        </p:txBody>
      </p:sp>
    </p:spTree>
    <p:extLst>
      <p:ext uri="{BB962C8B-B14F-4D97-AF65-F5344CB8AC3E}">
        <p14:creationId xmlns:p14="http://schemas.microsoft.com/office/powerpoint/2010/main" val="1388656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4C8792-DDD7-A2D5-AE2F-773D9D773E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Revenue Drivers: State Funding and Tuition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A60C251-90CA-13CB-EBC2-1048542623C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387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4897AD-6FCD-987C-E23A-08AD8BA55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Where the Money Comes From in FY26: State Funding is Critical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754705C-4063-9A11-3DEB-EEF9257113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8346637"/>
              </p:ext>
            </p:extLst>
          </p:nvPr>
        </p:nvGraphicFramePr>
        <p:xfrm>
          <a:off x="285750" y="1845426"/>
          <a:ext cx="11363325" cy="4717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1A4E308-FAE1-8EEC-BE05-C18840AE9F9D}"/>
              </a:ext>
            </a:extLst>
          </p:cNvPr>
          <p:cNvSpPr txBox="1"/>
          <p:nvPr/>
        </p:nvSpPr>
        <p:spPr>
          <a:xfrm>
            <a:off x="5834633" y="6426974"/>
            <a:ext cx="5196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0">
                <a:solidFill>
                  <a:srgbClr val="002856"/>
                </a:solidFill>
              </a:rPr>
              <a:t>11</a:t>
            </a:r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srgbClr val="002856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15885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D36AEBB-85CF-CB9E-9188-AF11D7E83B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3028" y="1428749"/>
            <a:ext cx="10890133" cy="4733979"/>
          </a:xfrm>
        </p:spPr>
        <p:txBody>
          <a:bodyPr/>
          <a:lstStyle/>
          <a:p>
            <a:r>
              <a:rPr lang="en-US" sz="3200"/>
              <a:t>About 40% of MSU’s revenue comes from the State</a:t>
            </a:r>
          </a:p>
          <a:p>
            <a:r>
              <a:rPr lang="en-US" sz="3200"/>
              <a:t>For FY27, Colorado reinstated the funding that was cut mid-year in FY26</a:t>
            </a:r>
          </a:p>
          <a:p>
            <a:pPr lvl="1"/>
            <a:r>
              <a:rPr lang="en-US" sz="2800"/>
              <a:t>This resulted in about $800K being restored to MSU’s budget</a:t>
            </a:r>
          </a:p>
          <a:p>
            <a:r>
              <a:rPr lang="en-US" sz="3200"/>
              <a:t>The State’s constrained budget is evident over the last three years</a:t>
            </a:r>
          </a:p>
          <a:p>
            <a:pPr lvl="1"/>
            <a:r>
              <a:rPr lang="en-US" sz="2700"/>
              <a:t>State appropriations to MSU Denver have decreased from $9M in FY25 to flat funding in FY27</a:t>
            </a:r>
          </a:p>
          <a:p>
            <a:r>
              <a:rPr lang="en-US"/>
              <a:t>The Constraint is likely to continue requiring MSU to make investments linked to the Flywheel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CE57055-81E7-691E-905B-F703EA198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029" y="203583"/>
            <a:ext cx="10890133" cy="990709"/>
          </a:xfrm>
        </p:spPr>
        <p:txBody>
          <a:bodyPr>
            <a:noAutofit/>
          </a:bodyPr>
          <a:lstStyle/>
          <a:p>
            <a:r>
              <a:rPr lang="en-US" sz="3400"/>
              <a:t>Colorado’s Constrained Budget Context Ripples into MSU’s Funding in FY27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C31A72-5915-B924-A293-03321F2ECBC0}"/>
              </a:ext>
            </a:extLst>
          </p:cNvPr>
          <p:cNvSpPr txBox="1"/>
          <p:nvPr/>
        </p:nvSpPr>
        <p:spPr>
          <a:xfrm>
            <a:off x="5706758" y="6397185"/>
            <a:ext cx="4831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646552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EB5A817-0E8D-D881-3E97-7252EF2320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2455" y="1448068"/>
            <a:ext cx="10842960" cy="4659446"/>
          </a:xfrm>
        </p:spPr>
        <p:txBody>
          <a:bodyPr/>
          <a:lstStyle/>
          <a:p>
            <a:r>
              <a:rPr lang="en-US" sz="3300"/>
              <a:t>Undergraduate tuition recommendations are:</a:t>
            </a:r>
          </a:p>
          <a:p>
            <a:pPr lvl="1"/>
            <a:r>
              <a:rPr lang="en-US" sz="2800"/>
              <a:t>3.5% for new Resident students</a:t>
            </a:r>
          </a:p>
          <a:p>
            <a:pPr lvl="1"/>
            <a:r>
              <a:rPr lang="en-US" sz="2800"/>
              <a:t>3.5% for new Non-Resident students</a:t>
            </a:r>
          </a:p>
          <a:p>
            <a:r>
              <a:rPr lang="en-US" sz="3300"/>
              <a:t>Approximately 72% of current students are covered by the tuition lock </a:t>
            </a:r>
          </a:p>
          <a:p>
            <a:pPr lvl="1"/>
            <a:r>
              <a:rPr lang="en-US" sz="2800"/>
              <a:t>These students will not see a tuition increase</a:t>
            </a:r>
          </a:p>
          <a:p>
            <a:pPr lvl="1"/>
            <a:r>
              <a:rPr lang="en-US" sz="2600"/>
              <a:t>Tuition rate increases will impact an estimated 28% of students who are not on a lock </a:t>
            </a:r>
          </a:p>
          <a:p>
            <a:r>
              <a:rPr lang="en-US" sz="3100"/>
              <a:t>Undergraduate enrollment is assumed flat</a:t>
            </a:r>
          </a:p>
          <a:p>
            <a:endParaRPr lang="en-US" sz="3100"/>
          </a:p>
          <a:p>
            <a:pPr lvl="1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3B125D6-D296-B093-802D-807852712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822" y="467551"/>
            <a:ext cx="11457709" cy="829689"/>
          </a:xfrm>
        </p:spPr>
        <p:txBody>
          <a:bodyPr>
            <a:normAutofit fontScale="90000"/>
          </a:bodyPr>
          <a:lstStyle/>
          <a:p>
            <a:r>
              <a:rPr lang="en-US"/>
              <a:t>Maintaining Affordability and Competitiveness through 3.5% Undergraduate Tuition Increase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D0B7CB-F9D2-B1BE-70D0-83F558CD4CE6}"/>
              </a:ext>
            </a:extLst>
          </p:cNvPr>
          <p:cNvSpPr txBox="1"/>
          <p:nvPr/>
        </p:nvSpPr>
        <p:spPr>
          <a:xfrm>
            <a:off x="5697981" y="6390449"/>
            <a:ext cx="4373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665302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11FF30-76B4-D7DF-FFC0-C2D56B9929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3672" y="3522305"/>
            <a:ext cx="11015472" cy="2732191"/>
          </a:xfrm>
        </p:spPr>
        <p:txBody>
          <a:bodyPr/>
          <a:lstStyle/>
          <a:p>
            <a:r>
              <a:rPr lang="en-US" sz="2000"/>
              <a:t>MSU Costs and Investments</a:t>
            </a:r>
          </a:p>
          <a:p>
            <a:pPr lvl="1"/>
            <a:r>
              <a:rPr lang="en-US" sz="2000"/>
              <a:t>Denver Inflation increased by 35.1% over 10 years</a:t>
            </a:r>
          </a:p>
          <a:p>
            <a:pPr lvl="1"/>
            <a:r>
              <a:rPr lang="en-US" sz="2000"/>
              <a:t>MSU increased compensation by about 2.4% annually over ten years</a:t>
            </a:r>
          </a:p>
          <a:p>
            <a:pPr lvl="1"/>
            <a:r>
              <a:rPr lang="en-US" sz="2000"/>
              <a:t>MSU made structural investments to bolster enrollment and retention</a:t>
            </a:r>
          </a:p>
          <a:p>
            <a:pPr lvl="1"/>
            <a:r>
              <a:rPr lang="en-US" sz="2000"/>
              <a:t>MSU intentionally invested in Advancement, Government Relations, Marketing, new Enterprise Resource and Student Information Systems, Classroom Capital Investments, and compensation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6C66BE-C7F9-0B32-0CB8-F98A65EDA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4587"/>
            <a:ext cx="11768328" cy="99070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3700"/>
              <a:t>Undergraduate Tuition and Fee Increases over the last decade have helped MSU Reinvest in Itself</a:t>
            </a:r>
            <a:endParaRPr lang="en-US" sz="37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D975699B-0EF1-1008-5DD1-0975E988F565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423672" y="1225296"/>
          <a:ext cx="11344657" cy="2110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59882">
                  <a:extLst>
                    <a:ext uri="{9D8B030D-6E8A-4147-A177-3AD203B41FA5}">
                      <a16:colId xmlns:a16="http://schemas.microsoft.com/office/drawing/2014/main" val="3578672669"/>
                    </a:ext>
                  </a:extLst>
                </a:gridCol>
                <a:gridCol w="3666086">
                  <a:extLst>
                    <a:ext uri="{9D8B030D-6E8A-4147-A177-3AD203B41FA5}">
                      <a16:colId xmlns:a16="http://schemas.microsoft.com/office/drawing/2014/main" val="1133252407"/>
                    </a:ext>
                  </a:extLst>
                </a:gridCol>
                <a:gridCol w="3233083">
                  <a:extLst>
                    <a:ext uri="{9D8B030D-6E8A-4147-A177-3AD203B41FA5}">
                      <a16:colId xmlns:a16="http://schemas.microsoft.com/office/drawing/2014/main" val="2240885039"/>
                    </a:ext>
                  </a:extLst>
                </a:gridCol>
                <a:gridCol w="1385606">
                  <a:extLst>
                    <a:ext uri="{9D8B030D-6E8A-4147-A177-3AD203B41FA5}">
                      <a16:colId xmlns:a16="http://schemas.microsoft.com/office/drawing/2014/main" val="1991386335"/>
                    </a:ext>
                  </a:extLst>
                </a:gridCol>
              </a:tblGrid>
              <a:tr h="52002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2015-16 Tuition and Fees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2025-26 Tuition and Fees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Rate Increase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66359518"/>
                  </a:ext>
                </a:extLst>
              </a:tr>
              <a:tr h="48292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MSU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 $6,420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 $11,450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78.4%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61077494"/>
                  </a:ext>
                </a:extLst>
              </a:tr>
              <a:tr h="50231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Average Tuition of Comparable 4 Years*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 $10,403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 $14,963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43.8%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52162859"/>
                  </a:ext>
                </a:extLst>
              </a:tr>
              <a:tr h="34922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% of Average Tuition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62%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77%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77745292"/>
                  </a:ext>
                </a:extLst>
              </a:tr>
              <a:tr h="127213">
                <a:tc gridSpan="4"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*Fort Lewis, Adams State, and Western are committed from comparisons due to different economic and demographic drivers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3745471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2AF9188-A247-916B-0878-7E795DBE0B4C}"/>
              </a:ext>
            </a:extLst>
          </p:cNvPr>
          <p:cNvSpPr txBox="1"/>
          <p:nvPr/>
        </p:nvSpPr>
        <p:spPr>
          <a:xfrm>
            <a:off x="5740145" y="6377192"/>
            <a:ext cx="3825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37394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D7FE43-DB3D-9B35-5B9F-D79AF0F465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6032" y="1645920"/>
            <a:ext cx="10512970" cy="4549718"/>
          </a:xfrm>
        </p:spPr>
        <p:txBody>
          <a:bodyPr/>
          <a:lstStyle/>
          <a:p>
            <a:r>
              <a:rPr lang="en-US" sz="2800"/>
              <a:t>When MSU became a University, Graduate Programs were held as auxiliaries outside of the General Fund</a:t>
            </a:r>
          </a:p>
          <a:p>
            <a:r>
              <a:rPr lang="en-US" sz="2800"/>
              <a:t>Our Graduate Programs have demonstrated strong student outcomes and effective financial stewardship</a:t>
            </a:r>
          </a:p>
          <a:p>
            <a:r>
              <a:rPr lang="en-US" sz="2800"/>
              <a:t>In FY27, these programs will be incorporated into the General Fund to improve transparency and increase ability to effectively manage budgets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C33A870-5683-F640-7844-D07CA321F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2" y="386385"/>
            <a:ext cx="11201400" cy="1067511"/>
          </a:xfrm>
        </p:spPr>
        <p:txBody>
          <a:bodyPr>
            <a:noAutofit/>
          </a:bodyPr>
          <a:lstStyle/>
          <a:p>
            <a:r>
              <a:rPr lang="en-US" sz="3000"/>
              <a:t>Building a Comprehensive View of MSU’s General Fund Means Incorporating and Normalizing Conversations Around MSU’s Successful Graduate Programs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E31173-D903-3DAD-5FA7-A35F6D642F19}"/>
              </a:ext>
            </a:extLst>
          </p:cNvPr>
          <p:cNvSpPr txBox="1"/>
          <p:nvPr/>
        </p:nvSpPr>
        <p:spPr>
          <a:xfrm>
            <a:off x="5885688" y="6264551"/>
            <a:ext cx="4206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9923848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3427B41-3A6C-84F3-70BE-54E3FA50902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49539570"/>
              </p:ext>
            </p:extLst>
          </p:nvPr>
        </p:nvGraphicFramePr>
        <p:xfrm>
          <a:off x="461914" y="1517714"/>
          <a:ext cx="11425286" cy="4562028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4377457">
                  <a:extLst>
                    <a:ext uri="{9D8B030D-6E8A-4147-A177-3AD203B41FA5}">
                      <a16:colId xmlns:a16="http://schemas.microsoft.com/office/drawing/2014/main" val="3019945406"/>
                    </a:ext>
                  </a:extLst>
                </a:gridCol>
                <a:gridCol w="891589">
                  <a:extLst>
                    <a:ext uri="{9D8B030D-6E8A-4147-A177-3AD203B41FA5}">
                      <a16:colId xmlns:a16="http://schemas.microsoft.com/office/drawing/2014/main" val="3207498032"/>
                    </a:ext>
                  </a:extLst>
                </a:gridCol>
                <a:gridCol w="784598">
                  <a:extLst>
                    <a:ext uri="{9D8B030D-6E8A-4147-A177-3AD203B41FA5}">
                      <a16:colId xmlns:a16="http://schemas.microsoft.com/office/drawing/2014/main" val="2894342093"/>
                    </a:ext>
                  </a:extLst>
                </a:gridCol>
                <a:gridCol w="879702">
                  <a:extLst>
                    <a:ext uri="{9D8B030D-6E8A-4147-A177-3AD203B41FA5}">
                      <a16:colId xmlns:a16="http://schemas.microsoft.com/office/drawing/2014/main" val="3482333210"/>
                    </a:ext>
                  </a:extLst>
                </a:gridCol>
                <a:gridCol w="927253">
                  <a:extLst>
                    <a:ext uri="{9D8B030D-6E8A-4147-A177-3AD203B41FA5}">
                      <a16:colId xmlns:a16="http://schemas.microsoft.com/office/drawing/2014/main" val="2059232038"/>
                    </a:ext>
                  </a:extLst>
                </a:gridCol>
                <a:gridCol w="915365">
                  <a:extLst>
                    <a:ext uri="{9D8B030D-6E8A-4147-A177-3AD203B41FA5}">
                      <a16:colId xmlns:a16="http://schemas.microsoft.com/office/drawing/2014/main" val="1614374321"/>
                    </a:ext>
                  </a:extLst>
                </a:gridCol>
                <a:gridCol w="760823">
                  <a:extLst>
                    <a:ext uri="{9D8B030D-6E8A-4147-A177-3AD203B41FA5}">
                      <a16:colId xmlns:a16="http://schemas.microsoft.com/office/drawing/2014/main" val="2131836306"/>
                    </a:ext>
                  </a:extLst>
                </a:gridCol>
                <a:gridCol w="908111">
                  <a:extLst>
                    <a:ext uri="{9D8B030D-6E8A-4147-A177-3AD203B41FA5}">
                      <a16:colId xmlns:a16="http://schemas.microsoft.com/office/drawing/2014/main" val="4057984009"/>
                    </a:ext>
                  </a:extLst>
                </a:gridCol>
                <a:gridCol w="980388">
                  <a:extLst>
                    <a:ext uri="{9D8B030D-6E8A-4147-A177-3AD203B41FA5}">
                      <a16:colId xmlns:a16="http://schemas.microsoft.com/office/drawing/2014/main" val="2680622404"/>
                    </a:ext>
                  </a:extLst>
                </a:gridCol>
              </a:tblGrid>
              <a:tr h="33501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1" u="none" strike="noStrike">
                          <a:effectLst/>
                        </a:rPr>
                        <a:t>Graduate Programs Revised Tuition Rates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 gridSpan="4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1" u="none" strike="noStrike">
                          <a:effectLst/>
                        </a:rPr>
                        <a:t>Resident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1" u="none" strike="noStrike">
                          <a:effectLst/>
                        </a:rPr>
                        <a:t>Non-Resident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3752642"/>
                  </a:ext>
                </a:extLst>
              </a:tr>
              <a:tr h="53054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1" u="none" strike="noStrike">
                          <a:effectLst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1" u="none" strike="noStrike">
                          <a:effectLst/>
                        </a:rPr>
                        <a:t>FY26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1" u="none" strike="noStrike">
                          <a:effectLst/>
                        </a:rPr>
                        <a:t>FY27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1" u="none" strike="noStrike">
                          <a:effectLst/>
                        </a:rPr>
                        <a:t>$ Change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1" u="none" strike="noStrike">
                          <a:effectLst/>
                        </a:rPr>
                        <a:t>% Change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1" u="none" strike="noStrike">
                          <a:effectLst/>
                        </a:rPr>
                        <a:t>FY26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1" u="none" strike="noStrike">
                          <a:effectLst/>
                        </a:rPr>
                        <a:t>FY27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1" u="none" strike="noStrike">
                          <a:effectLst/>
                        </a:rPr>
                        <a:t>$ Change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1" u="none" strike="noStrike">
                          <a:effectLst/>
                        </a:rPr>
                        <a:t>% Change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30543748"/>
                  </a:ext>
                </a:extLst>
              </a:tr>
              <a:tr h="30803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Accountancy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$520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$520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$0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$570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$570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$0.00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897926941"/>
                  </a:ext>
                </a:extLst>
              </a:tr>
              <a:tr h="30803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Business Administration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$500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$500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$0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$525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$525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$0.00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415722312"/>
                  </a:ext>
                </a:extLst>
              </a:tr>
              <a:tr h="30803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Teaching (MAT)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$398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$410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$12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3%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$550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$578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$27.50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5%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003071128"/>
                  </a:ext>
                </a:extLst>
              </a:tr>
              <a:tr h="30803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Education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$398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$410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$12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3%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$550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$578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$27.50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5%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102024202"/>
                  </a:ext>
                </a:extLst>
              </a:tr>
              <a:tr h="30803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Social Work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$536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$555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$19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3.5%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$735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$772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$36.80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5%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45603066"/>
                  </a:ext>
                </a:extLst>
              </a:tr>
              <a:tr h="30803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Health Administration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$551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$571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$19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3.5%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$578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$607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$28.90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5%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67547503"/>
                  </a:ext>
                </a:extLst>
              </a:tr>
              <a:tr h="30803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Dietetic Internship Program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$600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$600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$0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$709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$709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$0.00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098432327"/>
                  </a:ext>
                </a:extLst>
              </a:tr>
              <a:tr h="30803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Human Nutrition and Dietetics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$600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$600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$0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$700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$700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$0.00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287029486"/>
                  </a:ext>
                </a:extLst>
              </a:tr>
              <a:tr h="30803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GR International Board-Certified Lactation Certificate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$550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$569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$19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3.5%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$600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$630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$30.00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5%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431680261"/>
                  </a:ext>
                </a:extLst>
              </a:tr>
              <a:tr h="30803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Cybersecurity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$550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$569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$19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3.5%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$725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$761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$36.30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5%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588610036"/>
                  </a:ext>
                </a:extLst>
              </a:tr>
              <a:tr h="30803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Clinical Behavioral Health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$585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$591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$6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1%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$700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$707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$7.00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1%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075882459"/>
                  </a:ext>
                </a:extLst>
              </a:tr>
              <a:tr h="30803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Speech Language Pathology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$615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$615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$0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$750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$750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$0.00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68094968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39673F6-AA16-FA2E-BECE-E4A515ADB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357" y="445975"/>
            <a:ext cx="11425286" cy="873777"/>
          </a:xfrm>
        </p:spPr>
        <p:txBody>
          <a:bodyPr anchor="b">
            <a:normAutofit fontScale="90000"/>
          </a:bodyPr>
          <a:lstStyle/>
          <a:p>
            <a:r>
              <a:rPr lang="en-US" sz="3200"/>
              <a:t>Maintain Affordable Graduate Tuition through Average Resident Increases of 1% and Average Non-Resident Increases of 2%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3B9709-C0D1-6B82-1810-A3DC7F3EA7BA}"/>
              </a:ext>
            </a:extLst>
          </p:cNvPr>
          <p:cNvSpPr txBox="1"/>
          <p:nvPr/>
        </p:nvSpPr>
        <p:spPr>
          <a:xfrm>
            <a:off x="5872733" y="6412025"/>
            <a:ext cx="4465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8212183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69E8B16-7C6C-5EF1-44B9-C09B592B0E9A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19362331"/>
              </p:ext>
            </p:extLst>
          </p:nvPr>
        </p:nvGraphicFramePr>
        <p:xfrm>
          <a:off x="468085" y="1520190"/>
          <a:ext cx="10940143" cy="465228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592921">
                  <a:extLst>
                    <a:ext uri="{9D8B030D-6E8A-4147-A177-3AD203B41FA5}">
                      <a16:colId xmlns:a16="http://schemas.microsoft.com/office/drawing/2014/main" val="3147797611"/>
                    </a:ext>
                  </a:extLst>
                </a:gridCol>
                <a:gridCol w="6347222">
                  <a:extLst>
                    <a:ext uri="{9D8B030D-6E8A-4147-A177-3AD203B41FA5}">
                      <a16:colId xmlns:a16="http://schemas.microsoft.com/office/drawing/2014/main" val="3937438176"/>
                    </a:ext>
                  </a:extLst>
                </a:gridCol>
              </a:tblGrid>
              <a:tr h="317798">
                <a:tc>
                  <a:txBody>
                    <a:bodyPr/>
                    <a:lstStyle/>
                    <a:p>
                      <a:r>
                        <a:rPr lang="en-US" sz="1600"/>
                        <a:t>Branch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Identified Funding for Redistribution Based on Efficiencies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1676204"/>
                  </a:ext>
                </a:extLst>
              </a:tr>
              <a:tr h="317798">
                <a:tc>
                  <a:txBody>
                    <a:bodyPr/>
                    <a:lstStyle/>
                    <a:p>
                      <a:r>
                        <a:rPr lang="en-US" sz="1600"/>
                        <a:t>President’s Office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$50K (2%)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7327810"/>
                  </a:ext>
                </a:extLst>
              </a:tr>
              <a:tr h="317798">
                <a:tc>
                  <a:txBody>
                    <a:bodyPr/>
                    <a:lstStyle/>
                    <a:p>
                      <a:r>
                        <a:rPr lang="en-US" sz="1600"/>
                        <a:t>Strategy and External Affairs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$105K (3%)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3467615"/>
                  </a:ext>
                </a:extLst>
              </a:tr>
              <a:tr h="317798">
                <a:tc>
                  <a:txBody>
                    <a:bodyPr/>
                    <a:lstStyle/>
                    <a:p>
                      <a:r>
                        <a:rPr lang="en-US" sz="1600"/>
                        <a:t>Diversity and Inclusion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$17,500K (2%)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1513584"/>
                  </a:ext>
                </a:extLst>
              </a:tr>
              <a:tr h="317798">
                <a:tc>
                  <a:txBody>
                    <a:bodyPr/>
                    <a:lstStyle/>
                    <a:p>
                      <a:r>
                        <a:rPr lang="en-US" sz="1600"/>
                        <a:t>General Counsel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$100K (4.5%)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8338477"/>
                  </a:ext>
                </a:extLst>
              </a:tr>
              <a:tr h="317798">
                <a:tc>
                  <a:txBody>
                    <a:bodyPr/>
                    <a:lstStyle/>
                    <a:p>
                      <a:r>
                        <a:rPr lang="en-US" sz="1600"/>
                        <a:t>Advancement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$25K (.5%)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3053033"/>
                  </a:ext>
                </a:extLst>
              </a:tr>
              <a:tr h="317798">
                <a:tc>
                  <a:txBody>
                    <a:bodyPr/>
                    <a:lstStyle/>
                    <a:p>
                      <a:r>
                        <a:rPr lang="en-US" sz="1600"/>
                        <a:t>Communications and Marketing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$123K (2.3%)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8773354"/>
                  </a:ext>
                </a:extLst>
              </a:tr>
              <a:tr h="317798">
                <a:tc>
                  <a:txBody>
                    <a:bodyPr/>
                    <a:lstStyle/>
                    <a:p>
                      <a:r>
                        <a:rPr lang="en-US" sz="1600"/>
                        <a:t>Administration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$1.1M (3.1%)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3486116"/>
                  </a:ext>
                </a:extLst>
              </a:tr>
              <a:tr h="317798">
                <a:tc>
                  <a:txBody>
                    <a:bodyPr/>
                    <a:lstStyle/>
                    <a:p>
                      <a:r>
                        <a:rPr lang="en-US" sz="1600"/>
                        <a:t>Enrollment and Student Affairs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$386K (2%)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6519364"/>
                  </a:ext>
                </a:extLst>
              </a:tr>
              <a:tr h="399794">
                <a:tc>
                  <a:txBody>
                    <a:bodyPr/>
                    <a:lstStyle/>
                    <a:p>
                      <a:r>
                        <a:rPr lang="en-US" sz="1600"/>
                        <a:t>Academic Affairs: The Office of Academic Affairs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$400K (3.4%)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5565806"/>
                  </a:ext>
                </a:extLst>
              </a:tr>
              <a:tr h="317798">
                <a:tc>
                  <a:txBody>
                    <a:bodyPr/>
                    <a:lstStyle/>
                    <a:p>
                      <a:r>
                        <a:rPr lang="en-US" sz="1600"/>
                        <a:t>Athletics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$115K (3%)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1196483"/>
                  </a:ext>
                </a:extLst>
              </a:tr>
              <a:tr h="317798">
                <a:tc>
                  <a:txBody>
                    <a:bodyPr/>
                    <a:lstStyle/>
                    <a:p>
                      <a:r>
                        <a:rPr lang="en-US" sz="1600"/>
                        <a:t>Campus Wide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Potential Savings via Energy Performance Audit Long-Term Impacts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2893314"/>
                  </a:ext>
                </a:extLst>
              </a:tr>
              <a:tr h="564415">
                <a:tc>
                  <a:txBody>
                    <a:bodyPr/>
                    <a:lstStyle/>
                    <a:p>
                      <a:r>
                        <a:rPr lang="en-US" sz="160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$2.4M from Branches (2.8%)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9478307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38C854F2-7806-094D-269E-84C2F757A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" y="507543"/>
            <a:ext cx="11325932" cy="838911"/>
          </a:xfrm>
        </p:spPr>
        <p:txBody>
          <a:bodyPr>
            <a:noAutofit/>
          </a:bodyPr>
          <a:lstStyle/>
          <a:p>
            <a:r>
              <a:rPr lang="en-US" sz="3400"/>
              <a:t>FY27 Budget Development Started with Branches evaluating costs and identifying efficiencies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59E9B9-0090-EF34-D215-FDF3BB6B7540}"/>
              </a:ext>
            </a:extLst>
          </p:cNvPr>
          <p:cNvSpPr txBox="1"/>
          <p:nvPr/>
        </p:nvSpPr>
        <p:spPr>
          <a:xfrm>
            <a:off x="5682885" y="6346215"/>
            <a:ext cx="5105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26676361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A6D37EE4-EA1B-46EE-A54B-5233C63C9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DF318E-06C3-BC3E-AEEB-0B0DCDBAA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47013" cy="1434415"/>
          </a:xfrm>
        </p:spPr>
        <p:txBody>
          <a:bodyPr anchor="b">
            <a:normAutofit/>
          </a:bodyPr>
          <a:lstStyle/>
          <a:p>
            <a:r>
              <a:rPr lang="en-US" sz="3600"/>
              <a:t>Student Fees Require Approval from the Board, but Are Earmarked for Specific Purposes</a:t>
            </a:r>
          </a:p>
        </p:txBody>
      </p:sp>
      <p:sp>
        <p:nvSpPr>
          <p:cNvPr id="48" name="sketch line">
            <a:extLst>
              <a:ext uri="{FF2B5EF4-FFF2-40B4-BE49-F238E27FC236}">
                <a16:creationId xmlns:a16="http://schemas.microsoft.com/office/drawing/2014/main" id="{927D5270-6648-4CC1-8F78-48BE299CA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767709"/>
            <a:ext cx="10972800" cy="18288"/>
          </a:xfrm>
          <a:custGeom>
            <a:avLst/>
            <a:gdLst>
              <a:gd name="csX0" fmla="*/ 0 w 10972800"/>
              <a:gd name="csY0" fmla="*/ 0 h 18288"/>
              <a:gd name="csX1" fmla="*/ 356616 w 10972800"/>
              <a:gd name="csY1" fmla="*/ 0 h 18288"/>
              <a:gd name="csX2" fmla="*/ 1042416 w 10972800"/>
              <a:gd name="csY2" fmla="*/ 0 h 18288"/>
              <a:gd name="csX3" fmla="*/ 1947672 w 10972800"/>
              <a:gd name="csY3" fmla="*/ 0 h 18288"/>
              <a:gd name="csX4" fmla="*/ 2633472 w 10972800"/>
              <a:gd name="csY4" fmla="*/ 0 h 18288"/>
              <a:gd name="csX5" fmla="*/ 2990088 w 10972800"/>
              <a:gd name="csY5" fmla="*/ 0 h 18288"/>
              <a:gd name="csX6" fmla="*/ 3456432 w 10972800"/>
              <a:gd name="csY6" fmla="*/ 0 h 18288"/>
              <a:gd name="csX7" fmla="*/ 4361688 w 10972800"/>
              <a:gd name="csY7" fmla="*/ 0 h 18288"/>
              <a:gd name="csX8" fmla="*/ 5266944 w 10972800"/>
              <a:gd name="csY8" fmla="*/ 0 h 18288"/>
              <a:gd name="csX9" fmla="*/ 6172200 w 10972800"/>
              <a:gd name="csY9" fmla="*/ 0 h 18288"/>
              <a:gd name="csX10" fmla="*/ 6528816 w 10972800"/>
              <a:gd name="csY10" fmla="*/ 0 h 18288"/>
              <a:gd name="csX11" fmla="*/ 7214616 w 10972800"/>
              <a:gd name="csY11" fmla="*/ 0 h 18288"/>
              <a:gd name="csX12" fmla="*/ 7790688 w 10972800"/>
              <a:gd name="csY12" fmla="*/ 0 h 18288"/>
              <a:gd name="csX13" fmla="*/ 8147304 w 10972800"/>
              <a:gd name="csY13" fmla="*/ 0 h 18288"/>
              <a:gd name="csX14" fmla="*/ 9052560 w 10972800"/>
              <a:gd name="csY14" fmla="*/ 0 h 18288"/>
              <a:gd name="csX15" fmla="*/ 9409176 w 10972800"/>
              <a:gd name="csY15" fmla="*/ 0 h 18288"/>
              <a:gd name="csX16" fmla="*/ 9765792 w 10972800"/>
              <a:gd name="csY16" fmla="*/ 0 h 18288"/>
              <a:gd name="csX17" fmla="*/ 10341864 w 10972800"/>
              <a:gd name="csY17" fmla="*/ 0 h 18288"/>
              <a:gd name="csX18" fmla="*/ 10972800 w 10972800"/>
              <a:gd name="csY18" fmla="*/ 0 h 18288"/>
              <a:gd name="csX19" fmla="*/ 10972800 w 10972800"/>
              <a:gd name="csY19" fmla="*/ 18288 h 18288"/>
              <a:gd name="csX20" fmla="*/ 10177272 w 10972800"/>
              <a:gd name="csY20" fmla="*/ 18288 h 18288"/>
              <a:gd name="csX21" fmla="*/ 9820656 w 10972800"/>
              <a:gd name="csY21" fmla="*/ 18288 h 18288"/>
              <a:gd name="csX22" fmla="*/ 9464040 w 10972800"/>
              <a:gd name="csY22" fmla="*/ 18288 h 18288"/>
              <a:gd name="csX23" fmla="*/ 8778240 w 10972800"/>
              <a:gd name="csY23" fmla="*/ 18288 h 18288"/>
              <a:gd name="csX24" fmla="*/ 8421624 w 10972800"/>
              <a:gd name="csY24" fmla="*/ 18288 h 18288"/>
              <a:gd name="csX25" fmla="*/ 7735824 w 10972800"/>
              <a:gd name="csY25" fmla="*/ 18288 h 18288"/>
              <a:gd name="csX26" fmla="*/ 6940296 w 10972800"/>
              <a:gd name="csY26" fmla="*/ 18288 h 18288"/>
              <a:gd name="csX27" fmla="*/ 6254496 w 10972800"/>
              <a:gd name="csY27" fmla="*/ 18288 h 18288"/>
              <a:gd name="csX28" fmla="*/ 5458968 w 10972800"/>
              <a:gd name="csY28" fmla="*/ 18288 h 18288"/>
              <a:gd name="csX29" fmla="*/ 4663440 w 10972800"/>
              <a:gd name="csY29" fmla="*/ 18288 h 18288"/>
              <a:gd name="csX30" fmla="*/ 4306824 w 10972800"/>
              <a:gd name="csY30" fmla="*/ 18288 h 18288"/>
              <a:gd name="csX31" fmla="*/ 3840480 w 10972800"/>
              <a:gd name="csY31" fmla="*/ 18288 h 18288"/>
              <a:gd name="csX32" fmla="*/ 3264408 w 10972800"/>
              <a:gd name="csY32" fmla="*/ 18288 h 18288"/>
              <a:gd name="csX33" fmla="*/ 2578608 w 10972800"/>
              <a:gd name="csY33" fmla="*/ 18288 h 18288"/>
              <a:gd name="csX34" fmla="*/ 1673352 w 10972800"/>
              <a:gd name="csY34" fmla="*/ 18288 h 18288"/>
              <a:gd name="csX35" fmla="*/ 877824 w 10972800"/>
              <a:gd name="csY35" fmla="*/ 18288 h 18288"/>
              <a:gd name="csX36" fmla="*/ 0 w 10972800"/>
              <a:gd name="csY36" fmla="*/ 18288 h 18288"/>
              <a:gd name="csX37" fmla="*/ 0 w 10972800"/>
              <a:gd name="csY37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6" descr="A couple walking on a sidewalk&#10;&#10;AI-generated content may be incorrect.">
            <a:extLst>
              <a:ext uri="{FF2B5EF4-FFF2-40B4-BE49-F238E27FC236}">
                <a16:creationId xmlns:a16="http://schemas.microsoft.com/office/drawing/2014/main" id="{0C7600EB-A6CA-6A80-FCB1-A8A33B023D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3" r="25040" b="2"/>
          <a:stretch>
            <a:fillRect/>
          </a:stretch>
        </p:blipFill>
        <p:spPr>
          <a:xfrm>
            <a:off x="572492" y="2002056"/>
            <a:ext cx="3943849" cy="4184060"/>
          </a:xfrm>
          <a:custGeom>
            <a:avLst/>
            <a:gdLst/>
            <a:ahLst/>
            <a:cxnLst/>
            <a:rect l="l" t="t" r="r" b="b"/>
            <a:pathLst>
              <a:path w="3807743" h="6307845">
                <a:moveTo>
                  <a:pt x="723201" y="386"/>
                </a:moveTo>
                <a:cubicBezTo>
                  <a:pt x="853884" y="-4204"/>
                  <a:pt x="1013493" y="33912"/>
                  <a:pt x="1176100" y="22622"/>
                </a:cubicBezTo>
                <a:cubicBezTo>
                  <a:pt x="1230302" y="18859"/>
                  <a:pt x="1281736" y="20622"/>
                  <a:pt x="1331852" y="24473"/>
                </a:cubicBezTo>
                <a:lnTo>
                  <a:pt x="1439547" y="34944"/>
                </a:lnTo>
                <a:lnTo>
                  <a:pt x="1484197" y="36226"/>
                </a:lnTo>
                <a:cubicBezTo>
                  <a:pt x="1535166" y="35421"/>
                  <a:pt x="1586369" y="31625"/>
                  <a:pt x="1636625" y="22622"/>
                </a:cubicBezTo>
                <a:cubicBezTo>
                  <a:pt x="1686882" y="13619"/>
                  <a:pt x="1729837" y="10653"/>
                  <a:pt x="1768740" y="10885"/>
                </a:cubicBezTo>
                <a:lnTo>
                  <a:pt x="1829538" y="15086"/>
                </a:lnTo>
                <a:lnTo>
                  <a:pt x="1869968" y="7996"/>
                </a:lnTo>
                <a:cubicBezTo>
                  <a:pt x="1953577" y="-31"/>
                  <a:pt x="2036989" y="9808"/>
                  <a:pt x="2112925" y="20118"/>
                </a:cubicBezTo>
                <a:lnTo>
                  <a:pt x="2119331" y="20977"/>
                </a:lnTo>
                <a:lnTo>
                  <a:pt x="2221855" y="13374"/>
                </a:lnTo>
                <a:cubicBezTo>
                  <a:pt x="2261207" y="12845"/>
                  <a:pt x="2298379" y="14359"/>
                  <a:pt x="2333484" y="16393"/>
                </a:cubicBezTo>
                <a:lnTo>
                  <a:pt x="2372613" y="18812"/>
                </a:lnTo>
                <a:lnTo>
                  <a:pt x="2404945" y="9387"/>
                </a:lnTo>
                <a:cubicBezTo>
                  <a:pt x="2452532" y="1754"/>
                  <a:pt x="2506192" y="9333"/>
                  <a:pt x="2561622" y="17814"/>
                </a:cubicBezTo>
                <a:lnTo>
                  <a:pt x="2583950" y="20591"/>
                </a:lnTo>
                <a:lnTo>
                  <a:pt x="2643527" y="20319"/>
                </a:lnTo>
                <a:cubicBezTo>
                  <a:pt x="2669677" y="20426"/>
                  <a:pt x="2697963" y="20717"/>
                  <a:pt x="2727392" y="21103"/>
                </a:cubicBezTo>
                <a:lnTo>
                  <a:pt x="2786908" y="21989"/>
                </a:lnTo>
                <a:lnTo>
                  <a:pt x="2846459" y="13267"/>
                </a:lnTo>
                <a:cubicBezTo>
                  <a:pt x="2896401" y="10176"/>
                  <a:pt x="2960607" y="12733"/>
                  <a:pt x="3036361" y="17072"/>
                </a:cubicBezTo>
                <a:lnTo>
                  <a:pt x="3129100" y="22671"/>
                </a:lnTo>
                <a:lnTo>
                  <a:pt x="3130653" y="22622"/>
                </a:lnTo>
                <a:cubicBezTo>
                  <a:pt x="3178874" y="19804"/>
                  <a:pt x="3260845" y="26231"/>
                  <a:pt x="3352422" y="32691"/>
                </a:cubicBezTo>
                <a:lnTo>
                  <a:pt x="3362608" y="33356"/>
                </a:lnTo>
                <a:lnTo>
                  <a:pt x="3446036" y="35579"/>
                </a:lnTo>
                <a:cubicBezTo>
                  <a:pt x="3550323" y="36566"/>
                  <a:pt x="3662083" y="33535"/>
                  <a:pt x="3778601" y="22622"/>
                </a:cubicBezTo>
                <a:cubicBezTo>
                  <a:pt x="3793981" y="243672"/>
                  <a:pt x="3764152" y="318695"/>
                  <a:pt x="3778601" y="467157"/>
                </a:cubicBezTo>
                <a:cubicBezTo>
                  <a:pt x="3790077" y="557563"/>
                  <a:pt x="3783697" y="684218"/>
                  <a:pt x="3777639" y="811856"/>
                </a:cubicBezTo>
                <a:lnTo>
                  <a:pt x="3773760" y="922625"/>
                </a:lnTo>
                <a:lnTo>
                  <a:pt x="3778601" y="974384"/>
                </a:lnTo>
                <a:cubicBezTo>
                  <a:pt x="3785784" y="1003717"/>
                  <a:pt x="3785160" y="1041120"/>
                  <a:pt x="3781239" y="1085904"/>
                </a:cubicBezTo>
                <a:lnTo>
                  <a:pt x="3776107" y="1132519"/>
                </a:lnTo>
                <a:lnTo>
                  <a:pt x="3778601" y="1162456"/>
                </a:lnTo>
                <a:cubicBezTo>
                  <a:pt x="3791360" y="1256797"/>
                  <a:pt x="3774958" y="1367020"/>
                  <a:pt x="3763568" y="1469787"/>
                </a:cubicBezTo>
                <a:lnTo>
                  <a:pt x="3758806" y="1520515"/>
                </a:lnTo>
                <a:lnTo>
                  <a:pt x="3760417" y="1549437"/>
                </a:lnTo>
                <a:cubicBezTo>
                  <a:pt x="3764298" y="1588133"/>
                  <a:pt x="3770171" y="1628243"/>
                  <a:pt x="3778601" y="1669683"/>
                </a:cubicBezTo>
                <a:cubicBezTo>
                  <a:pt x="3846039" y="2001203"/>
                  <a:pt x="3774784" y="2142285"/>
                  <a:pt x="3778601" y="2364982"/>
                </a:cubicBezTo>
                <a:lnTo>
                  <a:pt x="3776565" y="2406088"/>
                </a:lnTo>
                <a:lnTo>
                  <a:pt x="3778601" y="2427673"/>
                </a:lnTo>
                <a:cubicBezTo>
                  <a:pt x="3821357" y="2695960"/>
                  <a:pt x="3735684" y="2699438"/>
                  <a:pt x="3778601" y="2809517"/>
                </a:cubicBezTo>
                <a:cubicBezTo>
                  <a:pt x="3789330" y="2837037"/>
                  <a:pt x="3791666" y="2872927"/>
                  <a:pt x="3789892" y="2914654"/>
                </a:cubicBezTo>
                <a:lnTo>
                  <a:pt x="3784971" y="2966248"/>
                </a:lnTo>
                <a:lnTo>
                  <a:pt x="3796722" y="3024078"/>
                </a:lnTo>
                <a:cubicBezTo>
                  <a:pt x="3809238" y="3115139"/>
                  <a:pt x="3806232" y="3210898"/>
                  <a:pt x="3799338" y="3302850"/>
                </a:cubicBezTo>
                <a:lnTo>
                  <a:pt x="3787405" y="3438354"/>
                </a:lnTo>
                <a:lnTo>
                  <a:pt x="3790719" y="3460532"/>
                </a:lnTo>
                <a:cubicBezTo>
                  <a:pt x="3797323" y="3541872"/>
                  <a:pt x="3789007" y="3624193"/>
                  <a:pt x="3780361" y="3709762"/>
                </a:cubicBezTo>
                <a:lnTo>
                  <a:pt x="3780169" y="3712283"/>
                </a:lnTo>
                <a:lnTo>
                  <a:pt x="3781239" y="3768266"/>
                </a:lnTo>
                <a:cubicBezTo>
                  <a:pt x="3780994" y="3815588"/>
                  <a:pt x="3779902" y="3863939"/>
                  <a:pt x="3778794" y="3912511"/>
                </a:cubicBezTo>
                <a:lnTo>
                  <a:pt x="3776324" y="4054010"/>
                </a:lnTo>
                <a:lnTo>
                  <a:pt x="3778601" y="4074733"/>
                </a:lnTo>
                <a:cubicBezTo>
                  <a:pt x="3822365" y="4336760"/>
                  <a:pt x="3765189" y="4482586"/>
                  <a:pt x="3778601" y="4644650"/>
                </a:cubicBezTo>
                <a:cubicBezTo>
                  <a:pt x="3781954" y="4685166"/>
                  <a:pt x="3782850" y="4718916"/>
                  <a:pt x="3782504" y="4749344"/>
                </a:cubicBezTo>
                <a:lnTo>
                  <a:pt x="3780512" y="4796832"/>
                </a:lnTo>
                <a:lnTo>
                  <a:pt x="3786260" y="4877451"/>
                </a:lnTo>
                <a:cubicBezTo>
                  <a:pt x="3786165" y="4918212"/>
                  <a:pt x="3784020" y="4964155"/>
                  <a:pt x="3781623" y="5015963"/>
                </a:cubicBezTo>
                <a:lnTo>
                  <a:pt x="3779076" y="5087925"/>
                </a:lnTo>
                <a:lnTo>
                  <a:pt x="3779599" y="5155456"/>
                </a:lnTo>
                <a:lnTo>
                  <a:pt x="3775907" y="5219073"/>
                </a:lnTo>
                <a:lnTo>
                  <a:pt x="3778601" y="5402640"/>
                </a:lnTo>
                <a:cubicBezTo>
                  <a:pt x="3780494" y="5441637"/>
                  <a:pt x="3781680" y="5475146"/>
                  <a:pt x="3782335" y="5504141"/>
                </a:cubicBezTo>
                <a:lnTo>
                  <a:pt x="3782798" y="5566951"/>
                </a:lnTo>
                <a:lnTo>
                  <a:pt x="3786885" y="5599303"/>
                </a:lnTo>
                <a:cubicBezTo>
                  <a:pt x="3799534" y="5776838"/>
                  <a:pt x="3769350" y="6111156"/>
                  <a:pt x="3778601" y="6291711"/>
                </a:cubicBezTo>
                <a:cubicBezTo>
                  <a:pt x="3687392" y="6306733"/>
                  <a:pt x="3632350" y="6304889"/>
                  <a:pt x="3574752" y="6300212"/>
                </a:cubicBezTo>
                <a:lnTo>
                  <a:pt x="3545837" y="6297718"/>
                </a:lnTo>
                <a:lnTo>
                  <a:pt x="3527963" y="6296834"/>
                </a:lnTo>
                <a:cubicBezTo>
                  <a:pt x="3482151" y="6294419"/>
                  <a:pt x="3430025" y="6291672"/>
                  <a:pt x="3355561" y="6291711"/>
                </a:cubicBezTo>
                <a:cubicBezTo>
                  <a:pt x="3304843" y="6293555"/>
                  <a:pt x="3262749" y="6292377"/>
                  <a:pt x="3225711" y="6290098"/>
                </a:cubicBezTo>
                <a:lnTo>
                  <a:pt x="3218247" y="6289525"/>
                </a:lnTo>
                <a:lnTo>
                  <a:pt x="3198550" y="6289212"/>
                </a:lnTo>
                <a:cubicBezTo>
                  <a:pt x="3144315" y="6287803"/>
                  <a:pt x="3088976" y="6286105"/>
                  <a:pt x="3034921" y="6284968"/>
                </a:cubicBezTo>
                <a:lnTo>
                  <a:pt x="2973802" y="6284626"/>
                </a:lnTo>
                <a:lnTo>
                  <a:pt x="2932520" y="6291711"/>
                </a:lnTo>
                <a:cubicBezTo>
                  <a:pt x="2893699" y="6300111"/>
                  <a:pt x="2847670" y="6301992"/>
                  <a:pt x="2797581" y="6300669"/>
                </a:cubicBezTo>
                <a:lnTo>
                  <a:pt x="2672392" y="6292599"/>
                </a:lnTo>
                <a:lnTo>
                  <a:pt x="2629726" y="6293120"/>
                </a:lnTo>
                <a:lnTo>
                  <a:pt x="2540544" y="6284698"/>
                </a:lnTo>
                <a:lnTo>
                  <a:pt x="2473475" y="6280786"/>
                </a:lnTo>
                <a:cubicBezTo>
                  <a:pt x="2419724" y="6279900"/>
                  <a:pt x="2368202" y="6282437"/>
                  <a:pt x="2322057" y="6291711"/>
                </a:cubicBezTo>
                <a:cubicBezTo>
                  <a:pt x="2275912" y="6300985"/>
                  <a:pt x="2236301" y="6305003"/>
                  <a:pt x="2199195" y="6305968"/>
                </a:cubicBezTo>
                <a:lnTo>
                  <a:pt x="2094190" y="6302012"/>
                </a:lnTo>
                <a:lnTo>
                  <a:pt x="2029724" y="6307766"/>
                </a:lnTo>
                <a:cubicBezTo>
                  <a:pt x="1971866" y="6308389"/>
                  <a:pt x="1916420" y="6305265"/>
                  <a:pt x="1864312" y="6301339"/>
                </a:cubicBezTo>
                <a:lnTo>
                  <a:pt x="1761307" y="6293375"/>
                </a:lnTo>
                <a:lnTo>
                  <a:pt x="1745972" y="6293782"/>
                </a:lnTo>
                <a:cubicBezTo>
                  <a:pt x="1699734" y="6294177"/>
                  <a:pt x="1664143" y="6292827"/>
                  <a:pt x="1633352" y="6291083"/>
                </a:cubicBezTo>
                <a:lnTo>
                  <a:pt x="1621369" y="6290324"/>
                </a:lnTo>
                <a:lnTo>
                  <a:pt x="1599140" y="6291711"/>
                </a:lnTo>
                <a:cubicBezTo>
                  <a:pt x="1564093" y="6296354"/>
                  <a:pt x="1527169" y="6296254"/>
                  <a:pt x="1488567" y="6294097"/>
                </a:cubicBezTo>
                <a:lnTo>
                  <a:pt x="1429716" y="6289243"/>
                </a:lnTo>
                <a:lnTo>
                  <a:pt x="1401008" y="6291711"/>
                </a:lnTo>
                <a:cubicBezTo>
                  <a:pt x="1314301" y="6301163"/>
                  <a:pt x="1222976" y="6299856"/>
                  <a:pt x="1127367" y="6296839"/>
                </a:cubicBezTo>
                <a:lnTo>
                  <a:pt x="1062601" y="6295730"/>
                </a:lnTo>
                <a:lnTo>
                  <a:pt x="964991" y="6305909"/>
                </a:lnTo>
                <a:cubicBezTo>
                  <a:pt x="833250" y="6307778"/>
                  <a:pt x="714190" y="6280255"/>
                  <a:pt x="603122" y="6291711"/>
                </a:cubicBezTo>
                <a:cubicBezTo>
                  <a:pt x="455032" y="6306986"/>
                  <a:pt x="261206" y="6260346"/>
                  <a:pt x="30143" y="6291711"/>
                </a:cubicBezTo>
                <a:cubicBezTo>
                  <a:pt x="-1198" y="6167281"/>
                  <a:pt x="7291" y="6044138"/>
                  <a:pt x="19371" y="5934598"/>
                </a:cubicBezTo>
                <a:lnTo>
                  <a:pt x="33559" y="5801663"/>
                </a:lnTo>
                <a:lnTo>
                  <a:pt x="30143" y="5784485"/>
                </a:lnTo>
                <a:cubicBezTo>
                  <a:pt x="7257" y="5691455"/>
                  <a:pt x="7506" y="5585492"/>
                  <a:pt x="13352" y="5476692"/>
                </a:cubicBezTo>
                <a:lnTo>
                  <a:pt x="21882" y="5346809"/>
                </a:lnTo>
                <a:lnTo>
                  <a:pt x="22064" y="5339439"/>
                </a:lnTo>
                <a:lnTo>
                  <a:pt x="29601" y="5166357"/>
                </a:lnTo>
                <a:lnTo>
                  <a:pt x="30143" y="5151877"/>
                </a:lnTo>
                <a:cubicBezTo>
                  <a:pt x="30018" y="5125783"/>
                  <a:pt x="30111" y="5102484"/>
                  <a:pt x="30346" y="5081409"/>
                </a:cubicBezTo>
                <a:lnTo>
                  <a:pt x="30433" y="5076663"/>
                </a:lnTo>
                <a:lnTo>
                  <a:pt x="30143" y="4963804"/>
                </a:lnTo>
                <a:cubicBezTo>
                  <a:pt x="27040" y="4910138"/>
                  <a:pt x="27067" y="4856021"/>
                  <a:pt x="28459" y="4800989"/>
                </a:cubicBezTo>
                <a:lnTo>
                  <a:pt x="30399" y="4750796"/>
                </a:lnTo>
                <a:lnTo>
                  <a:pt x="31514" y="4666872"/>
                </a:lnTo>
                <a:lnTo>
                  <a:pt x="34697" y="4639551"/>
                </a:lnTo>
                <a:lnTo>
                  <a:pt x="34963" y="4632686"/>
                </a:lnTo>
                <a:cubicBezTo>
                  <a:pt x="37318" y="4575362"/>
                  <a:pt x="39271" y="4516661"/>
                  <a:pt x="39056" y="4456118"/>
                </a:cubicBezTo>
                <a:lnTo>
                  <a:pt x="36996" y="4412759"/>
                </a:lnTo>
                <a:lnTo>
                  <a:pt x="30143" y="4388188"/>
                </a:lnTo>
                <a:cubicBezTo>
                  <a:pt x="7389" y="4328002"/>
                  <a:pt x="11492" y="4256950"/>
                  <a:pt x="19232" y="4188739"/>
                </a:cubicBezTo>
                <a:lnTo>
                  <a:pt x="23985" y="4147809"/>
                </a:lnTo>
                <a:lnTo>
                  <a:pt x="23690" y="4087290"/>
                </a:lnTo>
                <a:lnTo>
                  <a:pt x="29097" y="3984687"/>
                </a:lnTo>
                <a:lnTo>
                  <a:pt x="28035" y="3962690"/>
                </a:lnTo>
                <a:cubicBezTo>
                  <a:pt x="28525" y="3945828"/>
                  <a:pt x="30052" y="3926691"/>
                  <a:pt x="32148" y="3905387"/>
                </a:cubicBezTo>
                <a:lnTo>
                  <a:pt x="34754" y="3881032"/>
                </a:lnTo>
                <a:lnTo>
                  <a:pt x="39206" y="3802233"/>
                </a:lnTo>
                <a:cubicBezTo>
                  <a:pt x="39778" y="3763353"/>
                  <a:pt x="37619" y="3728800"/>
                  <a:pt x="30143" y="3698588"/>
                </a:cubicBezTo>
                <a:cubicBezTo>
                  <a:pt x="7714" y="3607954"/>
                  <a:pt x="33117" y="3482508"/>
                  <a:pt x="36579" y="3365983"/>
                </a:cubicBezTo>
                <a:lnTo>
                  <a:pt x="36510" y="3356621"/>
                </a:lnTo>
                <a:lnTo>
                  <a:pt x="30143" y="3311044"/>
                </a:lnTo>
                <a:cubicBezTo>
                  <a:pt x="14271" y="3224157"/>
                  <a:pt x="11445" y="3149243"/>
                  <a:pt x="14856" y="3082749"/>
                </a:cubicBezTo>
                <a:lnTo>
                  <a:pt x="22229" y="3005366"/>
                </a:lnTo>
                <a:lnTo>
                  <a:pt x="27244" y="2895198"/>
                </a:lnTo>
                <a:cubicBezTo>
                  <a:pt x="29143" y="2848776"/>
                  <a:pt x="30527" y="2799531"/>
                  <a:pt x="30143" y="2746826"/>
                </a:cubicBezTo>
                <a:lnTo>
                  <a:pt x="36784" y="2638240"/>
                </a:lnTo>
                <a:lnTo>
                  <a:pt x="30143" y="2615745"/>
                </a:lnTo>
                <a:cubicBezTo>
                  <a:pt x="-20952" y="2495890"/>
                  <a:pt x="17898" y="2340273"/>
                  <a:pt x="37923" y="2201958"/>
                </a:cubicBezTo>
                <a:lnTo>
                  <a:pt x="42734" y="2158379"/>
                </a:lnTo>
                <a:lnTo>
                  <a:pt x="30143" y="2114218"/>
                </a:lnTo>
                <a:cubicBezTo>
                  <a:pt x="2269" y="2040950"/>
                  <a:pt x="-2735" y="1972014"/>
                  <a:pt x="1162" y="1906697"/>
                </a:cubicBezTo>
                <a:lnTo>
                  <a:pt x="6289" y="1854885"/>
                </a:lnTo>
                <a:lnTo>
                  <a:pt x="8053" y="1809168"/>
                </a:lnTo>
                <a:cubicBezTo>
                  <a:pt x="9832" y="1790244"/>
                  <a:pt x="12470" y="1771472"/>
                  <a:pt x="15415" y="1752867"/>
                </a:cubicBezTo>
                <a:lnTo>
                  <a:pt x="30925" y="1652561"/>
                </a:lnTo>
                <a:lnTo>
                  <a:pt x="30143" y="1606992"/>
                </a:lnTo>
                <a:cubicBezTo>
                  <a:pt x="28397" y="1588584"/>
                  <a:pt x="27931" y="1568665"/>
                  <a:pt x="28348" y="1547550"/>
                </a:cubicBezTo>
                <a:lnTo>
                  <a:pt x="29206" y="1531212"/>
                </a:lnTo>
                <a:lnTo>
                  <a:pt x="23637" y="1487282"/>
                </a:lnTo>
                <a:cubicBezTo>
                  <a:pt x="16479" y="1367166"/>
                  <a:pt x="59638" y="1246041"/>
                  <a:pt x="30143" y="1156757"/>
                </a:cubicBezTo>
                <a:cubicBezTo>
                  <a:pt x="21716" y="1131248"/>
                  <a:pt x="18318" y="1090735"/>
                  <a:pt x="17757" y="1041370"/>
                </a:cubicBezTo>
                <a:lnTo>
                  <a:pt x="18463" y="985697"/>
                </a:lnTo>
                <a:lnTo>
                  <a:pt x="16239" y="975915"/>
                </a:lnTo>
                <a:cubicBezTo>
                  <a:pt x="13541" y="957312"/>
                  <a:pt x="12597" y="940330"/>
                  <a:pt x="12862" y="924477"/>
                </a:cubicBezTo>
                <a:lnTo>
                  <a:pt x="23640" y="845857"/>
                </a:lnTo>
                <a:lnTo>
                  <a:pt x="30907" y="688163"/>
                </a:lnTo>
                <a:lnTo>
                  <a:pt x="31375" y="662715"/>
                </a:lnTo>
                <a:lnTo>
                  <a:pt x="30143" y="655230"/>
                </a:lnTo>
                <a:cubicBezTo>
                  <a:pt x="20345" y="615334"/>
                  <a:pt x="17924" y="569960"/>
                  <a:pt x="19185" y="520814"/>
                </a:cubicBezTo>
                <a:lnTo>
                  <a:pt x="26662" y="415314"/>
                </a:lnTo>
                <a:lnTo>
                  <a:pt x="25635" y="383217"/>
                </a:lnTo>
                <a:cubicBezTo>
                  <a:pt x="25461" y="243905"/>
                  <a:pt x="35455" y="113017"/>
                  <a:pt x="30143" y="22622"/>
                </a:cubicBezTo>
                <a:cubicBezTo>
                  <a:pt x="90096" y="13526"/>
                  <a:pt x="146841" y="12585"/>
                  <a:pt x="200495" y="15390"/>
                </a:cubicBezTo>
                <a:lnTo>
                  <a:pt x="324102" y="27794"/>
                </a:lnTo>
                <a:lnTo>
                  <a:pt x="329634" y="27979"/>
                </a:lnTo>
                <a:cubicBezTo>
                  <a:pt x="398332" y="30204"/>
                  <a:pt x="468106" y="31425"/>
                  <a:pt x="551798" y="27886"/>
                </a:cubicBezTo>
                <a:lnTo>
                  <a:pt x="592464" y="25476"/>
                </a:lnTo>
                <a:lnTo>
                  <a:pt x="603122" y="22622"/>
                </a:lnTo>
                <a:cubicBezTo>
                  <a:pt x="639294" y="8191"/>
                  <a:pt x="679641" y="1916"/>
                  <a:pt x="723201" y="386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8CEAB-F8F7-1BE6-E90F-CC7BBA0D2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5954" y="2134713"/>
            <a:ext cx="6713552" cy="4374570"/>
          </a:xfrm>
        </p:spPr>
        <p:txBody>
          <a:bodyPr anchor="t">
            <a:normAutofit/>
          </a:bodyPr>
          <a:lstStyle/>
          <a:p>
            <a:r>
              <a:rPr lang="en-US" sz="2000" b="1"/>
              <a:t>Mandatory Fees</a:t>
            </a:r>
            <a:r>
              <a:rPr lang="en-US" sz="2000"/>
              <a:t>: Paid by each student</a:t>
            </a:r>
          </a:p>
          <a:p>
            <a:pPr lvl="1"/>
            <a:r>
              <a:rPr lang="en-US" sz="2000"/>
              <a:t>Support key auxiliaries like Debt Service, Health Center, Student Technology, and Student Support and Academic Programming</a:t>
            </a:r>
          </a:p>
          <a:p>
            <a:pPr lvl="1"/>
            <a:r>
              <a:rPr lang="en-US" sz="2000"/>
              <a:t>Can be raised by 5% annually under adopted Fee Plan</a:t>
            </a:r>
          </a:p>
          <a:p>
            <a:r>
              <a:rPr lang="en-US" sz="2000" b="1"/>
              <a:t>Program Fees</a:t>
            </a:r>
            <a:r>
              <a:rPr lang="en-US" sz="2000"/>
              <a:t>: Support Specific Academic Programs</a:t>
            </a:r>
          </a:p>
          <a:p>
            <a:pPr lvl="1"/>
            <a:r>
              <a:rPr lang="en-US" sz="2000"/>
              <a:t>Recommended after review by Student Fee Review Panel</a:t>
            </a:r>
          </a:p>
          <a:p>
            <a:r>
              <a:rPr lang="en-US" sz="2000" b="1"/>
              <a:t>Matriculation Fee</a:t>
            </a:r>
            <a:r>
              <a:rPr lang="en-US" sz="2000"/>
              <a:t>: supports student orientation and commencement</a:t>
            </a:r>
          </a:p>
          <a:p>
            <a:r>
              <a:rPr lang="en-US" sz="2000" b="1"/>
              <a:t>Auraria and CU Denver Pass-Thru Fees</a:t>
            </a:r>
            <a:r>
              <a:rPr lang="en-US" sz="2000"/>
              <a:t>: Increase by Inflation or through student referendum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A8D651-AAD4-9196-6348-0565233E8A2F}"/>
              </a:ext>
            </a:extLst>
          </p:cNvPr>
          <p:cNvSpPr txBox="1"/>
          <p:nvPr/>
        </p:nvSpPr>
        <p:spPr>
          <a:xfrm>
            <a:off x="5831585" y="6373240"/>
            <a:ext cx="5288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5799484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6CF5E50-59A1-780D-4565-D1CFF9E5D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858" y="125161"/>
            <a:ext cx="10896285" cy="859969"/>
          </a:xfrm>
        </p:spPr>
        <p:txBody>
          <a:bodyPr>
            <a:noAutofit/>
          </a:bodyPr>
          <a:lstStyle/>
          <a:p>
            <a:r>
              <a:rPr lang="en-US" sz="2600"/>
              <a:t>Fee Increases: Average Mandatory Fee Increase is 1.7%, about $6/credit hour. Program Fees increasing in alignment with policy.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BE2479B-EA43-3484-52CE-075AB1E950DC}"/>
              </a:ext>
            </a:extLst>
          </p:cNvPr>
          <p:cNvGraphicFramePr>
            <a:graphicFrameLocks noGrp="1" noDrilldown="1" noMove="1" noResize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23766820"/>
              </p:ext>
            </p:extLst>
          </p:nvPr>
        </p:nvGraphicFramePr>
        <p:xfrm>
          <a:off x="660401" y="985130"/>
          <a:ext cx="6663944" cy="93345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4238237">
                  <a:extLst>
                    <a:ext uri="{9D8B030D-6E8A-4147-A177-3AD203B41FA5}">
                      <a16:colId xmlns:a16="http://schemas.microsoft.com/office/drawing/2014/main" val="2604014098"/>
                    </a:ext>
                  </a:extLst>
                </a:gridCol>
                <a:gridCol w="864220">
                  <a:extLst>
                    <a:ext uri="{9D8B030D-6E8A-4147-A177-3AD203B41FA5}">
                      <a16:colId xmlns:a16="http://schemas.microsoft.com/office/drawing/2014/main" val="1760128071"/>
                    </a:ext>
                  </a:extLst>
                </a:gridCol>
                <a:gridCol w="736551">
                  <a:extLst>
                    <a:ext uri="{9D8B030D-6E8A-4147-A177-3AD203B41FA5}">
                      <a16:colId xmlns:a16="http://schemas.microsoft.com/office/drawing/2014/main" val="1473353533"/>
                    </a:ext>
                  </a:extLst>
                </a:gridCol>
                <a:gridCol w="824936">
                  <a:extLst>
                    <a:ext uri="{9D8B030D-6E8A-4147-A177-3AD203B41FA5}">
                      <a16:colId xmlns:a16="http://schemas.microsoft.com/office/drawing/2014/main" val="229592326"/>
                    </a:ext>
                  </a:extLst>
                </a:gridCol>
              </a:tblGrid>
              <a:tr h="22225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u="none" strike="noStrike">
                          <a:effectLst/>
                        </a:rPr>
                        <a:t>Program Fee Rates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u="none" strike="noStrike">
                          <a:effectLst/>
                        </a:rPr>
                        <a:t>FY26 Rate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u="none" strike="noStrike">
                          <a:effectLst/>
                        </a:rPr>
                        <a:t>FY27 Rate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u="none" strike="noStrike">
                          <a:effectLst/>
                        </a:rPr>
                        <a:t>Change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437768464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Health Care Management (HCM) Fee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$1.00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$1.71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$0.71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309405646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School of Education (SOE) Teacher's Ed Fee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$3.00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$5.39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$2.39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77348229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Hotel Management (HTL) Fee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$6.00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$9.31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$3.31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64366244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Restaurant Management (RST) Fee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$40.00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$46.31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$6.31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93470500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08FF5C2-BB17-6063-A9AD-6136E373B97D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2948669521"/>
              </p:ext>
            </p:extLst>
          </p:nvPr>
        </p:nvGraphicFramePr>
        <p:xfrm>
          <a:off x="660400" y="1918580"/>
          <a:ext cx="6663945" cy="2284938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4228415">
                  <a:extLst>
                    <a:ext uri="{9D8B030D-6E8A-4147-A177-3AD203B41FA5}">
                      <a16:colId xmlns:a16="http://schemas.microsoft.com/office/drawing/2014/main" val="1030217201"/>
                    </a:ext>
                  </a:extLst>
                </a:gridCol>
                <a:gridCol w="864220">
                  <a:extLst>
                    <a:ext uri="{9D8B030D-6E8A-4147-A177-3AD203B41FA5}">
                      <a16:colId xmlns:a16="http://schemas.microsoft.com/office/drawing/2014/main" val="69050739"/>
                    </a:ext>
                  </a:extLst>
                </a:gridCol>
                <a:gridCol w="736551">
                  <a:extLst>
                    <a:ext uri="{9D8B030D-6E8A-4147-A177-3AD203B41FA5}">
                      <a16:colId xmlns:a16="http://schemas.microsoft.com/office/drawing/2014/main" val="2004579188"/>
                    </a:ext>
                  </a:extLst>
                </a:gridCol>
                <a:gridCol w="834759">
                  <a:extLst>
                    <a:ext uri="{9D8B030D-6E8A-4147-A177-3AD203B41FA5}">
                      <a16:colId xmlns:a16="http://schemas.microsoft.com/office/drawing/2014/main" val="1140286448"/>
                    </a:ext>
                  </a:extLst>
                </a:gridCol>
              </a:tblGrid>
              <a:tr h="34745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u="none" strike="noStrike">
                          <a:effectLst/>
                        </a:rPr>
                        <a:t>Mandatory Fee Rates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u="none" strike="noStrike">
                          <a:effectLst/>
                        </a:rPr>
                        <a:t>FY26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u="none" strike="noStrike">
                          <a:effectLst/>
                        </a:rPr>
                        <a:t>FY27 Rate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u="none" strike="noStrike">
                          <a:effectLst/>
                        </a:rPr>
                        <a:t>Change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964927770"/>
                  </a:ext>
                </a:extLst>
              </a:tr>
              <a:tr h="17454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Student Affairs Fee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$60.40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$63.40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$3.00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48419791"/>
                  </a:ext>
                </a:extLst>
              </a:tr>
              <a:tr h="17454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Intercollegiate Athletics Fee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$52.70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$52.70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$0.00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213669723"/>
                  </a:ext>
                </a:extLst>
              </a:tr>
              <a:tr h="3802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Health &amp; Wellbeing Fee (Combines Health &amp; Wellness fee, Campus Recreation fee, and Phoenix Center Pass Through fee)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$158.77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$158.50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($.27)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29248989"/>
                  </a:ext>
                </a:extLst>
              </a:tr>
              <a:tr h="17454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Metro Bond Fee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$30.70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$32.20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$1.50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91789373"/>
                  </a:ext>
                </a:extLst>
              </a:tr>
              <a:tr h="17454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Student Technology Fee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$9.60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$10.10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$0.50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435821000"/>
                  </a:ext>
                </a:extLst>
              </a:tr>
              <a:tr h="17454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Auraria Facilities Bond Pass Through Fee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$54.70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$56.00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$1.30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925159854"/>
                  </a:ext>
                </a:extLst>
              </a:tr>
              <a:tr h="17454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Auraria Clean Energy Pass Through Fee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$10.86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$11.10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$0.24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658851649"/>
                  </a:ext>
                </a:extLst>
              </a:tr>
              <a:tr h="33538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u="none" strike="noStrike">
                          <a:effectLst/>
                        </a:rPr>
                        <a:t>Matriculation Fee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u="none" strike="noStrike">
                          <a:effectLst/>
                        </a:rPr>
                        <a:t>FY26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u="none" strike="noStrike">
                          <a:effectLst/>
                        </a:rPr>
                        <a:t>FY27 Rate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u="none" strike="noStrike">
                          <a:effectLst/>
                        </a:rPr>
                        <a:t>Change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194494063"/>
                  </a:ext>
                </a:extLst>
              </a:tr>
              <a:tr h="17454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Graduate Matriculation Fee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$125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$150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$25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798445456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99D739DD-FA84-CA9F-B25F-B09EEF347283}"/>
              </a:ext>
            </a:extLst>
          </p:cNvPr>
          <p:cNvSpPr txBox="1"/>
          <p:nvPr/>
        </p:nvSpPr>
        <p:spPr>
          <a:xfrm>
            <a:off x="400724" y="4282392"/>
            <a:ext cx="1103842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Streamlining fee charges for transparency, more effective billing and efficiencies by combining Health and Wellness, Campus Recreation, and Phoenix Center fees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/>
              <a:t>Phoenix Center Fee was increased from $3.77 to $10 via student referendum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MSU Athletics Fee and Health and Wellbeing Fee will be more effectively assessed in FY27 across the student body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Inflationary pressure has increased demand on program fees, so the increases support a minor catch-up in alignment with Board Policy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Aligning graduate matriculation fee with undergraduate matriculation fee at $150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/>
              <a:t>Students only pay this fee once in their time at MSU</a:t>
            </a:r>
          </a:p>
          <a:p>
            <a:r>
              <a:rPr lang="en-US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9E79E2-E92A-0442-BEE3-26EAFEAFC26F}"/>
              </a:ext>
            </a:extLst>
          </p:cNvPr>
          <p:cNvSpPr txBox="1"/>
          <p:nvPr/>
        </p:nvSpPr>
        <p:spPr>
          <a:xfrm>
            <a:off x="5701239" y="6450638"/>
            <a:ext cx="4465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355171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7D587-709A-F93C-0FF2-DF75BC331F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419" y="663292"/>
            <a:ext cx="10481910" cy="682152"/>
          </a:xfrm>
        </p:spPr>
        <p:txBody>
          <a:bodyPr anchor="b">
            <a:normAutofit fontScale="90000"/>
          </a:bodyPr>
          <a:lstStyle/>
          <a:p>
            <a:r>
              <a:rPr lang="en-US"/>
              <a:t>Agenda and Purpose: Continued Movement Toward Modernizing MSU’s Budget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89FD6-50BE-2491-EB3B-30996E242F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9829" y="1448973"/>
            <a:ext cx="11652341" cy="4910327"/>
          </a:xfrm>
        </p:spPr>
        <p:txBody>
          <a:bodyPr>
            <a:normAutofit fontScale="92500" lnSpcReduction="10000"/>
          </a:bodyPr>
          <a:lstStyle/>
          <a:p>
            <a:r>
              <a:rPr lang="en-US" sz="3200"/>
              <a:t>FY27 Development Context: What is Working at MSU</a:t>
            </a:r>
          </a:p>
          <a:p>
            <a:pPr lvl="1"/>
            <a:r>
              <a:rPr lang="en-US"/>
              <a:t>The Flywheel is driving success despite State Budget Constraints</a:t>
            </a:r>
          </a:p>
          <a:p>
            <a:r>
              <a:rPr lang="en-US" sz="3200"/>
              <a:t>Revenue Drivers and Available FY27 Revenue</a:t>
            </a:r>
          </a:p>
          <a:p>
            <a:pPr lvl="1"/>
            <a:r>
              <a:rPr lang="en-US"/>
              <a:t>Understand the tension between increasing revenue and investing in strategic opportunities</a:t>
            </a:r>
          </a:p>
          <a:p>
            <a:r>
              <a:rPr lang="en-US" sz="3200"/>
              <a:t>Reviewing FY27 Strategic Investment Opportunities</a:t>
            </a:r>
          </a:p>
          <a:p>
            <a:pPr lvl="1"/>
            <a:r>
              <a:rPr lang="en-US"/>
              <a:t>Opportunities to invest in our people</a:t>
            </a:r>
          </a:p>
          <a:p>
            <a:pPr lvl="1"/>
            <a:r>
              <a:rPr lang="en-US"/>
              <a:t>Examples of Flywheel-aligned investments in FY27</a:t>
            </a:r>
          </a:p>
          <a:p>
            <a:r>
              <a:rPr lang="en-US" sz="3200"/>
              <a:t>Recommendation of FY27 Budget for Approval</a:t>
            </a:r>
          </a:p>
          <a:p>
            <a:pPr lvl="1"/>
            <a:r>
              <a:rPr lang="en-US"/>
              <a:t>Providing a wholistic picture of the FY27 Budget Recommendations</a:t>
            </a:r>
          </a:p>
          <a:p>
            <a:r>
              <a:rPr lang="en-US" sz="3200"/>
              <a:t>Update on Capital Planning and Investment</a:t>
            </a:r>
            <a:endParaRPr lang="en-US"/>
          </a:p>
          <a:p>
            <a:pPr marL="0" indent="0">
              <a:buNone/>
            </a:pPr>
            <a:endParaRPr lang="en-US"/>
          </a:p>
          <a:p>
            <a:pPr lvl="1"/>
            <a:endParaRPr lang="en-US" sz="3500"/>
          </a:p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8F75BC-35DB-BAE3-E1CF-C03DCE902947}"/>
              </a:ext>
            </a:extLst>
          </p:cNvPr>
          <p:cNvSpPr txBox="1"/>
          <p:nvPr/>
        </p:nvSpPr>
        <p:spPr>
          <a:xfrm>
            <a:off x="5990843" y="6359300"/>
            <a:ext cx="2103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0954351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D0B9ABF-895F-0745-9D8F-5198D5289C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1752" y="1417320"/>
            <a:ext cx="10512970" cy="4750886"/>
          </a:xfrm>
        </p:spPr>
        <p:txBody>
          <a:bodyPr/>
          <a:lstStyle/>
          <a:p>
            <a:r>
              <a:rPr lang="en-US" sz="3000"/>
              <a:t>Understanding Available Resources for FY27, the Revenue Part of the Math problem</a:t>
            </a:r>
          </a:p>
          <a:p>
            <a:pPr lvl="1"/>
            <a:r>
              <a:rPr lang="en-US" sz="2600"/>
              <a:t>Available Tuition: </a:t>
            </a:r>
            <a:r>
              <a:rPr lang="en-US" sz="2600" b="1">
                <a:solidFill>
                  <a:schemeClr val="tx2">
                    <a:lumMod val="60000"/>
                    <a:lumOff val="40000"/>
                  </a:schemeClr>
                </a:solidFill>
              </a:rPr>
              <a:t>$2.3M </a:t>
            </a:r>
            <a:r>
              <a:rPr lang="en-US" sz="2600"/>
              <a:t>linked to Undergraduate and Graduate Increases</a:t>
            </a:r>
          </a:p>
          <a:p>
            <a:pPr lvl="1"/>
            <a:r>
              <a:rPr lang="en-US" sz="2600"/>
              <a:t>Branches identified more efficient spending, freeing up </a:t>
            </a:r>
            <a:r>
              <a:rPr lang="en-US" sz="2600" b="1">
                <a:solidFill>
                  <a:srgbClr val="7030A0"/>
                </a:solidFill>
              </a:rPr>
              <a:t>$2.4M </a:t>
            </a:r>
            <a:r>
              <a:rPr lang="en-US" sz="2600"/>
              <a:t>to redeploy across MSU in FY27</a:t>
            </a:r>
          </a:p>
          <a:p>
            <a:pPr lvl="1"/>
            <a:r>
              <a:rPr lang="en-US" sz="2600"/>
              <a:t>Restoration of State Funding at </a:t>
            </a:r>
            <a:r>
              <a:rPr lang="en-US" sz="2600" b="1">
                <a:solidFill>
                  <a:srgbClr val="FF99FF"/>
                </a:solidFill>
              </a:rPr>
              <a:t>$800K</a:t>
            </a:r>
          </a:p>
          <a:p>
            <a:pPr lvl="1"/>
            <a:r>
              <a:rPr lang="en-US" sz="2600" b="1"/>
              <a:t>$2.3M </a:t>
            </a:r>
            <a:r>
              <a:rPr lang="en-US" sz="2600"/>
              <a:t>in structural revenue linked to bolstered enrollment, increased investment income, and lower bad debt</a:t>
            </a:r>
          </a:p>
          <a:p>
            <a:pPr lvl="1"/>
            <a:r>
              <a:rPr lang="en-US" sz="2500"/>
              <a:t>Pursuant to Board Policy, the Underspending in FY26 goes to reserves, helping MSU meet its target balance</a:t>
            </a:r>
          </a:p>
          <a:p>
            <a:r>
              <a:rPr lang="en-US" sz="3000"/>
              <a:t>Total is an Approximate </a:t>
            </a:r>
            <a:r>
              <a:rPr lang="en-US" sz="3000" b="1">
                <a:solidFill>
                  <a:srgbClr val="00B050"/>
                </a:solidFill>
              </a:rPr>
              <a:t>$7.8M</a:t>
            </a:r>
          </a:p>
          <a:p>
            <a:pPr marL="457200" lvl="1" indent="0">
              <a:buNone/>
            </a:pP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F9A02F8-9F96-2CE1-5963-F1C6C0289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426611"/>
            <a:ext cx="11073384" cy="990709"/>
          </a:xfrm>
        </p:spPr>
        <p:txBody>
          <a:bodyPr>
            <a:noAutofit/>
          </a:bodyPr>
          <a:lstStyle/>
          <a:p>
            <a:r>
              <a:rPr lang="en-US" sz="3000"/>
              <a:t>FY27 Available Revenue is tied to Tuition, Identified Redistributions linked to Efficiencies, and Benefits from Past Investments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A976BF-100B-26D7-E22B-03C8C7B2C06C}"/>
              </a:ext>
            </a:extLst>
          </p:cNvPr>
          <p:cNvSpPr txBox="1"/>
          <p:nvPr/>
        </p:nvSpPr>
        <p:spPr>
          <a:xfrm>
            <a:off x="5840729" y="6431389"/>
            <a:ext cx="5105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15105159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00A92BA-6E3E-8258-FFE0-237D7B60B8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Strategic Investment in the FY27 Budget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29AEE82-F9AE-C811-9FBC-A3ED93C974F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4487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41C70AA-0A69-B25E-4808-705F33501F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319" y="1252728"/>
            <a:ext cx="10741843" cy="4968963"/>
          </a:xfrm>
        </p:spPr>
        <p:txBody>
          <a:bodyPr/>
          <a:lstStyle/>
          <a:p>
            <a:r>
              <a:rPr lang="en-US" sz="3200"/>
              <a:t>Investing in our people helps MSU meet its Strategic Plan Goal of being Colorado’s most desired place to work</a:t>
            </a:r>
          </a:p>
          <a:p>
            <a:r>
              <a:rPr lang="en-US" sz="3200"/>
              <a:t>2% Across the Board for Faculty and Staff totaling about </a:t>
            </a:r>
            <a:r>
              <a:rPr lang="en-US" sz="3200" b="1"/>
              <a:t>$3.1M</a:t>
            </a:r>
          </a:p>
          <a:p>
            <a:r>
              <a:rPr lang="en-US" sz="3200"/>
              <a:t>Maintaining our 75/25 insurance premium split helps keep a strong benefits package without passing costs to families totaling about </a:t>
            </a:r>
            <a:r>
              <a:rPr lang="en-US" sz="3200" b="1"/>
              <a:t>$1M</a:t>
            </a:r>
          </a:p>
          <a:p>
            <a:r>
              <a:rPr lang="en-US" sz="3200"/>
              <a:t>Overall compensation investment is about </a:t>
            </a:r>
            <a:r>
              <a:rPr lang="en-US" sz="3200" b="1">
                <a:solidFill>
                  <a:srgbClr val="FFC000"/>
                </a:solidFill>
              </a:rPr>
              <a:t>$4.1M</a:t>
            </a:r>
          </a:p>
          <a:p>
            <a:r>
              <a:rPr lang="en-US" sz="3200"/>
              <a:t>Available Revenue after compensation is </a:t>
            </a:r>
            <a:r>
              <a:rPr lang="en-US" sz="3200" b="1">
                <a:solidFill>
                  <a:srgbClr val="00B050"/>
                </a:solidFill>
              </a:rPr>
              <a:t>$3.7M </a:t>
            </a:r>
            <a:r>
              <a:rPr lang="en-US" sz="3200" b="1"/>
              <a:t>{</a:t>
            </a:r>
            <a:r>
              <a:rPr lang="en-US" sz="3200" b="1">
                <a:solidFill>
                  <a:srgbClr val="00B050"/>
                </a:solidFill>
              </a:rPr>
              <a:t>$7.8M </a:t>
            </a:r>
            <a:r>
              <a:rPr lang="en-US" sz="3200"/>
              <a:t>- </a:t>
            </a:r>
            <a:r>
              <a:rPr lang="en-US" sz="3200" b="1">
                <a:solidFill>
                  <a:srgbClr val="FFC000"/>
                </a:solidFill>
              </a:rPr>
              <a:t>$4.1M </a:t>
            </a:r>
            <a:r>
              <a:rPr lang="en-US" sz="3200"/>
              <a:t>= </a:t>
            </a:r>
            <a:r>
              <a:rPr lang="en-US" sz="3200" b="1">
                <a:solidFill>
                  <a:srgbClr val="00B050"/>
                </a:solidFill>
              </a:rPr>
              <a:t>$3.7M</a:t>
            </a:r>
            <a:r>
              <a:rPr lang="en-US" sz="3200" b="1"/>
              <a:t>}</a:t>
            </a:r>
            <a:endParaRPr lang="en-US" sz="320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92880F7-926A-2DC3-E5AF-1EB091583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19" y="377319"/>
            <a:ext cx="10741842" cy="739097"/>
          </a:xfrm>
        </p:spPr>
        <p:txBody>
          <a:bodyPr>
            <a:normAutofit fontScale="90000"/>
          </a:bodyPr>
          <a:lstStyle/>
          <a:p>
            <a:r>
              <a:rPr lang="en-US"/>
              <a:t>Compensation Recommendation: 2% and Maintain 75% Share on Health Insurance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FF9860-C65C-47CA-BE3D-B7A00C0A420E}"/>
              </a:ext>
            </a:extLst>
          </p:cNvPr>
          <p:cNvSpPr txBox="1"/>
          <p:nvPr/>
        </p:nvSpPr>
        <p:spPr>
          <a:xfrm>
            <a:off x="5799192" y="6480681"/>
            <a:ext cx="4465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26412258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B5190-D992-BA76-7594-F8BEE2209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" y="289451"/>
            <a:ext cx="11320273" cy="99070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/>
              <a:t>MSU’s Historical Compensation Has Helped Maintain Competitiveness</a:t>
            </a:r>
            <a:endParaRPr lang="en-US" kern="120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1B7F280-F94D-2A09-C8FB-0FB78AF3AD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353878"/>
              </p:ext>
            </p:extLst>
          </p:nvPr>
        </p:nvGraphicFramePr>
        <p:xfrm>
          <a:off x="297179" y="1865377"/>
          <a:ext cx="11096246" cy="3742170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1204383">
                  <a:extLst>
                    <a:ext uri="{9D8B030D-6E8A-4147-A177-3AD203B41FA5}">
                      <a16:colId xmlns:a16="http://schemas.microsoft.com/office/drawing/2014/main" val="2984655996"/>
                    </a:ext>
                  </a:extLst>
                </a:gridCol>
                <a:gridCol w="724335">
                  <a:extLst>
                    <a:ext uri="{9D8B030D-6E8A-4147-A177-3AD203B41FA5}">
                      <a16:colId xmlns:a16="http://schemas.microsoft.com/office/drawing/2014/main" val="3084158966"/>
                    </a:ext>
                  </a:extLst>
                </a:gridCol>
                <a:gridCol w="714388">
                  <a:extLst>
                    <a:ext uri="{9D8B030D-6E8A-4147-A177-3AD203B41FA5}">
                      <a16:colId xmlns:a16="http://schemas.microsoft.com/office/drawing/2014/main" val="458242956"/>
                    </a:ext>
                  </a:extLst>
                </a:gridCol>
                <a:gridCol w="1086955">
                  <a:extLst>
                    <a:ext uri="{9D8B030D-6E8A-4147-A177-3AD203B41FA5}">
                      <a16:colId xmlns:a16="http://schemas.microsoft.com/office/drawing/2014/main" val="853963447"/>
                    </a:ext>
                  </a:extLst>
                </a:gridCol>
                <a:gridCol w="714388">
                  <a:extLst>
                    <a:ext uri="{9D8B030D-6E8A-4147-A177-3AD203B41FA5}">
                      <a16:colId xmlns:a16="http://schemas.microsoft.com/office/drawing/2014/main" val="2300791007"/>
                    </a:ext>
                  </a:extLst>
                </a:gridCol>
                <a:gridCol w="714388">
                  <a:extLst>
                    <a:ext uri="{9D8B030D-6E8A-4147-A177-3AD203B41FA5}">
                      <a16:colId xmlns:a16="http://schemas.microsoft.com/office/drawing/2014/main" val="1230108272"/>
                    </a:ext>
                  </a:extLst>
                </a:gridCol>
                <a:gridCol w="985058">
                  <a:extLst>
                    <a:ext uri="{9D8B030D-6E8A-4147-A177-3AD203B41FA5}">
                      <a16:colId xmlns:a16="http://schemas.microsoft.com/office/drawing/2014/main" val="1011785061"/>
                    </a:ext>
                  </a:extLst>
                </a:gridCol>
                <a:gridCol w="714388">
                  <a:extLst>
                    <a:ext uri="{9D8B030D-6E8A-4147-A177-3AD203B41FA5}">
                      <a16:colId xmlns:a16="http://schemas.microsoft.com/office/drawing/2014/main" val="3351780791"/>
                    </a:ext>
                  </a:extLst>
                </a:gridCol>
                <a:gridCol w="991426">
                  <a:extLst>
                    <a:ext uri="{9D8B030D-6E8A-4147-A177-3AD203B41FA5}">
                      <a16:colId xmlns:a16="http://schemas.microsoft.com/office/drawing/2014/main" val="2378701548"/>
                    </a:ext>
                  </a:extLst>
                </a:gridCol>
                <a:gridCol w="1082179">
                  <a:extLst>
                    <a:ext uri="{9D8B030D-6E8A-4147-A177-3AD203B41FA5}">
                      <a16:colId xmlns:a16="http://schemas.microsoft.com/office/drawing/2014/main" val="2043844324"/>
                    </a:ext>
                  </a:extLst>
                </a:gridCol>
                <a:gridCol w="966493">
                  <a:extLst>
                    <a:ext uri="{9D8B030D-6E8A-4147-A177-3AD203B41FA5}">
                      <a16:colId xmlns:a16="http://schemas.microsoft.com/office/drawing/2014/main" val="3256078185"/>
                    </a:ext>
                  </a:extLst>
                </a:gridCol>
                <a:gridCol w="1197865">
                  <a:extLst>
                    <a:ext uri="{9D8B030D-6E8A-4147-A177-3AD203B41FA5}">
                      <a16:colId xmlns:a16="http://schemas.microsoft.com/office/drawing/2014/main" val="1605318996"/>
                    </a:ext>
                  </a:extLst>
                </a:gridCol>
              </a:tblGrid>
              <a:tr h="460857">
                <a:tc>
                  <a:txBody>
                    <a:bodyPr/>
                    <a:lstStyle/>
                    <a:p>
                      <a:pPr algn="l" fontAlgn="t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9916" marR="19916" marT="19916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  <a:latin typeface="+mn-lt"/>
                        </a:rPr>
                        <a:t>FY17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9916" marR="19916" marT="1991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  <a:latin typeface="+mn-lt"/>
                        </a:rPr>
                        <a:t>FY18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9916" marR="19916" marT="1991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  <a:latin typeface="+mn-lt"/>
                        </a:rPr>
                        <a:t>FY19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9916" marR="19916" marT="1991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+mn-lt"/>
                        </a:rPr>
                        <a:t>FY20</a:t>
                      </a:r>
                      <a:endParaRPr lang="en-US" sz="1800" b="1" i="0" u="none" strike="noStrike">
                        <a:solidFill>
                          <a:srgbClr val="156082"/>
                        </a:solidFill>
                        <a:effectLst/>
                        <a:latin typeface="+mn-lt"/>
                      </a:endParaRPr>
                    </a:p>
                  </a:txBody>
                  <a:tcPr marL="19916" marR="19916" marT="1991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+mn-lt"/>
                        </a:rPr>
                        <a:t>FY21</a:t>
                      </a:r>
                      <a:endParaRPr lang="en-US" sz="1800" b="1" i="0" u="none" strike="noStrike">
                        <a:solidFill>
                          <a:srgbClr val="156082"/>
                        </a:solidFill>
                        <a:effectLst/>
                        <a:latin typeface="+mn-lt"/>
                      </a:endParaRPr>
                    </a:p>
                  </a:txBody>
                  <a:tcPr marL="19916" marR="19916" marT="1991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+mn-lt"/>
                        </a:rPr>
                        <a:t>FY22</a:t>
                      </a:r>
                      <a:endParaRPr lang="en-US" sz="1800" b="1" i="0" u="none" strike="noStrike">
                        <a:solidFill>
                          <a:srgbClr val="156082"/>
                        </a:solidFill>
                        <a:effectLst/>
                        <a:latin typeface="+mn-lt"/>
                      </a:endParaRPr>
                    </a:p>
                  </a:txBody>
                  <a:tcPr marL="19916" marR="19916" marT="1991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+mn-lt"/>
                        </a:rPr>
                        <a:t>FY23</a:t>
                      </a:r>
                      <a:endParaRPr lang="en-US" sz="1800" b="1" i="0" u="none" strike="noStrike">
                        <a:solidFill>
                          <a:srgbClr val="156082"/>
                        </a:solidFill>
                        <a:effectLst/>
                        <a:latin typeface="+mn-lt"/>
                      </a:endParaRPr>
                    </a:p>
                  </a:txBody>
                  <a:tcPr marL="19916" marR="19916" marT="1991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+mn-lt"/>
                        </a:rPr>
                        <a:t>FY24</a:t>
                      </a:r>
                      <a:endParaRPr lang="en-US" sz="1800" b="1" i="0" u="none" strike="noStrike">
                        <a:solidFill>
                          <a:srgbClr val="156082"/>
                        </a:solidFill>
                        <a:effectLst/>
                        <a:latin typeface="+mn-lt"/>
                      </a:endParaRPr>
                    </a:p>
                  </a:txBody>
                  <a:tcPr marL="19916" marR="19916" marT="1991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+mn-lt"/>
                        </a:rPr>
                        <a:t>FY25</a:t>
                      </a:r>
                      <a:endParaRPr lang="en-US" sz="1800" b="1" i="0" u="none" strike="noStrike">
                        <a:solidFill>
                          <a:srgbClr val="156082"/>
                        </a:solidFill>
                        <a:effectLst/>
                        <a:latin typeface="+mn-lt"/>
                      </a:endParaRPr>
                    </a:p>
                  </a:txBody>
                  <a:tcPr marL="19916" marR="19916" marT="1991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FY26</a:t>
                      </a:r>
                    </a:p>
                  </a:txBody>
                  <a:tcPr marL="19916" marR="19916" marT="1991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FY27 Proposed</a:t>
                      </a:r>
                    </a:p>
                  </a:txBody>
                  <a:tcPr marL="19916" marR="19916" marT="1991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0808769"/>
                  </a:ext>
                </a:extLst>
              </a:tr>
              <a:tr h="5137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Classified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9916" marR="19916" marT="19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0.0%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9916" marR="19916" marT="19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2.5%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9916" marR="19916" marT="19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3.0%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9916" marR="19916" marT="19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3.0%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9916" marR="19916" marT="19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0.0%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9916" marR="19916" marT="19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3.0%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9916" marR="19916" marT="19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3.0%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9916" marR="19916" marT="19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5.0%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9916" marR="19916" marT="19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3.0%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9916" marR="19916" marT="19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2.5%</a:t>
                      </a:r>
                    </a:p>
                  </a:txBody>
                  <a:tcPr marL="19916" marR="19916" marT="19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19916" marR="19916" marT="19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6369157"/>
                  </a:ext>
                </a:extLst>
              </a:tr>
              <a:tr h="16314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Faculty and Staff</a:t>
                      </a:r>
                    </a:p>
                  </a:txBody>
                  <a:tcPr marL="19916" marR="19916" marT="19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2.0%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9916" marR="19916" marT="19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1.0%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9916" marR="19916" marT="19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Maintain CUPA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9916" marR="19916" marT="19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3.0%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9916" marR="19916" marT="19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0.0%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9916" marR="19916" marT="19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1.75% + $2000 Stipend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9916" marR="19916" marT="19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3%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9916" marR="19916" marT="19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4% + $800 Stipend (one time)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9916" marR="19916" marT="19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2% +$820 Flat (base building)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9916" marR="19916" marT="19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2.5%</a:t>
                      </a:r>
                    </a:p>
                  </a:txBody>
                  <a:tcPr marL="19916" marR="19916" marT="19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19916" marR="19916" marT="19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8059238"/>
                  </a:ext>
                </a:extLst>
              </a:tr>
              <a:tr h="10284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Inflation</a:t>
                      </a:r>
                    </a:p>
                  </a:txBody>
                  <a:tcPr marL="19916" marR="19916" marT="19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2.8%</a:t>
                      </a:r>
                    </a:p>
                  </a:txBody>
                  <a:tcPr marL="19916" marR="19916" marT="19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3.4%</a:t>
                      </a:r>
                    </a:p>
                  </a:txBody>
                  <a:tcPr marL="19916" marR="19916" marT="19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2.7%</a:t>
                      </a:r>
                    </a:p>
                  </a:txBody>
                  <a:tcPr marL="19916" marR="19916" marT="19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1.9%</a:t>
                      </a:r>
                    </a:p>
                  </a:txBody>
                  <a:tcPr marL="19916" marR="19916" marT="19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1.9%</a:t>
                      </a:r>
                    </a:p>
                  </a:txBody>
                  <a:tcPr marL="19916" marR="19916" marT="19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3.4%</a:t>
                      </a:r>
                    </a:p>
                  </a:txBody>
                  <a:tcPr marL="19916" marR="19916" marT="19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8.0%</a:t>
                      </a:r>
                    </a:p>
                  </a:txBody>
                  <a:tcPr marL="19916" marR="19916" marT="19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5.2%</a:t>
                      </a:r>
                    </a:p>
                  </a:txBody>
                  <a:tcPr marL="19916" marR="19916" marT="19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2.3%</a:t>
                      </a:r>
                    </a:p>
                  </a:txBody>
                  <a:tcPr marL="19916" marR="19916" marT="19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2.3%</a:t>
                      </a:r>
                    </a:p>
                  </a:txBody>
                  <a:tcPr marL="19916" marR="19916" marT="19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</a:t>
                      </a:r>
                    </a:p>
                  </a:txBody>
                  <a:tcPr marL="19916" marR="19916" marT="199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130267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2CD9CFB-0E3F-39D8-4B19-F1CCC2672B8B}"/>
              </a:ext>
            </a:extLst>
          </p:cNvPr>
          <p:cNvSpPr txBox="1"/>
          <p:nvPr/>
        </p:nvSpPr>
        <p:spPr>
          <a:xfrm>
            <a:off x="5658611" y="6445438"/>
            <a:ext cx="3733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35864994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0479192-8387-DDEE-2CD0-515A96CE79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7562" y="1499616"/>
            <a:ext cx="10512970" cy="4659446"/>
          </a:xfrm>
        </p:spPr>
        <p:txBody>
          <a:bodyPr/>
          <a:lstStyle/>
          <a:p>
            <a:r>
              <a:rPr lang="en-US" sz="3000"/>
              <a:t>Contractual Costs: Utilities, Audit Contract, Cashnet Contract, Advancement Software, Workday License, IT Security and Device contracts, and insurance: $1.6M</a:t>
            </a:r>
          </a:p>
          <a:p>
            <a:r>
              <a:rPr lang="en-US" sz="3000"/>
              <a:t>Statutory Costs: Access Center Compliance with ADA, Financial Aid matching for state foster youth and homeless youth scholarships: $500K</a:t>
            </a:r>
          </a:p>
          <a:p>
            <a:r>
              <a:rPr lang="en-US" sz="3000"/>
              <a:t>Compensation: Classified Employee Step and Range Increases and Faculty Contract Increases: $700K</a:t>
            </a:r>
          </a:p>
          <a:p>
            <a:r>
              <a:rPr lang="en-US" sz="3000"/>
              <a:t>Remaining available revenue after Mandatory Costs: </a:t>
            </a:r>
            <a:r>
              <a:rPr lang="en-US" sz="3000" b="1">
                <a:solidFill>
                  <a:srgbClr val="00B050"/>
                </a:solidFill>
              </a:rPr>
              <a:t>$.9M </a:t>
            </a:r>
            <a:r>
              <a:rPr lang="en-US" sz="3000" b="1"/>
              <a:t>{</a:t>
            </a:r>
            <a:r>
              <a:rPr lang="en-US" sz="3000" b="1">
                <a:solidFill>
                  <a:srgbClr val="00B050"/>
                </a:solidFill>
              </a:rPr>
              <a:t>$3.7M</a:t>
            </a:r>
            <a:r>
              <a:rPr lang="en-US" sz="3000"/>
              <a:t> -</a:t>
            </a:r>
            <a:r>
              <a:rPr lang="en-US" sz="3000" b="1">
                <a:solidFill>
                  <a:schemeClr val="tx1">
                    <a:lumMod val="75000"/>
                    <a:lumOff val="25000"/>
                  </a:schemeClr>
                </a:solidFill>
              </a:rPr>
              <a:t>$2.8M </a:t>
            </a:r>
            <a:r>
              <a:rPr lang="en-US" sz="3000" b="1"/>
              <a:t>= </a:t>
            </a:r>
            <a:r>
              <a:rPr lang="en-US" sz="3000" b="1">
                <a:solidFill>
                  <a:srgbClr val="00B050"/>
                </a:solidFill>
              </a:rPr>
              <a:t>$.9M</a:t>
            </a:r>
            <a:r>
              <a:rPr lang="en-US" sz="3000" b="1"/>
              <a:t>}</a:t>
            </a:r>
            <a:endParaRPr lang="en-US" sz="300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3FFFAD4-EC00-B185-9884-6A9B49C77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Mandatory Costs: $2.8M in Contractual and Statutory Costs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C94C49-28D1-A7E5-B902-8963693DCBFB}"/>
              </a:ext>
            </a:extLst>
          </p:cNvPr>
          <p:cNvSpPr txBox="1"/>
          <p:nvPr/>
        </p:nvSpPr>
        <p:spPr>
          <a:xfrm>
            <a:off x="5891021" y="6471615"/>
            <a:ext cx="4099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37408872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98A619F-809A-FBA6-A969-939A2D2B2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834" y="204245"/>
            <a:ext cx="10515600" cy="990709"/>
          </a:xfrm>
        </p:spPr>
        <p:txBody>
          <a:bodyPr>
            <a:normAutofit/>
          </a:bodyPr>
          <a:lstStyle/>
          <a:p>
            <a:r>
              <a:rPr lang="en-US" sz="3200"/>
              <a:t>Flywheel Aligned Investments of $.9M Drive Student Success, Enrollment, and Revenue </a:t>
            </a:r>
          </a:p>
        </p:txBody>
      </p:sp>
      <p:pic>
        <p:nvPicPr>
          <p:cNvPr id="26" name="Content Placeholder 3" descr="A diagram of a student success as fueled through investments">
            <a:extLst>
              <a:ext uri="{FF2B5EF4-FFF2-40B4-BE49-F238E27FC236}">
                <a16:creationId xmlns:a16="http://schemas.microsoft.com/office/drawing/2014/main" id="{41347798-FE08-042A-0542-D87B57ACE8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84" t="7308" r="11944" b="5937"/>
          <a:stretch>
            <a:fillRect/>
          </a:stretch>
        </p:blipFill>
        <p:spPr>
          <a:xfrm>
            <a:off x="3359614" y="1377094"/>
            <a:ext cx="5111496" cy="4507992"/>
          </a:xfrm>
          <a:prstGeom prst="rect">
            <a:avLst/>
          </a:prstGeom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75265F9-0F2D-46CE-1DE5-4D31DD1B68B9}"/>
              </a:ext>
            </a:extLst>
          </p:cNvPr>
          <p:cNvCxnSpPr>
            <a:cxnSpLocks/>
          </p:cNvCxnSpPr>
          <p:nvPr/>
        </p:nvCxnSpPr>
        <p:spPr>
          <a:xfrm>
            <a:off x="2496312" y="2788920"/>
            <a:ext cx="969264" cy="42976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ight Brace 37">
            <a:extLst>
              <a:ext uri="{FF2B5EF4-FFF2-40B4-BE49-F238E27FC236}">
                <a16:creationId xmlns:a16="http://schemas.microsoft.com/office/drawing/2014/main" id="{D799722F-614A-3894-8CBA-69CBB3898A68}"/>
              </a:ext>
            </a:extLst>
          </p:cNvPr>
          <p:cNvSpPr/>
          <p:nvPr/>
        </p:nvSpPr>
        <p:spPr>
          <a:xfrm rot="7152661">
            <a:off x="4287913" y="4777220"/>
            <a:ext cx="452351" cy="1591056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FE32BC6-C17D-43D4-293D-D41B510F1B14}"/>
              </a:ext>
            </a:extLst>
          </p:cNvPr>
          <p:cNvSpPr txBox="1"/>
          <p:nvPr/>
        </p:nvSpPr>
        <p:spPr>
          <a:xfrm>
            <a:off x="1170432" y="1965960"/>
            <a:ext cx="156961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Investing in University Marketing is a strong example of an investment that drives enrollment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8EC76D1-6A06-2C91-1BB6-2C9E06C21C06}"/>
              </a:ext>
            </a:extLst>
          </p:cNvPr>
          <p:cNvSpPr txBox="1"/>
          <p:nvPr/>
        </p:nvSpPr>
        <p:spPr>
          <a:xfrm>
            <a:off x="8757263" y="3040380"/>
            <a:ext cx="19696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For example, hiring a person in the Bursar’s Office to support payment plans eliminates friction for students and brings an estimated $200K in revenue annually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6A83E20-F58F-B920-0209-3960FD642330}"/>
              </a:ext>
            </a:extLst>
          </p:cNvPr>
          <p:cNvSpPr txBox="1"/>
          <p:nvPr/>
        </p:nvSpPr>
        <p:spPr>
          <a:xfrm>
            <a:off x="921541" y="5120640"/>
            <a:ext cx="3108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The Teaching Assistant Program is an excellent example of a program demonstrated retention benefits and drives student success</a:t>
            </a:r>
          </a:p>
        </p:txBody>
      </p:sp>
      <p:sp>
        <p:nvSpPr>
          <p:cNvPr id="42" name="Right Brace 41">
            <a:extLst>
              <a:ext uri="{FF2B5EF4-FFF2-40B4-BE49-F238E27FC236}">
                <a16:creationId xmlns:a16="http://schemas.microsoft.com/office/drawing/2014/main" id="{2EBFD6A1-EE36-CCBE-39E8-C83DB2FA0951}"/>
              </a:ext>
            </a:extLst>
          </p:cNvPr>
          <p:cNvSpPr/>
          <p:nvPr/>
        </p:nvSpPr>
        <p:spPr>
          <a:xfrm rot="787027">
            <a:off x="8127892" y="3340702"/>
            <a:ext cx="635048" cy="1591056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65EFBD2-6AE1-918D-242E-91A1A33D20CE}"/>
              </a:ext>
            </a:extLst>
          </p:cNvPr>
          <p:cNvSpPr txBox="1"/>
          <p:nvPr/>
        </p:nvSpPr>
        <p:spPr>
          <a:xfrm>
            <a:off x="8035658" y="1063935"/>
            <a:ext cx="3337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Examples of Flywheel-Aligned Budget Investments include: Marketing, the Teaching Assistants Program, and Moving Payment Plans in house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A7A959C5-E70C-2E82-91F9-BD03076D074A}"/>
              </a:ext>
            </a:extLst>
          </p:cNvPr>
          <p:cNvCxnSpPr>
            <a:cxnSpLocks/>
            <a:stCxn id="44" idx="2"/>
          </p:cNvCxnSpPr>
          <p:nvPr/>
        </p:nvCxnSpPr>
        <p:spPr>
          <a:xfrm flipH="1">
            <a:off x="6565392" y="2387374"/>
            <a:ext cx="3139046" cy="104162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A5C7332E-07B2-0289-8716-16E211471455}"/>
              </a:ext>
            </a:extLst>
          </p:cNvPr>
          <p:cNvSpPr txBox="1"/>
          <p:nvPr/>
        </p:nvSpPr>
        <p:spPr>
          <a:xfrm>
            <a:off x="5900165" y="6444079"/>
            <a:ext cx="3916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16762198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3369290-68AA-5561-3A4D-A310C487CC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2536" y="1380744"/>
            <a:ext cx="5425170" cy="4769174"/>
          </a:xfrm>
        </p:spPr>
        <p:txBody>
          <a:bodyPr/>
          <a:lstStyle/>
          <a:p>
            <a:r>
              <a:rPr lang="en-US" sz="2800"/>
              <a:t>MSU Denver Costs Include:</a:t>
            </a:r>
          </a:p>
          <a:p>
            <a:pPr lvl="1"/>
            <a:r>
              <a:rPr lang="en-US" sz="2600"/>
              <a:t>Mandatory Costs as outlined are </a:t>
            </a:r>
            <a:r>
              <a:rPr lang="en-US" sz="2600" b="1">
                <a:solidFill>
                  <a:schemeClr val="tx1">
                    <a:lumMod val="75000"/>
                    <a:lumOff val="25000"/>
                  </a:schemeClr>
                </a:solidFill>
              </a:rPr>
              <a:t>$2.8M</a:t>
            </a:r>
          </a:p>
          <a:p>
            <a:pPr lvl="1"/>
            <a:r>
              <a:rPr lang="en-US" sz="2600"/>
              <a:t>Investing in our people via an Across-the-Board and maintaining insurance premiums is </a:t>
            </a:r>
            <a:r>
              <a:rPr lang="en-US" sz="2600" b="1">
                <a:solidFill>
                  <a:srgbClr val="FFC000"/>
                </a:solidFill>
              </a:rPr>
              <a:t>$4.1M</a:t>
            </a:r>
          </a:p>
          <a:p>
            <a:pPr lvl="1"/>
            <a:r>
              <a:rPr lang="en-US" sz="2600"/>
              <a:t>Strategic investments in branch requests:</a:t>
            </a:r>
            <a:r>
              <a:rPr lang="en-US" sz="2600" b="1"/>
              <a:t> $.9M</a:t>
            </a:r>
          </a:p>
          <a:p>
            <a:pPr lvl="1"/>
            <a:r>
              <a:rPr lang="en-US" sz="2600"/>
              <a:t>Total Costs are about </a:t>
            </a:r>
            <a:r>
              <a:rPr lang="en-US" sz="2600" b="1">
                <a:solidFill>
                  <a:srgbClr val="00B050"/>
                </a:solidFill>
              </a:rPr>
              <a:t>$7.8M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AAC2E1C-996E-2D49-D1D1-A4D24303AD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9999" y="1380744"/>
            <a:ext cx="5425170" cy="4833182"/>
          </a:xfrm>
        </p:spPr>
        <p:txBody>
          <a:bodyPr/>
          <a:lstStyle/>
          <a:p>
            <a:r>
              <a:rPr lang="en-US" sz="2800"/>
              <a:t>MSU’s Revenue Includes</a:t>
            </a:r>
          </a:p>
          <a:p>
            <a:pPr lvl="1"/>
            <a:r>
              <a:rPr lang="en-US" sz="2400"/>
              <a:t>Projected Tuition Revenue based on rate increases: </a:t>
            </a:r>
            <a:r>
              <a:rPr lang="en-US" sz="2400" b="1">
                <a:solidFill>
                  <a:schemeClr val="tx1">
                    <a:lumMod val="50000"/>
                    <a:lumOff val="50000"/>
                  </a:schemeClr>
                </a:solidFill>
              </a:rPr>
              <a:t>$2.3M</a:t>
            </a:r>
          </a:p>
          <a:p>
            <a:pPr lvl="1"/>
            <a:r>
              <a:rPr lang="en-US" sz="2400"/>
              <a:t>Efficiency-based Redistributions for University Branches: </a:t>
            </a:r>
            <a:r>
              <a:rPr lang="en-US" sz="2400" b="1">
                <a:solidFill>
                  <a:srgbClr val="7030A0"/>
                </a:solidFill>
              </a:rPr>
              <a:t>$2.4M</a:t>
            </a:r>
          </a:p>
          <a:p>
            <a:pPr lvl="1"/>
            <a:r>
              <a:rPr lang="en-US" sz="2400"/>
              <a:t>Reinstatement of state funds: </a:t>
            </a:r>
            <a:r>
              <a:rPr lang="en-US" sz="2400" b="1">
                <a:solidFill>
                  <a:srgbClr val="FF99FF"/>
                </a:solidFill>
              </a:rPr>
              <a:t>$.8M</a:t>
            </a:r>
            <a:endParaRPr lang="en-US" sz="2400" b="1">
              <a:solidFill>
                <a:srgbClr val="7030A0"/>
              </a:solidFill>
            </a:endParaRPr>
          </a:p>
          <a:p>
            <a:pPr lvl="1"/>
            <a:r>
              <a:rPr lang="en-US" sz="2400"/>
              <a:t>Structural revenue generated from investments and the Flywheel </a:t>
            </a:r>
            <a:r>
              <a:rPr lang="en-US" sz="2400" b="1"/>
              <a:t>$2.3M</a:t>
            </a:r>
          </a:p>
          <a:p>
            <a:pPr lvl="1"/>
            <a:r>
              <a:rPr lang="en-US" sz="2400"/>
              <a:t>Total Revenue is about </a:t>
            </a:r>
            <a:r>
              <a:rPr lang="en-US" sz="2400" b="1">
                <a:solidFill>
                  <a:srgbClr val="00B050"/>
                </a:solidFill>
              </a:rPr>
              <a:t>$7.8M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22CCD02-CACF-C3D5-1D47-C7234B0F5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999" y="203583"/>
            <a:ext cx="11005074" cy="921129"/>
          </a:xfrm>
        </p:spPr>
        <p:txBody>
          <a:bodyPr>
            <a:normAutofit/>
          </a:bodyPr>
          <a:lstStyle/>
          <a:p>
            <a:r>
              <a:rPr lang="en-US"/>
              <a:t>Solving the FY27 Math Problem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9CEAF2-3DF4-1943-61C8-699AD10697EB}"/>
              </a:ext>
            </a:extLst>
          </p:cNvPr>
          <p:cNvSpPr txBox="1"/>
          <p:nvPr/>
        </p:nvSpPr>
        <p:spPr>
          <a:xfrm>
            <a:off x="5612129" y="6408196"/>
            <a:ext cx="4008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26</a:t>
            </a:r>
          </a:p>
        </p:txBody>
      </p:sp>
    </p:spTree>
    <p:extLst>
      <p:ext uri="{BB962C8B-B14F-4D97-AF65-F5344CB8AC3E}">
        <p14:creationId xmlns:p14="http://schemas.microsoft.com/office/powerpoint/2010/main" val="3893481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C1D7D8-8439-F9E1-AA73-090121BF6C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Board Approval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D4E79E5-A803-B6AB-CBB4-1D7ACF5E7F0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6333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37B1D9E-17D7-D07A-CBD2-9E4D1FC8E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Request to Approve an FY27 Budget of $245M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D71879E-9DD2-F689-7EAE-C2F8C3DF95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6537583"/>
              </p:ext>
            </p:extLst>
          </p:nvPr>
        </p:nvGraphicFramePr>
        <p:xfrm>
          <a:off x="998640" y="1675226"/>
          <a:ext cx="10409589" cy="45947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81467">
                  <a:extLst>
                    <a:ext uri="{9D8B030D-6E8A-4147-A177-3AD203B41FA5}">
                      <a16:colId xmlns:a16="http://schemas.microsoft.com/office/drawing/2014/main" val="1799395435"/>
                    </a:ext>
                  </a:extLst>
                </a:gridCol>
                <a:gridCol w="1456540">
                  <a:extLst>
                    <a:ext uri="{9D8B030D-6E8A-4147-A177-3AD203B41FA5}">
                      <a16:colId xmlns:a16="http://schemas.microsoft.com/office/drawing/2014/main" val="4136006545"/>
                    </a:ext>
                  </a:extLst>
                </a:gridCol>
                <a:gridCol w="1144026">
                  <a:extLst>
                    <a:ext uri="{9D8B030D-6E8A-4147-A177-3AD203B41FA5}">
                      <a16:colId xmlns:a16="http://schemas.microsoft.com/office/drawing/2014/main" val="3863378277"/>
                    </a:ext>
                  </a:extLst>
                </a:gridCol>
                <a:gridCol w="2080871">
                  <a:extLst>
                    <a:ext uri="{9D8B030D-6E8A-4147-A177-3AD203B41FA5}">
                      <a16:colId xmlns:a16="http://schemas.microsoft.com/office/drawing/2014/main" val="3144157630"/>
                    </a:ext>
                  </a:extLst>
                </a:gridCol>
                <a:gridCol w="2039017">
                  <a:extLst>
                    <a:ext uri="{9D8B030D-6E8A-4147-A177-3AD203B41FA5}">
                      <a16:colId xmlns:a16="http://schemas.microsoft.com/office/drawing/2014/main" val="2071484693"/>
                    </a:ext>
                  </a:extLst>
                </a:gridCol>
                <a:gridCol w="1707668">
                  <a:extLst>
                    <a:ext uri="{9D8B030D-6E8A-4147-A177-3AD203B41FA5}">
                      <a16:colId xmlns:a16="http://schemas.microsoft.com/office/drawing/2014/main" val="4127819605"/>
                    </a:ext>
                  </a:extLst>
                </a:gridCol>
              </a:tblGrid>
              <a:tr h="30206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Branch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FY26 Base Budget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Efficiencies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FY27 Mandatory Cost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FY27 New Spending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FY 27 Allocation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41211570"/>
                  </a:ext>
                </a:extLst>
              </a:tr>
              <a:tr h="30206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Academic Affairs 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$16,488,918 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$(400,000)</a:t>
                      </a:r>
                      <a:endParaRPr lang="en-US" sz="1200" b="0" i="0" u="none" strike="noStrike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$14,869 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$16,103,787 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69352723"/>
                  </a:ext>
                </a:extLst>
              </a:tr>
              <a:tr h="30206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Schools and Colleges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$121,695,339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n-US" sz="1200" b="0" i="0" u="none" strike="noStrike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$121,695,339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45179584"/>
                  </a:ext>
                </a:extLst>
              </a:tr>
              <a:tr h="30206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Administration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$35,108,473 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$(1,095,664)</a:t>
                      </a:r>
                      <a:endParaRPr lang="en-US" sz="1200" b="0" i="0" u="none" strike="noStrike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$1,101,860 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$ 39,500 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$35,154,169 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34685968"/>
                  </a:ext>
                </a:extLst>
              </a:tr>
              <a:tr h="30206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Athletics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$3,870,666 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$(115,000)</a:t>
                      </a:r>
                      <a:endParaRPr lang="en-US" sz="1200" b="0" i="0" u="none" strike="noStrike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$3,755,666 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30594833"/>
                  </a:ext>
                </a:extLst>
              </a:tr>
              <a:tr h="30206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Campus-wide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$23,674,226 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n-US" sz="1200" b="0" i="0" u="none" strike="noStrike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$736,134 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$24,410,360 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68846664"/>
                  </a:ext>
                </a:extLst>
              </a:tr>
              <a:tr h="30206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Diversity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$1,514,061 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$(17,500)</a:t>
                      </a:r>
                      <a:endParaRPr lang="en-US" sz="1200" b="0" i="0" u="none" strike="noStrike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$231,000 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$1,727,561 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38639025"/>
                  </a:ext>
                </a:extLst>
              </a:tr>
              <a:tr h="30206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General Counsel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$2,188,979 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$(100,000)</a:t>
                      </a:r>
                      <a:endParaRPr lang="en-US" sz="1200" b="0" i="0" u="none" strike="noStrike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$2,088,979 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98357212"/>
                  </a:ext>
                </a:extLst>
              </a:tr>
              <a:tr h="30206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President's Office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$2,655,633 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$(50,000)</a:t>
                      </a:r>
                      <a:endParaRPr lang="en-US" sz="1200" b="0" i="0" u="none" strike="noStrike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$2,605,633 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70903572"/>
                  </a:ext>
                </a:extLst>
              </a:tr>
              <a:tr h="30206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Strategy and External Affiars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$3,487,857 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$(105,000)</a:t>
                      </a:r>
                      <a:endParaRPr lang="en-US" sz="1200" b="0" i="0" u="none" strike="noStrike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$3,382,857 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6260344"/>
                  </a:ext>
                </a:extLst>
              </a:tr>
              <a:tr h="30206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Enrollment and Student Affairs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$18,836,018 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$(385,988)</a:t>
                      </a:r>
                      <a:endParaRPr lang="en-US" sz="1200" b="0" i="0" u="none" strike="noStrike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$245,000 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$18,695,030 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05775376"/>
                  </a:ext>
                </a:extLst>
              </a:tr>
              <a:tr h="30206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UCM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$5,310,028 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$(133,200)</a:t>
                      </a:r>
                      <a:endParaRPr lang="en-US" sz="1200" b="0" i="0" u="none" strike="noStrike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$475,000 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$5,651,828 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89857986"/>
                  </a:ext>
                </a:extLst>
              </a:tr>
              <a:tr h="30206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University Advancement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$4,835,041 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$(25,000)</a:t>
                      </a:r>
                      <a:endParaRPr lang="en-US" sz="1200" b="0" i="0" u="none" strike="noStrike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$20,721 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$160,000 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$4,990,762 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56592974"/>
                  </a:ext>
                </a:extLst>
              </a:tr>
              <a:tr h="30206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Compensation Increases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n-US" sz="1200" b="0" i="0" u="none" strike="noStrike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$700,000 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$4,003,257 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$4,703,257 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51646669"/>
                  </a:ext>
                </a:extLst>
              </a:tr>
              <a:tr h="30206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Total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$      239,665,239 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$(2,427,352)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$2,818,584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$4,908,757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$244,965,228 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1937884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AD7D471-B823-2A0D-2D94-A666828B1AFA}"/>
              </a:ext>
            </a:extLst>
          </p:cNvPr>
          <p:cNvSpPr txBox="1"/>
          <p:nvPr/>
        </p:nvSpPr>
        <p:spPr>
          <a:xfrm>
            <a:off x="5899404" y="6433750"/>
            <a:ext cx="3931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16536195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5CBB2C6-5AF3-A0E2-E264-A30174F7B99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Seek Approval for Recommended FY27 Tuition and Fee Increases</a:t>
            </a:r>
          </a:p>
          <a:p>
            <a:r>
              <a:rPr lang="en-US"/>
              <a:t>Seek Approval for Recommended FY27 General Fund Budget of $245M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C805CF7-0E7C-0AD3-6F9B-C993CA8F5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Board Approval: Seeking a Yes Vote on the FY27 Budget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E511E2-8102-68A6-CF24-862539A56D03}"/>
              </a:ext>
            </a:extLst>
          </p:cNvPr>
          <p:cNvSpPr txBox="1"/>
          <p:nvPr/>
        </p:nvSpPr>
        <p:spPr>
          <a:xfrm>
            <a:off x="5915362" y="6471615"/>
            <a:ext cx="3276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29</a:t>
            </a:r>
          </a:p>
        </p:txBody>
      </p:sp>
    </p:spTree>
    <p:extLst>
      <p:ext uri="{BB962C8B-B14F-4D97-AF65-F5344CB8AC3E}">
        <p14:creationId xmlns:p14="http://schemas.microsoft.com/office/powerpoint/2010/main" val="1697541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FB91865-9733-03DE-AAFA-3AC4D8EC1A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6450" y="1335024"/>
            <a:ext cx="10897824" cy="4659446"/>
          </a:xfrm>
        </p:spPr>
        <p:txBody>
          <a:bodyPr/>
          <a:lstStyle/>
          <a:p>
            <a:r>
              <a:rPr lang="en-US" sz="2600"/>
              <a:t>Campus-Wide Collaboration: the University Planning and Budget Advisory Committee, Campus Leaders, Shared Governance, and engagement with budget experts across the university</a:t>
            </a:r>
          </a:p>
          <a:p>
            <a:r>
              <a:rPr lang="en-US" sz="2600"/>
              <a:t>Thoughtful navigation of a difficult budget context: Colorado’s fiscal uncertainty presented a challenge that was successfully navigated</a:t>
            </a:r>
          </a:p>
          <a:p>
            <a:r>
              <a:rPr lang="en-US" sz="2600"/>
              <a:t>Normalizing a comprehensive general fund budget structure by incorporating and highlighting the strength of MSU’s graduate programs</a:t>
            </a:r>
          </a:p>
          <a:p>
            <a:r>
              <a:rPr lang="en-US" sz="2600"/>
              <a:t>Restoration of the FY26 mid-year cut from the State due to strong engagement with the General Assembly</a:t>
            </a:r>
          </a:p>
          <a:p>
            <a:r>
              <a:rPr lang="en-US" sz="2600"/>
              <a:t>Flywheel investments are yielding results: MSU is seeing the benefits from past investments in proven strategies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95475AF-2F82-DC25-1EDD-FA8BB60E7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450" y="386385"/>
            <a:ext cx="10652654" cy="948639"/>
          </a:xfrm>
        </p:spPr>
        <p:txBody>
          <a:bodyPr>
            <a:normAutofit fontScale="90000"/>
          </a:bodyPr>
          <a:lstStyle/>
          <a:p>
            <a:r>
              <a:rPr lang="en-US"/>
              <a:t>FY27 Development Process: Wins and Successes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B0EE0C-D67B-D9D2-A226-FE0430458969}"/>
              </a:ext>
            </a:extLst>
          </p:cNvPr>
          <p:cNvSpPr txBox="1"/>
          <p:nvPr/>
        </p:nvSpPr>
        <p:spPr>
          <a:xfrm>
            <a:off x="5810206" y="6471615"/>
            <a:ext cx="2103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3229188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73651F-F130-7B2D-ECBB-CA077A872F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Update on Capital Planning and Investment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51D40A4-7066-9899-D05D-7BEF771F906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2017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0EEDEDF-0E8A-8A3E-FB91-FB21AAE5A03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200"/>
              <a:t>Student Housing, the PE and Events Center, and the Day Health Institute are expanding MSU’s footprint on the campus</a:t>
            </a:r>
          </a:p>
          <a:p>
            <a:r>
              <a:rPr lang="en-US" sz="3200"/>
              <a:t>These strategic investments directly support students, learning outcomes, and generate revenue</a:t>
            </a:r>
          </a:p>
          <a:p>
            <a:r>
              <a:rPr lang="en-US" sz="3200"/>
              <a:t>Facilities, Finance, and Operations are working together to evaluate available funds to support the on-going operations of these buildings in alignment with program plans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2A484D1-80A7-6F38-6817-E173F4CF8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MSU is Planning for a New Era of Asset Ownership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348A6F-CF33-5087-495D-61C7B5D7CE3C}"/>
              </a:ext>
            </a:extLst>
          </p:cNvPr>
          <p:cNvSpPr txBox="1"/>
          <p:nvPr/>
        </p:nvSpPr>
        <p:spPr>
          <a:xfrm>
            <a:off x="5891021" y="6471615"/>
            <a:ext cx="4099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30841549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3BF8A69-D6A0-15A5-BDC6-54A0694119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Thank You! Questions?</a:t>
            </a:r>
          </a:p>
        </p:txBody>
      </p:sp>
    </p:spTree>
    <p:extLst>
      <p:ext uri="{BB962C8B-B14F-4D97-AF65-F5344CB8AC3E}">
        <p14:creationId xmlns:p14="http://schemas.microsoft.com/office/powerpoint/2010/main" val="24898576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458C2-E319-28D1-4ECD-B6068854E4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2693567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8F8674-892A-F1CC-6759-EA3B39BC3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Where Does the Money Go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CCFF5707-02F0-449C-E003-5D1F2DF5D3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7650586"/>
              </p:ext>
            </p:extLst>
          </p:nvPr>
        </p:nvGraphicFramePr>
        <p:xfrm>
          <a:off x="1" y="1396589"/>
          <a:ext cx="12127344" cy="5382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046152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D80C9EF-3CC6-4ECC-9C2D-9D0396C96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60EC57-6CB4-67B9-B803-13EB9971E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528" y="386930"/>
            <a:ext cx="10141799" cy="1300554"/>
          </a:xfrm>
        </p:spPr>
        <p:txBody>
          <a:bodyPr anchor="b">
            <a:normAutofit/>
          </a:bodyPr>
          <a:lstStyle/>
          <a:p>
            <a:r>
              <a:rPr lang="en-US" sz="4800"/>
              <a:t>Main Sources of Expenditures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DA32751-37A2-45C0-BE94-63D375E27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 descr="A city with many buildings and parking lot&#10;&#10;AI-generated content may be incorrect.">
            <a:extLst>
              <a:ext uri="{FF2B5EF4-FFF2-40B4-BE49-F238E27FC236}">
                <a16:creationId xmlns:a16="http://schemas.microsoft.com/office/drawing/2014/main" id="{CA3E49F3-D806-0471-C986-6F977968AD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0" r="5743" b="2"/>
          <a:stretch>
            <a:fillRect/>
          </a:stretch>
        </p:blipFill>
        <p:spPr>
          <a:xfrm>
            <a:off x="635295" y="2524715"/>
            <a:ext cx="5150277" cy="371424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427AA-D386-43A8-702F-C06512A98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6429" y="2599509"/>
            <a:ext cx="4530898" cy="3639450"/>
          </a:xfrm>
        </p:spPr>
        <p:txBody>
          <a:bodyPr anchor="ctr">
            <a:normAutofit/>
          </a:bodyPr>
          <a:lstStyle/>
          <a:p>
            <a:r>
              <a:rPr lang="en-US" sz="2800"/>
              <a:t>Between 70% and 75% of the University’s Budget is tied to personnel annually</a:t>
            </a:r>
          </a:p>
          <a:p>
            <a:pPr lvl="1"/>
            <a:r>
              <a:rPr lang="en-US" sz="2400"/>
              <a:t>This is Salary and Benefits</a:t>
            </a:r>
          </a:p>
          <a:p>
            <a:r>
              <a:rPr lang="en-US" sz="2800"/>
              <a:t>Remaining 25% to 30% is operating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A55FBCD-CD42-40F5-8A1B-3203F9CAE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3D9698-F5AD-FAF2-8D8A-5B2143750727}"/>
              </a:ext>
            </a:extLst>
          </p:cNvPr>
          <p:cNvSpPr txBox="1"/>
          <p:nvPr/>
        </p:nvSpPr>
        <p:spPr>
          <a:xfrm>
            <a:off x="5652057" y="6471070"/>
            <a:ext cx="6202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35</a:t>
            </a:r>
          </a:p>
        </p:txBody>
      </p:sp>
    </p:spTree>
    <p:extLst>
      <p:ext uri="{BB962C8B-B14F-4D97-AF65-F5344CB8AC3E}">
        <p14:creationId xmlns:p14="http://schemas.microsoft.com/office/powerpoint/2010/main" val="13601585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29FB85C-C5B2-EF19-B631-F98C3E2C5A1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62" y="1340204"/>
            <a:ext cx="10448587" cy="5043138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E24B78B-7246-9006-1B3B-D9B05D9C7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562" y="195885"/>
            <a:ext cx="10515600" cy="990709"/>
          </a:xfrm>
        </p:spPr>
        <p:txBody>
          <a:bodyPr>
            <a:normAutofit fontScale="90000"/>
          </a:bodyPr>
          <a:lstStyle/>
          <a:p>
            <a:r>
              <a:rPr lang="en-US"/>
              <a:t>MSU Denver is More Reliant on Resident Tuition than Other Colorado Institutions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AAFAEF-742C-621A-A6A5-1981E0499FF8}"/>
              </a:ext>
            </a:extLst>
          </p:cNvPr>
          <p:cNvSpPr txBox="1"/>
          <p:nvPr/>
        </p:nvSpPr>
        <p:spPr>
          <a:xfrm>
            <a:off x="5845301" y="6415894"/>
            <a:ext cx="5013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36</a:t>
            </a:r>
          </a:p>
        </p:txBody>
      </p:sp>
    </p:spTree>
    <p:extLst>
      <p:ext uri="{BB962C8B-B14F-4D97-AF65-F5344CB8AC3E}">
        <p14:creationId xmlns:p14="http://schemas.microsoft.com/office/powerpoint/2010/main" val="36525706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B16DB9F7-14A8-70A0-0786-F8FDFDA90E29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504825" y="1150851"/>
          <a:ext cx="10668337" cy="49406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28677">
                  <a:extLst>
                    <a:ext uri="{9D8B030D-6E8A-4147-A177-3AD203B41FA5}">
                      <a16:colId xmlns:a16="http://schemas.microsoft.com/office/drawing/2014/main" val="2142550916"/>
                    </a:ext>
                  </a:extLst>
                </a:gridCol>
                <a:gridCol w="2929591">
                  <a:extLst>
                    <a:ext uri="{9D8B030D-6E8A-4147-A177-3AD203B41FA5}">
                      <a16:colId xmlns:a16="http://schemas.microsoft.com/office/drawing/2014/main" val="3437683644"/>
                    </a:ext>
                  </a:extLst>
                </a:gridCol>
                <a:gridCol w="2234152">
                  <a:extLst>
                    <a:ext uri="{9D8B030D-6E8A-4147-A177-3AD203B41FA5}">
                      <a16:colId xmlns:a16="http://schemas.microsoft.com/office/drawing/2014/main" val="2478255626"/>
                    </a:ext>
                  </a:extLst>
                </a:gridCol>
                <a:gridCol w="1140644">
                  <a:extLst>
                    <a:ext uri="{9D8B030D-6E8A-4147-A177-3AD203B41FA5}">
                      <a16:colId xmlns:a16="http://schemas.microsoft.com/office/drawing/2014/main" val="1949988606"/>
                    </a:ext>
                  </a:extLst>
                </a:gridCol>
                <a:gridCol w="1435273">
                  <a:extLst>
                    <a:ext uri="{9D8B030D-6E8A-4147-A177-3AD203B41FA5}">
                      <a16:colId xmlns:a16="http://schemas.microsoft.com/office/drawing/2014/main" val="923552780"/>
                    </a:ext>
                  </a:extLst>
                </a:gridCol>
              </a:tblGrid>
              <a:tr h="36811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Institution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Resident Tuition (30 credits)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Projected Increase Based on Rate Increase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Rate Increase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Difference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14629813"/>
                  </a:ext>
                </a:extLst>
              </a:tr>
              <a:tr h="333142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</a:rPr>
                        <a:t>Adams State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</a:rPr>
                        <a:t>$6,264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</a:rPr>
                        <a:t>$6,483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</a:rPr>
                        <a:t>3.50%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</a:rPr>
                        <a:t>$219 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21142656"/>
                  </a:ext>
                </a:extLst>
              </a:tr>
              <a:tr h="333142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</a:rPr>
                        <a:t>Western State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</a:rPr>
                        <a:t>$7,476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</a:rPr>
                        <a:t>$7,738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</a:rPr>
                        <a:t>3.50%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</a:rPr>
                        <a:t>$262 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276307697"/>
                  </a:ext>
                </a:extLst>
              </a:tr>
              <a:tr h="333142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</a:rPr>
                        <a:t>Fort Lewis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</a:rPr>
                        <a:t>$8,040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</a:rPr>
                        <a:t>$8,321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</a:rPr>
                        <a:t>3.50%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</a:rPr>
                        <a:t>$281 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946128541"/>
                  </a:ext>
                </a:extLst>
              </a:tr>
              <a:tr h="333142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</a:rPr>
                        <a:t>CSU Pueblo*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</a:rPr>
                        <a:t>$9,155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</a:rPr>
                        <a:t>$9,475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</a:rPr>
                        <a:t>3.50%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</a:rPr>
                        <a:t>$320 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280828570"/>
                  </a:ext>
                </a:extLst>
              </a:tr>
              <a:tr h="333142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</a:rPr>
                        <a:t>Northern Colorado**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</a:rPr>
                        <a:t>$9,365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</a:rPr>
                        <a:t>$9,740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</a:rPr>
                        <a:t>4.00%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</a:rPr>
                        <a:t>$375 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17838692"/>
                  </a:ext>
                </a:extLst>
              </a:tr>
              <a:tr h="333142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</a:rPr>
                        <a:t>MSU Denver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</a:rPr>
                        <a:t>$9,456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</a:rPr>
                        <a:t>$9,787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</a:rPr>
                        <a:t>3.50%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</a:rPr>
                        <a:t>$331 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109686454"/>
                  </a:ext>
                </a:extLst>
              </a:tr>
              <a:tr h="333142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</a:rPr>
                        <a:t>Colorado Mesa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</a:rPr>
                        <a:t>$9,766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</a:rPr>
                        <a:t>$10,108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</a:rPr>
                        <a:t>3.50%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</a:rPr>
                        <a:t>$342 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831042259"/>
                  </a:ext>
                </a:extLst>
              </a:tr>
              <a:tr h="333142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</a:rPr>
                        <a:t>CSU Fort Collins*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</a:rPr>
                        <a:t>$10,980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</a:rPr>
                        <a:t>$11,364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</a:rPr>
                        <a:t>3.50%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</a:rPr>
                        <a:t>$384 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892948089"/>
                  </a:ext>
                </a:extLst>
              </a:tr>
              <a:tr h="333142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</a:rPr>
                        <a:t>CU Colorado Springs*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</a:rPr>
                        <a:t>$11,070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</a:rPr>
                        <a:t>$11,460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</a:rPr>
                        <a:t>3.50%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</a:rPr>
                        <a:t>$390 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057468588"/>
                  </a:ext>
                </a:extLst>
              </a:tr>
              <a:tr h="333142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</a:rPr>
                        <a:t>CU Denver*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</a:rPr>
                        <a:t>$12,090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</a:rPr>
                        <a:t>$12,510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</a:rPr>
                        <a:t>3.50%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</a:rPr>
                        <a:t>$420 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720561267"/>
                  </a:ext>
                </a:extLst>
              </a:tr>
              <a:tr h="333142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</a:rPr>
                        <a:t>CU Boulder*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</a:rPr>
                        <a:t>$13,566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</a:rPr>
                        <a:t>$13,973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</a:rPr>
                        <a:t>3.00%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</a:rPr>
                        <a:t>$407 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391919007"/>
                  </a:ext>
                </a:extLst>
              </a:tr>
              <a:tr h="333142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</a:rPr>
                        <a:t>Colorado School of Mines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</a:rPr>
                        <a:t>$19,500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</a:rPr>
                        <a:t>$20,183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</a:rPr>
                        <a:t>3.50%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</a:rPr>
                        <a:t>$683 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683283595"/>
                  </a:ext>
                </a:extLst>
              </a:tr>
              <a:tr h="184056">
                <a:tc gridSpan="2"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*Rates have been presented to their board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8516791"/>
                  </a:ext>
                </a:extLst>
              </a:tr>
              <a:tr h="184056">
                <a:tc gridSpan="2"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Resident rate cap is 4% in Long Bill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91053610"/>
                  </a:ext>
                </a:extLst>
              </a:tr>
            </a:tbl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E599DC0D-ABDC-F8C8-F565-7FB1316D6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825" y="160142"/>
            <a:ext cx="10515600" cy="990709"/>
          </a:xfrm>
        </p:spPr>
        <p:txBody>
          <a:bodyPr>
            <a:normAutofit fontScale="90000"/>
          </a:bodyPr>
          <a:lstStyle/>
          <a:p>
            <a:r>
              <a:rPr lang="en-US"/>
              <a:t>Resident UG Tuition Comparison: Forecasting for FY27 Based on Available Data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D65715-8E82-DA4D-33C1-5B99DD65BB9D}"/>
              </a:ext>
            </a:extLst>
          </p:cNvPr>
          <p:cNvSpPr txBox="1"/>
          <p:nvPr/>
        </p:nvSpPr>
        <p:spPr>
          <a:xfrm>
            <a:off x="5859017" y="6368444"/>
            <a:ext cx="4739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37</a:t>
            </a:r>
          </a:p>
        </p:txBody>
      </p:sp>
    </p:spTree>
    <p:extLst>
      <p:ext uri="{BB962C8B-B14F-4D97-AF65-F5344CB8AC3E}">
        <p14:creationId xmlns:p14="http://schemas.microsoft.com/office/powerpoint/2010/main" val="36907548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21DA2B51-27D1-7F28-D6BE-4843D7938497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657562" y="1283930"/>
          <a:ext cx="10338461" cy="50159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29601">
                  <a:extLst>
                    <a:ext uri="{9D8B030D-6E8A-4147-A177-3AD203B41FA5}">
                      <a16:colId xmlns:a16="http://schemas.microsoft.com/office/drawing/2014/main" val="462156461"/>
                    </a:ext>
                  </a:extLst>
                </a:gridCol>
                <a:gridCol w="2155111">
                  <a:extLst>
                    <a:ext uri="{9D8B030D-6E8A-4147-A177-3AD203B41FA5}">
                      <a16:colId xmlns:a16="http://schemas.microsoft.com/office/drawing/2014/main" val="1191358178"/>
                    </a:ext>
                  </a:extLst>
                </a:gridCol>
                <a:gridCol w="1896855">
                  <a:extLst>
                    <a:ext uri="{9D8B030D-6E8A-4147-A177-3AD203B41FA5}">
                      <a16:colId xmlns:a16="http://schemas.microsoft.com/office/drawing/2014/main" val="3092958205"/>
                    </a:ext>
                  </a:extLst>
                </a:gridCol>
                <a:gridCol w="1838227">
                  <a:extLst>
                    <a:ext uri="{9D8B030D-6E8A-4147-A177-3AD203B41FA5}">
                      <a16:colId xmlns:a16="http://schemas.microsoft.com/office/drawing/2014/main" val="626583317"/>
                    </a:ext>
                  </a:extLst>
                </a:gridCol>
                <a:gridCol w="1618667">
                  <a:extLst>
                    <a:ext uri="{9D8B030D-6E8A-4147-A177-3AD203B41FA5}">
                      <a16:colId xmlns:a16="http://schemas.microsoft.com/office/drawing/2014/main" val="3338274464"/>
                    </a:ext>
                  </a:extLst>
                </a:gridCol>
              </a:tblGrid>
              <a:tr h="55967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Institution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Non-Resident Tuition (30 Credits)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Projected Increase Based on Rate Increase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Rate Increase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Difference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97987649"/>
                  </a:ext>
                </a:extLst>
              </a:tr>
              <a:tr h="337669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</a:rPr>
                        <a:t>Adams State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</a:rPr>
                        <a:t>$18,696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</a:rPr>
                        <a:t>$19,631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</a:rPr>
                        <a:t>5%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</a:rPr>
                        <a:t>$935 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88878145"/>
                  </a:ext>
                </a:extLst>
              </a:tr>
              <a:tr h="337669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</a:rPr>
                        <a:t>CSU Pueblo*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</a:rPr>
                        <a:t>$19,749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</a:rPr>
                        <a:t>$20,539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</a:rPr>
                        <a:t>4%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</a:rPr>
                        <a:t>$790 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76687404"/>
                  </a:ext>
                </a:extLst>
              </a:tr>
              <a:tr h="337669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</a:rPr>
                        <a:t>Fort Lewis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</a:rPr>
                        <a:t>$20,016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</a:rPr>
                        <a:t>$21,017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</a:rPr>
                        <a:t>5%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</a:rPr>
                        <a:t>$1,001 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147719815"/>
                  </a:ext>
                </a:extLst>
              </a:tr>
              <a:tr h="337669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</a:rPr>
                        <a:t>Western State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</a:rPr>
                        <a:t>$20,928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</a:rPr>
                        <a:t>$21,974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</a:rPr>
                        <a:t>5%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</a:rPr>
                        <a:t>$1,046 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186513119"/>
                  </a:ext>
                </a:extLst>
              </a:tr>
              <a:tr h="337669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</a:rPr>
                        <a:t>Northern Colorado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</a:rPr>
                        <a:t>$25,091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</a:rPr>
                        <a:t>$26,346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</a:rPr>
                        <a:t>5%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</a:rPr>
                        <a:t>$1,255 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620893292"/>
                  </a:ext>
                </a:extLst>
              </a:tr>
              <a:tr h="337669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</a:rPr>
                        <a:t>Colorado Mesa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</a:rPr>
                        <a:t>$26,619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</a:rPr>
                        <a:t>$27,950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</a:rPr>
                        <a:t>5%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</a:rPr>
                        <a:t>$1,331 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784537569"/>
                  </a:ext>
                </a:extLst>
              </a:tr>
              <a:tr h="337669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</a:rPr>
                        <a:t>CU Denver*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</a:rPr>
                        <a:t>$28,710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</a:rPr>
                        <a:t>$29,571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</a:rPr>
                        <a:t>$861 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823282057"/>
                  </a:ext>
                </a:extLst>
              </a:tr>
              <a:tr h="337669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</a:rPr>
                        <a:t>MSU Denver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</a:rPr>
                        <a:t>$29,700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</a:rPr>
                        <a:t>$30,740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</a:rPr>
                        <a:t>3.5%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</a:rPr>
                        <a:t>$1,040 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295540176"/>
                  </a:ext>
                </a:extLst>
              </a:tr>
              <a:tr h="337669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</a:rPr>
                        <a:t>CSU Fort Collins*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</a:rPr>
                        <a:t>$33,589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</a:rPr>
                        <a:t>$34,933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</a:rPr>
                        <a:t>4%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</a:rPr>
                        <a:t>$1,344 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530207820"/>
                  </a:ext>
                </a:extLst>
              </a:tr>
              <a:tr h="337669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</a:rPr>
                        <a:t>CU Colorado Springs*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</a:rPr>
                        <a:t>$36,270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</a:rPr>
                        <a:t>$37,358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</a:rPr>
                        <a:t>$1,088 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926396903"/>
                  </a:ext>
                </a:extLst>
              </a:tr>
              <a:tr h="337669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</a:rPr>
                        <a:t>CU Boulder*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</a:rPr>
                        <a:t>$43,708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</a:rPr>
                        <a:t>$45,019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</a:rPr>
                        <a:t>$1,311 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269306670"/>
                  </a:ext>
                </a:extLst>
              </a:tr>
              <a:tr h="337669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</a:rPr>
                        <a:t>Colorado School of Mines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</a:rPr>
                        <a:t>$44,130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</a:rPr>
                        <a:t>$46,337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</a:rPr>
                        <a:t>5%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</a:rPr>
                        <a:t>$2,207 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45085436"/>
                  </a:ext>
                </a:extLst>
              </a:tr>
              <a:tr h="186557">
                <a:tc gridSpan="2"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*Rates have been presented to their board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99254573"/>
                  </a:ext>
                </a:extLst>
              </a:tr>
            </a:tbl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F49FC388-9928-992A-624D-AA520C522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Non-Resident UG Tuition Comparison: Forecasting for FY27 Based on Available Data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AE37F9-D278-D5A8-A205-8A158BDA019D}"/>
              </a:ext>
            </a:extLst>
          </p:cNvPr>
          <p:cNvSpPr txBox="1"/>
          <p:nvPr/>
        </p:nvSpPr>
        <p:spPr>
          <a:xfrm>
            <a:off x="5831585" y="6348504"/>
            <a:ext cx="5288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38</a:t>
            </a:r>
          </a:p>
        </p:txBody>
      </p:sp>
    </p:spTree>
    <p:extLst>
      <p:ext uri="{BB962C8B-B14F-4D97-AF65-F5344CB8AC3E}">
        <p14:creationId xmlns:p14="http://schemas.microsoft.com/office/powerpoint/2010/main" val="21228858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857673E-818C-C5CD-71EC-EA367412E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559" y="157787"/>
            <a:ext cx="10820063" cy="990709"/>
          </a:xfrm>
        </p:spPr>
        <p:txBody>
          <a:bodyPr>
            <a:noAutofit/>
          </a:bodyPr>
          <a:lstStyle/>
          <a:p>
            <a:r>
              <a:rPr lang="en-US" sz="3200"/>
              <a:t>Impact to Students: Financial Aid and the Tuition Lock Help MSU Denver Maintain Affordability for Students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87A53F-1F6B-C2B0-6E35-077742ACB69E}"/>
              </a:ext>
            </a:extLst>
          </p:cNvPr>
          <p:cNvSpPr txBox="1"/>
          <p:nvPr/>
        </p:nvSpPr>
        <p:spPr>
          <a:xfrm>
            <a:off x="5916676" y="6339694"/>
            <a:ext cx="4749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39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3BC5464-71D4-971F-C681-20BDAFEEB5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6784929"/>
              </p:ext>
            </p:extLst>
          </p:nvPr>
        </p:nvGraphicFramePr>
        <p:xfrm>
          <a:off x="506645" y="1262794"/>
          <a:ext cx="10215785" cy="4942064"/>
        </p:xfrm>
        <a:graphic>
          <a:graphicData uri="http://schemas.openxmlformats.org/drawingml/2006/table">
            <a:tbl>
              <a:tblPr firstRow="1" firstCol="1">
                <a:tableStyleId>{7DF18680-E054-41AD-8BC1-D1AEF772440D}</a:tableStyleId>
              </a:tblPr>
              <a:tblGrid>
                <a:gridCol w="1390277">
                  <a:extLst>
                    <a:ext uri="{9D8B030D-6E8A-4147-A177-3AD203B41FA5}">
                      <a16:colId xmlns:a16="http://schemas.microsoft.com/office/drawing/2014/main" val="2123883161"/>
                    </a:ext>
                  </a:extLst>
                </a:gridCol>
                <a:gridCol w="1265682">
                  <a:extLst>
                    <a:ext uri="{9D8B030D-6E8A-4147-A177-3AD203B41FA5}">
                      <a16:colId xmlns:a16="http://schemas.microsoft.com/office/drawing/2014/main" val="1582067790"/>
                    </a:ext>
                  </a:extLst>
                </a:gridCol>
                <a:gridCol w="1288524">
                  <a:extLst>
                    <a:ext uri="{9D8B030D-6E8A-4147-A177-3AD203B41FA5}">
                      <a16:colId xmlns:a16="http://schemas.microsoft.com/office/drawing/2014/main" val="2010116152"/>
                    </a:ext>
                  </a:extLst>
                </a:gridCol>
                <a:gridCol w="1506566">
                  <a:extLst>
                    <a:ext uri="{9D8B030D-6E8A-4147-A177-3AD203B41FA5}">
                      <a16:colId xmlns:a16="http://schemas.microsoft.com/office/drawing/2014/main" val="598893231"/>
                    </a:ext>
                  </a:extLst>
                </a:gridCol>
                <a:gridCol w="1467111">
                  <a:extLst>
                    <a:ext uri="{9D8B030D-6E8A-4147-A177-3AD203B41FA5}">
                      <a16:colId xmlns:a16="http://schemas.microsoft.com/office/drawing/2014/main" val="857587621"/>
                    </a:ext>
                  </a:extLst>
                </a:gridCol>
                <a:gridCol w="1299945">
                  <a:extLst>
                    <a:ext uri="{9D8B030D-6E8A-4147-A177-3AD203B41FA5}">
                      <a16:colId xmlns:a16="http://schemas.microsoft.com/office/drawing/2014/main" val="314020237"/>
                    </a:ext>
                  </a:extLst>
                </a:gridCol>
                <a:gridCol w="1997680">
                  <a:extLst>
                    <a:ext uri="{9D8B030D-6E8A-4147-A177-3AD203B41FA5}">
                      <a16:colId xmlns:a16="http://schemas.microsoft.com/office/drawing/2014/main" val="1340003577"/>
                    </a:ext>
                  </a:extLst>
                </a:gridCol>
              </a:tblGrid>
              <a:tr h="25172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</a:rPr>
                        <a:t>SAI Band</a:t>
                      </a:r>
                      <a:endParaRPr lang="en-US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</a:rPr>
                        <a:t>Head-count</a:t>
                      </a:r>
                      <a:endParaRPr lang="en-US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</a:rPr>
                        <a:t>Avg. Federal and State Grants (FT)</a:t>
                      </a:r>
                      <a:endParaRPr lang="en-US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</a:rPr>
                        <a:t>Avg. Institutional Aid (grants, scholarships, foundation)</a:t>
                      </a:r>
                      <a:endParaRPr lang="en-US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</a:rPr>
                        <a:t>Avg. Other Grants or Scholarships (External) (FT)</a:t>
                      </a:r>
                      <a:endParaRPr lang="en-US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</a:rPr>
                        <a:t>Avg. Out of Pocket (FT)</a:t>
                      </a:r>
                      <a:endParaRPr lang="en-US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</a:rPr>
                        <a:t>Estimated 3.5% Tuition Increase Impact Assuming Proportional Increases (FT – if outside lock)</a:t>
                      </a:r>
                      <a:endParaRPr lang="en-US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60765684"/>
                  </a:ext>
                </a:extLst>
              </a:tr>
              <a:tr h="4791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</a:rPr>
                        <a:t>0 or Less</a:t>
                      </a:r>
                      <a:endParaRPr lang="en-US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</a:rPr>
                        <a:t>3,844</a:t>
                      </a:r>
                      <a:endParaRPr lang="en-US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</a:rPr>
                        <a:t>$6,427</a:t>
                      </a:r>
                      <a:endParaRPr lang="en-US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</a:rPr>
                        <a:t>$634</a:t>
                      </a:r>
                      <a:endParaRPr lang="en-US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</a:rPr>
                        <a:t>$359</a:t>
                      </a:r>
                      <a:endParaRPr lang="en-US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</a:rPr>
                        <a:t>$179</a:t>
                      </a:r>
                      <a:endParaRPr lang="en-US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</a:rPr>
                        <a:t>$6</a:t>
                      </a:r>
                      <a:endParaRPr lang="en-US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61743307"/>
                  </a:ext>
                </a:extLst>
              </a:tr>
              <a:tr h="4791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</a:rPr>
                        <a:t>1 to 5,000</a:t>
                      </a:r>
                      <a:endParaRPr lang="en-US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</a:rPr>
                        <a:t>787</a:t>
                      </a:r>
                      <a:endParaRPr lang="en-US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</a:rPr>
                        <a:t>$3,508</a:t>
                      </a:r>
                      <a:endParaRPr lang="en-US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</a:rPr>
                        <a:t>$707</a:t>
                      </a:r>
                      <a:endParaRPr lang="en-US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</a:rPr>
                        <a:t>$337</a:t>
                      </a:r>
                      <a:endParaRPr lang="en-US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</a:rPr>
                        <a:t>$1,210</a:t>
                      </a:r>
                      <a:endParaRPr lang="en-US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</a:rPr>
                        <a:t>$43</a:t>
                      </a:r>
                      <a:endParaRPr lang="en-US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14082027"/>
                  </a:ext>
                </a:extLst>
              </a:tr>
              <a:tr h="9874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</a:rPr>
                        <a:t>5,001 to 10,000</a:t>
                      </a:r>
                      <a:endParaRPr lang="en-US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</a:rPr>
                        <a:t>701</a:t>
                      </a:r>
                      <a:endParaRPr lang="en-US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</a:rPr>
                        <a:t>$470</a:t>
                      </a:r>
                      <a:endParaRPr lang="en-US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</a:rPr>
                        <a:t>$1,490</a:t>
                      </a:r>
                      <a:endParaRPr lang="en-US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</a:rPr>
                        <a:t>$383</a:t>
                      </a:r>
                      <a:endParaRPr lang="en-US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</a:rPr>
                        <a:t>$3,126</a:t>
                      </a:r>
                      <a:endParaRPr lang="en-US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</a:rPr>
                        <a:t>$109</a:t>
                      </a:r>
                      <a:endParaRPr lang="en-US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51614446"/>
                  </a:ext>
                </a:extLst>
              </a:tr>
              <a:tr h="4791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</a:rPr>
                        <a:t>10,001 +</a:t>
                      </a:r>
                      <a:endParaRPr lang="en-US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</a:rPr>
                        <a:t>2,001</a:t>
                      </a:r>
                      <a:endParaRPr lang="en-US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</a:rPr>
                        <a:t>$80</a:t>
                      </a:r>
                      <a:endParaRPr lang="en-US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</a:rPr>
                        <a:t>$606</a:t>
                      </a:r>
                      <a:endParaRPr lang="en-US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</a:rPr>
                        <a:t>$193</a:t>
                      </a:r>
                      <a:endParaRPr lang="en-US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</a:rPr>
                        <a:t>$4,485</a:t>
                      </a:r>
                      <a:endParaRPr lang="en-US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</a:rPr>
                        <a:t>$157</a:t>
                      </a:r>
                      <a:endParaRPr lang="en-US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819737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8444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CC89758-3CC2-AF5A-5A9E-BAC4DE3E0A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2474" y="1678072"/>
            <a:ext cx="9450688" cy="1240221"/>
          </a:xfrm>
        </p:spPr>
        <p:txBody>
          <a:bodyPr/>
          <a:lstStyle/>
          <a:p>
            <a:r>
              <a:rPr lang="en-US"/>
              <a:t>Understanding the FY27 Development Context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DF4C9C1-2644-9329-9565-700C1708C4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22474" y="2994493"/>
            <a:ext cx="9450688" cy="28668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1148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9E0FDF0-6C7A-6584-286B-9CD2E7EA55E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Recommended .5 FTE and $40K in Bursar Office will convert payment plan administration in house increasing revenue by $200K</a:t>
            </a:r>
          </a:p>
          <a:p>
            <a:r>
              <a:rPr lang="en-US"/>
              <a:t>Investment of $231K in Undergraduate Teaching Assistant Program with strong retention and ROI </a:t>
            </a:r>
          </a:p>
          <a:p>
            <a:r>
              <a:rPr lang="en-US"/>
              <a:t>A $475K investment in marketing to help build an out of state strategy and bolster recruitment</a:t>
            </a:r>
          </a:p>
          <a:p>
            <a:r>
              <a:rPr lang="en-US"/>
              <a:t>$160K for University Events Position to support future revenue generation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98A619F-809A-FBA6-A969-939A2D2B2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/>
              <a:t>Flywheel Aligned Branch Requests of $.9M Drive Student Success, Enrollment, and Revenue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D04ABC-1272-D5CA-67DF-868F57D246D4}"/>
              </a:ext>
            </a:extLst>
          </p:cNvPr>
          <p:cNvSpPr txBox="1"/>
          <p:nvPr/>
        </p:nvSpPr>
        <p:spPr>
          <a:xfrm>
            <a:off x="5895593" y="6348504"/>
            <a:ext cx="4008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3460882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783C923-606C-3568-CFDA-749AABC9C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151" y="304089"/>
            <a:ext cx="11048569" cy="784047"/>
          </a:xfrm>
        </p:spPr>
        <p:txBody>
          <a:bodyPr>
            <a:noAutofit/>
          </a:bodyPr>
          <a:lstStyle/>
          <a:p>
            <a:r>
              <a:rPr lang="en-US" sz="3200"/>
              <a:t>The MSU Denver Flywheel Strengthens the Institution Through Linking Work to Student Success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B2EF044-65B1-84F2-DF06-99DC59E256F6}"/>
              </a:ext>
            </a:extLst>
          </p:cNvPr>
          <p:cNvCxnSpPr>
            <a:cxnSpLocks/>
            <a:stCxn id="27" idx="6"/>
          </p:cNvCxnSpPr>
          <p:nvPr/>
        </p:nvCxnSpPr>
        <p:spPr>
          <a:xfrm>
            <a:off x="7775447" y="4717982"/>
            <a:ext cx="432817" cy="31445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319033E-0F10-D4B3-D2B1-D2D96E3F3E42}"/>
              </a:ext>
            </a:extLst>
          </p:cNvPr>
          <p:cNvGrpSpPr/>
          <p:nvPr/>
        </p:nvGrpSpPr>
        <p:grpSpPr>
          <a:xfrm>
            <a:off x="427151" y="1075216"/>
            <a:ext cx="10478961" cy="5469551"/>
            <a:chOff x="427151" y="1075216"/>
            <a:chExt cx="10478961" cy="5469551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3B2F1DE0-C680-571D-BDE6-6160FCBDC745}"/>
                </a:ext>
              </a:extLst>
            </p:cNvPr>
            <p:cNvGrpSpPr/>
            <p:nvPr/>
          </p:nvGrpSpPr>
          <p:grpSpPr>
            <a:xfrm>
              <a:off x="427151" y="1075216"/>
              <a:ext cx="10478961" cy="5469551"/>
              <a:chOff x="792911" y="1069848"/>
              <a:chExt cx="10478961" cy="5469551"/>
            </a:xfrm>
          </p:grpSpPr>
          <p:pic>
            <p:nvPicPr>
              <p:cNvPr id="6" name="Content Placeholder 3" descr="A diagram of a student success as fueled through investments">
                <a:extLst>
                  <a:ext uri="{FF2B5EF4-FFF2-40B4-BE49-F238E27FC236}">
                    <a16:creationId xmlns:a16="http://schemas.microsoft.com/office/drawing/2014/main" id="{63738E97-BEEE-593D-8482-F95D1DF469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185" r="-1" b="-1"/>
              <a:stretch>
                <a:fillRect/>
              </a:stretch>
            </p:blipFill>
            <p:spPr>
              <a:xfrm>
                <a:off x="3785616" y="1069848"/>
                <a:ext cx="5906702" cy="5100219"/>
              </a:xfrm>
              <a:prstGeom prst="rect">
                <a:avLst/>
              </a:prstGeom>
            </p:spPr>
          </p:pic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5701804B-AE64-C978-DFC5-9438DC8794EA}"/>
                  </a:ext>
                </a:extLst>
              </p:cNvPr>
              <p:cNvSpPr/>
              <p:nvPr/>
            </p:nvSpPr>
            <p:spPr>
              <a:xfrm>
                <a:off x="5635011" y="4645152"/>
                <a:ext cx="1186413" cy="1143000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F812F65-60F8-ABF6-03F4-85CC83768EEE}"/>
                  </a:ext>
                </a:extLst>
              </p:cNvPr>
              <p:cNvSpPr txBox="1"/>
              <p:nvPr/>
            </p:nvSpPr>
            <p:spPr>
              <a:xfrm>
                <a:off x="3163824" y="5800735"/>
                <a:ext cx="2606040" cy="7386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002856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MSU set record retention from Fall 24 to Fall 25 at 69%, with a 2030 goal of 80%</a:t>
                </a: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8629A791-90A3-BDEE-F4CE-F356A61E24FC}"/>
                  </a:ext>
                </a:extLst>
              </p:cNvPr>
              <p:cNvSpPr/>
              <p:nvPr/>
            </p:nvSpPr>
            <p:spPr>
              <a:xfrm>
                <a:off x="6518931" y="1723644"/>
                <a:ext cx="1186413" cy="1143000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2C2366BF-5D4F-AFE1-7DAC-AC7E32663B4F}"/>
                  </a:ext>
                </a:extLst>
              </p:cNvPr>
              <p:cNvSpPr/>
              <p:nvPr/>
            </p:nvSpPr>
            <p:spPr>
              <a:xfrm>
                <a:off x="7387611" y="2803855"/>
                <a:ext cx="1186413" cy="1143000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" name="Right Brace 10">
                <a:extLst>
                  <a:ext uri="{FF2B5EF4-FFF2-40B4-BE49-F238E27FC236}">
                    <a16:creationId xmlns:a16="http://schemas.microsoft.com/office/drawing/2014/main" id="{47B78822-A275-1D1F-1F28-1F96345816FE}"/>
                  </a:ext>
                </a:extLst>
              </p:cNvPr>
              <p:cNvSpPr/>
              <p:nvPr/>
            </p:nvSpPr>
            <p:spPr>
              <a:xfrm rot="19782585">
                <a:off x="7967409" y="1492567"/>
                <a:ext cx="766830" cy="2075688"/>
              </a:xfrm>
              <a:prstGeom prst="rightBrace">
                <a:avLst/>
              </a:prstGeom>
              <a:ln w="381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285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15" name="Connector: Elbow 14">
                <a:extLst>
                  <a:ext uri="{FF2B5EF4-FFF2-40B4-BE49-F238E27FC236}">
                    <a16:creationId xmlns:a16="http://schemas.microsoft.com/office/drawing/2014/main" id="{2AEB654F-4F15-9843-3AA2-607ECA339992}"/>
                  </a:ext>
                </a:extLst>
              </p:cNvPr>
              <p:cNvCxnSpPr>
                <a:cxnSpLocks/>
                <a:stCxn id="7" idx="4"/>
              </p:cNvCxnSpPr>
              <p:nvPr/>
            </p:nvCxnSpPr>
            <p:spPr>
              <a:xfrm rot="5400000">
                <a:off x="5808086" y="5749932"/>
                <a:ext cx="381912" cy="458353"/>
              </a:xfrm>
              <a:prstGeom prst="bentConnector2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73929A4-8E14-8B57-8029-364C7074DF55}"/>
                  </a:ext>
                </a:extLst>
              </p:cNvPr>
              <p:cNvSpPr txBox="1"/>
              <p:nvPr/>
            </p:nvSpPr>
            <p:spPr>
              <a:xfrm>
                <a:off x="8639702" y="1853895"/>
                <a:ext cx="232257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400">
                    <a:solidFill>
                      <a:srgbClr val="002856"/>
                    </a:solidFill>
                    <a:latin typeface="Arial"/>
                  </a:rPr>
                  <a:t>Branches identified $2.4M in spending efficiencies to redeploy across MSU in FY27</a:t>
                </a: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285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993CC143-070A-EA55-0512-98657A0EF2A8}"/>
                  </a:ext>
                </a:extLst>
              </p:cNvPr>
              <p:cNvSpPr/>
              <p:nvPr/>
            </p:nvSpPr>
            <p:spPr>
              <a:xfrm>
                <a:off x="4782312" y="1600200"/>
                <a:ext cx="1664208" cy="992359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285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C367DFE8-4F25-8A1F-523B-B1DF885E39B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922776" y="1853895"/>
                <a:ext cx="859536" cy="230937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6B33D52-AD58-7D22-2C9B-B87E9EF7E1FE}"/>
                  </a:ext>
                </a:extLst>
              </p:cNvPr>
              <p:cNvSpPr txBox="1"/>
              <p:nvPr/>
            </p:nvSpPr>
            <p:spPr>
              <a:xfrm>
                <a:off x="1316736" y="1269119"/>
                <a:ext cx="2606040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002856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The state funding landscape is challenging, but flywheel investments strengthen MSU’s position within the State’s funding model</a:t>
                </a: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09A84FAA-806F-0FE3-263E-F69BDDD87F4A}"/>
                  </a:ext>
                </a:extLst>
              </p:cNvPr>
              <p:cNvSpPr/>
              <p:nvPr/>
            </p:nvSpPr>
            <p:spPr>
              <a:xfrm>
                <a:off x="6954794" y="4141114"/>
                <a:ext cx="1186413" cy="1143000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848C2D9-3C3F-3170-F8FD-4674B9378201}"/>
                  </a:ext>
                </a:extLst>
              </p:cNvPr>
              <p:cNvSpPr txBox="1"/>
              <p:nvPr/>
            </p:nvSpPr>
            <p:spPr>
              <a:xfrm>
                <a:off x="8545582" y="4303791"/>
                <a:ext cx="2726290" cy="1231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002856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A proposed 2% ATB generated through redistributions and new revenue allows MSU to invest in its people when Colorado is not doing an Across-the-Board</a:t>
                </a: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2856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616EAE68-AC2B-6B2A-02DF-4FF640D6E0F7}"/>
                  </a:ext>
                </a:extLst>
              </p:cNvPr>
              <p:cNvSpPr/>
              <p:nvPr/>
            </p:nvSpPr>
            <p:spPr>
              <a:xfrm>
                <a:off x="3873845" y="2692365"/>
                <a:ext cx="1186413" cy="1143000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0165C61A-F2EB-6E40-310A-3B670B69CD02}"/>
                  </a:ext>
                </a:extLst>
              </p:cNvPr>
              <p:cNvSpPr/>
              <p:nvPr/>
            </p:nvSpPr>
            <p:spPr>
              <a:xfrm>
                <a:off x="4213579" y="4029624"/>
                <a:ext cx="1186413" cy="1143000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4" name="Right Brace 33">
                <a:extLst>
                  <a:ext uri="{FF2B5EF4-FFF2-40B4-BE49-F238E27FC236}">
                    <a16:creationId xmlns:a16="http://schemas.microsoft.com/office/drawing/2014/main" id="{23F3FD15-EB7B-875F-BDD0-9D95F32353D6}"/>
                  </a:ext>
                </a:extLst>
              </p:cNvPr>
              <p:cNvSpPr/>
              <p:nvPr/>
            </p:nvSpPr>
            <p:spPr>
              <a:xfrm rot="9773606">
                <a:off x="3584552" y="3400543"/>
                <a:ext cx="578588" cy="1791538"/>
              </a:xfrm>
              <a:prstGeom prst="rightBrace">
                <a:avLst/>
              </a:prstGeom>
              <a:ln w="381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285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7C492B7-9BAD-691E-C101-A28DEACCFE20}"/>
                  </a:ext>
                </a:extLst>
              </p:cNvPr>
              <p:cNvSpPr txBox="1"/>
              <p:nvPr/>
            </p:nvSpPr>
            <p:spPr>
              <a:xfrm>
                <a:off x="792911" y="3687006"/>
                <a:ext cx="2826302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002856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Proposed and recommended investments in marketing and student-facing programs that support retention and completion drive MSU’s success</a:t>
                </a:r>
              </a:p>
            </p:txBody>
          </p:sp>
        </p:grp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FD4F7A61-F701-5BF9-D9F6-F7379E074F0F}"/>
                </a:ext>
              </a:extLst>
            </p:cNvPr>
            <p:cNvCxnSpPr>
              <a:cxnSpLocks/>
              <a:stCxn id="27" idx="6"/>
              <a:endCxn id="31" idx="1"/>
            </p:cNvCxnSpPr>
            <p:nvPr/>
          </p:nvCxnSpPr>
          <p:spPr>
            <a:xfrm>
              <a:off x="7775447" y="4717982"/>
              <a:ext cx="404375" cy="20673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B63B6F3-F697-F890-7040-0563394D95C6}"/>
              </a:ext>
            </a:extLst>
          </p:cNvPr>
          <p:cNvSpPr txBox="1"/>
          <p:nvPr/>
        </p:nvSpPr>
        <p:spPr>
          <a:xfrm>
            <a:off x="5876544" y="6446646"/>
            <a:ext cx="2103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031831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DB38923-71EB-AB4A-7D2E-F535C0CA0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" y="386385"/>
            <a:ext cx="10853122" cy="990709"/>
          </a:xfrm>
        </p:spPr>
        <p:txBody>
          <a:bodyPr>
            <a:normAutofit fontScale="90000"/>
          </a:bodyPr>
          <a:lstStyle/>
          <a:p>
            <a:r>
              <a:rPr lang="en-US"/>
              <a:t>FY26 Budget Is Trending Under by a Thin Margin Reflecting Strong Budget Management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4F0FFC0-0582-A75D-513E-1A5A690042A4}"/>
              </a:ext>
            </a:extLst>
          </p:cNvPr>
          <p:cNvGraphicFramePr>
            <a:graphicFrameLocks noGrp="1"/>
          </p:cNvGraphicFramePr>
          <p:nvPr/>
        </p:nvGraphicFramePr>
        <p:xfrm>
          <a:off x="406101" y="1377094"/>
          <a:ext cx="11018521" cy="4950676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600615">
                  <a:extLst>
                    <a:ext uri="{9D8B030D-6E8A-4147-A177-3AD203B41FA5}">
                      <a16:colId xmlns:a16="http://schemas.microsoft.com/office/drawing/2014/main" val="2938144941"/>
                    </a:ext>
                  </a:extLst>
                </a:gridCol>
                <a:gridCol w="1488283">
                  <a:extLst>
                    <a:ext uri="{9D8B030D-6E8A-4147-A177-3AD203B41FA5}">
                      <a16:colId xmlns:a16="http://schemas.microsoft.com/office/drawing/2014/main" val="1796159903"/>
                    </a:ext>
                  </a:extLst>
                </a:gridCol>
                <a:gridCol w="1883903">
                  <a:extLst>
                    <a:ext uri="{9D8B030D-6E8A-4147-A177-3AD203B41FA5}">
                      <a16:colId xmlns:a16="http://schemas.microsoft.com/office/drawing/2014/main" val="1295066677"/>
                    </a:ext>
                  </a:extLst>
                </a:gridCol>
                <a:gridCol w="1701344">
                  <a:extLst>
                    <a:ext uri="{9D8B030D-6E8A-4147-A177-3AD203B41FA5}">
                      <a16:colId xmlns:a16="http://schemas.microsoft.com/office/drawing/2014/main" val="984188416"/>
                    </a:ext>
                  </a:extLst>
                </a:gridCol>
                <a:gridCol w="1632374">
                  <a:extLst>
                    <a:ext uri="{9D8B030D-6E8A-4147-A177-3AD203B41FA5}">
                      <a16:colId xmlns:a16="http://schemas.microsoft.com/office/drawing/2014/main" val="1186523621"/>
                    </a:ext>
                  </a:extLst>
                </a:gridCol>
                <a:gridCol w="1712002">
                  <a:extLst>
                    <a:ext uri="{9D8B030D-6E8A-4147-A177-3AD203B41FA5}">
                      <a16:colId xmlns:a16="http://schemas.microsoft.com/office/drawing/2014/main" val="4174947636"/>
                    </a:ext>
                  </a:extLst>
                </a:gridCol>
              </a:tblGrid>
              <a:tr h="4879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Branch</a:t>
                      </a:r>
                      <a:endParaRPr lang="en-US" sz="16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2" marR="9502" marT="9502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u="sng" strike="noStrike">
                          <a:effectLst/>
                        </a:rPr>
                        <a:t>Budget</a:t>
                      </a:r>
                      <a:endParaRPr lang="en-US" sz="1600" b="1" i="0" u="sng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2" marR="9502" marT="9502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u="sng" strike="noStrike">
                          <a:effectLst/>
                        </a:rPr>
                        <a:t>Actuals Through April</a:t>
                      </a:r>
                      <a:endParaRPr lang="en-US" sz="1600" b="1" i="0" u="sng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2" marR="9502" marT="9502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u="sng" strike="noStrike">
                          <a:effectLst/>
                        </a:rPr>
                        <a:t>Projection</a:t>
                      </a:r>
                      <a:endParaRPr lang="en-US" sz="1600" b="1" i="0" u="sng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2" marR="9502" marT="9502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u="sng" strike="noStrike">
                          <a:effectLst/>
                        </a:rPr>
                        <a:t>Difference</a:t>
                      </a:r>
                      <a:endParaRPr lang="en-US" sz="1600" b="1" i="0" u="sng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2" marR="9502" marT="9502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u="sng" strike="noStrike">
                          <a:effectLst/>
                        </a:rPr>
                        <a:t>Percent Under/Over</a:t>
                      </a:r>
                      <a:endParaRPr lang="en-US" sz="1600" b="1" i="0" u="sng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2" marR="9502" marT="9502" marB="0" anchor="b"/>
                </a:tc>
                <a:extLst>
                  <a:ext uri="{0D108BD9-81ED-4DB2-BD59-A6C34878D82A}">
                    <a16:rowId xmlns:a16="http://schemas.microsoft.com/office/drawing/2014/main" val="1978741036"/>
                  </a:ext>
                </a:extLst>
              </a:tr>
              <a:tr h="34591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President's Office</a:t>
                      </a:r>
                      <a:endParaRPr lang="en-US" sz="16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2" marR="9502" marT="950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2,706,159</a:t>
                      </a:r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2" marR="9502" marT="950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1,985,761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02" marR="9502" marT="950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2,537,323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02" marR="9502" marT="950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168,836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02" marR="9502" marT="950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6.24%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02" marR="9502" marT="9502" marB="0" anchor="b"/>
                </a:tc>
                <a:extLst>
                  <a:ext uri="{0D108BD9-81ED-4DB2-BD59-A6C34878D82A}">
                    <a16:rowId xmlns:a16="http://schemas.microsoft.com/office/drawing/2014/main" val="2073707497"/>
                  </a:ext>
                </a:extLst>
              </a:tr>
              <a:tr h="34591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Provost/Academic Affairs</a:t>
                      </a:r>
                      <a:endParaRPr lang="en-US" sz="16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2" marR="9502" marT="950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121,979,926</a:t>
                      </a:r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2" marR="9502" marT="950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110,629,234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02" marR="9502" marT="950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121,472,275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02" marR="9502" marT="950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507,651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02" marR="9502" marT="950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0.42%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02" marR="9502" marT="9502" marB="0" anchor="b"/>
                </a:tc>
                <a:extLst>
                  <a:ext uri="{0D108BD9-81ED-4DB2-BD59-A6C34878D82A}">
                    <a16:rowId xmlns:a16="http://schemas.microsoft.com/office/drawing/2014/main" val="1111791778"/>
                  </a:ext>
                </a:extLst>
              </a:tr>
              <a:tr h="34591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Administration</a:t>
                      </a:r>
                      <a:endParaRPr lang="en-US" sz="16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2" marR="9502" marT="950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34,575,740</a:t>
                      </a:r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2" marR="9502" marT="950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27,701,740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02" marR="9502" marT="950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34,823,768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02" marR="9502" marT="950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u="none" strike="noStrike">
                          <a:solidFill>
                            <a:schemeClr val="accent2"/>
                          </a:solidFill>
                          <a:effectLst/>
                        </a:rPr>
                        <a:t>-248,028</a:t>
                      </a:r>
                      <a:endParaRPr lang="en-US" sz="1600" b="0" i="0" u="none" strike="noStrike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02" marR="9502" marT="950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u="none" strike="noStrike">
                          <a:solidFill>
                            <a:schemeClr val="accent2"/>
                          </a:solidFill>
                          <a:effectLst/>
                        </a:rPr>
                        <a:t>-0.72%</a:t>
                      </a:r>
                      <a:endParaRPr lang="en-US" sz="1600" b="0" i="0" u="none" strike="noStrike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02" marR="9502" marT="9502" marB="0" anchor="b"/>
                </a:tc>
                <a:extLst>
                  <a:ext uri="{0D108BD9-81ED-4DB2-BD59-A6C34878D82A}">
                    <a16:rowId xmlns:a16="http://schemas.microsoft.com/office/drawing/2014/main" val="751333435"/>
                  </a:ext>
                </a:extLst>
              </a:tr>
              <a:tr h="34591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University Advancement</a:t>
                      </a:r>
                      <a:endParaRPr lang="en-US" sz="16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2" marR="9502" marT="950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4,831,348</a:t>
                      </a:r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2" marR="9502" marT="950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3,882,759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02" marR="9502" marT="950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4,928,116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02" marR="9502" marT="950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u="none" strike="noStrike">
                          <a:solidFill>
                            <a:schemeClr val="accent2"/>
                          </a:solidFill>
                          <a:effectLst/>
                        </a:rPr>
                        <a:t>-96,768</a:t>
                      </a:r>
                      <a:endParaRPr lang="en-US" sz="1600" b="0" i="0" u="none" strike="noStrike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02" marR="9502" marT="950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u="none" strike="noStrike">
                          <a:solidFill>
                            <a:schemeClr val="accent2"/>
                          </a:solidFill>
                          <a:effectLst/>
                        </a:rPr>
                        <a:t>-2.00%</a:t>
                      </a:r>
                      <a:endParaRPr lang="en-US" sz="1600" b="0" i="0" u="none" strike="noStrike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02" marR="9502" marT="9502" marB="0" anchor="b"/>
                </a:tc>
                <a:extLst>
                  <a:ext uri="{0D108BD9-81ED-4DB2-BD59-A6C34878D82A}">
                    <a16:rowId xmlns:a16="http://schemas.microsoft.com/office/drawing/2014/main" val="4217855436"/>
                  </a:ext>
                </a:extLst>
              </a:tr>
              <a:tr h="4879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Enrollment and Student Affairs</a:t>
                      </a:r>
                      <a:endParaRPr lang="en-US" sz="16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2" marR="9502" marT="950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18,543,041</a:t>
                      </a:r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2" marR="9502" marT="950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15,413,705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02" marR="9502" marT="950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18,632,731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02" marR="9502" marT="950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u="none" strike="noStrike">
                          <a:solidFill>
                            <a:schemeClr val="accent2"/>
                          </a:solidFill>
                          <a:effectLst/>
                        </a:rPr>
                        <a:t>-89,690</a:t>
                      </a:r>
                      <a:endParaRPr lang="en-US" sz="1600" b="0" i="0" u="none" strike="noStrike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02" marR="9502" marT="950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u="none" strike="noStrike">
                          <a:solidFill>
                            <a:schemeClr val="accent2"/>
                          </a:solidFill>
                          <a:effectLst/>
                        </a:rPr>
                        <a:t>-0.48%</a:t>
                      </a:r>
                      <a:endParaRPr lang="en-US" sz="1600" b="0" i="0" u="none" strike="noStrike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02" marR="9502" marT="9502" marB="0" anchor="b"/>
                </a:tc>
                <a:extLst>
                  <a:ext uri="{0D108BD9-81ED-4DB2-BD59-A6C34878D82A}">
                    <a16:rowId xmlns:a16="http://schemas.microsoft.com/office/drawing/2014/main" val="3089680714"/>
                  </a:ext>
                </a:extLst>
              </a:tr>
              <a:tr h="34591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Diversity</a:t>
                      </a:r>
                      <a:endParaRPr lang="en-US" sz="16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2" marR="9502" marT="950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1,512,845</a:t>
                      </a:r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2" marR="9502" marT="950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1,044,380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02" marR="9502" marT="950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1,415,285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02" marR="9502" marT="950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97,560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02" marR="9502" marT="950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6.45%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02" marR="9502" marT="9502" marB="0" anchor="b"/>
                </a:tc>
                <a:extLst>
                  <a:ext uri="{0D108BD9-81ED-4DB2-BD59-A6C34878D82A}">
                    <a16:rowId xmlns:a16="http://schemas.microsoft.com/office/drawing/2014/main" val="3452600027"/>
                  </a:ext>
                </a:extLst>
              </a:tr>
              <a:tr h="34591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General Counsel</a:t>
                      </a:r>
                      <a:endParaRPr lang="en-US" sz="16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2" marR="9502" marT="950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2,188,979</a:t>
                      </a:r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2" marR="9502" marT="950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1,096,805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02" marR="9502" marT="950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1,676,927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02" marR="9502" marT="950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512,052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02" marR="9502" marT="950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23.39%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02" marR="9502" marT="9502" marB="0" anchor="b"/>
                </a:tc>
                <a:extLst>
                  <a:ext uri="{0D108BD9-81ED-4DB2-BD59-A6C34878D82A}">
                    <a16:rowId xmlns:a16="http://schemas.microsoft.com/office/drawing/2014/main" val="1405123807"/>
                  </a:ext>
                </a:extLst>
              </a:tr>
              <a:tr h="34591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Strategy and External Affairs</a:t>
                      </a:r>
                      <a:endParaRPr lang="en-US" sz="16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2" marR="9502" marT="950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3,612,744</a:t>
                      </a:r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2" marR="9502" marT="950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2,464,091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02" marR="9502" marT="950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3,336,056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02" marR="9502" marT="950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276,688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02" marR="9502" marT="950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7.66%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02" marR="9502" marT="9502" marB="0" anchor="b"/>
                </a:tc>
                <a:extLst>
                  <a:ext uri="{0D108BD9-81ED-4DB2-BD59-A6C34878D82A}">
                    <a16:rowId xmlns:a16="http://schemas.microsoft.com/office/drawing/2014/main" val="882869934"/>
                  </a:ext>
                </a:extLst>
              </a:tr>
              <a:tr h="4879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University Communication and Marketing</a:t>
                      </a:r>
                      <a:endParaRPr lang="en-US" sz="16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2" marR="9502" marT="950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5,309,627</a:t>
                      </a:r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2" marR="9502" marT="950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4,325,391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02" marR="9502" marT="950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5,299,037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02" marR="9502" marT="950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10,590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02" marR="9502" marT="950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0.20%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02" marR="9502" marT="9502" marB="0" anchor="b"/>
                </a:tc>
                <a:extLst>
                  <a:ext uri="{0D108BD9-81ED-4DB2-BD59-A6C34878D82A}">
                    <a16:rowId xmlns:a16="http://schemas.microsoft.com/office/drawing/2014/main" val="2975717517"/>
                  </a:ext>
                </a:extLst>
              </a:tr>
              <a:tr h="34591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Athletics</a:t>
                      </a:r>
                      <a:endParaRPr lang="en-US" sz="16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2" marR="9502" marT="950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3,870,337</a:t>
                      </a:r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2" marR="9502" marT="950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3,009,734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02" marR="9502" marT="950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3,774,674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02" marR="9502" marT="950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95,663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02" marR="9502" marT="950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2.47%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02" marR="9502" marT="9502" marB="0" anchor="b"/>
                </a:tc>
                <a:extLst>
                  <a:ext uri="{0D108BD9-81ED-4DB2-BD59-A6C34878D82A}">
                    <a16:rowId xmlns:a16="http://schemas.microsoft.com/office/drawing/2014/main" val="3017978432"/>
                  </a:ext>
                </a:extLst>
              </a:tr>
              <a:tr h="34591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Campus-Wide</a:t>
                      </a:r>
                      <a:endParaRPr lang="en-US" sz="16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2" marR="9502" marT="950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23,803,006</a:t>
                      </a:r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2" marR="9502" marT="950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19,412,310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02" marR="9502" marT="950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23,748,607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02" marR="9502" marT="950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54,399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02" marR="9502" marT="950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0.23%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02" marR="9502" marT="9502" marB="0" anchor="b"/>
                </a:tc>
                <a:extLst>
                  <a:ext uri="{0D108BD9-81ED-4DB2-BD59-A6C34878D82A}">
                    <a16:rowId xmlns:a16="http://schemas.microsoft.com/office/drawing/2014/main" val="120923162"/>
                  </a:ext>
                </a:extLst>
              </a:tr>
              <a:tr h="34591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Total</a:t>
                      </a:r>
                      <a:endParaRPr lang="en-US" sz="16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2" marR="9502" marT="950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222,933,752</a:t>
                      </a:r>
                      <a:endParaRPr lang="en-US" sz="16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2" marR="9502" marT="950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190,965,910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02" marR="9502" marT="950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221,644,799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02" marR="9502" marT="950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1,288,953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02" marR="9502" marT="950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0.58%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02" marR="9502" marT="9502" marB="0" anchor="b"/>
                </a:tc>
                <a:extLst>
                  <a:ext uri="{0D108BD9-81ED-4DB2-BD59-A6C34878D82A}">
                    <a16:rowId xmlns:a16="http://schemas.microsoft.com/office/drawing/2014/main" val="2304975943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3224254-5BE3-3E07-3CF9-B92ABF94C40E}"/>
              </a:ext>
            </a:extLst>
          </p:cNvPr>
          <p:cNvSpPr txBox="1"/>
          <p:nvPr/>
        </p:nvSpPr>
        <p:spPr>
          <a:xfrm>
            <a:off x="5810205" y="6471615"/>
            <a:ext cx="2103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841871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8D565B5-B6EC-546E-FCED-5498ECC73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514401"/>
            <a:ext cx="10615378" cy="990709"/>
          </a:xfrm>
        </p:spPr>
        <p:txBody>
          <a:bodyPr>
            <a:noAutofit/>
          </a:bodyPr>
          <a:lstStyle/>
          <a:p>
            <a:r>
              <a:rPr lang="en-US" sz="3200"/>
              <a:t>Increased Tuition Revenue and Strong Investment Returns, Allowed MSU to Offset the Mid-Year State Cut Without an Impact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025C3F7-52E5-25DB-CE27-C2DEEC48EA24}"/>
              </a:ext>
            </a:extLst>
          </p:cNvPr>
          <p:cNvGraphicFramePr>
            <a:graphicFrameLocks noGrp="1"/>
          </p:cNvGraphicFramePr>
          <p:nvPr/>
        </p:nvGraphicFramePr>
        <p:xfrm>
          <a:off x="557784" y="1655069"/>
          <a:ext cx="10194147" cy="4521898"/>
        </p:xfrm>
        <a:graphic>
          <a:graphicData uri="http://schemas.openxmlformats.org/drawingml/2006/table">
            <a:tbl>
              <a:tblPr/>
              <a:tblGrid>
                <a:gridCol w="3840480">
                  <a:extLst>
                    <a:ext uri="{9D8B030D-6E8A-4147-A177-3AD203B41FA5}">
                      <a16:colId xmlns:a16="http://schemas.microsoft.com/office/drawing/2014/main" val="2767594900"/>
                    </a:ext>
                  </a:extLst>
                </a:gridCol>
                <a:gridCol w="2340864">
                  <a:extLst>
                    <a:ext uri="{9D8B030D-6E8A-4147-A177-3AD203B41FA5}">
                      <a16:colId xmlns:a16="http://schemas.microsoft.com/office/drawing/2014/main" val="6111678"/>
                    </a:ext>
                  </a:extLst>
                </a:gridCol>
                <a:gridCol w="2345536">
                  <a:extLst>
                    <a:ext uri="{9D8B030D-6E8A-4147-A177-3AD203B41FA5}">
                      <a16:colId xmlns:a16="http://schemas.microsoft.com/office/drawing/2014/main" val="1560157155"/>
                    </a:ext>
                  </a:extLst>
                </a:gridCol>
                <a:gridCol w="1667267">
                  <a:extLst>
                    <a:ext uri="{9D8B030D-6E8A-4147-A177-3AD203B41FA5}">
                      <a16:colId xmlns:a16="http://schemas.microsoft.com/office/drawing/2014/main" val="1246058707"/>
                    </a:ext>
                  </a:extLst>
                </a:gridCol>
              </a:tblGrid>
              <a:tr h="759679">
                <a:tc>
                  <a:txBody>
                    <a:bodyPr/>
                    <a:lstStyle/>
                    <a:p>
                      <a:pPr algn="l" fontAlgn="base">
                        <a:lnSpc>
                          <a:spcPts val="2400"/>
                        </a:lnSpc>
                        <a:buNone/>
                      </a:pPr>
                      <a:r>
                        <a:rPr lang="en-US" sz="1800" b="1" i="0" u="none" strike="noStrike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</a:rPr>
                        <a:t>Revenue Category</a:t>
                      </a:r>
                      <a:r>
                        <a:rPr lang="en-US" sz="1800" b="0" i="0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sz="1600" b="0" i="0">
                        <a:solidFill>
                          <a:srgbClr val="002856"/>
                        </a:solidFill>
                        <a:effectLst/>
                      </a:endParaRPr>
                    </a:p>
                  </a:txBody>
                  <a:tcPr marL="83546" marR="83546" marT="41773" marB="41773" anchor="b">
                    <a:lnL w="1143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43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43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43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400"/>
                        </a:lnSpc>
                        <a:buNone/>
                      </a:pPr>
                      <a:r>
                        <a:rPr lang="en-US" sz="1800" b="1" i="0" u="none" strike="noStrike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</a:rPr>
                        <a:t>Budgeted Amount</a:t>
                      </a:r>
                      <a:r>
                        <a:rPr lang="en-US" sz="1800" b="0" i="0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sz="1600" b="0" i="0">
                        <a:solidFill>
                          <a:srgbClr val="002856"/>
                        </a:solidFill>
                        <a:effectLst/>
                      </a:endParaRPr>
                    </a:p>
                  </a:txBody>
                  <a:tcPr marL="83546" marR="83546" marT="41773" marB="41773" anchor="b">
                    <a:lnL w="1143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43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43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43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400"/>
                        </a:lnSpc>
                        <a:buNone/>
                      </a:pPr>
                      <a:r>
                        <a:rPr lang="en-US" sz="1800" b="1" i="0" u="none" strike="noStrike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</a:rPr>
                        <a:t>Estimated Changes</a:t>
                      </a:r>
                      <a:r>
                        <a:rPr lang="en-US" sz="1800" b="0" i="0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sz="1600" b="0" i="0">
                        <a:solidFill>
                          <a:srgbClr val="002856"/>
                        </a:solidFill>
                        <a:effectLst/>
                      </a:endParaRPr>
                    </a:p>
                  </a:txBody>
                  <a:tcPr marL="83546" marR="83546" marT="41773" marB="41773" anchor="b">
                    <a:lnL w="1143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43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43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43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400"/>
                        </a:lnSpc>
                        <a:buNone/>
                      </a:pPr>
                      <a:r>
                        <a:rPr lang="en-US" sz="1800" b="1" i="0" u="none" strike="noStrike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</a:rPr>
                        <a:t>Forecasted</a:t>
                      </a:r>
                      <a:r>
                        <a:rPr lang="en-US" sz="1800" b="0" i="0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sz="1600" b="0" i="0">
                        <a:solidFill>
                          <a:srgbClr val="002856"/>
                        </a:solidFill>
                        <a:effectLst/>
                      </a:endParaRPr>
                    </a:p>
                  </a:txBody>
                  <a:tcPr marL="83546" marR="83546" marT="41773" marB="41773" anchor="b">
                    <a:lnL w="1143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43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43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43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2222170"/>
                  </a:ext>
                </a:extLst>
              </a:tr>
              <a:tr h="759679">
                <a:tc>
                  <a:txBody>
                    <a:bodyPr/>
                    <a:lstStyle/>
                    <a:p>
                      <a:pPr algn="l" fontAlgn="base">
                        <a:lnSpc>
                          <a:spcPts val="2400"/>
                        </a:lnSpc>
                        <a:buNone/>
                      </a:pPr>
                      <a:r>
                        <a:rPr lang="en-US" sz="1800" b="0" i="0" u="none" strike="noStrike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</a:rPr>
                        <a:t>Tuition and Fees</a:t>
                      </a:r>
                      <a:r>
                        <a:rPr lang="en-US" sz="1800" b="0" i="0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sz="1600" b="0" i="0">
                        <a:solidFill>
                          <a:srgbClr val="002856"/>
                        </a:solidFill>
                        <a:effectLst/>
                      </a:endParaRPr>
                    </a:p>
                  </a:txBody>
                  <a:tcPr marL="83546" marR="83546" marT="41773" marB="41773" anchor="b">
                    <a:lnL w="1143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43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43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43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ts val="2400"/>
                        </a:lnSpc>
                        <a:buNone/>
                      </a:pPr>
                      <a:r>
                        <a:rPr lang="en-US" sz="1800" b="0" i="0" u="none" strike="noStrike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</a:rPr>
                        <a:t>$123,186,976 </a:t>
                      </a:r>
                      <a:r>
                        <a:rPr lang="en-US" sz="1800" b="0" i="0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sz="1600" b="0" i="0">
                        <a:solidFill>
                          <a:srgbClr val="002856"/>
                        </a:solidFill>
                        <a:effectLst/>
                      </a:endParaRPr>
                    </a:p>
                  </a:txBody>
                  <a:tcPr marL="83546" marR="83546" marT="41773" marB="41773" anchor="b">
                    <a:lnL w="1143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43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43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43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ts val="2400"/>
                        </a:lnSpc>
                        <a:buNone/>
                      </a:pPr>
                      <a:r>
                        <a:rPr lang="en-US" sz="1800" b="0" i="0" u="none" strike="noStrike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</a:rPr>
                        <a:t>$1,114,715 </a:t>
                      </a:r>
                      <a:r>
                        <a:rPr lang="en-US" sz="1800" b="0" i="0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sz="1600" b="0" i="0">
                        <a:solidFill>
                          <a:srgbClr val="002856"/>
                        </a:solidFill>
                        <a:effectLst/>
                      </a:endParaRPr>
                    </a:p>
                  </a:txBody>
                  <a:tcPr marL="83546" marR="83546" marT="41773" marB="41773" anchor="b">
                    <a:lnL w="1143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43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43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43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ts val="2400"/>
                        </a:lnSpc>
                        <a:buNone/>
                      </a:pPr>
                      <a:r>
                        <a:rPr lang="en-US" sz="1800" b="0" i="0" u="none" strike="noStrike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</a:rPr>
                        <a:t>$124,301,691 </a:t>
                      </a:r>
                      <a:r>
                        <a:rPr lang="en-US" sz="1800" b="0" i="0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sz="1600" b="0" i="0">
                        <a:solidFill>
                          <a:srgbClr val="002856"/>
                        </a:solidFill>
                        <a:effectLst/>
                      </a:endParaRPr>
                    </a:p>
                  </a:txBody>
                  <a:tcPr marL="83546" marR="83546" marT="41773" marB="41773" anchor="b">
                    <a:lnL w="1143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43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43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43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129140"/>
                  </a:ext>
                </a:extLst>
              </a:tr>
              <a:tr h="759679">
                <a:tc>
                  <a:txBody>
                    <a:bodyPr/>
                    <a:lstStyle/>
                    <a:p>
                      <a:pPr algn="l" fontAlgn="base">
                        <a:lnSpc>
                          <a:spcPts val="2400"/>
                        </a:lnSpc>
                        <a:buNone/>
                      </a:pPr>
                      <a:r>
                        <a:rPr lang="en-US" sz="1800" b="0" i="0" u="none" strike="noStrike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</a:rPr>
                        <a:t>State Funding</a:t>
                      </a:r>
                      <a:r>
                        <a:rPr lang="en-US" sz="1800" b="0" i="0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sz="1600" b="0" i="0">
                        <a:solidFill>
                          <a:srgbClr val="002856"/>
                        </a:solidFill>
                        <a:effectLst/>
                      </a:endParaRPr>
                    </a:p>
                  </a:txBody>
                  <a:tcPr marL="83546" marR="83546" marT="41773" marB="41773" anchor="b">
                    <a:lnL w="1143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43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43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43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ts val="2400"/>
                        </a:lnSpc>
                        <a:buNone/>
                      </a:pPr>
                      <a:r>
                        <a:rPr lang="en-US" sz="1800" b="0" i="0" u="none" strike="noStrike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</a:rPr>
                        <a:t>$90,244,146 </a:t>
                      </a:r>
                      <a:r>
                        <a:rPr lang="en-US" sz="1800" b="0" i="0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sz="1600" b="0" i="0">
                        <a:solidFill>
                          <a:srgbClr val="002856"/>
                        </a:solidFill>
                        <a:effectLst/>
                      </a:endParaRPr>
                    </a:p>
                  </a:txBody>
                  <a:tcPr marL="83546" marR="83546" marT="41773" marB="41773" anchor="b">
                    <a:lnL w="1143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43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43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43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ts val="2400"/>
                        </a:lnSpc>
                        <a:buNone/>
                      </a:pPr>
                      <a:r>
                        <a:rPr lang="en-US" sz="1800" b="0" i="0" u="none" strike="noStrike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</a:rPr>
                        <a:t>($880,903)</a:t>
                      </a:r>
                      <a:r>
                        <a:rPr lang="en-US" sz="1800" b="0" i="0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sz="1600" b="0" i="0">
                        <a:solidFill>
                          <a:srgbClr val="002856"/>
                        </a:solidFill>
                        <a:effectLst/>
                      </a:endParaRPr>
                    </a:p>
                  </a:txBody>
                  <a:tcPr marL="83546" marR="83546" marT="41773" marB="41773" anchor="b">
                    <a:lnL w="1143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43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43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43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ts val="2400"/>
                        </a:lnSpc>
                        <a:buNone/>
                      </a:pPr>
                      <a:r>
                        <a:rPr lang="en-US" sz="1800" b="0" i="0" u="none" strike="noStrike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</a:rPr>
                        <a:t>$89,363,243 </a:t>
                      </a:r>
                      <a:r>
                        <a:rPr lang="en-US" sz="1800" b="0" i="0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sz="1600" b="0" i="0">
                        <a:solidFill>
                          <a:srgbClr val="002856"/>
                        </a:solidFill>
                        <a:effectLst/>
                      </a:endParaRPr>
                    </a:p>
                  </a:txBody>
                  <a:tcPr marL="83546" marR="83546" marT="41773" marB="41773" anchor="b">
                    <a:lnL w="1143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43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43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43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0209630"/>
                  </a:ext>
                </a:extLst>
              </a:tr>
              <a:tr h="1483182">
                <a:tc>
                  <a:txBody>
                    <a:bodyPr/>
                    <a:lstStyle/>
                    <a:p>
                      <a:pPr algn="l" fontAlgn="base">
                        <a:lnSpc>
                          <a:spcPts val="2400"/>
                        </a:lnSpc>
                        <a:buNone/>
                      </a:pPr>
                      <a:r>
                        <a:rPr lang="en-US" sz="1800" b="0" i="0" u="none" strike="noStrike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</a:rPr>
                        <a:t>Other Operating Including: ICR, Interest Income, and </a:t>
                      </a:r>
                      <a:r>
                        <a:rPr lang="en-US" sz="1800" b="0" i="0" u="none" strike="noStrike" err="1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</a:rPr>
                        <a:t>Misc</a:t>
                      </a:r>
                      <a:r>
                        <a:rPr lang="en-US" sz="1800" b="0" i="0" u="none" strike="noStrike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</a:rPr>
                        <a:t> Revenue Categories</a:t>
                      </a:r>
                      <a:r>
                        <a:rPr lang="en-US" sz="1800" b="0" i="0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sz="1600" b="0" i="0">
                        <a:solidFill>
                          <a:srgbClr val="002856"/>
                        </a:solidFill>
                        <a:effectLst/>
                      </a:endParaRPr>
                    </a:p>
                  </a:txBody>
                  <a:tcPr marL="83546" marR="83546" marT="41773" marB="41773" anchor="b">
                    <a:lnL w="1143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43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43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43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ts val="2400"/>
                        </a:lnSpc>
                        <a:buNone/>
                      </a:pPr>
                      <a:r>
                        <a:rPr lang="en-US" sz="1800" b="0" i="0" u="none" strike="noStrike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</a:rPr>
                        <a:t>$9,502,630 </a:t>
                      </a:r>
                      <a:r>
                        <a:rPr lang="en-US" sz="1800" b="0" i="0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sz="1600" b="0" i="0">
                        <a:solidFill>
                          <a:srgbClr val="002856"/>
                        </a:solidFill>
                        <a:effectLst/>
                      </a:endParaRPr>
                    </a:p>
                  </a:txBody>
                  <a:tcPr marL="83546" marR="83546" marT="41773" marB="41773" anchor="b">
                    <a:lnL w="1143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43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43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43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ts val="2400"/>
                        </a:lnSpc>
                        <a:buNone/>
                      </a:pPr>
                      <a:r>
                        <a:rPr lang="en-US" sz="1800" b="0" i="0" u="none" strike="noStrike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</a:rPr>
                        <a:t>$1,865,227</a:t>
                      </a:r>
                      <a:endParaRPr lang="en-US" sz="1600" b="0" i="0">
                        <a:solidFill>
                          <a:srgbClr val="002856"/>
                        </a:solidFill>
                        <a:effectLst/>
                      </a:endParaRPr>
                    </a:p>
                  </a:txBody>
                  <a:tcPr marL="83546" marR="83546" marT="41773" marB="41773" anchor="b">
                    <a:lnL w="1143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43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43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43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ts val="2400"/>
                        </a:lnSpc>
                        <a:buNone/>
                      </a:pPr>
                      <a:r>
                        <a:rPr lang="en-US" sz="1800" b="0" i="0" u="none" strike="noStrike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</a:rPr>
                        <a:t>$11,367,857</a:t>
                      </a:r>
                      <a:r>
                        <a:rPr lang="en-US" sz="1800" b="0" i="0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sz="1600" b="0" i="0">
                        <a:solidFill>
                          <a:srgbClr val="002856"/>
                        </a:solidFill>
                        <a:effectLst/>
                      </a:endParaRPr>
                    </a:p>
                  </a:txBody>
                  <a:tcPr marL="83546" marR="83546" marT="41773" marB="41773" anchor="b">
                    <a:lnL w="1143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43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43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43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2042169"/>
                  </a:ext>
                </a:extLst>
              </a:tr>
              <a:tr h="759679">
                <a:tc>
                  <a:txBody>
                    <a:bodyPr/>
                    <a:lstStyle/>
                    <a:p>
                      <a:pPr algn="l" fontAlgn="base">
                        <a:lnSpc>
                          <a:spcPts val="2400"/>
                        </a:lnSpc>
                        <a:buNone/>
                      </a:pPr>
                      <a:r>
                        <a:rPr lang="en-US" sz="1800" b="0" i="0" u="none" strike="noStrike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  <a:r>
                        <a:rPr lang="en-US" sz="1800" b="0" i="0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sz="1600" b="0" i="0">
                        <a:solidFill>
                          <a:srgbClr val="002856"/>
                        </a:solidFill>
                        <a:effectLst/>
                      </a:endParaRPr>
                    </a:p>
                  </a:txBody>
                  <a:tcPr marL="83546" marR="83546" marT="41773" marB="41773" anchor="b">
                    <a:lnL w="1143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43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43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43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ts val="2400"/>
                        </a:lnSpc>
                        <a:buNone/>
                      </a:pPr>
                      <a:r>
                        <a:rPr lang="en-US" sz="1800" b="0" i="0" u="none" strike="noStrike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</a:rPr>
                        <a:t>$222,933,752 </a:t>
                      </a:r>
                      <a:r>
                        <a:rPr lang="en-US" sz="1800" b="0" i="0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sz="1600" b="0" i="0">
                        <a:solidFill>
                          <a:srgbClr val="002856"/>
                        </a:solidFill>
                        <a:effectLst/>
                      </a:endParaRPr>
                    </a:p>
                  </a:txBody>
                  <a:tcPr marL="83546" marR="83546" marT="41773" marB="41773" anchor="b">
                    <a:lnL w="1143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43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43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43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ts val="2400"/>
                        </a:lnSpc>
                        <a:buNone/>
                      </a:pPr>
                      <a:r>
                        <a:rPr lang="en-US" sz="1800" b="0" i="0" u="none" strike="noStrike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</a:rPr>
                        <a:t>$2,099,039</a:t>
                      </a:r>
                      <a:r>
                        <a:rPr lang="en-US" sz="1800" b="0" i="0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sz="1600" b="0" i="0">
                        <a:solidFill>
                          <a:srgbClr val="002856"/>
                        </a:solidFill>
                        <a:effectLst/>
                      </a:endParaRPr>
                    </a:p>
                  </a:txBody>
                  <a:tcPr marL="83546" marR="83546" marT="41773" marB="41773" anchor="b">
                    <a:lnL w="1143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43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43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43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ts val="2400"/>
                        </a:lnSpc>
                        <a:buNone/>
                      </a:pPr>
                      <a:r>
                        <a:rPr lang="en-US" sz="1800" b="0" i="0" u="none" strike="noStrike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</a:rPr>
                        <a:t>$225,032,791 </a:t>
                      </a:r>
                      <a:r>
                        <a:rPr lang="en-US" sz="1800" b="0" i="0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sz="1600" b="0" i="0">
                        <a:solidFill>
                          <a:srgbClr val="002856"/>
                        </a:solidFill>
                        <a:effectLst/>
                      </a:endParaRPr>
                    </a:p>
                  </a:txBody>
                  <a:tcPr marL="83546" marR="83546" marT="41773" marB="41773" anchor="b">
                    <a:lnL w="1143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43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43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43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4919401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D8EDAD38-7197-99F9-FE1D-E3EA9E1049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9863" y="18256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285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285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978A97-8608-28BA-C5EC-D1581B545591}"/>
              </a:ext>
            </a:extLst>
          </p:cNvPr>
          <p:cNvSpPr txBox="1"/>
          <p:nvPr/>
        </p:nvSpPr>
        <p:spPr>
          <a:xfrm>
            <a:off x="5885688" y="6374371"/>
            <a:ext cx="2103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522234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B69B543-5914-864A-7DEB-8ED2B7943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562" y="210313"/>
            <a:ext cx="10515600" cy="978408"/>
          </a:xfrm>
        </p:spPr>
        <p:txBody>
          <a:bodyPr>
            <a:normAutofit fontScale="90000"/>
          </a:bodyPr>
          <a:lstStyle/>
          <a:p>
            <a:r>
              <a:rPr lang="en-US"/>
              <a:t>MSU Denver is on Target to Meet Its Reserve Requirement in FY27 With Proposed Budget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611B38F-76CB-52B1-F033-06767D915B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4841005"/>
              </p:ext>
            </p:extLst>
          </p:nvPr>
        </p:nvGraphicFramePr>
        <p:xfrm>
          <a:off x="848062" y="1377094"/>
          <a:ext cx="10134599" cy="4943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9B29A2CE-8C25-9D9B-59B6-AE37CE40B555}"/>
              </a:ext>
            </a:extLst>
          </p:cNvPr>
          <p:cNvSpPr txBox="1"/>
          <p:nvPr/>
        </p:nvSpPr>
        <p:spPr>
          <a:xfrm>
            <a:off x="5885688" y="6385831"/>
            <a:ext cx="2103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894290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7D17F72-A06C-C234-E658-76FED29B4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675" y="209415"/>
            <a:ext cx="11032050" cy="990709"/>
          </a:xfrm>
        </p:spPr>
        <p:txBody>
          <a:bodyPr>
            <a:normAutofit/>
          </a:bodyPr>
          <a:lstStyle/>
          <a:p>
            <a:r>
              <a:rPr lang="en-US" sz="3200"/>
              <a:t>FY27 Development Underscores the Tension Between Investments, Competitiveness and Revenue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B339D7E-CEB2-9258-5248-C4C07F6F9398}"/>
              </a:ext>
            </a:extLst>
          </p:cNvPr>
          <p:cNvGrpSpPr/>
          <p:nvPr/>
        </p:nvGrpSpPr>
        <p:grpSpPr>
          <a:xfrm>
            <a:off x="354285" y="1362074"/>
            <a:ext cx="10515600" cy="4962526"/>
            <a:chOff x="1114396" y="1518198"/>
            <a:chExt cx="9377037" cy="4565535"/>
          </a:xfrm>
        </p:grpSpPr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A4B8D55F-2E4B-FE4E-4705-E260FEE6BC4C}"/>
                </a:ext>
              </a:extLst>
            </p:cNvPr>
            <p:cNvSpPr/>
            <p:nvPr/>
          </p:nvSpPr>
          <p:spPr>
            <a:xfrm rot="5400000">
              <a:off x="2261443" y="2510552"/>
              <a:ext cx="2426429" cy="2580825"/>
            </a:xfrm>
            <a:prstGeom prst="triangle">
              <a:avLst/>
            </a:prstGeom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CF9832FA-50FB-5873-74C5-228AC91859AE}"/>
                </a:ext>
              </a:extLst>
            </p:cNvPr>
            <p:cNvSpPr/>
            <p:nvPr/>
          </p:nvSpPr>
          <p:spPr>
            <a:xfrm rot="16200000">
              <a:off x="6839114" y="2510553"/>
              <a:ext cx="2584116" cy="2580825"/>
            </a:xfrm>
            <a:prstGeom prst="triangle">
              <a:avLst/>
            </a:prstGeom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3EA45B1-4DDC-498E-6007-82943BAB0592}"/>
                </a:ext>
              </a:extLst>
            </p:cNvPr>
            <p:cNvSpPr/>
            <p:nvPr/>
          </p:nvSpPr>
          <p:spPr>
            <a:xfrm>
              <a:off x="4765071" y="2747229"/>
              <a:ext cx="2075688" cy="2107475"/>
            </a:xfrm>
            <a:prstGeom prst="ellipse">
              <a:avLst/>
            </a:prstGeom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Maximize Available Revenue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E638E8C-4EA7-4DC7-AD79-A05AFCC05146}"/>
                </a:ext>
              </a:extLst>
            </p:cNvPr>
            <p:cNvSpPr/>
            <p:nvPr/>
          </p:nvSpPr>
          <p:spPr>
            <a:xfrm>
              <a:off x="1153576" y="1588629"/>
              <a:ext cx="2061336" cy="990710"/>
            </a:xfrm>
            <a:prstGeom prst="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Compensation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C01E286-BA0F-C835-87CB-057F9A6C96B7}"/>
                </a:ext>
              </a:extLst>
            </p:cNvPr>
            <p:cNvSpPr/>
            <p:nvPr/>
          </p:nvSpPr>
          <p:spPr>
            <a:xfrm>
              <a:off x="8390916" y="1518198"/>
              <a:ext cx="2061337" cy="990709"/>
            </a:xfrm>
            <a:prstGeom prst="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Competitiveness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9DAF9A6-FFDE-25C7-7CD5-F4BBD903A928}"/>
                </a:ext>
              </a:extLst>
            </p:cNvPr>
            <p:cNvSpPr/>
            <p:nvPr/>
          </p:nvSpPr>
          <p:spPr>
            <a:xfrm>
              <a:off x="1114396" y="5014179"/>
              <a:ext cx="2139696" cy="990709"/>
            </a:xfrm>
            <a:prstGeom prst="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Minimizing Reductions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61158A2-BADC-E209-99FA-8630BFBA349A}"/>
                </a:ext>
              </a:extLst>
            </p:cNvPr>
            <p:cNvSpPr/>
            <p:nvPr/>
          </p:nvSpPr>
          <p:spPr>
            <a:xfrm>
              <a:off x="8351737" y="5093024"/>
              <a:ext cx="2139696" cy="990709"/>
            </a:xfrm>
            <a:prstGeom prst="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Minimize Tuition Increases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37AA2D8-CE48-04CC-56E4-8307F70D8A92}"/>
              </a:ext>
            </a:extLst>
          </p:cNvPr>
          <p:cNvSpPr txBox="1"/>
          <p:nvPr/>
        </p:nvSpPr>
        <p:spPr>
          <a:xfrm>
            <a:off x="5894544" y="6363441"/>
            <a:ext cx="2103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94889871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MSU Denver Colors">
      <a:dk1>
        <a:srgbClr val="002856"/>
      </a:dk1>
      <a:lt1>
        <a:sysClr val="window" lastClr="FFFFFF"/>
      </a:lt1>
      <a:dk2>
        <a:srgbClr val="00457C"/>
      </a:dk2>
      <a:lt2>
        <a:srgbClr val="E7E6E6"/>
      </a:lt2>
      <a:accent1>
        <a:srgbClr val="508FCC"/>
      </a:accent1>
      <a:accent2>
        <a:srgbClr val="D11242"/>
      </a:accent2>
      <a:accent3>
        <a:srgbClr val="B3B5B7"/>
      </a:accent3>
      <a:accent4>
        <a:srgbClr val="6D6E70"/>
      </a:accent4>
      <a:accent5>
        <a:srgbClr val="00457C"/>
      </a:accent5>
      <a:accent6>
        <a:srgbClr val="0C0C0C"/>
      </a:accent6>
      <a:hlink>
        <a:srgbClr val="508FCC"/>
      </a:hlink>
      <a:folHlink>
        <a:srgbClr val="D11242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5E331C0-D46C-447C-A276-A9941307DA6B}" vid="{F63EC034-0F55-4D71-BD75-0665F8EDAC7C}"/>
    </a:ext>
  </a:extLst>
</a:theme>
</file>

<file path=ppt/theme/theme2.xml><?xml version="1.0" encoding="utf-8"?>
<a:theme xmlns:a="http://schemas.openxmlformats.org/drawingml/2006/main" name="2_Office Theme">
  <a:themeElements>
    <a:clrScheme name="MSU Denver Color Palette">
      <a:dk1>
        <a:srgbClr val="00457C"/>
      </a:dk1>
      <a:lt1>
        <a:sysClr val="window" lastClr="FFFFFF"/>
      </a:lt1>
      <a:dk2>
        <a:srgbClr val="00457C"/>
      </a:dk2>
      <a:lt2>
        <a:srgbClr val="E7E6E6"/>
      </a:lt2>
      <a:accent1>
        <a:srgbClr val="508FCC"/>
      </a:accent1>
      <a:accent2>
        <a:srgbClr val="D11242"/>
      </a:accent2>
      <a:accent3>
        <a:srgbClr val="B3B5B7"/>
      </a:accent3>
      <a:accent4>
        <a:srgbClr val="6D6E70"/>
      </a:accent4>
      <a:accent5>
        <a:srgbClr val="00457C"/>
      </a:accent5>
      <a:accent6>
        <a:srgbClr val="0C0C0C"/>
      </a:accent6>
      <a:hlink>
        <a:srgbClr val="508FCC"/>
      </a:hlink>
      <a:folHlink>
        <a:srgbClr val="D11242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MSU Denver Color Palette">
      <a:dk1>
        <a:srgbClr val="00457C"/>
      </a:dk1>
      <a:lt1>
        <a:sysClr val="window" lastClr="FFFFFF"/>
      </a:lt1>
      <a:dk2>
        <a:srgbClr val="00457C"/>
      </a:dk2>
      <a:lt2>
        <a:srgbClr val="E7E6E6"/>
      </a:lt2>
      <a:accent1>
        <a:srgbClr val="508FCC"/>
      </a:accent1>
      <a:accent2>
        <a:srgbClr val="D11242"/>
      </a:accent2>
      <a:accent3>
        <a:srgbClr val="B3B5B7"/>
      </a:accent3>
      <a:accent4>
        <a:srgbClr val="6D6E70"/>
      </a:accent4>
      <a:accent5>
        <a:srgbClr val="00457C"/>
      </a:accent5>
      <a:accent6>
        <a:srgbClr val="0C0C0C"/>
      </a:accent6>
      <a:hlink>
        <a:srgbClr val="508FCC"/>
      </a:hlink>
      <a:folHlink>
        <a:srgbClr val="D11242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985E2630BFDE4FB7E54A46241F00F6" ma:contentTypeVersion="12" ma:contentTypeDescription="Create a new document." ma:contentTypeScope="" ma:versionID="1dd624f268ad2db3c51fff3ffe62433c">
  <xsd:schema xmlns:xsd="http://www.w3.org/2001/XMLSchema" xmlns:xs="http://www.w3.org/2001/XMLSchema" xmlns:p="http://schemas.microsoft.com/office/2006/metadata/properties" xmlns:ns2="48fad535-cb15-44e6-b1aa-de9ca30afe1a" xmlns:ns3="9baf8b4c-7f62-4df2-8a9d-53390415bc61" targetNamespace="http://schemas.microsoft.com/office/2006/metadata/properties" ma:root="true" ma:fieldsID="e9b1fa07cf1c8e69a4463efb71d54a65" ns2:_="" ns3:_="">
    <xsd:import namespace="48fad535-cb15-44e6-b1aa-de9ca30afe1a"/>
    <xsd:import namespace="9baf8b4c-7f62-4df2-8a9d-53390415bc6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fad535-cb15-44e6-b1aa-de9ca30afe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af8b4c-7f62-4df2-8a9d-53390415bc6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2387350-A2C7-4BC9-A7E1-863BCF3D62CA}">
  <ds:schemaRefs>
    <ds:schemaRef ds:uri="9c8da537-54e6-4c4d-b1d6-a3e33a528544"/>
    <ds:schemaRef ds:uri="aa8a8c30-dc87-4217-b3da-3496c5684f9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577921F-F306-4970-9ED5-7B867676C98A}"/>
</file>

<file path=customXml/itemProps3.xml><?xml version="1.0" encoding="utf-8"?>
<ds:datastoreItem xmlns:ds="http://schemas.openxmlformats.org/officeDocument/2006/customXml" ds:itemID="{3AF87F8B-B1FE-4E37-83F6-2EEFAB6E7C2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40</Slides>
  <Notes>1</Notes>
  <HiddenSlides>0</HiddenSlide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40</vt:i4>
      </vt:variant>
    </vt:vector>
  </HeadingPairs>
  <TitlesOfParts>
    <vt:vector size="43" baseType="lpstr">
      <vt:lpstr>1_Office Theme</vt:lpstr>
      <vt:lpstr>2_Office Theme</vt:lpstr>
      <vt:lpstr>3_Office Theme</vt:lpstr>
      <vt:lpstr>MSU Denver Board of Trustees Finance and Audit Committee June Meeting</vt:lpstr>
      <vt:lpstr>Agenda and Purpose: Continued Movement Toward Modernizing MSU’s Budget</vt:lpstr>
      <vt:lpstr>FY27 Development Process: Wins and Successes</vt:lpstr>
      <vt:lpstr>Understanding the FY27 Development Context</vt:lpstr>
      <vt:lpstr>The MSU Denver Flywheel Strengthens the Institution Through Linking Work to Student Success</vt:lpstr>
      <vt:lpstr>FY26 Budget Is Trending Under by a Thin Margin Reflecting Strong Budget Management</vt:lpstr>
      <vt:lpstr>Increased Tuition Revenue and Strong Investment Returns, Allowed MSU to Offset the Mid-Year State Cut Without an Impact</vt:lpstr>
      <vt:lpstr>MSU Denver is on Target to Meet Its Reserve Requirement in FY27 With Proposed Budget</vt:lpstr>
      <vt:lpstr>FY27 Development Underscores the Tension Between Investments, Competitiveness and Revenue</vt:lpstr>
      <vt:lpstr>Revenue Drivers: State Funding and Tuition</vt:lpstr>
      <vt:lpstr>Where the Money Comes From in FY26: State Funding is Critical</vt:lpstr>
      <vt:lpstr>Colorado’s Constrained Budget Context Ripples into MSU’s Funding in FY27</vt:lpstr>
      <vt:lpstr>Maintaining Affordability and Competitiveness through 3.5% Undergraduate Tuition Increase</vt:lpstr>
      <vt:lpstr>Undergraduate Tuition and Fee Increases over the last decade have helped MSU Reinvest in Itself</vt:lpstr>
      <vt:lpstr>Building a Comprehensive View of MSU’s General Fund Means Incorporating and Normalizing Conversations Around MSU’s Successful Graduate Programs</vt:lpstr>
      <vt:lpstr>Maintain Affordable Graduate Tuition through Average Resident Increases of 1% and Average Non-Resident Increases of 2%</vt:lpstr>
      <vt:lpstr>FY27 Budget Development Started with Branches evaluating costs and identifying efficiencies</vt:lpstr>
      <vt:lpstr>Student Fees Require Approval from the Board, but Are Earmarked for Specific Purposes</vt:lpstr>
      <vt:lpstr>Fee Increases: Average Mandatory Fee Increase is 1.7%, about $6/credit hour. Program Fees increasing in alignment with policy.</vt:lpstr>
      <vt:lpstr>FY27 Available Revenue is tied to Tuition, Identified Redistributions linked to Efficiencies, and Benefits from Past Investments</vt:lpstr>
      <vt:lpstr>Strategic Investment in the FY27 Budget</vt:lpstr>
      <vt:lpstr>Compensation Recommendation: 2% and Maintain 75% Share on Health Insurance</vt:lpstr>
      <vt:lpstr>MSU’s Historical Compensation Has Helped Maintain Competitiveness</vt:lpstr>
      <vt:lpstr>Mandatory Costs: $2.8M in Contractual and Statutory Costs</vt:lpstr>
      <vt:lpstr>Flywheel Aligned Investments of $.9M Drive Student Success, Enrollment, and Revenue </vt:lpstr>
      <vt:lpstr>Solving the FY27 Math Problem </vt:lpstr>
      <vt:lpstr>Board Approval</vt:lpstr>
      <vt:lpstr>Request to Approve an FY27 Budget of $245M</vt:lpstr>
      <vt:lpstr>Board Approval: Seeking a Yes Vote on the FY27 Budget</vt:lpstr>
      <vt:lpstr>Update on Capital Planning and Investment</vt:lpstr>
      <vt:lpstr>MSU is Planning for a New Era of Asset Ownership</vt:lpstr>
      <vt:lpstr>Thank You! Questions?</vt:lpstr>
      <vt:lpstr>Appendix</vt:lpstr>
      <vt:lpstr>Where Does the Money Go</vt:lpstr>
      <vt:lpstr>Main Sources of Expenditures</vt:lpstr>
      <vt:lpstr>MSU Denver is More Reliant on Resident Tuition than Other Colorado Institutions</vt:lpstr>
      <vt:lpstr>Resident UG Tuition Comparison: Forecasting for FY27 Based on Available Data</vt:lpstr>
      <vt:lpstr>Non-Resident UG Tuition Comparison: Forecasting for FY27 Based on Available Data</vt:lpstr>
      <vt:lpstr>Impact to Students: Financial Aid and the Tuition Lock Help MSU Denver Maintain Affordability for Students</vt:lpstr>
      <vt:lpstr>Flywheel Aligned Branch Requests of $.9M Drive Student Success, Enrollment, and Revenue </vt:lpstr>
    </vt:vector>
  </TitlesOfParts>
  <Company>Metropolitan State University of Denver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Andrew Rauch</dc:creator>
  <cp:revision>1</cp:revision>
  <dcterms:created xsi:type="dcterms:W3CDTF">2026-05-27T15:39:45Z</dcterms:created>
  <dcterms:modified xsi:type="dcterms:W3CDTF">2026-06-04T19:03:45Z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0x01010032985E2630BFDE4FB7E54A46241F00F6</vt:lpwstr>
  </property>
  <property fmtid="{D5CDD505-2E9C-101B-9397-08002B2CF9AE}" pid="3" name="MediaServiceImageTags">
    <vt:lpwstr/>
  </property>
</Properties>
</file>