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86" r:id="rId5"/>
    <p:sldId id="339" r:id="rId6"/>
    <p:sldId id="366" r:id="rId7"/>
    <p:sldId id="367" r:id="rId8"/>
    <p:sldId id="368" r:id="rId9"/>
    <p:sldId id="373" r:id="rId10"/>
    <p:sldId id="369" r:id="rId11"/>
    <p:sldId id="370" r:id="rId12"/>
    <p:sldId id="376" r:id="rId13"/>
    <p:sldId id="404" r:id="rId14"/>
    <p:sldId id="377" r:id="rId15"/>
    <p:sldId id="378" r:id="rId16"/>
    <p:sldId id="405" r:id="rId17"/>
    <p:sldId id="406" r:id="rId18"/>
    <p:sldId id="407" r:id="rId19"/>
    <p:sldId id="379" r:id="rId20"/>
    <p:sldId id="380" r:id="rId21"/>
    <p:sldId id="389" r:id="rId22"/>
    <p:sldId id="397" r:id="rId23"/>
    <p:sldId id="381" r:id="rId24"/>
    <p:sldId id="391" r:id="rId25"/>
    <p:sldId id="398" r:id="rId26"/>
    <p:sldId id="399" r:id="rId27"/>
    <p:sldId id="388" r:id="rId28"/>
    <p:sldId id="384" r:id="rId29"/>
    <p:sldId id="385" r:id="rId30"/>
    <p:sldId id="395" r:id="rId31"/>
    <p:sldId id="396" r:id="rId32"/>
    <p:sldId id="390" r:id="rId33"/>
    <p:sldId id="393" r:id="rId34"/>
    <p:sldId id="401" r:id="rId35"/>
    <p:sldId id="402" r:id="rId36"/>
    <p:sldId id="403" r:id="rId37"/>
    <p:sldId id="394" r:id="rId3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242"/>
    <a:srgbClr val="E8C205"/>
    <a:srgbClr val="EED301"/>
    <a:srgbClr val="F8CD31"/>
    <a:srgbClr val="D11140"/>
    <a:srgbClr val="D11041"/>
    <a:srgbClr val="004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11A7C-E813-4977-9155-97293F30B83F}" v="151" dt="2026-03-10T15:41:30.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75879" autoAdjust="0"/>
  </p:normalViewPr>
  <p:slideViewPr>
    <p:cSldViewPr snapToGrid="0">
      <p:cViewPr varScale="1">
        <p:scale>
          <a:sx n="81" d="100"/>
          <a:sy n="81" d="100"/>
        </p:scale>
        <p:origin x="111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13F529-335F-4E4C-AB9C-229F3CD2C18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AD11E963-90D8-4C26-AF55-579C347B8BDC}"/>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DB24789D-E486-4B48-A98C-C9ECDAC501FA}" type="datetimeFigureOut">
              <a:rPr lang="en-US" smtClean="0"/>
              <a:t>4/21/2026</a:t>
            </a:fld>
            <a:endParaRPr lang="en-US"/>
          </a:p>
        </p:txBody>
      </p:sp>
      <p:sp>
        <p:nvSpPr>
          <p:cNvPr id="4" name="Footer Placeholder 3">
            <a:extLst>
              <a:ext uri="{FF2B5EF4-FFF2-40B4-BE49-F238E27FC236}">
                <a16:creationId xmlns:a16="http://schemas.microsoft.com/office/drawing/2014/main" id="{C144AB59-4CBA-4CC5-B57E-49A63C9AACFD}"/>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3743F-A6BE-4626-BB5D-0D38D12527EC}"/>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8922998-E183-4DEF-B425-3CDE74F42227}" type="slidenum">
              <a:rPr lang="en-US" smtClean="0"/>
              <a:t>‹#›</a:t>
            </a:fld>
            <a:endParaRPr lang="en-US"/>
          </a:p>
        </p:txBody>
      </p:sp>
    </p:spTree>
    <p:extLst>
      <p:ext uri="{BB962C8B-B14F-4D97-AF65-F5344CB8AC3E}">
        <p14:creationId xmlns:p14="http://schemas.microsoft.com/office/powerpoint/2010/main" val="66213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C8C1750-C068-4313-9539-E5AD97C324F6}" type="datetimeFigureOut">
              <a:rPr lang="en-US" smtClean="0"/>
              <a:t>4/21/2026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292115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588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77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6224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DD269-3173-4391-CC23-E4F9E779E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3B2F9-B64E-26DC-3B53-BADAB13CB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629D8-862C-22CA-460D-81E33C71BC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470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830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review the following slides as they will help you be Road Runner Ready! </a:t>
            </a:r>
          </a:p>
          <a:p>
            <a:endParaRPr lang="en-US" dirty="0"/>
          </a:p>
        </p:txBody>
      </p:sp>
    </p:spTree>
    <p:extLst>
      <p:ext uri="{BB962C8B-B14F-4D97-AF65-F5344CB8AC3E}">
        <p14:creationId xmlns:p14="http://schemas.microsoft.com/office/powerpoint/2010/main" val="150898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045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5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328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757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398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2080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6F38-DFD3-4E85-8489-D8E6A64B719A}"/>
              </a:ext>
            </a:extLst>
          </p:cNvPr>
          <p:cNvSpPr>
            <a:spLocks noGrp="1"/>
          </p:cNvSpPr>
          <p:nvPr>
            <p:ph type="ctrTitle"/>
          </p:nvPr>
        </p:nvSpPr>
        <p:spPr>
          <a:xfrm>
            <a:off x="4038600" y="2659116"/>
            <a:ext cx="6629400" cy="1240221"/>
          </a:xfrm>
        </p:spPr>
        <p:txBody>
          <a:bodyPr anchor="b">
            <a:no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4361FFA-6ECB-488D-8913-01B5711C4791}"/>
              </a:ext>
            </a:extLst>
          </p:cNvPr>
          <p:cNvSpPr>
            <a:spLocks noGrp="1"/>
          </p:cNvSpPr>
          <p:nvPr>
            <p:ph type="subTitle" idx="1"/>
          </p:nvPr>
        </p:nvSpPr>
        <p:spPr>
          <a:xfrm>
            <a:off x="4038600" y="3920359"/>
            <a:ext cx="6629400" cy="65164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E2E7623F-7523-4831-A552-6E5742A15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6CDBED-C142-4E62-9469-4D817CD9A85D}"/>
              </a:ext>
            </a:extLst>
          </p:cNvPr>
          <p:cNvSpPr>
            <a:spLocks noGrp="1"/>
          </p:cNvSpPr>
          <p:nvPr>
            <p:ph type="sldNum" sz="quarter" idx="12"/>
          </p:nvPr>
        </p:nvSpPr>
        <p:spPr/>
        <p:txBody>
          <a:bodyPr/>
          <a:lstStyle/>
          <a:p>
            <a:fld id="{9E2AF256-5307-4687-B456-FD365221ADA1}" type="slidenum">
              <a:rPr lang="en-US" smtClean="0"/>
              <a:t>‹#›</a:t>
            </a:fld>
            <a:endParaRPr lang="en-US"/>
          </a:p>
        </p:txBody>
      </p:sp>
      <p:sp>
        <p:nvSpPr>
          <p:cNvPr id="15" name="Text Placeholder 14">
            <a:extLst>
              <a:ext uri="{FF2B5EF4-FFF2-40B4-BE49-F238E27FC236}">
                <a16:creationId xmlns:a16="http://schemas.microsoft.com/office/drawing/2014/main" id="{13584281-054D-457E-87B8-0A05349C19E1}"/>
              </a:ext>
            </a:extLst>
          </p:cNvPr>
          <p:cNvSpPr>
            <a:spLocks noGrp="1"/>
          </p:cNvSpPr>
          <p:nvPr>
            <p:ph type="body" sz="quarter" idx="13" hasCustomPrompt="1"/>
          </p:nvPr>
        </p:nvSpPr>
        <p:spPr>
          <a:xfrm>
            <a:off x="4038600" y="4730751"/>
            <a:ext cx="6629400" cy="546928"/>
          </a:xfrm>
        </p:spPr>
        <p:txBody>
          <a:bodyPr>
            <a:normAutofit/>
          </a:bodyPr>
          <a:lstStyle>
            <a:lvl1pPr marL="0" indent="0">
              <a:buNone/>
              <a:defRPr sz="2000">
                <a:solidFill>
                  <a:schemeClr val="bg1"/>
                </a:solidFill>
              </a:defRPr>
            </a:lvl1pPr>
            <a:lvl2pPr>
              <a:defRPr/>
            </a:lvl2pPr>
          </a:lstStyle>
          <a:p>
            <a:pPr lvl="0"/>
            <a:r>
              <a:rPr lang="en-US"/>
              <a:t>Click to enter presentation date</a:t>
            </a:r>
          </a:p>
        </p:txBody>
      </p:sp>
    </p:spTree>
    <p:extLst>
      <p:ext uri="{BB962C8B-B14F-4D97-AF65-F5344CB8AC3E}">
        <p14:creationId xmlns:p14="http://schemas.microsoft.com/office/powerpoint/2010/main" val="31807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SU Denver History Timeline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B0D-CADA-47DB-9F74-652F0BF4546C}"/>
              </a:ext>
            </a:extLst>
          </p:cNvPr>
          <p:cNvSpPr>
            <a:spLocks noGrp="1"/>
          </p:cNvSpPr>
          <p:nvPr>
            <p:ph type="title"/>
          </p:nvPr>
        </p:nvSpPr>
        <p:spPr>
          <a:xfrm>
            <a:off x="641132" y="249511"/>
            <a:ext cx="2659117" cy="2851041"/>
          </a:xfrm>
        </p:spPr>
        <p:txBody>
          <a:bodyPr>
            <a:normAutofit/>
          </a:bodyPr>
          <a:lstStyle>
            <a:lvl1pPr>
              <a:defRPr sz="3200" b="1">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B5021C95-0682-48A9-BBB2-E918523FC0D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27098"/>
          <a:stretch/>
        </p:blipFill>
        <p:spPr>
          <a:xfrm>
            <a:off x="8178228" y="6522805"/>
            <a:ext cx="4013771" cy="274320"/>
          </a:xfrm>
          <a:prstGeom prst="rect">
            <a:avLst/>
          </a:prstGeom>
        </p:spPr>
      </p:pic>
    </p:spTree>
    <p:extLst>
      <p:ext uri="{BB962C8B-B14F-4D97-AF65-F5344CB8AC3E}">
        <p14:creationId xmlns:p14="http://schemas.microsoft.com/office/powerpoint/2010/main" val="326837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Icons_Blue on Ligh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145A22-BC1A-4B38-9C1B-8802E21A14E9}"/>
              </a:ext>
            </a:extLst>
          </p:cNvPr>
          <p:cNvSpPr txBox="1"/>
          <p:nvPr userDrawn="1"/>
        </p:nvSpPr>
        <p:spPr>
          <a:xfrm>
            <a:off x="582952" y="461914"/>
            <a:ext cx="1015652" cy="276999"/>
          </a:xfrm>
          <a:prstGeom prst="rect">
            <a:avLst/>
          </a:prstGeom>
          <a:noFill/>
        </p:spPr>
        <p:txBody>
          <a:bodyPr wrap="square" rtlCol="0">
            <a:spAutoFit/>
          </a:bodyPr>
          <a:lstStyle/>
          <a:p>
            <a:pPr algn="r"/>
            <a:r>
              <a:rPr lang="en-US" sz="1200">
                <a:solidFill>
                  <a:schemeClr val="tx1"/>
                </a:solidFill>
              </a:rPr>
              <a:t>Academics</a:t>
            </a:r>
          </a:p>
        </p:txBody>
      </p:sp>
      <p:cxnSp>
        <p:nvCxnSpPr>
          <p:cNvPr id="6" name="Straight Connector 5">
            <a:extLst>
              <a:ext uri="{FF2B5EF4-FFF2-40B4-BE49-F238E27FC236}">
                <a16:creationId xmlns:a16="http://schemas.microsoft.com/office/drawing/2014/main" id="{D28B4101-ADD1-46E5-B416-1C899B9D318C}"/>
              </a:ext>
            </a:extLst>
          </p:cNvPr>
          <p:cNvCxnSpPr>
            <a:cxnSpLocks/>
          </p:cNvCxnSpPr>
          <p:nvPr userDrawn="1"/>
        </p:nvCxnSpPr>
        <p:spPr>
          <a:xfrm>
            <a:off x="646657" y="907599"/>
            <a:ext cx="11067068"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0582893-F70F-48DA-8978-FB32D4E76959}"/>
              </a:ext>
            </a:extLst>
          </p:cNvPr>
          <p:cNvSpPr txBox="1"/>
          <p:nvPr userDrawn="1"/>
        </p:nvSpPr>
        <p:spPr>
          <a:xfrm>
            <a:off x="389923" y="1568711"/>
            <a:ext cx="1208681" cy="276999"/>
          </a:xfrm>
          <a:prstGeom prst="rect">
            <a:avLst/>
          </a:prstGeom>
          <a:noFill/>
        </p:spPr>
        <p:txBody>
          <a:bodyPr wrap="square" rtlCol="0">
            <a:spAutoFit/>
          </a:bodyPr>
          <a:lstStyle/>
          <a:p>
            <a:pPr algn="r"/>
            <a:r>
              <a:rPr lang="en-US" sz="1200">
                <a:solidFill>
                  <a:schemeClr val="tx1"/>
                </a:solidFill>
              </a:rPr>
              <a:t>Demographics</a:t>
            </a:r>
          </a:p>
        </p:txBody>
      </p:sp>
      <p:sp>
        <p:nvSpPr>
          <p:cNvPr id="8" name="TextBox 7">
            <a:extLst>
              <a:ext uri="{FF2B5EF4-FFF2-40B4-BE49-F238E27FC236}">
                <a16:creationId xmlns:a16="http://schemas.microsoft.com/office/drawing/2014/main" id="{D151BE98-46DB-4ED2-B426-515B76306D43}"/>
              </a:ext>
            </a:extLst>
          </p:cNvPr>
          <p:cNvSpPr txBox="1"/>
          <p:nvPr userDrawn="1"/>
        </p:nvSpPr>
        <p:spPr>
          <a:xfrm>
            <a:off x="582952" y="2803275"/>
            <a:ext cx="1015652" cy="276999"/>
          </a:xfrm>
          <a:prstGeom prst="rect">
            <a:avLst/>
          </a:prstGeom>
          <a:noFill/>
        </p:spPr>
        <p:txBody>
          <a:bodyPr wrap="square" rtlCol="0">
            <a:spAutoFit/>
          </a:bodyPr>
          <a:lstStyle/>
          <a:p>
            <a:pPr algn="r"/>
            <a:r>
              <a:rPr lang="en-US" sz="1200">
                <a:solidFill>
                  <a:schemeClr val="tx1"/>
                </a:solidFill>
              </a:rPr>
              <a:t>Disciplines</a:t>
            </a:r>
          </a:p>
        </p:txBody>
      </p:sp>
      <p:sp>
        <p:nvSpPr>
          <p:cNvPr id="9" name="TextBox 8">
            <a:extLst>
              <a:ext uri="{FF2B5EF4-FFF2-40B4-BE49-F238E27FC236}">
                <a16:creationId xmlns:a16="http://schemas.microsoft.com/office/drawing/2014/main" id="{9B56B00A-B773-44A8-9FE3-53E593D02C60}"/>
              </a:ext>
            </a:extLst>
          </p:cNvPr>
          <p:cNvSpPr txBox="1"/>
          <p:nvPr userDrawn="1"/>
        </p:nvSpPr>
        <p:spPr>
          <a:xfrm>
            <a:off x="582952" y="3621645"/>
            <a:ext cx="1015652" cy="276999"/>
          </a:xfrm>
          <a:prstGeom prst="rect">
            <a:avLst/>
          </a:prstGeom>
          <a:noFill/>
        </p:spPr>
        <p:txBody>
          <a:bodyPr wrap="square" rtlCol="0">
            <a:spAutoFit/>
          </a:bodyPr>
          <a:lstStyle/>
          <a:p>
            <a:pPr algn="r"/>
            <a:r>
              <a:rPr lang="en-US" sz="1200">
                <a:solidFill>
                  <a:schemeClr val="tx1"/>
                </a:solidFill>
              </a:rPr>
              <a:t>Location</a:t>
            </a:r>
          </a:p>
        </p:txBody>
      </p:sp>
      <p:sp>
        <p:nvSpPr>
          <p:cNvPr id="10" name="TextBox 9">
            <a:extLst>
              <a:ext uri="{FF2B5EF4-FFF2-40B4-BE49-F238E27FC236}">
                <a16:creationId xmlns:a16="http://schemas.microsoft.com/office/drawing/2014/main" id="{E5EF9E24-5A28-4316-B0CB-CD377C1BBF73}"/>
              </a:ext>
            </a:extLst>
          </p:cNvPr>
          <p:cNvSpPr txBox="1"/>
          <p:nvPr userDrawn="1"/>
        </p:nvSpPr>
        <p:spPr>
          <a:xfrm>
            <a:off x="431345" y="4462774"/>
            <a:ext cx="1167259" cy="276999"/>
          </a:xfrm>
          <a:prstGeom prst="rect">
            <a:avLst/>
          </a:prstGeom>
          <a:noFill/>
        </p:spPr>
        <p:txBody>
          <a:bodyPr wrap="square" rtlCol="0">
            <a:spAutoFit/>
          </a:bodyPr>
          <a:lstStyle/>
          <a:p>
            <a:pPr algn="r"/>
            <a:r>
              <a:rPr lang="en-US" sz="1200">
                <a:solidFill>
                  <a:schemeClr val="tx1"/>
                </a:solidFill>
              </a:rPr>
              <a:t>Public Health</a:t>
            </a:r>
          </a:p>
        </p:txBody>
      </p:sp>
      <p:sp>
        <p:nvSpPr>
          <p:cNvPr id="11" name="TextBox 10">
            <a:extLst>
              <a:ext uri="{FF2B5EF4-FFF2-40B4-BE49-F238E27FC236}">
                <a16:creationId xmlns:a16="http://schemas.microsoft.com/office/drawing/2014/main" id="{6188403B-7B11-496B-9504-36ECC5DA5252}"/>
              </a:ext>
            </a:extLst>
          </p:cNvPr>
          <p:cNvSpPr txBox="1"/>
          <p:nvPr userDrawn="1"/>
        </p:nvSpPr>
        <p:spPr>
          <a:xfrm>
            <a:off x="336436" y="5609392"/>
            <a:ext cx="1262168" cy="276999"/>
          </a:xfrm>
          <a:prstGeom prst="rect">
            <a:avLst/>
          </a:prstGeom>
          <a:noFill/>
        </p:spPr>
        <p:txBody>
          <a:bodyPr wrap="square" rtlCol="0">
            <a:spAutoFit/>
          </a:bodyPr>
          <a:lstStyle/>
          <a:p>
            <a:pPr algn="r"/>
            <a:r>
              <a:rPr lang="en-US" sz="1200">
                <a:solidFill>
                  <a:schemeClr val="tx1"/>
                </a:solidFill>
              </a:rPr>
              <a:t>Miscellaneous</a:t>
            </a:r>
          </a:p>
        </p:txBody>
      </p:sp>
      <p:cxnSp>
        <p:nvCxnSpPr>
          <p:cNvPr id="12" name="Straight Connector 11">
            <a:extLst>
              <a:ext uri="{FF2B5EF4-FFF2-40B4-BE49-F238E27FC236}">
                <a16:creationId xmlns:a16="http://schemas.microsoft.com/office/drawing/2014/main" id="{E77E330E-A1F3-4A02-A6DB-FCC8EF4C4963}"/>
              </a:ext>
            </a:extLst>
          </p:cNvPr>
          <p:cNvCxnSpPr>
            <a:cxnSpLocks/>
          </p:cNvCxnSpPr>
          <p:nvPr userDrawn="1"/>
        </p:nvCxnSpPr>
        <p:spPr>
          <a:xfrm>
            <a:off x="646657" y="3358933"/>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DE9EF503-6010-4B68-8E18-F037B84BAB49}"/>
              </a:ext>
            </a:extLst>
          </p:cNvPr>
          <p:cNvCxnSpPr>
            <a:cxnSpLocks/>
          </p:cNvCxnSpPr>
          <p:nvPr userDrawn="1"/>
        </p:nvCxnSpPr>
        <p:spPr>
          <a:xfrm>
            <a:off x="646657" y="2533318"/>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B90CCB0-B62B-463C-906F-655FF41F066A}"/>
              </a:ext>
            </a:extLst>
          </p:cNvPr>
          <p:cNvCxnSpPr>
            <a:cxnSpLocks/>
          </p:cNvCxnSpPr>
          <p:nvPr userDrawn="1"/>
        </p:nvCxnSpPr>
        <p:spPr>
          <a:xfrm>
            <a:off x="646657" y="4184548"/>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7E60B31C-2BAA-4CFB-8C48-FBDE2A321BC8}"/>
              </a:ext>
            </a:extLst>
          </p:cNvPr>
          <p:cNvCxnSpPr>
            <a:cxnSpLocks/>
          </p:cNvCxnSpPr>
          <p:nvPr userDrawn="1"/>
        </p:nvCxnSpPr>
        <p:spPr>
          <a:xfrm>
            <a:off x="646657" y="5019589"/>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0A693CEC-E77C-4430-A18B-3F9A8047FACC}"/>
              </a:ext>
            </a:extLst>
          </p:cNvPr>
          <p:cNvCxnSpPr/>
          <p:nvPr userDrawn="1"/>
        </p:nvCxnSpPr>
        <p:spPr>
          <a:xfrm>
            <a:off x="1645739" y="220335"/>
            <a:ext cx="0" cy="645384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4FEF56B0-C834-4A23-BFAD-6845481A0B91}"/>
              </a:ext>
            </a:extLst>
          </p:cNvPr>
          <p:cNvSpPr txBox="1"/>
          <p:nvPr userDrawn="1"/>
        </p:nvSpPr>
        <p:spPr>
          <a:xfrm>
            <a:off x="9059165" y="141402"/>
            <a:ext cx="2969434" cy="492443"/>
          </a:xfrm>
          <a:prstGeom prst="rect">
            <a:avLst/>
          </a:prstGeom>
          <a:noFill/>
        </p:spPr>
        <p:txBody>
          <a:bodyPr wrap="square" rtlCol="0">
            <a:spAutoFit/>
          </a:bodyPr>
          <a:lstStyle/>
          <a:p>
            <a:pPr algn="r"/>
            <a:r>
              <a:rPr lang="en-US" sz="1400" b="1">
                <a:solidFill>
                  <a:schemeClr val="tx1"/>
                </a:solidFill>
              </a:rPr>
              <a:t>Icons </a:t>
            </a:r>
          </a:p>
          <a:p>
            <a:pPr algn="r"/>
            <a:r>
              <a:rPr lang="en-US" sz="1200">
                <a:solidFill>
                  <a:schemeClr val="tx1"/>
                </a:solidFill>
              </a:rPr>
              <a:t>Use on Light Backgrounds</a:t>
            </a:r>
          </a:p>
        </p:txBody>
      </p:sp>
      <p:sp>
        <p:nvSpPr>
          <p:cNvPr id="18" name="TextBox 17">
            <a:extLst>
              <a:ext uri="{FF2B5EF4-FFF2-40B4-BE49-F238E27FC236}">
                <a16:creationId xmlns:a16="http://schemas.microsoft.com/office/drawing/2014/main" id="{EA4456ED-2800-42A7-98E1-A9E87A90038F}"/>
              </a:ext>
            </a:extLst>
          </p:cNvPr>
          <p:cNvSpPr txBox="1"/>
          <p:nvPr userDrawn="1"/>
        </p:nvSpPr>
        <p:spPr>
          <a:xfrm>
            <a:off x="1604954" y="672116"/>
            <a:ext cx="1015652" cy="215444"/>
          </a:xfrm>
          <a:prstGeom prst="rect">
            <a:avLst/>
          </a:prstGeom>
          <a:noFill/>
        </p:spPr>
        <p:txBody>
          <a:bodyPr wrap="square" rtlCol="0">
            <a:spAutoFit/>
          </a:bodyPr>
          <a:lstStyle/>
          <a:p>
            <a:pPr algn="ctr"/>
            <a:r>
              <a:rPr lang="en-US" sz="1200" baseline="-25000">
                <a:solidFill>
                  <a:schemeClr val="tx1"/>
                </a:solidFill>
              </a:rPr>
              <a:t>Graduate / Alumni</a:t>
            </a:r>
          </a:p>
        </p:txBody>
      </p:sp>
      <p:sp>
        <p:nvSpPr>
          <p:cNvPr id="19" name="TextBox 18">
            <a:extLst>
              <a:ext uri="{FF2B5EF4-FFF2-40B4-BE49-F238E27FC236}">
                <a16:creationId xmlns:a16="http://schemas.microsoft.com/office/drawing/2014/main" id="{59DD52DA-FF2B-44C6-9A7C-6E63984650D6}"/>
              </a:ext>
            </a:extLst>
          </p:cNvPr>
          <p:cNvSpPr txBox="1"/>
          <p:nvPr userDrawn="1"/>
        </p:nvSpPr>
        <p:spPr>
          <a:xfrm>
            <a:off x="2551104" y="671226"/>
            <a:ext cx="1015652" cy="215444"/>
          </a:xfrm>
          <a:prstGeom prst="rect">
            <a:avLst/>
          </a:prstGeom>
          <a:noFill/>
        </p:spPr>
        <p:txBody>
          <a:bodyPr wrap="square" rtlCol="0">
            <a:spAutoFit/>
          </a:bodyPr>
          <a:lstStyle/>
          <a:p>
            <a:pPr algn="ctr"/>
            <a:r>
              <a:rPr lang="en-US" sz="1200" baseline="-25000">
                <a:solidFill>
                  <a:schemeClr val="tx1"/>
                </a:solidFill>
              </a:rPr>
              <a:t>Degree - Generic</a:t>
            </a:r>
          </a:p>
        </p:txBody>
      </p:sp>
      <p:sp>
        <p:nvSpPr>
          <p:cNvPr id="20" name="TextBox 19">
            <a:extLst>
              <a:ext uri="{FF2B5EF4-FFF2-40B4-BE49-F238E27FC236}">
                <a16:creationId xmlns:a16="http://schemas.microsoft.com/office/drawing/2014/main" id="{96B1013B-CA37-4176-80DA-5CC0E53B0A6E}"/>
              </a:ext>
            </a:extLst>
          </p:cNvPr>
          <p:cNvSpPr txBox="1"/>
          <p:nvPr userDrawn="1"/>
        </p:nvSpPr>
        <p:spPr>
          <a:xfrm>
            <a:off x="3524025" y="679400"/>
            <a:ext cx="1054307" cy="215444"/>
          </a:xfrm>
          <a:prstGeom prst="rect">
            <a:avLst/>
          </a:prstGeom>
          <a:noFill/>
        </p:spPr>
        <p:txBody>
          <a:bodyPr wrap="square" rtlCol="0">
            <a:spAutoFit/>
          </a:bodyPr>
          <a:lstStyle/>
          <a:p>
            <a:pPr algn="ctr"/>
            <a:r>
              <a:rPr lang="en-US" sz="1200" baseline="-25000">
                <a:solidFill>
                  <a:schemeClr val="tx1"/>
                </a:solidFill>
              </a:rPr>
              <a:t>Bachelor’s Degree</a:t>
            </a:r>
          </a:p>
        </p:txBody>
      </p:sp>
      <p:sp>
        <p:nvSpPr>
          <p:cNvPr id="21" name="TextBox 20">
            <a:extLst>
              <a:ext uri="{FF2B5EF4-FFF2-40B4-BE49-F238E27FC236}">
                <a16:creationId xmlns:a16="http://schemas.microsoft.com/office/drawing/2014/main" id="{76B9E06D-0EB2-4A00-A0F4-87E84031C9BB}"/>
              </a:ext>
            </a:extLst>
          </p:cNvPr>
          <p:cNvSpPr txBox="1"/>
          <p:nvPr userDrawn="1"/>
        </p:nvSpPr>
        <p:spPr>
          <a:xfrm>
            <a:off x="4467141" y="679400"/>
            <a:ext cx="1054307" cy="215444"/>
          </a:xfrm>
          <a:prstGeom prst="rect">
            <a:avLst/>
          </a:prstGeom>
          <a:noFill/>
        </p:spPr>
        <p:txBody>
          <a:bodyPr wrap="square" rtlCol="0">
            <a:spAutoFit/>
          </a:bodyPr>
          <a:lstStyle/>
          <a:p>
            <a:pPr algn="ctr"/>
            <a:r>
              <a:rPr lang="en-US" sz="1200" baseline="-25000">
                <a:solidFill>
                  <a:schemeClr val="tx1"/>
                </a:solidFill>
              </a:rPr>
              <a:t>Master’s Degree</a:t>
            </a:r>
          </a:p>
        </p:txBody>
      </p:sp>
      <p:sp>
        <p:nvSpPr>
          <p:cNvPr id="22" name="TextBox 21">
            <a:extLst>
              <a:ext uri="{FF2B5EF4-FFF2-40B4-BE49-F238E27FC236}">
                <a16:creationId xmlns:a16="http://schemas.microsoft.com/office/drawing/2014/main" id="{E4DA2686-49F4-49E3-A4DD-E74447C58643}"/>
              </a:ext>
            </a:extLst>
          </p:cNvPr>
          <p:cNvSpPr txBox="1"/>
          <p:nvPr userDrawn="1"/>
        </p:nvSpPr>
        <p:spPr>
          <a:xfrm>
            <a:off x="5331127" y="685778"/>
            <a:ext cx="1054307" cy="215444"/>
          </a:xfrm>
          <a:prstGeom prst="rect">
            <a:avLst/>
          </a:prstGeom>
          <a:noFill/>
        </p:spPr>
        <p:txBody>
          <a:bodyPr wrap="square" rtlCol="0">
            <a:spAutoFit/>
          </a:bodyPr>
          <a:lstStyle/>
          <a:p>
            <a:pPr algn="ctr"/>
            <a:r>
              <a:rPr lang="en-US" sz="1200" baseline="-25000">
                <a:solidFill>
                  <a:schemeClr val="tx1"/>
                </a:solidFill>
              </a:rPr>
              <a:t>Academics</a:t>
            </a:r>
          </a:p>
        </p:txBody>
      </p:sp>
      <p:sp>
        <p:nvSpPr>
          <p:cNvPr id="23" name="TextBox 22">
            <a:extLst>
              <a:ext uri="{FF2B5EF4-FFF2-40B4-BE49-F238E27FC236}">
                <a16:creationId xmlns:a16="http://schemas.microsoft.com/office/drawing/2014/main" id="{A2DA3133-954E-4FCA-94E7-EDC7BBB5B3C3}"/>
              </a:ext>
            </a:extLst>
          </p:cNvPr>
          <p:cNvSpPr txBox="1"/>
          <p:nvPr userDrawn="1"/>
        </p:nvSpPr>
        <p:spPr>
          <a:xfrm>
            <a:off x="6165078" y="685777"/>
            <a:ext cx="1198641" cy="215444"/>
          </a:xfrm>
          <a:prstGeom prst="rect">
            <a:avLst/>
          </a:prstGeom>
          <a:noFill/>
        </p:spPr>
        <p:txBody>
          <a:bodyPr wrap="square" rtlCol="0">
            <a:spAutoFit/>
          </a:bodyPr>
          <a:lstStyle/>
          <a:p>
            <a:pPr algn="ctr"/>
            <a:r>
              <a:rPr lang="en-US" sz="1200" baseline="-25000">
                <a:solidFill>
                  <a:schemeClr val="tx1"/>
                </a:solidFill>
              </a:rPr>
              <a:t>Open Book / Studying</a:t>
            </a:r>
          </a:p>
        </p:txBody>
      </p:sp>
      <p:sp>
        <p:nvSpPr>
          <p:cNvPr id="24" name="TextBox 23">
            <a:extLst>
              <a:ext uri="{FF2B5EF4-FFF2-40B4-BE49-F238E27FC236}">
                <a16:creationId xmlns:a16="http://schemas.microsoft.com/office/drawing/2014/main" id="{2D00DAD2-2D49-4ED3-A484-CA98DD7E884A}"/>
              </a:ext>
            </a:extLst>
          </p:cNvPr>
          <p:cNvSpPr txBox="1"/>
          <p:nvPr userDrawn="1"/>
        </p:nvSpPr>
        <p:spPr>
          <a:xfrm>
            <a:off x="1725604" y="1535716"/>
            <a:ext cx="1015652" cy="215444"/>
          </a:xfrm>
          <a:prstGeom prst="rect">
            <a:avLst/>
          </a:prstGeom>
          <a:noFill/>
        </p:spPr>
        <p:txBody>
          <a:bodyPr wrap="square" rtlCol="0">
            <a:spAutoFit/>
          </a:bodyPr>
          <a:lstStyle/>
          <a:p>
            <a:pPr algn="ctr"/>
            <a:r>
              <a:rPr lang="en-US" sz="1200" baseline="-25000">
                <a:solidFill>
                  <a:schemeClr val="tx1"/>
                </a:solidFill>
              </a:rPr>
              <a:t>Diversity</a:t>
            </a:r>
          </a:p>
        </p:txBody>
      </p:sp>
      <p:sp>
        <p:nvSpPr>
          <p:cNvPr id="25" name="TextBox 24">
            <a:extLst>
              <a:ext uri="{FF2B5EF4-FFF2-40B4-BE49-F238E27FC236}">
                <a16:creationId xmlns:a16="http://schemas.microsoft.com/office/drawing/2014/main" id="{FE396402-9E5D-4B7D-AA41-A1DCF8A39154}"/>
              </a:ext>
            </a:extLst>
          </p:cNvPr>
          <p:cNvSpPr txBox="1"/>
          <p:nvPr userDrawn="1"/>
        </p:nvSpPr>
        <p:spPr>
          <a:xfrm>
            <a:off x="2905357" y="1535716"/>
            <a:ext cx="1015652" cy="215444"/>
          </a:xfrm>
          <a:prstGeom prst="rect">
            <a:avLst/>
          </a:prstGeom>
          <a:noFill/>
        </p:spPr>
        <p:txBody>
          <a:bodyPr wrap="square" rtlCol="0">
            <a:spAutoFit/>
          </a:bodyPr>
          <a:lstStyle/>
          <a:p>
            <a:pPr algn="ctr"/>
            <a:r>
              <a:rPr lang="en-US" sz="1200" baseline="-25000">
                <a:solidFill>
                  <a:schemeClr val="tx1"/>
                </a:solidFill>
              </a:rPr>
              <a:t>Student(s)</a:t>
            </a:r>
          </a:p>
        </p:txBody>
      </p:sp>
      <p:sp>
        <p:nvSpPr>
          <p:cNvPr id="26" name="TextBox 25">
            <a:extLst>
              <a:ext uri="{FF2B5EF4-FFF2-40B4-BE49-F238E27FC236}">
                <a16:creationId xmlns:a16="http://schemas.microsoft.com/office/drawing/2014/main" id="{0A9B0988-A84D-4439-8E74-26A5D925AFFA}"/>
              </a:ext>
            </a:extLst>
          </p:cNvPr>
          <p:cNvSpPr txBox="1"/>
          <p:nvPr userDrawn="1"/>
        </p:nvSpPr>
        <p:spPr>
          <a:xfrm>
            <a:off x="4218436" y="1535716"/>
            <a:ext cx="1110324" cy="215444"/>
          </a:xfrm>
          <a:prstGeom prst="rect">
            <a:avLst/>
          </a:prstGeom>
          <a:noFill/>
        </p:spPr>
        <p:txBody>
          <a:bodyPr wrap="square" rtlCol="0">
            <a:spAutoFit/>
          </a:bodyPr>
          <a:lstStyle/>
          <a:p>
            <a:pPr algn="ctr"/>
            <a:r>
              <a:rPr lang="en-US" sz="1200" baseline="-25000">
                <a:solidFill>
                  <a:schemeClr val="tx1"/>
                </a:solidFill>
              </a:rPr>
              <a:t>Transfer Student(s)</a:t>
            </a:r>
          </a:p>
        </p:txBody>
      </p:sp>
      <p:sp>
        <p:nvSpPr>
          <p:cNvPr id="27" name="TextBox 26">
            <a:extLst>
              <a:ext uri="{FF2B5EF4-FFF2-40B4-BE49-F238E27FC236}">
                <a16:creationId xmlns:a16="http://schemas.microsoft.com/office/drawing/2014/main" id="{7E7EB925-364C-407F-A2C7-49BFBE28213B}"/>
              </a:ext>
            </a:extLst>
          </p:cNvPr>
          <p:cNvSpPr txBox="1"/>
          <p:nvPr userDrawn="1"/>
        </p:nvSpPr>
        <p:spPr>
          <a:xfrm>
            <a:off x="5583329" y="1535716"/>
            <a:ext cx="1054307" cy="215444"/>
          </a:xfrm>
          <a:prstGeom prst="rect">
            <a:avLst/>
          </a:prstGeom>
          <a:noFill/>
        </p:spPr>
        <p:txBody>
          <a:bodyPr wrap="square" rtlCol="0">
            <a:spAutoFit/>
          </a:bodyPr>
          <a:lstStyle/>
          <a:p>
            <a:pPr algn="ctr"/>
            <a:r>
              <a:rPr lang="en-US" sz="1200" baseline="-25000">
                <a:solidFill>
                  <a:schemeClr val="tx1"/>
                </a:solidFill>
              </a:rPr>
              <a:t>Faculty</a:t>
            </a:r>
          </a:p>
        </p:txBody>
      </p:sp>
      <p:sp>
        <p:nvSpPr>
          <p:cNvPr id="28" name="TextBox 27">
            <a:extLst>
              <a:ext uri="{FF2B5EF4-FFF2-40B4-BE49-F238E27FC236}">
                <a16:creationId xmlns:a16="http://schemas.microsoft.com/office/drawing/2014/main" id="{3E2F27AC-2FF0-4130-94E9-CA00D7AF46FB}"/>
              </a:ext>
            </a:extLst>
          </p:cNvPr>
          <p:cNvSpPr txBox="1"/>
          <p:nvPr userDrawn="1"/>
        </p:nvSpPr>
        <p:spPr>
          <a:xfrm>
            <a:off x="6795665" y="1535716"/>
            <a:ext cx="1558623" cy="215444"/>
          </a:xfrm>
          <a:prstGeom prst="rect">
            <a:avLst/>
          </a:prstGeom>
          <a:noFill/>
        </p:spPr>
        <p:txBody>
          <a:bodyPr wrap="square" rtlCol="0">
            <a:spAutoFit/>
          </a:bodyPr>
          <a:lstStyle/>
          <a:p>
            <a:pPr algn="ctr"/>
            <a:r>
              <a:rPr lang="en-US" sz="1200" baseline="-25000">
                <a:solidFill>
                  <a:schemeClr val="tx1"/>
                </a:solidFill>
              </a:rPr>
              <a:t>Colorado Residents / Alumni</a:t>
            </a:r>
          </a:p>
        </p:txBody>
      </p:sp>
      <p:sp>
        <p:nvSpPr>
          <p:cNvPr id="30" name="TextBox 29">
            <a:extLst>
              <a:ext uri="{FF2B5EF4-FFF2-40B4-BE49-F238E27FC236}">
                <a16:creationId xmlns:a16="http://schemas.microsoft.com/office/drawing/2014/main" id="{C912CB26-E562-456E-A922-6374575672AF}"/>
              </a:ext>
            </a:extLst>
          </p:cNvPr>
          <p:cNvSpPr txBox="1"/>
          <p:nvPr userDrawn="1"/>
        </p:nvSpPr>
        <p:spPr>
          <a:xfrm>
            <a:off x="1617653" y="2297716"/>
            <a:ext cx="1198641" cy="215444"/>
          </a:xfrm>
          <a:prstGeom prst="rect">
            <a:avLst/>
          </a:prstGeom>
          <a:noFill/>
        </p:spPr>
        <p:txBody>
          <a:bodyPr wrap="square" rtlCol="0">
            <a:spAutoFit/>
          </a:bodyPr>
          <a:lstStyle/>
          <a:p>
            <a:pPr algn="ctr"/>
            <a:r>
              <a:rPr lang="en-US" sz="1200" baseline="-25000">
                <a:solidFill>
                  <a:schemeClr val="tx1"/>
                </a:solidFill>
              </a:rPr>
              <a:t>Student Organizations</a:t>
            </a:r>
          </a:p>
        </p:txBody>
      </p:sp>
      <p:sp>
        <p:nvSpPr>
          <p:cNvPr id="31" name="TextBox 30">
            <a:extLst>
              <a:ext uri="{FF2B5EF4-FFF2-40B4-BE49-F238E27FC236}">
                <a16:creationId xmlns:a16="http://schemas.microsoft.com/office/drawing/2014/main" id="{5936C30E-1A3A-409E-A637-DADE6E15716A}"/>
              </a:ext>
            </a:extLst>
          </p:cNvPr>
          <p:cNvSpPr txBox="1"/>
          <p:nvPr userDrawn="1"/>
        </p:nvSpPr>
        <p:spPr>
          <a:xfrm>
            <a:off x="2816294" y="2296825"/>
            <a:ext cx="1166341" cy="215444"/>
          </a:xfrm>
          <a:prstGeom prst="rect">
            <a:avLst/>
          </a:prstGeom>
          <a:noFill/>
        </p:spPr>
        <p:txBody>
          <a:bodyPr wrap="square" rtlCol="0">
            <a:spAutoFit/>
          </a:bodyPr>
          <a:lstStyle/>
          <a:p>
            <a:pPr algn="ctr"/>
            <a:r>
              <a:rPr lang="en-US" sz="1200" baseline="-25000">
                <a:solidFill>
                  <a:schemeClr val="tx1"/>
                </a:solidFill>
              </a:rPr>
              <a:t>ASSET Student(s)</a:t>
            </a:r>
          </a:p>
        </p:txBody>
      </p:sp>
      <p:sp>
        <p:nvSpPr>
          <p:cNvPr id="32" name="TextBox 31">
            <a:extLst>
              <a:ext uri="{FF2B5EF4-FFF2-40B4-BE49-F238E27FC236}">
                <a16:creationId xmlns:a16="http://schemas.microsoft.com/office/drawing/2014/main" id="{E1BB146B-BB1C-406A-B76C-B4B6C9BC13A0}"/>
              </a:ext>
            </a:extLst>
          </p:cNvPr>
          <p:cNvSpPr txBox="1"/>
          <p:nvPr userDrawn="1"/>
        </p:nvSpPr>
        <p:spPr>
          <a:xfrm>
            <a:off x="4162421" y="2304999"/>
            <a:ext cx="1166339" cy="215444"/>
          </a:xfrm>
          <a:prstGeom prst="rect">
            <a:avLst/>
          </a:prstGeom>
          <a:noFill/>
        </p:spPr>
        <p:txBody>
          <a:bodyPr wrap="square" rtlCol="0">
            <a:spAutoFit/>
          </a:bodyPr>
          <a:lstStyle/>
          <a:p>
            <a:pPr algn="ctr"/>
            <a:r>
              <a:rPr lang="en-US" sz="1200" baseline="-25000">
                <a:solidFill>
                  <a:schemeClr val="tx1"/>
                </a:solidFill>
              </a:rPr>
              <a:t>First Gen Student(s)</a:t>
            </a:r>
          </a:p>
        </p:txBody>
      </p:sp>
      <p:sp>
        <p:nvSpPr>
          <p:cNvPr id="33" name="TextBox 32">
            <a:extLst>
              <a:ext uri="{FF2B5EF4-FFF2-40B4-BE49-F238E27FC236}">
                <a16:creationId xmlns:a16="http://schemas.microsoft.com/office/drawing/2014/main" id="{867C5F15-0D95-4241-BC1A-A061B200F127}"/>
              </a:ext>
            </a:extLst>
          </p:cNvPr>
          <p:cNvSpPr txBox="1"/>
          <p:nvPr userDrawn="1"/>
        </p:nvSpPr>
        <p:spPr>
          <a:xfrm>
            <a:off x="5587137" y="2305000"/>
            <a:ext cx="1054307" cy="215444"/>
          </a:xfrm>
          <a:prstGeom prst="rect">
            <a:avLst/>
          </a:prstGeom>
          <a:noFill/>
        </p:spPr>
        <p:txBody>
          <a:bodyPr wrap="square" rtlCol="0">
            <a:spAutoFit/>
          </a:bodyPr>
          <a:lstStyle/>
          <a:p>
            <a:pPr algn="ctr"/>
            <a:r>
              <a:rPr lang="en-US" sz="1200" baseline="-25000">
                <a:solidFill>
                  <a:schemeClr val="tx1"/>
                </a:solidFill>
              </a:rPr>
              <a:t>Employees / Staff</a:t>
            </a:r>
          </a:p>
        </p:txBody>
      </p:sp>
      <p:sp>
        <p:nvSpPr>
          <p:cNvPr id="34" name="TextBox 33">
            <a:extLst>
              <a:ext uri="{FF2B5EF4-FFF2-40B4-BE49-F238E27FC236}">
                <a16:creationId xmlns:a16="http://schemas.microsoft.com/office/drawing/2014/main" id="{C483B81B-4191-4325-8C5A-B4C0920342E1}"/>
              </a:ext>
            </a:extLst>
          </p:cNvPr>
          <p:cNvSpPr txBox="1"/>
          <p:nvPr userDrawn="1"/>
        </p:nvSpPr>
        <p:spPr>
          <a:xfrm>
            <a:off x="7047822" y="2311378"/>
            <a:ext cx="1054307" cy="215444"/>
          </a:xfrm>
          <a:prstGeom prst="rect">
            <a:avLst/>
          </a:prstGeom>
          <a:noFill/>
        </p:spPr>
        <p:txBody>
          <a:bodyPr wrap="square" rtlCol="0">
            <a:spAutoFit/>
          </a:bodyPr>
          <a:lstStyle/>
          <a:p>
            <a:pPr algn="ctr"/>
            <a:r>
              <a:rPr lang="en-US" sz="1200" baseline="-25000">
                <a:solidFill>
                  <a:schemeClr val="tx1"/>
                </a:solidFill>
              </a:rPr>
              <a:t>Military / Veterans</a:t>
            </a:r>
          </a:p>
        </p:txBody>
      </p:sp>
      <p:sp>
        <p:nvSpPr>
          <p:cNvPr id="36" name="TextBox 35">
            <a:extLst>
              <a:ext uri="{FF2B5EF4-FFF2-40B4-BE49-F238E27FC236}">
                <a16:creationId xmlns:a16="http://schemas.microsoft.com/office/drawing/2014/main" id="{9009E078-CAA0-4221-BFDD-41143E93C1B0}"/>
              </a:ext>
            </a:extLst>
          </p:cNvPr>
          <p:cNvSpPr txBox="1"/>
          <p:nvPr userDrawn="1"/>
        </p:nvSpPr>
        <p:spPr>
          <a:xfrm>
            <a:off x="1604953" y="3126907"/>
            <a:ext cx="1379547" cy="215444"/>
          </a:xfrm>
          <a:prstGeom prst="rect">
            <a:avLst/>
          </a:prstGeom>
          <a:noFill/>
        </p:spPr>
        <p:txBody>
          <a:bodyPr wrap="square" rtlCol="0">
            <a:spAutoFit/>
          </a:bodyPr>
          <a:lstStyle/>
          <a:p>
            <a:pPr algn="ctr"/>
            <a:r>
              <a:rPr lang="en-US" sz="1200" baseline="-25000">
                <a:solidFill>
                  <a:schemeClr val="tx1"/>
                </a:solidFill>
              </a:rPr>
              <a:t>Mechanical / Engineering</a:t>
            </a:r>
          </a:p>
        </p:txBody>
      </p:sp>
      <p:sp>
        <p:nvSpPr>
          <p:cNvPr id="37" name="TextBox 36">
            <a:extLst>
              <a:ext uri="{FF2B5EF4-FFF2-40B4-BE49-F238E27FC236}">
                <a16:creationId xmlns:a16="http://schemas.microsoft.com/office/drawing/2014/main" id="{47175E46-F7B7-487D-A1B2-46C0B70CF887}"/>
              </a:ext>
            </a:extLst>
          </p:cNvPr>
          <p:cNvSpPr txBox="1"/>
          <p:nvPr userDrawn="1"/>
        </p:nvSpPr>
        <p:spPr>
          <a:xfrm>
            <a:off x="2905194" y="3126907"/>
            <a:ext cx="1166341" cy="215444"/>
          </a:xfrm>
          <a:prstGeom prst="rect">
            <a:avLst/>
          </a:prstGeom>
          <a:noFill/>
        </p:spPr>
        <p:txBody>
          <a:bodyPr wrap="square" rtlCol="0">
            <a:spAutoFit/>
          </a:bodyPr>
          <a:lstStyle/>
          <a:p>
            <a:pPr algn="ctr"/>
            <a:r>
              <a:rPr lang="en-US" sz="1200" baseline="-25000">
                <a:solidFill>
                  <a:schemeClr val="tx1"/>
                </a:solidFill>
              </a:rPr>
              <a:t>Aviation / Aerospace</a:t>
            </a:r>
          </a:p>
        </p:txBody>
      </p:sp>
      <p:sp>
        <p:nvSpPr>
          <p:cNvPr id="38" name="TextBox 37">
            <a:extLst>
              <a:ext uri="{FF2B5EF4-FFF2-40B4-BE49-F238E27FC236}">
                <a16:creationId xmlns:a16="http://schemas.microsoft.com/office/drawing/2014/main" id="{1DF0BD3D-2AA8-43EF-9F0B-FDB95BD39731}"/>
              </a:ext>
            </a:extLst>
          </p:cNvPr>
          <p:cNvSpPr txBox="1"/>
          <p:nvPr userDrawn="1"/>
        </p:nvSpPr>
        <p:spPr>
          <a:xfrm>
            <a:off x="3869270" y="3126907"/>
            <a:ext cx="1166339" cy="215444"/>
          </a:xfrm>
          <a:prstGeom prst="rect">
            <a:avLst/>
          </a:prstGeom>
          <a:noFill/>
        </p:spPr>
        <p:txBody>
          <a:bodyPr wrap="square" rtlCol="0">
            <a:spAutoFit/>
          </a:bodyPr>
          <a:lstStyle/>
          <a:p>
            <a:pPr algn="ctr"/>
            <a:r>
              <a:rPr lang="en-US" sz="1200" baseline="-25000">
                <a:solidFill>
                  <a:schemeClr val="tx1"/>
                </a:solidFill>
              </a:rPr>
              <a:t>Beer Industry</a:t>
            </a:r>
          </a:p>
        </p:txBody>
      </p:sp>
      <p:sp>
        <p:nvSpPr>
          <p:cNvPr id="39" name="TextBox 38">
            <a:extLst>
              <a:ext uri="{FF2B5EF4-FFF2-40B4-BE49-F238E27FC236}">
                <a16:creationId xmlns:a16="http://schemas.microsoft.com/office/drawing/2014/main" id="{8428655D-8F5D-4EF5-87C9-36D12A02B171}"/>
              </a:ext>
            </a:extLst>
          </p:cNvPr>
          <p:cNvSpPr txBox="1"/>
          <p:nvPr userDrawn="1"/>
        </p:nvSpPr>
        <p:spPr>
          <a:xfrm>
            <a:off x="4701910" y="3126907"/>
            <a:ext cx="1054307" cy="215444"/>
          </a:xfrm>
          <a:prstGeom prst="rect">
            <a:avLst/>
          </a:prstGeom>
          <a:noFill/>
        </p:spPr>
        <p:txBody>
          <a:bodyPr wrap="square" rtlCol="0">
            <a:spAutoFit/>
          </a:bodyPr>
          <a:lstStyle/>
          <a:p>
            <a:pPr algn="ctr"/>
            <a:r>
              <a:rPr lang="en-US" sz="1200" baseline="-25000">
                <a:solidFill>
                  <a:schemeClr val="tx1"/>
                </a:solidFill>
              </a:rPr>
              <a:t>Hospitality</a:t>
            </a:r>
          </a:p>
        </p:txBody>
      </p:sp>
      <p:sp>
        <p:nvSpPr>
          <p:cNvPr id="40" name="TextBox 39">
            <a:extLst>
              <a:ext uri="{FF2B5EF4-FFF2-40B4-BE49-F238E27FC236}">
                <a16:creationId xmlns:a16="http://schemas.microsoft.com/office/drawing/2014/main" id="{4F30D142-D628-4EC5-AB3A-9F05CB8483E6}"/>
              </a:ext>
            </a:extLst>
          </p:cNvPr>
          <p:cNvSpPr txBox="1"/>
          <p:nvPr userDrawn="1"/>
        </p:nvSpPr>
        <p:spPr>
          <a:xfrm>
            <a:off x="5413330" y="3126907"/>
            <a:ext cx="1054307" cy="215444"/>
          </a:xfrm>
          <a:prstGeom prst="rect">
            <a:avLst/>
          </a:prstGeom>
          <a:noFill/>
        </p:spPr>
        <p:txBody>
          <a:bodyPr wrap="square" rtlCol="0">
            <a:spAutoFit/>
          </a:bodyPr>
          <a:lstStyle/>
          <a:p>
            <a:pPr algn="ctr"/>
            <a:r>
              <a:rPr lang="en-US" sz="1200" baseline="-25000">
                <a:solidFill>
                  <a:schemeClr val="tx1"/>
                </a:solidFill>
              </a:rPr>
              <a:t>Music</a:t>
            </a:r>
          </a:p>
        </p:txBody>
      </p:sp>
      <p:sp>
        <p:nvSpPr>
          <p:cNvPr id="41" name="TextBox 40">
            <a:extLst>
              <a:ext uri="{FF2B5EF4-FFF2-40B4-BE49-F238E27FC236}">
                <a16:creationId xmlns:a16="http://schemas.microsoft.com/office/drawing/2014/main" id="{062B8AC1-4996-49D2-B959-7E3EE23891D6}"/>
              </a:ext>
            </a:extLst>
          </p:cNvPr>
          <p:cNvSpPr txBox="1"/>
          <p:nvPr userDrawn="1"/>
        </p:nvSpPr>
        <p:spPr>
          <a:xfrm>
            <a:off x="6192731" y="3126907"/>
            <a:ext cx="1054307" cy="215444"/>
          </a:xfrm>
          <a:prstGeom prst="rect">
            <a:avLst/>
          </a:prstGeom>
          <a:noFill/>
        </p:spPr>
        <p:txBody>
          <a:bodyPr wrap="square" rtlCol="0">
            <a:spAutoFit/>
          </a:bodyPr>
          <a:lstStyle/>
          <a:p>
            <a:pPr algn="ctr"/>
            <a:r>
              <a:rPr lang="en-US" sz="1200" baseline="-25000">
                <a:solidFill>
                  <a:schemeClr val="tx1"/>
                </a:solidFill>
              </a:rPr>
              <a:t>Healthcare</a:t>
            </a:r>
          </a:p>
        </p:txBody>
      </p:sp>
      <p:sp>
        <p:nvSpPr>
          <p:cNvPr id="42" name="TextBox 41">
            <a:extLst>
              <a:ext uri="{FF2B5EF4-FFF2-40B4-BE49-F238E27FC236}">
                <a16:creationId xmlns:a16="http://schemas.microsoft.com/office/drawing/2014/main" id="{423C9114-24E6-4C3D-A2ED-7C5ABCC31414}"/>
              </a:ext>
            </a:extLst>
          </p:cNvPr>
          <p:cNvSpPr txBox="1"/>
          <p:nvPr userDrawn="1"/>
        </p:nvSpPr>
        <p:spPr>
          <a:xfrm>
            <a:off x="7016421" y="3126907"/>
            <a:ext cx="1054307" cy="215444"/>
          </a:xfrm>
          <a:prstGeom prst="rect">
            <a:avLst/>
          </a:prstGeom>
          <a:noFill/>
        </p:spPr>
        <p:txBody>
          <a:bodyPr wrap="square" rtlCol="0">
            <a:spAutoFit/>
          </a:bodyPr>
          <a:lstStyle/>
          <a:p>
            <a:pPr algn="ctr"/>
            <a:r>
              <a:rPr lang="en-US" sz="1200" baseline="-25000">
                <a:solidFill>
                  <a:schemeClr val="tx1"/>
                </a:solidFill>
              </a:rPr>
              <a:t>STEM Fields</a:t>
            </a:r>
          </a:p>
        </p:txBody>
      </p:sp>
      <p:sp>
        <p:nvSpPr>
          <p:cNvPr id="43" name="TextBox 42">
            <a:extLst>
              <a:ext uri="{FF2B5EF4-FFF2-40B4-BE49-F238E27FC236}">
                <a16:creationId xmlns:a16="http://schemas.microsoft.com/office/drawing/2014/main" id="{3053C764-0985-4467-8250-4626F8535229}"/>
              </a:ext>
            </a:extLst>
          </p:cNvPr>
          <p:cNvSpPr txBox="1"/>
          <p:nvPr userDrawn="1"/>
        </p:nvSpPr>
        <p:spPr>
          <a:xfrm>
            <a:off x="7894456" y="3126907"/>
            <a:ext cx="1054307" cy="215444"/>
          </a:xfrm>
          <a:prstGeom prst="rect">
            <a:avLst/>
          </a:prstGeom>
          <a:noFill/>
        </p:spPr>
        <p:txBody>
          <a:bodyPr wrap="square" rtlCol="0">
            <a:spAutoFit/>
          </a:bodyPr>
          <a:lstStyle/>
          <a:p>
            <a:pPr algn="ctr"/>
            <a:r>
              <a:rPr lang="en-US" sz="1200" baseline="-25000">
                <a:solidFill>
                  <a:schemeClr val="tx1"/>
                </a:solidFill>
              </a:rPr>
              <a:t>Technology</a:t>
            </a:r>
          </a:p>
        </p:txBody>
      </p:sp>
      <p:sp>
        <p:nvSpPr>
          <p:cNvPr id="44" name="TextBox 43">
            <a:extLst>
              <a:ext uri="{FF2B5EF4-FFF2-40B4-BE49-F238E27FC236}">
                <a16:creationId xmlns:a16="http://schemas.microsoft.com/office/drawing/2014/main" id="{607D172F-8983-416C-880F-7DD0FB1B83F2}"/>
              </a:ext>
            </a:extLst>
          </p:cNvPr>
          <p:cNvSpPr txBox="1"/>
          <p:nvPr userDrawn="1"/>
        </p:nvSpPr>
        <p:spPr>
          <a:xfrm>
            <a:off x="8675168" y="3126907"/>
            <a:ext cx="1054307" cy="215444"/>
          </a:xfrm>
          <a:prstGeom prst="rect">
            <a:avLst/>
          </a:prstGeom>
          <a:noFill/>
        </p:spPr>
        <p:txBody>
          <a:bodyPr wrap="square" rtlCol="0">
            <a:spAutoFit/>
          </a:bodyPr>
          <a:lstStyle/>
          <a:p>
            <a:pPr algn="ctr"/>
            <a:r>
              <a:rPr lang="en-US" sz="1200" baseline="-25000">
                <a:solidFill>
                  <a:schemeClr val="tx1"/>
                </a:solidFill>
              </a:rPr>
              <a:t>Vocational</a:t>
            </a:r>
          </a:p>
        </p:txBody>
      </p:sp>
      <p:sp>
        <p:nvSpPr>
          <p:cNvPr id="45" name="TextBox 44">
            <a:extLst>
              <a:ext uri="{FF2B5EF4-FFF2-40B4-BE49-F238E27FC236}">
                <a16:creationId xmlns:a16="http://schemas.microsoft.com/office/drawing/2014/main" id="{8EDF1707-18B2-48A2-B55F-B3542F969CC6}"/>
              </a:ext>
            </a:extLst>
          </p:cNvPr>
          <p:cNvSpPr txBox="1"/>
          <p:nvPr userDrawn="1"/>
        </p:nvSpPr>
        <p:spPr>
          <a:xfrm>
            <a:off x="9440417" y="3127168"/>
            <a:ext cx="1054307" cy="215444"/>
          </a:xfrm>
          <a:prstGeom prst="rect">
            <a:avLst/>
          </a:prstGeom>
          <a:noFill/>
        </p:spPr>
        <p:txBody>
          <a:bodyPr wrap="square" rtlCol="0">
            <a:spAutoFit/>
          </a:bodyPr>
          <a:lstStyle/>
          <a:p>
            <a:pPr algn="ctr"/>
            <a:r>
              <a:rPr lang="en-US" sz="1200" baseline="-25000">
                <a:solidFill>
                  <a:schemeClr val="tx1"/>
                </a:solidFill>
              </a:rPr>
              <a:t>Athletics</a:t>
            </a:r>
          </a:p>
        </p:txBody>
      </p:sp>
      <p:sp>
        <p:nvSpPr>
          <p:cNvPr id="46" name="TextBox 45">
            <a:extLst>
              <a:ext uri="{FF2B5EF4-FFF2-40B4-BE49-F238E27FC236}">
                <a16:creationId xmlns:a16="http://schemas.microsoft.com/office/drawing/2014/main" id="{81CB2BA9-EEB1-43E1-9477-65A3CD12F64A}"/>
              </a:ext>
            </a:extLst>
          </p:cNvPr>
          <p:cNvSpPr txBox="1"/>
          <p:nvPr userDrawn="1"/>
        </p:nvSpPr>
        <p:spPr>
          <a:xfrm>
            <a:off x="1896941" y="3910559"/>
            <a:ext cx="1379547" cy="215444"/>
          </a:xfrm>
          <a:prstGeom prst="rect">
            <a:avLst/>
          </a:prstGeom>
          <a:noFill/>
        </p:spPr>
        <p:txBody>
          <a:bodyPr wrap="square" rtlCol="0">
            <a:spAutoFit/>
          </a:bodyPr>
          <a:lstStyle/>
          <a:p>
            <a:pPr algn="ctr"/>
            <a:r>
              <a:rPr lang="en-US" sz="1200" baseline="-25000">
                <a:solidFill>
                  <a:schemeClr val="tx1"/>
                </a:solidFill>
              </a:rPr>
              <a:t>United States</a:t>
            </a:r>
          </a:p>
        </p:txBody>
      </p:sp>
      <p:sp>
        <p:nvSpPr>
          <p:cNvPr id="47" name="TextBox 46">
            <a:extLst>
              <a:ext uri="{FF2B5EF4-FFF2-40B4-BE49-F238E27FC236}">
                <a16:creationId xmlns:a16="http://schemas.microsoft.com/office/drawing/2014/main" id="{258A2337-6912-4CD1-AA12-C611EA182337}"/>
              </a:ext>
            </a:extLst>
          </p:cNvPr>
          <p:cNvSpPr txBox="1"/>
          <p:nvPr userDrawn="1"/>
        </p:nvSpPr>
        <p:spPr>
          <a:xfrm>
            <a:off x="3461657" y="3909668"/>
            <a:ext cx="1166341" cy="215444"/>
          </a:xfrm>
          <a:prstGeom prst="rect">
            <a:avLst/>
          </a:prstGeom>
          <a:noFill/>
        </p:spPr>
        <p:txBody>
          <a:bodyPr wrap="square" rtlCol="0">
            <a:spAutoFit/>
          </a:bodyPr>
          <a:lstStyle/>
          <a:p>
            <a:pPr algn="ctr"/>
            <a:r>
              <a:rPr lang="en-US" sz="1200" baseline="-25000">
                <a:solidFill>
                  <a:schemeClr val="tx1"/>
                </a:solidFill>
              </a:rPr>
              <a:t>Colorado</a:t>
            </a:r>
          </a:p>
        </p:txBody>
      </p:sp>
      <p:sp>
        <p:nvSpPr>
          <p:cNvPr id="48" name="TextBox 47">
            <a:extLst>
              <a:ext uri="{FF2B5EF4-FFF2-40B4-BE49-F238E27FC236}">
                <a16:creationId xmlns:a16="http://schemas.microsoft.com/office/drawing/2014/main" id="{A8BE555D-7DBF-45E1-9ECC-E82C1464001D}"/>
              </a:ext>
            </a:extLst>
          </p:cNvPr>
          <p:cNvSpPr txBox="1"/>
          <p:nvPr userDrawn="1"/>
        </p:nvSpPr>
        <p:spPr>
          <a:xfrm>
            <a:off x="4646357" y="3917842"/>
            <a:ext cx="1166339" cy="215444"/>
          </a:xfrm>
          <a:prstGeom prst="rect">
            <a:avLst/>
          </a:prstGeom>
          <a:noFill/>
        </p:spPr>
        <p:txBody>
          <a:bodyPr wrap="square" rtlCol="0">
            <a:spAutoFit/>
          </a:bodyPr>
          <a:lstStyle/>
          <a:p>
            <a:pPr algn="ctr"/>
            <a:r>
              <a:rPr lang="en-US" sz="1200" baseline="-25000">
                <a:solidFill>
                  <a:schemeClr val="tx1"/>
                </a:solidFill>
              </a:rPr>
              <a:t>Rocky Mountains</a:t>
            </a:r>
          </a:p>
        </p:txBody>
      </p:sp>
      <p:sp>
        <p:nvSpPr>
          <p:cNvPr id="49" name="TextBox 48">
            <a:extLst>
              <a:ext uri="{FF2B5EF4-FFF2-40B4-BE49-F238E27FC236}">
                <a16:creationId xmlns:a16="http://schemas.microsoft.com/office/drawing/2014/main" id="{C781430C-0B14-4853-B8F8-9D3EF784B01D}"/>
              </a:ext>
            </a:extLst>
          </p:cNvPr>
          <p:cNvSpPr txBox="1"/>
          <p:nvPr userDrawn="1"/>
        </p:nvSpPr>
        <p:spPr>
          <a:xfrm>
            <a:off x="5756680" y="3924221"/>
            <a:ext cx="1166336" cy="215444"/>
          </a:xfrm>
          <a:prstGeom prst="rect">
            <a:avLst/>
          </a:prstGeom>
          <a:noFill/>
        </p:spPr>
        <p:txBody>
          <a:bodyPr wrap="square" rtlCol="0">
            <a:spAutoFit/>
          </a:bodyPr>
          <a:lstStyle/>
          <a:p>
            <a:pPr algn="ctr"/>
            <a:r>
              <a:rPr lang="en-US" sz="1200" baseline="-25000">
                <a:solidFill>
                  <a:schemeClr val="tx1"/>
                </a:solidFill>
              </a:rPr>
              <a:t>City Near Mountains</a:t>
            </a:r>
          </a:p>
        </p:txBody>
      </p:sp>
      <p:sp>
        <p:nvSpPr>
          <p:cNvPr id="50" name="TextBox 49">
            <a:extLst>
              <a:ext uri="{FF2B5EF4-FFF2-40B4-BE49-F238E27FC236}">
                <a16:creationId xmlns:a16="http://schemas.microsoft.com/office/drawing/2014/main" id="{22B93308-9388-47E4-9144-6DE6E6DA4C31}"/>
              </a:ext>
            </a:extLst>
          </p:cNvPr>
          <p:cNvSpPr txBox="1"/>
          <p:nvPr userDrawn="1"/>
        </p:nvSpPr>
        <p:spPr>
          <a:xfrm>
            <a:off x="6864050" y="3919366"/>
            <a:ext cx="1054307" cy="215444"/>
          </a:xfrm>
          <a:prstGeom prst="rect">
            <a:avLst/>
          </a:prstGeom>
          <a:noFill/>
        </p:spPr>
        <p:txBody>
          <a:bodyPr wrap="square" rtlCol="0">
            <a:spAutoFit/>
          </a:bodyPr>
          <a:lstStyle/>
          <a:p>
            <a:pPr algn="ctr"/>
            <a:r>
              <a:rPr lang="en-US" sz="1200" baseline="-25000">
                <a:solidFill>
                  <a:schemeClr val="tx1"/>
                </a:solidFill>
              </a:rPr>
              <a:t>Map Marker</a:t>
            </a:r>
          </a:p>
        </p:txBody>
      </p:sp>
      <p:sp>
        <p:nvSpPr>
          <p:cNvPr id="51" name="TextBox 50">
            <a:extLst>
              <a:ext uri="{FF2B5EF4-FFF2-40B4-BE49-F238E27FC236}">
                <a16:creationId xmlns:a16="http://schemas.microsoft.com/office/drawing/2014/main" id="{4456D880-B062-4F0F-9D13-F6EE9FAD8859}"/>
              </a:ext>
            </a:extLst>
          </p:cNvPr>
          <p:cNvSpPr txBox="1"/>
          <p:nvPr userDrawn="1"/>
        </p:nvSpPr>
        <p:spPr>
          <a:xfrm>
            <a:off x="7721938" y="3907900"/>
            <a:ext cx="1054307" cy="215444"/>
          </a:xfrm>
          <a:prstGeom prst="rect">
            <a:avLst/>
          </a:prstGeom>
          <a:noFill/>
        </p:spPr>
        <p:txBody>
          <a:bodyPr wrap="square" rtlCol="0">
            <a:spAutoFit/>
          </a:bodyPr>
          <a:lstStyle/>
          <a:p>
            <a:pPr algn="ctr"/>
            <a:r>
              <a:rPr lang="en-US" sz="1200" baseline="-25000">
                <a:solidFill>
                  <a:schemeClr val="tx1"/>
                </a:solidFill>
              </a:rPr>
              <a:t>Sunshine</a:t>
            </a:r>
          </a:p>
        </p:txBody>
      </p:sp>
      <p:sp>
        <p:nvSpPr>
          <p:cNvPr id="52" name="TextBox 51">
            <a:extLst>
              <a:ext uri="{FF2B5EF4-FFF2-40B4-BE49-F238E27FC236}">
                <a16:creationId xmlns:a16="http://schemas.microsoft.com/office/drawing/2014/main" id="{2D39DACA-0182-4384-B3AE-9D7B7AA135AF}"/>
              </a:ext>
            </a:extLst>
          </p:cNvPr>
          <p:cNvSpPr txBox="1"/>
          <p:nvPr userDrawn="1"/>
        </p:nvSpPr>
        <p:spPr>
          <a:xfrm>
            <a:off x="1582499" y="4774359"/>
            <a:ext cx="1031757" cy="215444"/>
          </a:xfrm>
          <a:prstGeom prst="rect">
            <a:avLst/>
          </a:prstGeom>
          <a:noFill/>
        </p:spPr>
        <p:txBody>
          <a:bodyPr wrap="square" rtlCol="0">
            <a:spAutoFit/>
          </a:bodyPr>
          <a:lstStyle/>
          <a:p>
            <a:pPr algn="ctr"/>
            <a:r>
              <a:rPr lang="en-US" sz="1200" baseline="-25000">
                <a:solidFill>
                  <a:schemeClr val="tx1"/>
                </a:solidFill>
              </a:rPr>
              <a:t>Face Mask</a:t>
            </a:r>
          </a:p>
        </p:txBody>
      </p:sp>
      <p:sp>
        <p:nvSpPr>
          <p:cNvPr id="53" name="TextBox 52">
            <a:extLst>
              <a:ext uri="{FF2B5EF4-FFF2-40B4-BE49-F238E27FC236}">
                <a16:creationId xmlns:a16="http://schemas.microsoft.com/office/drawing/2014/main" id="{9C031E11-61E8-4C08-BB38-E6B56E623170}"/>
              </a:ext>
            </a:extLst>
          </p:cNvPr>
          <p:cNvSpPr txBox="1"/>
          <p:nvPr userDrawn="1"/>
        </p:nvSpPr>
        <p:spPr>
          <a:xfrm>
            <a:off x="2452190" y="4781465"/>
            <a:ext cx="1236026" cy="215444"/>
          </a:xfrm>
          <a:prstGeom prst="rect">
            <a:avLst/>
          </a:prstGeom>
          <a:noFill/>
        </p:spPr>
        <p:txBody>
          <a:bodyPr wrap="square" rtlCol="0">
            <a:spAutoFit/>
          </a:bodyPr>
          <a:lstStyle/>
          <a:p>
            <a:pPr algn="ctr"/>
            <a:r>
              <a:rPr lang="en-US" sz="1200" baseline="-25000">
                <a:solidFill>
                  <a:schemeClr val="tx1"/>
                </a:solidFill>
              </a:rPr>
              <a:t>Don’t Touch Your Face</a:t>
            </a:r>
          </a:p>
        </p:txBody>
      </p:sp>
      <p:sp>
        <p:nvSpPr>
          <p:cNvPr id="54" name="TextBox 53">
            <a:extLst>
              <a:ext uri="{FF2B5EF4-FFF2-40B4-BE49-F238E27FC236}">
                <a16:creationId xmlns:a16="http://schemas.microsoft.com/office/drawing/2014/main" id="{2412182D-11B8-47E9-8F1C-AD701F0DD31F}"/>
              </a:ext>
            </a:extLst>
          </p:cNvPr>
          <p:cNvSpPr txBox="1"/>
          <p:nvPr userDrawn="1"/>
        </p:nvSpPr>
        <p:spPr>
          <a:xfrm>
            <a:off x="3660506" y="4781465"/>
            <a:ext cx="1166339" cy="215444"/>
          </a:xfrm>
          <a:prstGeom prst="rect">
            <a:avLst/>
          </a:prstGeom>
          <a:noFill/>
        </p:spPr>
        <p:txBody>
          <a:bodyPr wrap="square" rtlCol="0">
            <a:spAutoFit/>
          </a:bodyPr>
          <a:lstStyle/>
          <a:p>
            <a:pPr algn="ctr"/>
            <a:r>
              <a:rPr lang="en-US" sz="1200" baseline="-25000">
                <a:solidFill>
                  <a:schemeClr val="tx1"/>
                </a:solidFill>
              </a:rPr>
              <a:t>Hand Washing</a:t>
            </a:r>
          </a:p>
        </p:txBody>
      </p:sp>
      <p:sp>
        <p:nvSpPr>
          <p:cNvPr id="56" name="TextBox 55">
            <a:extLst>
              <a:ext uri="{FF2B5EF4-FFF2-40B4-BE49-F238E27FC236}">
                <a16:creationId xmlns:a16="http://schemas.microsoft.com/office/drawing/2014/main" id="{99026E84-D563-46B9-8B1C-3ED68C1E9E1B}"/>
              </a:ext>
            </a:extLst>
          </p:cNvPr>
          <p:cNvSpPr txBox="1"/>
          <p:nvPr userDrawn="1"/>
        </p:nvSpPr>
        <p:spPr>
          <a:xfrm>
            <a:off x="4896562" y="4781465"/>
            <a:ext cx="1054307" cy="215444"/>
          </a:xfrm>
          <a:prstGeom prst="rect">
            <a:avLst/>
          </a:prstGeom>
          <a:noFill/>
        </p:spPr>
        <p:txBody>
          <a:bodyPr wrap="square" rtlCol="0">
            <a:spAutoFit/>
          </a:bodyPr>
          <a:lstStyle/>
          <a:p>
            <a:pPr algn="ctr"/>
            <a:r>
              <a:rPr lang="en-US" sz="1200" baseline="-25000">
                <a:solidFill>
                  <a:schemeClr val="tx1"/>
                </a:solidFill>
              </a:rPr>
              <a:t>Hand Sanitizer</a:t>
            </a:r>
          </a:p>
        </p:txBody>
      </p:sp>
      <p:sp>
        <p:nvSpPr>
          <p:cNvPr id="57" name="TextBox 56">
            <a:extLst>
              <a:ext uri="{FF2B5EF4-FFF2-40B4-BE49-F238E27FC236}">
                <a16:creationId xmlns:a16="http://schemas.microsoft.com/office/drawing/2014/main" id="{98F6BF42-E41E-4E9B-AA1D-50E1C9AE4881}"/>
              </a:ext>
            </a:extLst>
          </p:cNvPr>
          <p:cNvSpPr txBox="1"/>
          <p:nvPr userDrawn="1"/>
        </p:nvSpPr>
        <p:spPr>
          <a:xfrm>
            <a:off x="6077553" y="4781465"/>
            <a:ext cx="1054307" cy="215444"/>
          </a:xfrm>
          <a:prstGeom prst="rect">
            <a:avLst/>
          </a:prstGeom>
          <a:noFill/>
        </p:spPr>
        <p:txBody>
          <a:bodyPr wrap="square" rtlCol="0">
            <a:spAutoFit/>
          </a:bodyPr>
          <a:lstStyle/>
          <a:p>
            <a:pPr algn="ctr"/>
            <a:r>
              <a:rPr lang="en-US" sz="1200" baseline="-25000">
                <a:solidFill>
                  <a:schemeClr val="tx1"/>
                </a:solidFill>
              </a:rPr>
              <a:t>Social Distancing</a:t>
            </a:r>
          </a:p>
        </p:txBody>
      </p:sp>
      <p:sp>
        <p:nvSpPr>
          <p:cNvPr id="60" name="TextBox 59">
            <a:extLst>
              <a:ext uri="{FF2B5EF4-FFF2-40B4-BE49-F238E27FC236}">
                <a16:creationId xmlns:a16="http://schemas.microsoft.com/office/drawing/2014/main" id="{8C777A2C-AC9D-4595-A113-2E82CADD6250}"/>
              </a:ext>
            </a:extLst>
          </p:cNvPr>
          <p:cNvSpPr txBox="1"/>
          <p:nvPr userDrawn="1"/>
        </p:nvSpPr>
        <p:spPr>
          <a:xfrm>
            <a:off x="8169751" y="4781465"/>
            <a:ext cx="1054307" cy="215444"/>
          </a:xfrm>
          <a:prstGeom prst="rect">
            <a:avLst/>
          </a:prstGeom>
          <a:noFill/>
        </p:spPr>
        <p:txBody>
          <a:bodyPr wrap="square" rtlCol="0">
            <a:spAutoFit/>
          </a:bodyPr>
          <a:lstStyle/>
          <a:p>
            <a:pPr algn="ctr"/>
            <a:r>
              <a:rPr lang="en-US" sz="1200" baseline="-25000">
                <a:solidFill>
                  <a:schemeClr val="tx1"/>
                </a:solidFill>
              </a:rPr>
              <a:t>Health Check</a:t>
            </a:r>
          </a:p>
        </p:txBody>
      </p:sp>
      <p:sp>
        <p:nvSpPr>
          <p:cNvPr id="61" name="TextBox 60">
            <a:extLst>
              <a:ext uri="{FF2B5EF4-FFF2-40B4-BE49-F238E27FC236}">
                <a16:creationId xmlns:a16="http://schemas.microsoft.com/office/drawing/2014/main" id="{FACA65E2-AFBC-41A2-A8D6-511104C60D21}"/>
              </a:ext>
            </a:extLst>
          </p:cNvPr>
          <p:cNvSpPr txBox="1"/>
          <p:nvPr userDrawn="1"/>
        </p:nvSpPr>
        <p:spPr>
          <a:xfrm>
            <a:off x="7232260" y="4781465"/>
            <a:ext cx="1054307" cy="215444"/>
          </a:xfrm>
          <a:prstGeom prst="rect">
            <a:avLst/>
          </a:prstGeom>
          <a:noFill/>
        </p:spPr>
        <p:txBody>
          <a:bodyPr wrap="square" rtlCol="0">
            <a:spAutoFit/>
          </a:bodyPr>
          <a:lstStyle/>
          <a:p>
            <a:pPr algn="ctr"/>
            <a:r>
              <a:rPr lang="en-US" sz="1200" baseline="-25000">
                <a:solidFill>
                  <a:schemeClr val="tx1"/>
                </a:solidFill>
              </a:rPr>
              <a:t>Vaccinations</a:t>
            </a:r>
          </a:p>
        </p:txBody>
      </p:sp>
      <p:sp>
        <p:nvSpPr>
          <p:cNvPr id="62" name="TextBox 61">
            <a:extLst>
              <a:ext uri="{FF2B5EF4-FFF2-40B4-BE49-F238E27FC236}">
                <a16:creationId xmlns:a16="http://schemas.microsoft.com/office/drawing/2014/main" id="{885B0E35-F09C-4E8F-978F-E6F3A5E33AEF}"/>
              </a:ext>
            </a:extLst>
          </p:cNvPr>
          <p:cNvSpPr txBox="1"/>
          <p:nvPr userDrawn="1"/>
        </p:nvSpPr>
        <p:spPr>
          <a:xfrm>
            <a:off x="9033467" y="4781465"/>
            <a:ext cx="1123307" cy="215444"/>
          </a:xfrm>
          <a:prstGeom prst="rect">
            <a:avLst/>
          </a:prstGeom>
          <a:noFill/>
        </p:spPr>
        <p:txBody>
          <a:bodyPr wrap="square" rtlCol="0">
            <a:spAutoFit/>
          </a:bodyPr>
          <a:lstStyle/>
          <a:p>
            <a:pPr algn="ctr"/>
            <a:r>
              <a:rPr lang="en-US" sz="1200" baseline="-25000">
                <a:solidFill>
                  <a:schemeClr val="tx1"/>
                </a:solidFill>
              </a:rPr>
              <a:t>Temperature Check</a:t>
            </a:r>
          </a:p>
        </p:txBody>
      </p:sp>
      <p:sp>
        <p:nvSpPr>
          <p:cNvPr id="63" name="TextBox 62">
            <a:extLst>
              <a:ext uri="{FF2B5EF4-FFF2-40B4-BE49-F238E27FC236}">
                <a16:creationId xmlns:a16="http://schemas.microsoft.com/office/drawing/2014/main" id="{DB0942B1-F296-49EC-B868-482D538B84DF}"/>
              </a:ext>
            </a:extLst>
          </p:cNvPr>
          <p:cNvSpPr txBox="1"/>
          <p:nvPr userDrawn="1"/>
        </p:nvSpPr>
        <p:spPr>
          <a:xfrm>
            <a:off x="10012069" y="4781465"/>
            <a:ext cx="1123307" cy="215444"/>
          </a:xfrm>
          <a:prstGeom prst="rect">
            <a:avLst/>
          </a:prstGeom>
          <a:noFill/>
        </p:spPr>
        <p:txBody>
          <a:bodyPr wrap="square" rtlCol="0">
            <a:spAutoFit/>
          </a:bodyPr>
          <a:lstStyle/>
          <a:p>
            <a:pPr algn="ctr"/>
            <a:r>
              <a:rPr lang="en-US" sz="1200" baseline="-25000">
                <a:solidFill>
                  <a:schemeClr val="tx1"/>
                </a:solidFill>
              </a:rPr>
              <a:t>Return to Campus</a:t>
            </a:r>
          </a:p>
        </p:txBody>
      </p:sp>
      <p:sp>
        <p:nvSpPr>
          <p:cNvPr id="64" name="TextBox 63">
            <a:extLst>
              <a:ext uri="{FF2B5EF4-FFF2-40B4-BE49-F238E27FC236}">
                <a16:creationId xmlns:a16="http://schemas.microsoft.com/office/drawing/2014/main" id="{211B71E3-8DC2-4598-9529-FA8578E4B85C}"/>
              </a:ext>
            </a:extLst>
          </p:cNvPr>
          <p:cNvSpPr txBox="1"/>
          <p:nvPr userDrawn="1"/>
        </p:nvSpPr>
        <p:spPr>
          <a:xfrm>
            <a:off x="10930204" y="4781465"/>
            <a:ext cx="830451" cy="215444"/>
          </a:xfrm>
          <a:prstGeom prst="rect">
            <a:avLst/>
          </a:prstGeom>
          <a:noFill/>
        </p:spPr>
        <p:txBody>
          <a:bodyPr wrap="square" rtlCol="0">
            <a:spAutoFit/>
          </a:bodyPr>
          <a:lstStyle/>
          <a:p>
            <a:pPr algn="ctr"/>
            <a:r>
              <a:rPr lang="en-US" sz="1200" baseline="-25000">
                <a:solidFill>
                  <a:schemeClr val="tx1"/>
                </a:solidFill>
              </a:rPr>
              <a:t>Checkbox</a:t>
            </a:r>
          </a:p>
        </p:txBody>
      </p:sp>
      <p:sp>
        <p:nvSpPr>
          <p:cNvPr id="65" name="TextBox 64">
            <a:extLst>
              <a:ext uri="{FF2B5EF4-FFF2-40B4-BE49-F238E27FC236}">
                <a16:creationId xmlns:a16="http://schemas.microsoft.com/office/drawing/2014/main" id="{7B4933D8-A537-4F35-A077-D3287EAA9463}"/>
              </a:ext>
            </a:extLst>
          </p:cNvPr>
          <p:cNvSpPr txBox="1"/>
          <p:nvPr userDrawn="1"/>
        </p:nvSpPr>
        <p:spPr>
          <a:xfrm>
            <a:off x="1466003" y="5656005"/>
            <a:ext cx="1031757" cy="215444"/>
          </a:xfrm>
          <a:prstGeom prst="rect">
            <a:avLst/>
          </a:prstGeom>
          <a:noFill/>
        </p:spPr>
        <p:txBody>
          <a:bodyPr wrap="square" rtlCol="0">
            <a:spAutoFit/>
          </a:bodyPr>
          <a:lstStyle/>
          <a:p>
            <a:pPr algn="ctr"/>
            <a:r>
              <a:rPr lang="en-US" sz="1200" baseline="-25000">
                <a:solidFill>
                  <a:schemeClr val="tx1"/>
                </a:solidFill>
              </a:rPr>
              <a:t>Award</a:t>
            </a:r>
          </a:p>
        </p:txBody>
      </p:sp>
      <p:sp>
        <p:nvSpPr>
          <p:cNvPr id="66" name="TextBox 65">
            <a:extLst>
              <a:ext uri="{FF2B5EF4-FFF2-40B4-BE49-F238E27FC236}">
                <a16:creationId xmlns:a16="http://schemas.microsoft.com/office/drawing/2014/main" id="{118B2A50-0625-4736-9A03-196DB1081505}"/>
              </a:ext>
            </a:extLst>
          </p:cNvPr>
          <p:cNvSpPr txBox="1"/>
          <p:nvPr userDrawn="1"/>
        </p:nvSpPr>
        <p:spPr>
          <a:xfrm>
            <a:off x="2256762" y="5656005"/>
            <a:ext cx="1046434" cy="215444"/>
          </a:xfrm>
          <a:prstGeom prst="rect">
            <a:avLst/>
          </a:prstGeom>
          <a:noFill/>
        </p:spPr>
        <p:txBody>
          <a:bodyPr wrap="square" rtlCol="0">
            <a:spAutoFit/>
          </a:bodyPr>
          <a:lstStyle/>
          <a:p>
            <a:pPr algn="ctr"/>
            <a:r>
              <a:rPr lang="en-US" sz="1200" baseline="-25000">
                <a:solidFill>
                  <a:schemeClr val="tx1"/>
                </a:solidFill>
              </a:rPr>
              <a:t>Scholarship / Prize</a:t>
            </a:r>
          </a:p>
        </p:txBody>
      </p:sp>
      <p:sp>
        <p:nvSpPr>
          <p:cNvPr id="67" name="TextBox 66">
            <a:extLst>
              <a:ext uri="{FF2B5EF4-FFF2-40B4-BE49-F238E27FC236}">
                <a16:creationId xmlns:a16="http://schemas.microsoft.com/office/drawing/2014/main" id="{E64FB578-4C03-4590-B216-1D714A801D7A}"/>
              </a:ext>
            </a:extLst>
          </p:cNvPr>
          <p:cNvSpPr txBox="1"/>
          <p:nvPr userDrawn="1"/>
        </p:nvSpPr>
        <p:spPr>
          <a:xfrm>
            <a:off x="3228447" y="5656005"/>
            <a:ext cx="774610" cy="222519"/>
          </a:xfrm>
          <a:prstGeom prst="rect">
            <a:avLst/>
          </a:prstGeom>
          <a:noFill/>
        </p:spPr>
        <p:txBody>
          <a:bodyPr wrap="square" rtlCol="0">
            <a:spAutoFit/>
          </a:bodyPr>
          <a:lstStyle/>
          <a:p>
            <a:pPr algn="ctr"/>
            <a:r>
              <a:rPr lang="en-US" sz="1200" baseline="-25000">
                <a:solidFill>
                  <a:schemeClr val="tx1"/>
                </a:solidFill>
              </a:rPr>
              <a:t>Laptop</a:t>
            </a:r>
          </a:p>
        </p:txBody>
      </p:sp>
      <p:sp>
        <p:nvSpPr>
          <p:cNvPr id="68" name="TextBox 67">
            <a:extLst>
              <a:ext uri="{FF2B5EF4-FFF2-40B4-BE49-F238E27FC236}">
                <a16:creationId xmlns:a16="http://schemas.microsoft.com/office/drawing/2014/main" id="{16B50E80-6401-4E30-AA95-B139650E2F6B}"/>
              </a:ext>
            </a:extLst>
          </p:cNvPr>
          <p:cNvSpPr txBox="1"/>
          <p:nvPr userDrawn="1"/>
        </p:nvSpPr>
        <p:spPr>
          <a:xfrm>
            <a:off x="3933317" y="5656005"/>
            <a:ext cx="716340" cy="215444"/>
          </a:xfrm>
          <a:prstGeom prst="rect">
            <a:avLst/>
          </a:prstGeom>
          <a:noFill/>
        </p:spPr>
        <p:txBody>
          <a:bodyPr wrap="square" rtlCol="0">
            <a:spAutoFit/>
          </a:bodyPr>
          <a:lstStyle/>
          <a:p>
            <a:pPr algn="ctr"/>
            <a:r>
              <a:rPr lang="en-US" sz="1200" baseline="-25000">
                <a:solidFill>
                  <a:schemeClr val="tx1"/>
                </a:solidFill>
              </a:rPr>
              <a:t>Cell Phone</a:t>
            </a:r>
          </a:p>
        </p:txBody>
      </p:sp>
      <p:sp>
        <p:nvSpPr>
          <p:cNvPr id="69" name="TextBox 68">
            <a:extLst>
              <a:ext uri="{FF2B5EF4-FFF2-40B4-BE49-F238E27FC236}">
                <a16:creationId xmlns:a16="http://schemas.microsoft.com/office/drawing/2014/main" id="{5FE1A52A-B111-452D-9C5B-F008CC01ED88}"/>
              </a:ext>
            </a:extLst>
          </p:cNvPr>
          <p:cNvSpPr txBox="1"/>
          <p:nvPr userDrawn="1"/>
        </p:nvSpPr>
        <p:spPr>
          <a:xfrm>
            <a:off x="4508987" y="5656005"/>
            <a:ext cx="899703" cy="215444"/>
          </a:xfrm>
          <a:prstGeom prst="rect">
            <a:avLst/>
          </a:prstGeom>
          <a:noFill/>
        </p:spPr>
        <p:txBody>
          <a:bodyPr wrap="square" rtlCol="0">
            <a:spAutoFit/>
          </a:bodyPr>
          <a:lstStyle/>
          <a:p>
            <a:pPr algn="ctr"/>
            <a:r>
              <a:rPr lang="en-US" sz="1200" baseline="-25000">
                <a:solidFill>
                  <a:schemeClr val="tx1"/>
                </a:solidFill>
              </a:rPr>
              <a:t>Calculator</a:t>
            </a:r>
          </a:p>
        </p:txBody>
      </p:sp>
      <p:sp>
        <p:nvSpPr>
          <p:cNvPr id="70" name="TextBox 69">
            <a:extLst>
              <a:ext uri="{FF2B5EF4-FFF2-40B4-BE49-F238E27FC236}">
                <a16:creationId xmlns:a16="http://schemas.microsoft.com/office/drawing/2014/main" id="{8A828818-887C-4058-8CA7-5574143AC25A}"/>
              </a:ext>
            </a:extLst>
          </p:cNvPr>
          <p:cNvSpPr txBox="1"/>
          <p:nvPr userDrawn="1"/>
        </p:nvSpPr>
        <p:spPr>
          <a:xfrm>
            <a:off x="6195094" y="5656005"/>
            <a:ext cx="1054307" cy="215444"/>
          </a:xfrm>
          <a:prstGeom prst="rect">
            <a:avLst/>
          </a:prstGeom>
          <a:noFill/>
        </p:spPr>
        <p:txBody>
          <a:bodyPr wrap="square" rtlCol="0">
            <a:spAutoFit/>
          </a:bodyPr>
          <a:lstStyle/>
          <a:p>
            <a:pPr algn="ctr"/>
            <a:r>
              <a:rPr lang="en-US" sz="1200" baseline="-25000">
                <a:solidFill>
                  <a:schemeClr val="tx1"/>
                </a:solidFill>
              </a:rPr>
              <a:t>Calendar</a:t>
            </a:r>
          </a:p>
        </p:txBody>
      </p:sp>
      <p:sp>
        <p:nvSpPr>
          <p:cNvPr id="71" name="TextBox 70">
            <a:extLst>
              <a:ext uri="{FF2B5EF4-FFF2-40B4-BE49-F238E27FC236}">
                <a16:creationId xmlns:a16="http://schemas.microsoft.com/office/drawing/2014/main" id="{71AC7228-48F5-4C35-8E03-435744344BDE}"/>
              </a:ext>
            </a:extLst>
          </p:cNvPr>
          <p:cNvSpPr txBox="1"/>
          <p:nvPr userDrawn="1"/>
        </p:nvSpPr>
        <p:spPr>
          <a:xfrm>
            <a:off x="5239573" y="5656005"/>
            <a:ext cx="1196146" cy="215444"/>
          </a:xfrm>
          <a:prstGeom prst="rect">
            <a:avLst/>
          </a:prstGeom>
          <a:noFill/>
        </p:spPr>
        <p:txBody>
          <a:bodyPr wrap="square" rtlCol="0">
            <a:spAutoFit/>
          </a:bodyPr>
          <a:lstStyle/>
          <a:p>
            <a:pPr algn="ctr"/>
            <a:r>
              <a:rPr lang="en-US" sz="1200" baseline="-25000">
                <a:solidFill>
                  <a:schemeClr val="tx1"/>
                </a:solidFill>
              </a:rPr>
              <a:t>Jobs/ Career Services</a:t>
            </a:r>
          </a:p>
        </p:txBody>
      </p:sp>
      <p:sp>
        <p:nvSpPr>
          <p:cNvPr id="72" name="TextBox 71">
            <a:extLst>
              <a:ext uri="{FF2B5EF4-FFF2-40B4-BE49-F238E27FC236}">
                <a16:creationId xmlns:a16="http://schemas.microsoft.com/office/drawing/2014/main" id="{6D33EB4E-FD4D-4569-B2C4-495F03CC8712}"/>
              </a:ext>
            </a:extLst>
          </p:cNvPr>
          <p:cNvSpPr txBox="1"/>
          <p:nvPr userDrawn="1"/>
        </p:nvSpPr>
        <p:spPr>
          <a:xfrm>
            <a:off x="6864050" y="5656005"/>
            <a:ext cx="1123307" cy="215444"/>
          </a:xfrm>
          <a:prstGeom prst="rect">
            <a:avLst/>
          </a:prstGeom>
          <a:noFill/>
        </p:spPr>
        <p:txBody>
          <a:bodyPr wrap="square" rtlCol="0">
            <a:spAutoFit/>
          </a:bodyPr>
          <a:lstStyle/>
          <a:p>
            <a:pPr algn="ctr"/>
            <a:r>
              <a:rPr lang="en-US" sz="1200" baseline="-25000">
                <a:solidFill>
                  <a:schemeClr val="tx1"/>
                </a:solidFill>
              </a:rPr>
              <a:t>Financial Aid</a:t>
            </a:r>
          </a:p>
        </p:txBody>
      </p:sp>
      <p:sp>
        <p:nvSpPr>
          <p:cNvPr id="73" name="TextBox 72">
            <a:extLst>
              <a:ext uri="{FF2B5EF4-FFF2-40B4-BE49-F238E27FC236}">
                <a16:creationId xmlns:a16="http://schemas.microsoft.com/office/drawing/2014/main" id="{8FE04A31-A79E-4490-8ABB-5FB8B4896DA1}"/>
              </a:ext>
            </a:extLst>
          </p:cNvPr>
          <p:cNvSpPr txBox="1"/>
          <p:nvPr userDrawn="1"/>
        </p:nvSpPr>
        <p:spPr>
          <a:xfrm>
            <a:off x="7627147" y="5656005"/>
            <a:ext cx="1123307" cy="215444"/>
          </a:xfrm>
          <a:prstGeom prst="rect">
            <a:avLst/>
          </a:prstGeom>
          <a:noFill/>
        </p:spPr>
        <p:txBody>
          <a:bodyPr wrap="square" rtlCol="0">
            <a:spAutoFit/>
          </a:bodyPr>
          <a:lstStyle/>
          <a:p>
            <a:pPr algn="ctr"/>
            <a:r>
              <a:rPr lang="en-US" sz="1200" baseline="-25000">
                <a:solidFill>
                  <a:schemeClr val="tx1"/>
                </a:solidFill>
              </a:rPr>
              <a:t>Legislature</a:t>
            </a:r>
          </a:p>
        </p:txBody>
      </p:sp>
      <p:sp>
        <p:nvSpPr>
          <p:cNvPr id="74" name="TextBox 73">
            <a:extLst>
              <a:ext uri="{FF2B5EF4-FFF2-40B4-BE49-F238E27FC236}">
                <a16:creationId xmlns:a16="http://schemas.microsoft.com/office/drawing/2014/main" id="{208E072F-F430-423F-AD30-85975011FCAE}"/>
              </a:ext>
            </a:extLst>
          </p:cNvPr>
          <p:cNvSpPr txBox="1"/>
          <p:nvPr userDrawn="1"/>
        </p:nvSpPr>
        <p:spPr>
          <a:xfrm>
            <a:off x="8385571" y="5656005"/>
            <a:ext cx="1123307" cy="215444"/>
          </a:xfrm>
          <a:prstGeom prst="rect">
            <a:avLst/>
          </a:prstGeom>
          <a:noFill/>
        </p:spPr>
        <p:txBody>
          <a:bodyPr wrap="square" rtlCol="0">
            <a:spAutoFit/>
          </a:bodyPr>
          <a:lstStyle/>
          <a:p>
            <a:pPr algn="ctr"/>
            <a:r>
              <a:rPr lang="en-US" sz="1200" baseline="-25000">
                <a:solidFill>
                  <a:schemeClr val="tx1"/>
                </a:solidFill>
              </a:rPr>
              <a:t>Federal Aid</a:t>
            </a:r>
          </a:p>
        </p:txBody>
      </p:sp>
      <p:sp>
        <p:nvSpPr>
          <p:cNvPr id="75" name="TextBox 74">
            <a:extLst>
              <a:ext uri="{FF2B5EF4-FFF2-40B4-BE49-F238E27FC236}">
                <a16:creationId xmlns:a16="http://schemas.microsoft.com/office/drawing/2014/main" id="{D47448C6-CD58-48DB-A4BF-9ABB3313D562}"/>
              </a:ext>
            </a:extLst>
          </p:cNvPr>
          <p:cNvSpPr txBox="1"/>
          <p:nvPr userDrawn="1"/>
        </p:nvSpPr>
        <p:spPr>
          <a:xfrm>
            <a:off x="9135133" y="5656005"/>
            <a:ext cx="1123307" cy="215444"/>
          </a:xfrm>
          <a:prstGeom prst="rect">
            <a:avLst/>
          </a:prstGeom>
          <a:noFill/>
        </p:spPr>
        <p:txBody>
          <a:bodyPr wrap="square" rtlCol="0">
            <a:spAutoFit/>
          </a:bodyPr>
          <a:lstStyle/>
          <a:p>
            <a:pPr algn="ctr"/>
            <a:r>
              <a:rPr lang="en-US" sz="1200" baseline="-25000">
                <a:solidFill>
                  <a:schemeClr val="tx1"/>
                </a:solidFill>
              </a:rPr>
              <a:t>State Aid</a:t>
            </a:r>
          </a:p>
        </p:txBody>
      </p:sp>
      <p:sp>
        <p:nvSpPr>
          <p:cNvPr id="76" name="TextBox 75">
            <a:extLst>
              <a:ext uri="{FF2B5EF4-FFF2-40B4-BE49-F238E27FC236}">
                <a16:creationId xmlns:a16="http://schemas.microsoft.com/office/drawing/2014/main" id="{C2EBBC98-937B-4C80-9914-94D49702DFF6}"/>
              </a:ext>
            </a:extLst>
          </p:cNvPr>
          <p:cNvSpPr txBox="1"/>
          <p:nvPr userDrawn="1"/>
        </p:nvSpPr>
        <p:spPr>
          <a:xfrm>
            <a:off x="9906460" y="5656005"/>
            <a:ext cx="1123307" cy="215444"/>
          </a:xfrm>
          <a:prstGeom prst="rect">
            <a:avLst/>
          </a:prstGeom>
          <a:noFill/>
        </p:spPr>
        <p:txBody>
          <a:bodyPr wrap="square" rtlCol="0">
            <a:spAutoFit/>
          </a:bodyPr>
          <a:lstStyle/>
          <a:p>
            <a:pPr algn="ctr"/>
            <a:r>
              <a:rPr lang="en-US" sz="1200" baseline="-25000">
                <a:solidFill>
                  <a:schemeClr val="tx1"/>
                </a:solidFill>
              </a:rPr>
              <a:t>Brand Promise</a:t>
            </a:r>
          </a:p>
        </p:txBody>
      </p:sp>
      <p:sp>
        <p:nvSpPr>
          <p:cNvPr id="77" name="TextBox 76">
            <a:extLst>
              <a:ext uri="{FF2B5EF4-FFF2-40B4-BE49-F238E27FC236}">
                <a16:creationId xmlns:a16="http://schemas.microsoft.com/office/drawing/2014/main" id="{0EFD758D-5775-4226-9911-DB3EAC588CA2}"/>
              </a:ext>
            </a:extLst>
          </p:cNvPr>
          <p:cNvSpPr txBox="1"/>
          <p:nvPr userDrawn="1"/>
        </p:nvSpPr>
        <p:spPr>
          <a:xfrm>
            <a:off x="10724150" y="5656005"/>
            <a:ext cx="1123307" cy="215444"/>
          </a:xfrm>
          <a:prstGeom prst="rect">
            <a:avLst/>
          </a:prstGeom>
          <a:noFill/>
        </p:spPr>
        <p:txBody>
          <a:bodyPr wrap="square" rtlCol="0">
            <a:spAutoFit/>
          </a:bodyPr>
          <a:lstStyle/>
          <a:p>
            <a:pPr algn="ctr"/>
            <a:r>
              <a:rPr lang="en-US" sz="1200" baseline="-25000">
                <a:solidFill>
                  <a:schemeClr val="tx1"/>
                </a:solidFill>
              </a:rPr>
              <a:t>Power / On</a:t>
            </a:r>
          </a:p>
        </p:txBody>
      </p:sp>
      <p:sp>
        <p:nvSpPr>
          <p:cNvPr id="78" name="TextBox 77">
            <a:extLst>
              <a:ext uri="{FF2B5EF4-FFF2-40B4-BE49-F238E27FC236}">
                <a16:creationId xmlns:a16="http://schemas.microsoft.com/office/drawing/2014/main" id="{A323F742-C0B7-436F-80CA-50F57443B300}"/>
              </a:ext>
            </a:extLst>
          </p:cNvPr>
          <p:cNvSpPr txBox="1"/>
          <p:nvPr userDrawn="1"/>
        </p:nvSpPr>
        <p:spPr>
          <a:xfrm>
            <a:off x="2758981" y="6506779"/>
            <a:ext cx="1046434" cy="215444"/>
          </a:xfrm>
          <a:prstGeom prst="rect">
            <a:avLst/>
          </a:prstGeom>
          <a:noFill/>
        </p:spPr>
        <p:txBody>
          <a:bodyPr wrap="square" rtlCol="0">
            <a:spAutoFit/>
          </a:bodyPr>
          <a:lstStyle/>
          <a:p>
            <a:pPr algn="ctr"/>
            <a:r>
              <a:rPr lang="en-US" sz="1200" baseline="-25000">
                <a:solidFill>
                  <a:schemeClr val="tx1"/>
                </a:solidFill>
              </a:rPr>
              <a:t>Arrows</a:t>
            </a:r>
          </a:p>
        </p:txBody>
      </p:sp>
      <p:sp>
        <p:nvSpPr>
          <p:cNvPr id="80" name="TextBox 79">
            <a:extLst>
              <a:ext uri="{FF2B5EF4-FFF2-40B4-BE49-F238E27FC236}">
                <a16:creationId xmlns:a16="http://schemas.microsoft.com/office/drawing/2014/main" id="{5A8A6044-9EDA-4B0B-A28B-6A5745E618AD}"/>
              </a:ext>
            </a:extLst>
          </p:cNvPr>
          <p:cNvSpPr txBox="1"/>
          <p:nvPr userDrawn="1"/>
        </p:nvSpPr>
        <p:spPr>
          <a:xfrm>
            <a:off x="4627998" y="6506779"/>
            <a:ext cx="899703" cy="215444"/>
          </a:xfrm>
          <a:prstGeom prst="rect">
            <a:avLst/>
          </a:prstGeom>
          <a:noFill/>
        </p:spPr>
        <p:txBody>
          <a:bodyPr wrap="square" rtlCol="0">
            <a:spAutoFit/>
          </a:bodyPr>
          <a:lstStyle/>
          <a:p>
            <a:pPr algn="ctr"/>
            <a:r>
              <a:rPr lang="en-US" sz="1200" baseline="-25000">
                <a:solidFill>
                  <a:schemeClr val="tx1"/>
                </a:solidFill>
              </a:rPr>
              <a:t>Clock / Time</a:t>
            </a:r>
          </a:p>
        </p:txBody>
      </p:sp>
      <p:sp>
        <p:nvSpPr>
          <p:cNvPr id="81" name="TextBox 80">
            <a:extLst>
              <a:ext uri="{FF2B5EF4-FFF2-40B4-BE49-F238E27FC236}">
                <a16:creationId xmlns:a16="http://schemas.microsoft.com/office/drawing/2014/main" id="{8ABBCA06-5429-4E6C-BA6A-4994B1671FAC}"/>
              </a:ext>
            </a:extLst>
          </p:cNvPr>
          <p:cNvSpPr txBox="1"/>
          <p:nvPr userDrawn="1"/>
        </p:nvSpPr>
        <p:spPr>
          <a:xfrm>
            <a:off x="6187448" y="6506779"/>
            <a:ext cx="1054307" cy="215444"/>
          </a:xfrm>
          <a:prstGeom prst="rect">
            <a:avLst/>
          </a:prstGeom>
          <a:noFill/>
        </p:spPr>
        <p:txBody>
          <a:bodyPr wrap="square" rtlCol="0">
            <a:spAutoFit/>
          </a:bodyPr>
          <a:lstStyle/>
          <a:p>
            <a:pPr algn="ctr"/>
            <a:r>
              <a:rPr lang="en-US" sz="1200" baseline="-25000">
                <a:solidFill>
                  <a:schemeClr val="tx1"/>
                </a:solidFill>
              </a:rPr>
              <a:t>Partnership</a:t>
            </a:r>
          </a:p>
        </p:txBody>
      </p:sp>
      <p:sp>
        <p:nvSpPr>
          <p:cNvPr id="82" name="TextBox 81">
            <a:extLst>
              <a:ext uri="{FF2B5EF4-FFF2-40B4-BE49-F238E27FC236}">
                <a16:creationId xmlns:a16="http://schemas.microsoft.com/office/drawing/2014/main" id="{033EEA24-C90F-41E2-8EA7-6108D6E246BF}"/>
              </a:ext>
            </a:extLst>
          </p:cNvPr>
          <p:cNvSpPr txBox="1"/>
          <p:nvPr userDrawn="1"/>
        </p:nvSpPr>
        <p:spPr>
          <a:xfrm>
            <a:off x="5430928" y="6506779"/>
            <a:ext cx="1054307" cy="215444"/>
          </a:xfrm>
          <a:prstGeom prst="rect">
            <a:avLst/>
          </a:prstGeom>
          <a:noFill/>
        </p:spPr>
        <p:txBody>
          <a:bodyPr wrap="square" rtlCol="0">
            <a:spAutoFit/>
          </a:bodyPr>
          <a:lstStyle/>
          <a:p>
            <a:pPr algn="ctr"/>
            <a:r>
              <a:rPr lang="en-US" sz="1200" baseline="-25000">
                <a:solidFill>
                  <a:schemeClr val="tx1"/>
                </a:solidFill>
              </a:rPr>
              <a:t>Checkmark</a:t>
            </a:r>
          </a:p>
        </p:txBody>
      </p:sp>
      <p:sp>
        <p:nvSpPr>
          <p:cNvPr id="83" name="TextBox 82">
            <a:extLst>
              <a:ext uri="{FF2B5EF4-FFF2-40B4-BE49-F238E27FC236}">
                <a16:creationId xmlns:a16="http://schemas.microsoft.com/office/drawing/2014/main" id="{F3126D7C-2962-4D7A-98A2-7128BD6B04C5}"/>
              </a:ext>
            </a:extLst>
          </p:cNvPr>
          <p:cNvSpPr txBox="1"/>
          <p:nvPr userDrawn="1"/>
        </p:nvSpPr>
        <p:spPr>
          <a:xfrm>
            <a:off x="7074169" y="6506779"/>
            <a:ext cx="1123307" cy="215444"/>
          </a:xfrm>
          <a:prstGeom prst="rect">
            <a:avLst/>
          </a:prstGeom>
          <a:noFill/>
        </p:spPr>
        <p:txBody>
          <a:bodyPr wrap="square" rtlCol="0">
            <a:spAutoFit/>
          </a:bodyPr>
          <a:lstStyle/>
          <a:p>
            <a:pPr algn="ctr"/>
            <a:r>
              <a:rPr lang="en-US" sz="1200" baseline="-25000">
                <a:solidFill>
                  <a:schemeClr val="tx1"/>
                </a:solidFill>
              </a:rPr>
              <a:t>Announcement</a:t>
            </a:r>
          </a:p>
        </p:txBody>
      </p:sp>
      <p:sp>
        <p:nvSpPr>
          <p:cNvPr id="84" name="TextBox 83">
            <a:extLst>
              <a:ext uri="{FF2B5EF4-FFF2-40B4-BE49-F238E27FC236}">
                <a16:creationId xmlns:a16="http://schemas.microsoft.com/office/drawing/2014/main" id="{79C759EC-7954-4A70-A0C3-DFB4B84087C5}"/>
              </a:ext>
            </a:extLst>
          </p:cNvPr>
          <p:cNvSpPr txBox="1"/>
          <p:nvPr userDrawn="1"/>
        </p:nvSpPr>
        <p:spPr>
          <a:xfrm>
            <a:off x="7921234" y="6506779"/>
            <a:ext cx="1123307" cy="215444"/>
          </a:xfrm>
          <a:prstGeom prst="rect">
            <a:avLst/>
          </a:prstGeom>
          <a:noFill/>
        </p:spPr>
        <p:txBody>
          <a:bodyPr wrap="square" rtlCol="0">
            <a:spAutoFit/>
          </a:bodyPr>
          <a:lstStyle/>
          <a:p>
            <a:pPr algn="ctr"/>
            <a:r>
              <a:rPr lang="en-US" sz="1200" baseline="-25000">
                <a:solidFill>
                  <a:schemeClr val="tx1"/>
                </a:solidFill>
              </a:rPr>
              <a:t>Path to Health</a:t>
            </a:r>
          </a:p>
        </p:txBody>
      </p:sp>
      <p:sp>
        <p:nvSpPr>
          <p:cNvPr id="85" name="TextBox 84">
            <a:extLst>
              <a:ext uri="{FF2B5EF4-FFF2-40B4-BE49-F238E27FC236}">
                <a16:creationId xmlns:a16="http://schemas.microsoft.com/office/drawing/2014/main" id="{0A3B8391-44AB-4E0F-8230-CCAD1A60E274}"/>
              </a:ext>
            </a:extLst>
          </p:cNvPr>
          <p:cNvSpPr txBox="1"/>
          <p:nvPr userDrawn="1"/>
        </p:nvSpPr>
        <p:spPr>
          <a:xfrm>
            <a:off x="8722304" y="6506779"/>
            <a:ext cx="1123307" cy="215444"/>
          </a:xfrm>
          <a:prstGeom prst="rect">
            <a:avLst/>
          </a:prstGeom>
          <a:noFill/>
        </p:spPr>
        <p:txBody>
          <a:bodyPr wrap="square" rtlCol="0">
            <a:spAutoFit/>
          </a:bodyPr>
          <a:lstStyle/>
          <a:p>
            <a:pPr algn="ctr"/>
            <a:r>
              <a:rPr lang="en-US" sz="1200" baseline="-25000">
                <a:solidFill>
                  <a:schemeClr val="tx1"/>
                </a:solidFill>
              </a:rPr>
              <a:t>Road / Path</a:t>
            </a:r>
          </a:p>
        </p:txBody>
      </p:sp>
      <p:sp>
        <p:nvSpPr>
          <p:cNvPr id="86" name="TextBox 85">
            <a:extLst>
              <a:ext uri="{FF2B5EF4-FFF2-40B4-BE49-F238E27FC236}">
                <a16:creationId xmlns:a16="http://schemas.microsoft.com/office/drawing/2014/main" id="{00018E6C-A9C7-4F90-BB37-B07730EB0E9B}"/>
              </a:ext>
            </a:extLst>
          </p:cNvPr>
          <p:cNvSpPr txBox="1"/>
          <p:nvPr userDrawn="1"/>
        </p:nvSpPr>
        <p:spPr>
          <a:xfrm>
            <a:off x="9671509" y="6506779"/>
            <a:ext cx="1123307" cy="215444"/>
          </a:xfrm>
          <a:prstGeom prst="rect">
            <a:avLst/>
          </a:prstGeom>
          <a:noFill/>
        </p:spPr>
        <p:txBody>
          <a:bodyPr wrap="square" rtlCol="0">
            <a:spAutoFit/>
          </a:bodyPr>
          <a:lstStyle/>
          <a:p>
            <a:pPr algn="ctr"/>
            <a:r>
              <a:rPr lang="en-US" sz="1200" baseline="-25000">
                <a:solidFill>
                  <a:schemeClr val="tx1"/>
                </a:solidFill>
              </a:rPr>
              <a:t>Lecture Hall / Class</a:t>
            </a:r>
          </a:p>
        </p:txBody>
      </p:sp>
      <p:sp>
        <p:nvSpPr>
          <p:cNvPr id="87" name="TextBox 86">
            <a:extLst>
              <a:ext uri="{FF2B5EF4-FFF2-40B4-BE49-F238E27FC236}">
                <a16:creationId xmlns:a16="http://schemas.microsoft.com/office/drawing/2014/main" id="{877AEE42-3A31-49B3-8FEE-A0EFE498D973}"/>
              </a:ext>
            </a:extLst>
          </p:cNvPr>
          <p:cNvSpPr txBox="1"/>
          <p:nvPr userDrawn="1"/>
        </p:nvSpPr>
        <p:spPr>
          <a:xfrm>
            <a:off x="10742680" y="6506779"/>
            <a:ext cx="1123307" cy="215444"/>
          </a:xfrm>
          <a:prstGeom prst="rect">
            <a:avLst/>
          </a:prstGeom>
          <a:noFill/>
        </p:spPr>
        <p:txBody>
          <a:bodyPr wrap="square" rtlCol="0">
            <a:spAutoFit/>
          </a:bodyPr>
          <a:lstStyle/>
          <a:p>
            <a:pPr algn="ctr"/>
            <a:r>
              <a:rPr lang="en-US" sz="1200" baseline="-25000">
                <a:solidFill>
                  <a:schemeClr val="tx1"/>
                </a:solidFill>
              </a:rPr>
              <a:t>Buildings / Facilities</a:t>
            </a:r>
          </a:p>
        </p:txBody>
      </p:sp>
      <p:sp>
        <p:nvSpPr>
          <p:cNvPr id="79" name="TextBox 78">
            <a:extLst>
              <a:ext uri="{FF2B5EF4-FFF2-40B4-BE49-F238E27FC236}">
                <a16:creationId xmlns:a16="http://schemas.microsoft.com/office/drawing/2014/main" id="{0EF155DE-C571-47FA-9C2C-D7FC84F14025}"/>
              </a:ext>
            </a:extLst>
          </p:cNvPr>
          <p:cNvSpPr txBox="1"/>
          <p:nvPr userDrawn="1"/>
        </p:nvSpPr>
        <p:spPr>
          <a:xfrm>
            <a:off x="8517387" y="1549070"/>
            <a:ext cx="1328217" cy="215444"/>
          </a:xfrm>
          <a:prstGeom prst="rect">
            <a:avLst/>
          </a:prstGeom>
          <a:noFill/>
        </p:spPr>
        <p:txBody>
          <a:bodyPr wrap="square" rtlCol="0">
            <a:spAutoFit/>
          </a:bodyPr>
          <a:lstStyle/>
          <a:p>
            <a:pPr algn="ctr"/>
            <a:r>
              <a:rPr lang="en-US" sz="1200" baseline="-25000">
                <a:solidFill>
                  <a:schemeClr val="tx1"/>
                </a:solidFill>
              </a:rPr>
              <a:t>Faculty to Student Ratio</a:t>
            </a:r>
          </a:p>
        </p:txBody>
      </p:sp>
    </p:spTree>
    <p:extLst>
      <p:ext uri="{BB962C8B-B14F-4D97-AF65-F5344CB8AC3E}">
        <p14:creationId xmlns:p14="http://schemas.microsoft.com/office/powerpoint/2010/main" val="6544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Icons_White on Dark">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145A22-BC1A-4B38-9C1B-8802E21A14E9}"/>
              </a:ext>
            </a:extLst>
          </p:cNvPr>
          <p:cNvSpPr txBox="1"/>
          <p:nvPr userDrawn="1"/>
        </p:nvSpPr>
        <p:spPr>
          <a:xfrm>
            <a:off x="582952" y="461914"/>
            <a:ext cx="1015652" cy="276999"/>
          </a:xfrm>
          <a:prstGeom prst="rect">
            <a:avLst/>
          </a:prstGeom>
          <a:noFill/>
        </p:spPr>
        <p:txBody>
          <a:bodyPr wrap="square" rtlCol="0">
            <a:spAutoFit/>
          </a:bodyPr>
          <a:lstStyle/>
          <a:p>
            <a:pPr algn="r"/>
            <a:r>
              <a:rPr lang="en-US" sz="1200">
                <a:solidFill>
                  <a:schemeClr val="bg1"/>
                </a:solidFill>
              </a:rPr>
              <a:t>Academics</a:t>
            </a:r>
          </a:p>
        </p:txBody>
      </p:sp>
      <p:cxnSp>
        <p:nvCxnSpPr>
          <p:cNvPr id="6" name="Straight Connector 5">
            <a:extLst>
              <a:ext uri="{FF2B5EF4-FFF2-40B4-BE49-F238E27FC236}">
                <a16:creationId xmlns:a16="http://schemas.microsoft.com/office/drawing/2014/main" id="{D28B4101-ADD1-46E5-B416-1C899B9D318C}"/>
              </a:ext>
            </a:extLst>
          </p:cNvPr>
          <p:cNvCxnSpPr>
            <a:cxnSpLocks/>
          </p:cNvCxnSpPr>
          <p:nvPr userDrawn="1"/>
        </p:nvCxnSpPr>
        <p:spPr>
          <a:xfrm>
            <a:off x="630087" y="907599"/>
            <a:ext cx="11067068"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0582893-F70F-48DA-8978-FB32D4E76959}"/>
              </a:ext>
            </a:extLst>
          </p:cNvPr>
          <p:cNvSpPr txBox="1"/>
          <p:nvPr userDrawn="1"/>
        </p:nvSpPr>
        <p:spPr>
          <a:xfrm>
            <a:off x="389923" y="1568711"/>
            <a:ext cx="1208681" cy="276999"/>
          </a:xfrm>
          <a:prstGeom prst="rect">
            <a:avLst/>
          </a:prstGeom>
          <a:noFill/>
        </p:spPr>
        <p:txBody>
          <a:bodyPr wrap="square" rtlCol="0">
            <a:spAutoFit/>
          </a:bodyPr>
          <a:lstStyle/>
          <a:p>
            <a:pPr algn="r"/>
            <a:r>
              <a:rPr lang="en-US" sz="1200">
                <a:solidFill>
                  <a:schemeClr val="bg1"/>
                </a:solidFill>
              </a:rPr>
              <a:t>Demographics</a:t>
            </a:r>
          </a:p>
        </p:txBody>
      </p:sp>
      <p:sp>
        <p:nvSpPr>
          <p:cNvPr id="8" name="TextBox 7">
            <a:extLst>
              <a:ext uri="{FF2B5EF4-FFF2-40B4-BE49-F238E27FC236}">
                <a16:creationId xmlns:a16="http://schemas.microsoft.com/office/drawing/2014/main" id="{D151BE98-46DB-4ED2-B426-515B76306D43}"/>
              </a:ext>
            </a:extLst>
          </p:cNvPr>
          <p:cNvSpPr txBox="1"/>
          <p:nvPr userDrawn="1"/>
        </p:nvSpPr>
        <p:spPr>
          <a:xfrm>
            <a:off x="582952" y="2803275"/>
            <a:ext cx="1015652" cy="276999"/>
          </a:xfrm>
          <a:prstGeom prst="rect">
            <a:avLst/>
          </a:prstGeom>
          <a:noFill/>
        </p:spPr>
        <p:txBody>
          <a:bodyPr wrap="square" rtlCol="0">
            <a:spAutoFit/>
          </a:bodyPr>
          <a:lstStyle/>
          <a:p>
            <a:pPr algn="r"/>
            <a:r>
              <a:rPr lang="en-US" sz="1200">
                <a:solidFill>
                  <a:schemeClr val="bg1"/>
                </a:solidFill>
              </a:rPr>
              <a:t>Disciplines</a:t>
            </a:r>
          </a:p>
        </p:txBody>
      </p:sp>
      <p:sp>
        <p:nvSpPr>
          <p:cNvPr id="9" name="TextBox 8">
            <a:extLst>
              <a:ext uri="{FF2B5EF4-FFF2-40B4-BE49-F238E27FC236}">
                <a16:creationId xmlns:a16="http://schemas.microsoft.com/office/drawing/2014/main" id="{9B56B00A-B773-44A8-9FE3-53E593D02C60}"/>
              </a:ext>
            </a:extLst>
          </p:cNvPr>
          <p:cNvSpPr txBox="1"/>
          <p:nvPr userDrawn="1"/>
        </p:nvSpPr>
        <p:spPr>
          <a:xfrm>
            <a:off x="582952" y="3621645"/>
            <a:ext cx="1015652" cy="276999"/>
          </a:xfrm>
          <a:prstGeom prst="rect">
            <a:avLst/>
          </a:prstGeom>
          <a:noFill/>
        </p:spPr>
        <p:txBody>
          <a:bodyPr wrap="square" rtlCol="0">
            <a:spAutoFit/>
          </a:bodyPr>
          <a:lstStyle/>
          <a:p>
            <a:pPr algn="r"/>
            <a:r>
              <a:rPr lang="en-US" sz="1200">
                <a:solidFill>
                  <a:schemeClr val="bg1"/>
                </a:solidFill>
              </a:rPr>
              <a:t>Location</a:t>
            </a:r>
          </a:p>
        </p:txBody>
      </p:sp>
      <p:sp>
        <p:nvSpPr>
          <p:cNvPr id="10" name="TextBox 9">
            <a:extLst>
              <a:ext uri="{FF2B5EF4-FFF2-40B4-BE49-F238E27FC236}">
                <a16:creationId xmlns:a16="http://schemas.microsoft.com/office/drawing/2014/main" id="{E5EF9E24-5A28-4316-B0CB-CD377C1BBF73}"/>
              </a:ext>
            </a:extLst>
          </p:cNvPr>
          <p:cNvSpPr txBox="1"/>
          <p:nvPr userDrawn="1"/>
        </p:nvSpPr>
        <p:spPr>
          <a:xfrm>
            <a:off x="431345" y="4462774"/>
            <a:ext cx="1167259" cy="276999"/>
          </a:xfrm>
          <a:prstGeom prst="rect">
            <a:avLst/>
          </a:prstGeom>
          <a:noFill/>
        </p:spPr>
        <p:txBody>
          <a:bodyPr wrap="square" rtlCol="0">
            <a:spAutoFit/>
          </a:bodyPr>
          <a:lstStyle/>
          <a:p>
            <a:pPr algn="r"/>
            <a:r>
              <a:rPr lang="en-US" sz="1200">
                <a:solidFill>
                  <a:schemeClr val="bg1"/>
                </a:solidFill>
              </a:rPr>
              <a:t>Public Health</a:t>
            </a:r>
          </a:p>
        </p:txBody>
      </p:sp>
      <p:sp>
        <p:nvSpPr>
          <p:cNvPr id="11" name="TextBox 10">
            <a:extLst>
              <a:ext uri="{FF2B5EF4-FFF2-40B4-BE49-F238E27FC236}">
                <a16:creationId xmlns:a16="http://schemas.microsoft.com/office/drawing/2014/main" id="{6188403B-7B11-496B-9504-36ECC5DA5252}"/>
              </a:ext>
            </a:extLst>
          </p:cNvPr>
          <p:cNvSpPr txBox="1"/>
          <p:nvPr userDrawn="1"/>
        </p:nvSpPr>
        <p:spPr>
          <a:xfrm>
            <a:off x="336436" y="5609392"/>
            <a:ext cx="1262168" cy="276999"/>
          </a:xfrm>
          <a:prstGeom prst="rect">
            <a:avLst/>
          </a:prstGeom>
          <a:noFill/>
        </p:spPr>
        <p:txBody>
          <a:bodyPr wrap="square" rtlCol="0">
            <a:spAutoFit/>
          </a:bodyPr>
          <a:lstStyle/>
          <a:p>
            <a:pPr algn="r"/>
            <a:r>
              <a:rPr lang="en-US" sz="1200">
                <a:solidFill>
                  <a:schemeClr val="bg1"/>
                </a:solidFill>
              </a:rPr>
              <a:t>Miscellaneous</a:t>
            </a:r>
          </a:p>
        </p:txBody>
      </p:sp>
      <p:cxnSp>
        <p:nvCxnSpPr>
          <p:cNvPr id="12" name="Straight Connector 11">
            <a:extLst>
              <a:ext uri="{FF2B5EF4-FFF2-40B4-BE49-F238E27FC236}">
                <a16:creationId xmlns:a16="http://schemas.microsoft.com/office/drawing/2014/main" id="{E77E330E-A1F3-4A02-A6DB-FCC8EF4C4963}"/>
              </a:ext>
            </a:extLst>
          </p:cNvPr>
          <p:cNvCxnSpPr>
            <a:cxnSpLocks/>
          </p:cNvCxnSpPr>
          <p:nvPr userDrawn="1"/>
        </p:nvCxnSpPr>
        <p:spPr>
          <a:xfrm>
            <a:off x="537328" y="3358933"/>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DE9EF503-6010-4B68-8E18-F037B84BAB49}"/>
              </a:ext>
            </a:extLst>
          </p:cNvPr>
          <p:cNvCxnSpPr>
            <a:cxnSpLocks/>
          </p:cNvCxnSpPr>
          <p:nvPr userDrawn="1"/>
        </p:nvCxnSpPr>
        <p:spPr>
          <a:xfrm>
            <a:off x="537328" y="2533318"/>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B90CCB0-B62B-463C-906F-655FF41F066A}"/>
              </a:ext>
            </a:extLst>
          </p:cNvPr>
          <p:cNvCxnSpPr>
            <a:cxnSpLocks/>
          </p:cNvCxnSpPr>
          <p:nvPr userDrawn="1"/>
        </p:nvCxnSpPr>
        <p:spPr>
          <a:xfrm>
            <a:off x="562466" y="4184548"/>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7E60B31C-2BAA-4CFB-8C48-FBDE2A321BC8}"/>
              </a:ext>
            </a:extLst>
          </p:cNvPr>
          <p:cNvCxnSpPr>
            <a:cxnSpLocks/>
          </p:cNvCxnSpPr>
          <p:nvPr userDrawn="1"/>
        </p:nvCxnSpPr>
        <p:spPr>
          <a:xfrm>
            <a:off x="591622" y="5019589"/>
            <a:ext cx="1106706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0A693CEC-E77C-4430-A18B-3F9A8047FACC}"/>
              </a:ext>
            </a:extLst>
          </p:cNvPr>
          <p:cNvCxnSpPr/>
          <p:nvPr userDrawn="1"/>
        </p:nvCxnSpPr>
        <p:spPr>
          <a:xfrm>
            <a:off x="1645739" y="220335"/>
            <a:ext cx="0" cy="645384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4FEF56B0-C834-4A23-BFAD-6845481A0B91}"/>
              </a:ext>
            </a:extLst>
          </p:cNvPr>
          <p:cNvSpPr txBox="1"/>
          <p:nvPr userDrawn="1"/>
        </p:nvSpPr>
        <p:spPr>
          <a:xfrm>
            <a:off x="9059165" y="141402"/>
            <a:ext cx="2969434" cy="492443"/>
          </a:xfrm>
          <a:prstGeom prst="rect">
            <a:avLst/>
          </a:prstGeom>
          <a:noFill/>
        </p:spPr>
        <p:txBody>
          <a:bodyPr wrap="square" rtlCol="0">
            <a:spAutoFit/>
          </a:bodyPr>
          <a:lstStyle/>
          <a:p>
            <a:pPr algn="r"/>
            <a:r>
              <a:rPr lang="en-US" sz="1400" b="1">
                <a:solidFill>
                  <a:schemeClr val="bg1"/>
                </a:solidFill>
              </a:rPr>
              <a:t>Icons </a:t>
            </a:r>
          </a:p>
          <a:p>
            <a:pPr algn="r"/>
            <a:r>
              <a:rPr lang="en-US" sz="1200">
                <a:solidFill>
                  <a:schemeClr val="bg1"/>
                </a:solidFill>
              </a:rPr>
              <a:t>Use on Dark Backgrounds</a:t>
            </a:r>
          </a:p>
        </p:txBody>
      </p:sp>
      <p:sp>
        <p:nvSpPr>
          <p:cNvPr id="81" name="TextBox 80">
            <a:extLst>
              <a:ext uri="{FF2B5EF4-FFF2-40B4-BE49-F238E27FC236}">
                <a16:creationId xmlns:a16="http://schemas.microsoft.com/office/drawing/2014/main" id="{DE345C06-41CE-426D-857C-7B801A99C941}"/>
              </a:ext>
            </a:extLst>
          </p:cNvPr>
          <p:cNvSpPr txBox="1"/>
          <p:nvPr userDrawn="1"/>
        </p:nvSpPr>
        <p:spPr>
          <a:xfrm>
            <a:off x="1604954" y="672116"/>
            <a:ext cx="1015652" cy="215444"/>
          </a:xfrm>
          <a:prstGeom prst="rect">
            <a:avLst/>
          </a:prstGeom>
          <a:noFill/>
        </p:spPr>
        <p:txBody>
          <a:bodyPr wrap="square" rtlCol="0">
            <a:spAutoFit/>
          </a:bodyPr>
          <a:lstStyle/>
          <a:p>
            <a:pPr algn="ctr"/>
            <a:r>
              <a:rPr lang="en-US" sz="1200" baseline="-25000">
                <a:solidFill>
                  <a:schemeClr val="bg1"/>
                </a:solidFill>
              </a:rPr>
              <a:t>Graduate / Alumni</a:t>
            </a:r>
          </a:p>
        </p:txBody>
      </p:sp>
      <p:sp>
        <p:nvSpPr>
          <p:cNvPr id="82" name="TextBox 81">
            <a:extLst>
              <a:ext uri="{FF2B5EF4-FFF2-40B4-BE49-F238E27FC236}">
                <a16:creationId xmlns:a16="http://schemas.microsoft.com/office/drawing/2014/main" id="{D4A17B50-5D03-4CB5-992A-A281D488D90B}"/>
              </a:ext>
            </a:extLst>
          </p:cNvPr>
          <p:cNvSpPr txBox="1"/>
          <p:nvPr userDrawn="1"/>
        </p:nvSpPr>
        <p:spPr>
          <a:xfrm>
            <a:off x="2551104" y="671226"/>
            <a:ext cx="1015652" cy="215444"/>
          </a:xfrm>
          <a:prstGeom prst="rect">
            <a:avLst/>
          </a:prstGeom>
          <a:noFill/>
        </p:spPr>
        <p:txBody>
          <a:bodyPr wrap="square" rtlCol="0">
            <a:spAutoFit/>
          </a:bodyPr>
          <a:lstStyle/>
          <a:p>
            <a:pPr algn="ctr"/>
            <a:r>
              <a:rPr lang="en-US" sz="1200" baseline="-25000">
                <a:solidFill>
                  <a:schemeClr val="bg1"/>
                </a:solidFill>
              </a:rPr>
              <a:t>Degree - Generic</a:t>
            </a:r>
          </a:p>
        </p:txBody>
      </p:sp>
      <p:sp>
        <p:nvSpPr>
          <p:cNvPr id="83" name="TextBox 82">
            <a:extLst>
              <a:ext uri="{FF2B5EF4-FFF2-40B4-BE49-F238E27FC236}">
                <a16:creationId xmlns:a16="http://schemas.microsoft.com/office/drawing/2014/main" id="{4E7339D3-7528-4B7F-A550-708D8E52A7FD}"/>
              </a:ext>
            </a:extLst>
          </p:cNvPr>
          <p:cNvSpPr txBox="1"/>
          <p:nvPr userDrawn="1"/>
        </p:nvSpPr>
        <p:spPr>
          <a:xfrm>
            <a:off x="3524025" y="679400"/>
            <a:ext cx="1054307" cy="215444"/>
          </a:xfrm>
          <a:prstGeom prst="rect">
            <a:avLst/>
          </a:prstGeom>
          <a:noFill/>
        </p:spPr>
        <p:txBody>
          <a:bodyPr wrap="square" rtlCol="0">
            <a:spAutoFit/>
          </a:bodyPr>
          <a:lstStyle/>
          <a:p>
            <a:pPr algn="ctr"/>
            <a:r>
              <a:rPr lang="en-US" sz="1200" baseline="-25000">
                <a:solidFill>
                  <a:schemeClr val="bg1"/>
                </a:solidFill>
              </a:rPr>
              <a:t>Bachelor’s Degree</a:t>
            </a:r>
          </a:p>
        </p:txBody>
      </p:sp>
      <p:sp>
        <p:nvSpPr>
          <p:cNvPr id="84" name="TextBox 83">
            <a:extLst>
              <a:ext uri="{FF2B5EF4-FFF2-40B4-BE49-F238E27FC236}">
                <a16:creationId xmlns:a16="http://schemas.microsoft.com/office/drawing/2014/main" id="{C1349C7F-56BC-4EFE-863C-1BFF345EEAA1}"/>
              </a:ext>
            </a:extLst>
          </p:cNvPr>
          <p:cNvSpPr txBox="1"/>
          <p:nvPr userDrawn="1"/>
        </p:nvSpPr>
        <p:spPr>
          <a:xfrm>
            <a:off x="4467141" y="679400"/>
            <a:ext cx="1054307" cy="215444"/>
          </a:xfrm>
          <a:prstGeom prst="rect">
            <a:avLst/>
          </a:prstGeom>
          <a:noFill/>
        </p:spPr>
        <p:txBody>
          <a:bodyPr wrap="square" rtlCol="0">
            <a:spAutoFit/>
          </a:bodyPr>
          <a:lstStyle/>
          <a:p>
            <a:pPr algn="ctr"/>
            <a:r>
              <a:rPr lang="en-US" sz="1200" baseline="-25000">
                <a:solidFill>
                  <a:schemeClr val="bg1"/>
                </a:solidFill>
              </a:rPr>
              <a:t>Master’s Degree</a:t>
            </a:r>
          </a:p>
        </p:txBody>
      </p:sp>
      <p:sp>
        <p:nvSpPr>
          <p:cNvPr id="85" name="TextBox 84">
            <a:extLst>
              <a:ext uri="{FF2B5EF4-FFF2-40B4-BE49-F238E27FC236}">
                <a16:creationId xmlns:a16="http://schemas.microsoft.com/office/drawing/2014/main" id="{AE38865D-A00F-48DD-AFA5-680B173EA03B}"/>
              </a:ext>
            </a:extLst>
          </p:cNvPr>
          <p:cNvSpPr txBox="1"/>
          <p:nvPr userDrawn="1"/>
        </p:nvSpPr>
        <p:spPr>
          <a:xfrm>
            <a:off x="5331127" y="685778"/>
            <a:ext cx="1054307" cy="215444"/>
          </a:xfrm>
          <a:prstGeom prst="rect">
            <a:avLst/>
          </a:prstGeom>
          <a:noFill/>
        </p:spPr>
        <p:txBody>
          <a:bodyPr wrap="square" rtlCol="0">
            <a:spAutoFit/>
          </a:bodyPr>
          <a:lstStyle/>
          <a:p>
            <a:pPr algn="ctr"/>
            <a:r>
              <a:rPr lang="en-US" sz="1200" baseline="-25000">
                <a:solidFill>
                  <a:schemeClr val="bg1"/>
                </a:solidFill>
              </a:rPr>
              <a:t>Academics</a:t>
            </a:r>
          </a:p>
        </p:txBody>
      </p:sp>
      <p:sp>
        <p:nvSpPr>
          <p:cNvPr id="86" name="TextBox 85">
            <a:extLst>
              <a:ext uri="{FF2B5EF4-FFF2-40B4-BE49-F238E27FC236}">
                <a16:creationId xmlns:a16="http://schemas.microsoft.com/office/drawing/2014/main" id="{EF290D25-68FF-46D4-AA57-65E3D3654985}"/>
              </a:ext>
            </a:extLst>
          </p:cNvPr>
          <p:cNvSpPr txBox="1"/>
          <p:nvPr userDrawn="1"/>
        </p:nvSpPr>
        <p:spPr>
          <a:xfrm>
            <a:off x="6165078" y="685777"/>
            <a:ext cx="1198641" cy="215444"/>
          </a:xfrm>
          <a:prstGeom prst="rect">
            <a:avLst/>
          </a:prstGeom>
          <a:noFill/>
        </p:spPr>
        <p:txBody>
          <a:bodyPr wrap="square" rtlCol="0">
            <a:spAutoFit/>
          </a:bodyPr>
          <a:lstStyle/>
          <a:p>
            <a:pPr algn="ctr"/>
            <a:r>
              <a:rPr lang="en-US" sz="1200" baseline="-25000">
                <a:solidFill>
                  <a:schemeClr val="bg1"/>
                </a:solidFill>
              </a:rPr>
              <a:t>Open Book / Studying</a:t>
            </a:r>
          </a:p>
        </p:txBody>
      </p:sp>
      <p:sp>
        <p:nvSpPr>
          <p:cNvPr id="87" name="TextBox 86">
            <a:extLst>
              <a:ext uri="{FF2B5EF4-FFF2-40B4-BE49-F238E27FC236}">
                <a16:creationId xmlns:a16="http://schemas.microsoft.com/office/drawing/2014/main" id="{7176C074-5E58-4479-AEEB-9897B25042EA}"/>
              </a:ext>
            </a:extLst>
          </p:cNvPr>
          <p:cNvSpPr txBox="1"/>
          <p:nvPr userDrawn="1"/>
        </p:nvSpPr>
        <p:spPr>
          <a:xfrm>
            <a:off x="1725604" y="1535716"/>
            <a:ext cx="1015652" cy="215444"/>
          </a:xfrm>
          <a:prstGeom prst="rect">
            <a:avLst/>
          </a:prstGeom>
          <a:noFill/>
        </p:spPr>
        <p:txBody>
          <a:bodyPr wrap="square" rtlCol="0">
            <a:spAutoFit/>
          </a:bodyPr>
          <a:lstStyle/>
          <a:p>
            <a:pPr algn="ctr"/>
            <a:r>
              <a:rPr lang="en-US" sz="1200" baseline="-25000">
                <a:solidFill>
                  <a:schemeClr val="bg1"/>
                </a:solidFill>
              </a:rPr>
              <a:t>Diversity</a:t>
            </a:r>
          </a:p>
        </p:txBody>
      </p:sp>
      <p:sp>
        <p:nvSpPr>
          <p:cNvPr id="88" name="TextBox 87">
            <a:extLst>
              <a:ext uri="{FF2B5EF4-FFF2-40B4-BE49-F238E27FC236}">
                <a16:creationId xmlns:a16="http://schemas.microsoft.com/office/drawing/2014/main" id="{4699E959-4598-4905-8FB8-837E52FA0D6D}"/>
              </a:ext>
            </a:extLst>
          </p:cNvPr>
          <p:cNvSpPr txBox="1"/>
          <p:nvPr userDrawn="1"/>
        </p:nvSpPr>
        <p:spPr>
          <a:xfrm>
            <a:off x="2905357" y="1535716"/>
            <a:ext cx="1015652" cy="215444"/>
          </a:xfrm>
          <a:prstGeom prst="rect">
            <a:avLst/>
          </a:prstGeom>
          <a:noFill/>
        </p:spPr>
        <p:txBody>
          <a:bodyPr wrap="square" rtlCol="0">
            <a:spAutoFit/>
          </a:bodyPr>
          <a:lstStyle/>
          <a:p>
            <a:pPr algn="ctr"/>
            <a:r>
              <a:rPr lang="en-US" sz="1200" baseline="-25000">
                <a:solidFill>
                  <a:schemeClr val="bg1"/>
                </a:solidFill>
              </a:rPr>
              <a:t>Student(s)</a:t>
            </a:r>
          </a:p>
        </p:txBody>
      </p:sp>
      <p:sp>
        <p:nvSpPr>
          <p:cNvPr id="89" name="TextBox 88">
            <a:extLst>
              <a:ext uri="{FF2B5EF4-FFF2-40B4-BE49-F238E27FC236}">
                <a16:creationId xmlns:a16="http://schemas.microsoft.com/office/drawing/2014/main" id="{F49184AD-0E32-46A1-B4DE-D4579624080A}"/>
              </a:ext>
            </a:extLst>
          </p:cNvPr>
          <p:cNvSpPr txBox="1"/>
          <p:nvPr userDrawn="1"/>
        </p:nvSpPr>
        <p:spPr>
          <a:xfrm>
            <a:off x="4218436" y="1535716"/>
            <a:ext cx="1110324" cy="215444"/>
          </a:xfrm>
          <a:prstGeom prst="rect">
            <a:avLst/>
          </a:prstGeom>
          <a:noFill/>
        </p:spPr>
        <p:txBody>
          <a:bodyPr wrap="square" rtlCol="0">
            <a:spAutoFit/>
          </a:bodyPr>
          <a:lstStyle/>
          <a:p>
            <a:pPr algn="ctr"/>
            <a:r>
              <a:rPr lang="en-US" sz="1200" baseline="-25000">
                <a:solidFill>
                  <a:schemeClr val="bg1"/>
                </a:solidFill>
              </a:rPr>
              <a:t>Transfer Student(s)</a:t>
            </a:r>
          </a:p>
        </p:txBody>
      </p:sp>
      <p:sp>
        <p:nvSpPr>
          <p:cNvPr id="90" name="TextBox 89">
            <a:extLst>
              <a:ext uri="{FF2B5EF4-FFF2-40B4-BE49-F238E27FC236}">
                <a16:creationId xmlns:a16="http://schemas.microsoft.com/office/drawing/2014/main" id="{5D45048F-00D4-4E93-AFDF-1392FC09E466}"/>
              </a:ext>
            </a:extLst>
          </p:cNvPr>
          <p:cNvSpPr txBox="1"/>
          <p:nvPr userDrawn="1"/>
        </p:nvSpPr>
        <p:spPr>
          <a:xfrm>
            <a:off x="5583329" y="1535716"/>
            <a:ext cx="1054307" cy="215444"/>
          </a:xfrm>
          <a:prstGeom prst="rect">
            <a:avLst/>
          </a:prstGeom>
          <a:noFill/>
        </p:spPr>
        <p:txBody>
          <a:bodyPr wrap="square" rtlCol="0">
            <a:spAutoFit/>
          </a:bodyPr>
          <a:lstStyle/>
          <a:p>
            <a:pPr algn="ctr"/>
            <a:r>
              <a:rPr lang="en-US" sz="1200" baseline="-25000">
                <a:solidFill>
                  <a:schemeClr val="bg1"/>
                </a:solidFill>
              </a:rPr>
              <a:t>Faculty</a:t>
            </a:r>
          </a:p>
        </p:txBody>
      </p:sp>
      <p:sp>
        <p:nvSpPr>
          <p:cNvPr id="91" name="TextBox 90">
            <a:extLst>
              <a:ext uri="{FF2B5EF4-FFF2-40B4-BE49-F238E27FC236}">
                <a16:creationId xmlns:a16="http://schemas.microsoft.com/office/drawing/2014/main" id="{0607A480-056E-4C17-8CB9-8ECD7E56075B}"/>
              </a:ext>
            </a:extLst>
          </p:cNvPr>
          <p:cNvSpPr txBox="1"/>
          <p:nvPr userDrawn="1"/>
        </p:nvSpPr>
        <p:spPr>
          <a:xfrm>
            <a:off x="6795665" y="1535716"/>
            <a:ext cx="1558623" cy="215444"/>
          </a:xfrm>
          <a:prstGeom prst="rect">
            <a:avLst/>
          </a:prstGeom>
          <a:noFill/>
        </p:spPr>
        <p:txBody>
          <a:bodyPr wrap="square" rtlCol="0">
            <a:spAutoFit/>
          </a:bodyPr>
          <a:lstStyle/>
          <a:p>
            <a:pPr algn="ctr"/>
            <a:r>
              <a:rPr lang="en-US" sz="1200" baseline="-25000">
                <a:solidFill>
                  <a:schemeClr val="bg1"/>
                </a:solidFill>
              </a:rPr>
              <a:t>Colorado Residents / Alumni</a:t>
            </a:r>
          </a:p>
        </p:txBody>
      </p:sp>
      <p:sp>
        <p:nvSpPr>
          <p:cNvPr id="92" name="TextBox 91">
            <a:extLst>
              <a:ext uri="{FF2B5EF4-FFF2-40B4-BE49-F238E27FC236}">
                <a16:creationId xmlns:a16="http://schemas.microsoft.com/office/drawing/2014/main" id="{7203C971-FFA0-404C-85A2-F71BA8297074}"/>
              </a:ext>
            </a:extLst>
          </p:cNvPr>
          <p:cNvSpPr txBox="1"/>
          <p:nvPr userDrawn="1"/>
        </p:nvSpPr>
        <p:spPr>
          <a:xfrm>
            <a:off x="1617653" y="2297716"/>
            <a:ext cx="1198641" cy="215444"/>
          </a:xfrm>
          <a:prstGeom prst="rect">
            <a:avLst/>
          </a:prstGeom>
          <a:noFill/>
        </p:spPr>
        <p:txBody>
          <a:bodyPr wrap="square" rtlCol="0">
            <a:spAutoFit/>
          </a:bodyPr>
          <a:lstStyle/>
          <a:p>
            <a:pPr algn="ctr"/>
            <a:r>
              <a:rPr lang="en-US" sz="1200" baseline="-25000">
                <a:solidFill>
                  <a:schemeClr val="bg1"/>
                </a:solidFill>
              </a:rPr>
              <a:t>Student Organizations</a:t>
            </a:r>
          </a:p>
        </p:txBody>
      </p:sp>
      <p:sp>
        <p:nvSpPr>
          <p:cNvPr id="93" name="TextBox 92">
            <a:extLst>
              <a:ext uri="{FF2B5EF4-FFF2-40B4-BE49-F238E27FC236}">
                <a16:creationId xmlns:a16="http://schemas.microsoft.com/office/drawing/2014/main" id="{D46C260B-266A-40CA-98AE-EBAC6EBFC189}"/>
              </a:ext>
            </a:extLst>
          </p:cNvPr>
          <p:cNvSpPr txBox="1"/>
          <p:nvPr userDrawn="1"/>
        </p:nvSpPr>
        <p:spPr>
          <a:xfrm>
            <a:off x="2816294" y="2296825"/>
            <a:ext cx="1166341" cy="215444"/>
          </a:xfrm>
          <a:prstGeom prst="rect">
            <a:avLst/>
          </a:prstGeom>
          <a:noFill/>
        </p:spPr>
        <p:txBody>
          <a:bodyPr wrap="square" rtlCol="0">
            <a:spAutoFit/>
          </a:bodyPr>
          <a:lstStyle/>
          <a:p>
            <a:pPr algn="ctr"/>
            <a:r>
              <a:rPr lang="en-US" sz="1200" baseline="-25000">
                <a:solidFill>
                  <a:schemeClr val="bg1"/>
                </a:solidFill>
              </a:rPr>
              <a:t>ASSET Student(s)</a:t>
            </a:r>
          </a:p>
        </p:txBody>
      </p:sp>
      <p:sp>
        <p:nvSpPr>
          <p:cNvPr id="94" name="TextBox 93">
            <a:extLst>
              <a:ext uri="{FF2B5EF4-FFF2-40B4-BE49-F238E27FC236}">
                <a16:creationId xmlns:a16="http://schemas.microsoft.com/office/drawing/2014/main" id="{2C3083C4-A631-4550-88F0-5C4EBEA26C1E}"/>
              </a:ext>
            </a:extLst>
          </p:cNvPr>
          <p:cNvSpPr txBox="1"/>
          <p:nvPr userDrawn="1"/>
        </p:nvSpPr>
        <p:spPr>
          <a:xfrm>
            <a:off x="4162421" y="2304999"/>
            <a:ext cx="1166339" cy="215444"/>
          </a:xfrm>
          <a:prstGeom prst="rect">
            <a:avLst/>
          </a:prstGeom>
          <a:noFill/>
        </p:spPr>
        <p:txBody>
          <a:bodyPr wrap="square" rtlCol="0">
            <a:spAutoFit/>
          </a:bodyPr>
          <a:lstStyle/>
          <a:p>
            <a:pPr algn="ctr"/>
            <a:r>
              <a:rPr lang="en-US" sz="1200" baseline="-25000">
                <a:solidFill>
                  <a:schemeClr val="bg1"/>
                </a:solidFill>
              </a:rPr>
              <a:t>First Gen Student(s)</a:t>
            </a:r>
          </a:p>
        </p:txBody>
      </p:sp>
      <p:sp>
        <p:nvSpPr>
          <p:cNvPr id="95" name="TextBox 94">
            <a:extLst>
              <a:ext uri="{FF2B5EF4-FFF2-40B4-BE49-F238E27FC236}">
                <a16:creationId xmlns:a16="http://schemas.microsoft.com/office/drawing/2014/main" id="{67CE31C2-1B3D-4DA0-A82D-9DE47E401A43}"/>
              </a:ext>
            </a:extLst>
          </p:cNvPr>
          <p:cNvSpPr txBox="1"/>
          <p:nvPr userDrawn="1"/>
        </p:nvSpPr>
        <p:spPr>
          <a:xfrm>
            <a:off x="5587137" y="2305000"/>
            <a:ext cx="1054307" cy="215444"/>
          </a:xfrm>
          <a:prstGeom prst="rect">
            <a:avLst/>
          </a:prstGeom>
          <a:noFill/>
        </p:spPr>
        <p:txBody>
          <a:bodyPr wrap="square" rtlCol="0">
            <a:spAutoFit/>
          </a:bodyPr>
          <a:lstStyle/>
          <a:p>
            <a:pPr algn="ctr"/>
            <a:r>
              <a:rPr lang="en-US" sz="1200" baseline="-25000">
                <a:solidFill>
                  <a:schemeClr val="bg1"/>
                </a:solidFill>
              </a:rPr>
              <a:t>Employees / Staff</a:t>
            </a:r>
          </a:p>
        </p:txBody>
      </p:sp>
      <p:sp>
        <p:nvSpPr>
          <p:cNvPr id="96" name="TextBox 95">
            <a:extLst>
              <a:ext uri="{FF2B5EF4-FFF2-40B4-BE49-F238E27FC236}">
                <a16:creationId xmlns:a16="http://schemas.microsoft.com/office/drawing/2014/main" id="{58958D0C-30CC-4928-BA37-F7DA916B08FC}"/>
              </a:ext>
            </a:extLst>
          </p:cNvPr>
          <p:cNvSpPr txBox="1"/>
          <p:nvPr userDrawn="1"/>
        </p:nvSpPr>
        <p:spPr>
          <a:xfrm>
            <a:off x="7047822" y="2311378"/>
            <a:ext cx="1054307" cy="215444"/>
          </a:xfrm>
          <a:prstGeom prst="rect">
            <a:avLst/>
          </a:prstGeom>
          <a:noFill/>
        </p:spPr>
        <p:txBody>
          <a:bodyPr wrap="square" rtlCol="0">
            <a:spAutoFit/>
          </a:bodyPr>
          <a:lstStyle/>
          <a:p>
            <a:pPr algn="ctr"/>
            <a:r>
              <a:rPr lang="en-US" sz="1200" baseline="-25000">
                <a:solidFill>
                  <a:schemeClr val="bg1"/>
                </a:solidFill>
              </a:rPr>
              <a:t>Military / Veterans</a:t>
            </a:r>
          </a:p>
        </p:txBody>
      </p:sp>
      <p:sp>
        <p:nvSpPr>
          <p:cNvPr id="97" name="TextBox 96">
            <a:extLst>
              <a:ext uri="{FF2B5EF4-FFF2-40B4-BE49-F238E27FC236}">
                <a16:creationId xmlns:a16="http://schemas.microsoft.com/office/drawing/2014/main" id="{D8924C1F-3D67-4406-9497-6AEBD2F7F334}"/>
              </a:ext>
            </a:extLst>
          </p:cNvPr>
          <p:cNvSpPr txBox="1"/>
          <p:nvPr userDrawn="1"/>
        </p:nvSpPr>
        <p:spPr>
          <a:xfrm>
            <a:off x="1604953" y="3126907"/>
            <a:ext cx="1379547" cy="215444"/>
          </a:xfrm>
          <a:prstGeom prst="rect">
            <a:avLst/>
          </a:prstGeom>
          <a:noFill/>
        </p:spPr>
        <p:txBody>
          <a:bodyPr wrap="square" rtlCol="0">
            <a:spAutoFit/>
          </a:bodyPr>
          <a:lstStyle/>
          <a:p>
            <a:pPr algn="ctr"/>
            <a:r>
              <a:rPr lang="en-US" sz="1200" baseline="-25000">
                <a:solidFill>
                  <a:schemeClr val="bg1"/>
                </a:solidFill>
              </a:rPr>
              <a:t>Mechanical / Engineering</a:t>
            </a:r>
          </a:p>
        </p:txBody>
      </p:sp>
      <p:sp>
        <p:nvSpPr>
          <p:cNvPr id="98" name="TextBox 97">
            <a:extLst>
              <a:ext uri="{FF2B5EF4-FFF2-40B4-BE49-F238E27FC236}">
                <a16:creationId xmlns:a16="http://schemas.microsoft.com/office/drawing/2014/main" id="{CD81F921-0C23-4E42-90E9-8623FC1AA559}"/>
              </a:ext>
            </a:extLst>
          </p:cNvPr>
          <p:cNvSpPr txBox="1"/>
          <p:nvPr userDrawn="1"/>
        </p:nvSpPr>
        <p:spPr>
          <a:xfrm>
            <a:off x="2905194" y="3126907"/>
            <a:ext cx="1166341" cy="215444"/>
          </a:xfrm>
          <a:prstGeom prst="rect">
            <a:avLst/>
          </a:prstGeom>
          <a:noFill/>
        </p:spPr>
        <p:txBody>
          <a:bodyPr wrap="square" rtlCol="0">
            <a:spAutoFit/>
          </a:bodyPr>
          <a:lstStyle/>
          <a:p>
            <a:pPr algn="ctr"/>
            <a:r>
              <a:rPr lang="en-US" sz="1200" baseline="-25000">
                <a:solidFill>
                  <a:schemeClr val="bg1"/>
                </a:solidFill>
              </a:rPr>
              <a:t>Aviation / Aerospace</a:t>
            </a:r>
          </a:p>
        </p:txBody>
      </p:sp>
      <p:sp>
        <p:nvSpPr>
          <p:cNvPr id="99" name="TextBox 98">
            <a:extLst>
              <a:ext uri="{FF2B5EF4-FFF2-40B4-BE49-F238E27FC236}">
                <a16:creationId xmlns:a16="http://schemas.microsoft.com/office/drawing/2014/main" id="{07AB3795-1416-4980-B02B-62EC67F66F76}"/>
              </a:ext>
            </a:extLst>
          </p:cNvPr>
          <p:cNvSpPr txBox="1"/>
          <p:nvPr userDrawn="1"/>
        </p:nvSpPr>
        <p:spPr>
          <a:xfrm>
            <a:off x="3869270" y="3126907"/>
            <a:ext cx="1166339" cy="215444"/>
          </a:xfrm>
          <a:prstGeom prst="rect">
            <a:avLst/>
          </a:prstGeom>
          <a:noFill/>
        </p:spPr>
        <p:txBody>
          <a:bodyPr wrap="square" rtlCol="0">
            <a:spAutoFit/>
          </a:bodyPr>
          <a:lstStyle/>
          <a:p>
            <a:pPr algn="ctr"/>
            <a:r>
              <a:rPr lang="en-US" sz="1200" baseline="-25000">
                <a:solidFill>
                  <a:schemeClr val="bg1"/>
                </a:solidFill>
              </a:rPr>
              <a:t>Beer Industry</a:t>
            </a:r>
          </a:p>
        </p:txBody>
      </p:sp>
      <p:sp>
        <p:nvSpPr>
          <p:cNvPr id="100" name="TextBox 99">
            <a:extLst>
              <a:ext uri="{FF2B5EF4-FFF2-40B4-BE49-F238E27FC236}">
                <a16:creationId xmlns:a16="http://schemas.microsoft.com/office/drawing/2014/main" id="{58EE44C5-10E8-469A-AF27-61E6D6A18ADE}"/>
              </a:ext>
            </a:extLst>
          </p:cNvPr>
          <p:cNvSpPr txBox="1"/>
          <p:nvPr userDrawn="1"/>
        </p:nvSpPr>
        <p:spPr>
          <a:xfrm>
            <a:off x="4701910" y="3126907"/>
            <a:ext cx="1054307" cy="215444"/>
          </a:xfrm>
          <a:prstGeom prst="rect">
            <a:avLst/>
          </a:prstGeom>
          <a:noFill/>
        </p:spPr>
        <p:txBody>
          <a:bodyPr wrap="square" rtlCol="0">
            <a:spAutoFit/>
          </a:bodyPr>
          <a:lstStyle/>
          <a:p>
            <a:pPr algn="ctr"/>
            <a:r>
              <a:rPr lang="en-US" sz="1200" baseline="-25000">
                <a:solidFill>
                  <a:schemeClr val="bg1"/>
                </a:solidFill>
              </a:rPr>
              <a:t>Hospitality</a:t>
            </a:r>
          </a:p>
        </p:txBody>
      </p:sp>
      <p:sp>
        <p:nvSpPr>
          <p:cNvPr id="101" name="TextBox 100">
            <a:extLst>
              <a:ext uri="{FF2B5EF4-FFF2-40B4-BE49-F238E27FC236}">
                <a16:creationId xmlns:a16="http://schemas.microsoft.com/office/drawing/2014/main" id="{2905DB44-C653-47FB-8987-5FC35D403AAF}"/>
              </a:ext>
            </a:extLst>
          </p:cNvPr>
          <p:cNvSpPr txBox="1"/>
          <p:nvPr userDrawn="1"/>
        </p:nvSpPr>
        <p:spPr>
          <a:xfrm>
            <a:off x="5413330" y="3126907"/>
            <a:ext cx="1054307" cy="215444"/>
          </a:xfrm>
          <a:prstGeom prst="rect">
            <a:avLst/>
          </a:prstGeom>
          <a:noFill/>
        </p:spPr>
        <p:txBody>
          <a:bodyPr wrap="square" rtlCol="0">
            <a:spAutoFit/>
          </a:bodyPr>
          <a:lstStyle/>
          <a:p>
            <a:pPr algn="ctr"/>
            <a:r>
              <a:rPr lang="en-US" sz="1200" baseline="-25000">
                <a:solidFill>
                  <a:schemeClr val="bg1"/>
                </a:solidFill>
              </a:rPr>
              <a:t>Music</a:t>
            </a:r>
          </a:p>
        </p:txBody>
      </p:sp>
      <p:sp>
        <p:nvSpPr>
          <p:cNvPr id="102" name="TextBox 101">
            <a:extLst>
              <a:ext uri="{FF2B5EF4-FFF2-40B4-BE49-F238E27FC236}">
                <a16:creationId xmlns:a16="http://schemas.microsoft.com/office/drawing/2014/main" id="{DB68B06E-BC5D-45E2-8C42-D1B90F1753E4}"/>
              </a:ext>
            </a:extLst>
          </p:cNvPr>
          <p:cNvSpPr txBox="1"/>
          <p:nvPr userDrawn="1"/>
        </p:nvSpPr>
        <p:spPr>
          <a:xfrm>
            <a:off x="6192731" y="3126907"/>
            <a:ext cx="1054307" cy="215444"/>
          </a:xfrm>
          <a:prstGeom prst="rect">
            <a:avLst/>
          </a:prstGeom>
          <a:noFill/>
        </p:spPr>
        <p:txBody>
          <a:bodyPr wrap="square" rtlCol="0">
            <a:spAutoFit/>
          </a:bodyPr>
          <a:lstStyle/>
          <a:p>
            <a:pPr algn="ctr"/>
            <a:r>
              <a:rPr lang="en-US" sz="1200" baseline="-25000">
                <a:solidFill>
                  <a:schemeClr val="bg1"/>
                </a:solidFill>
              </a:rPr>
              <a:t>Healthcare</a:t>
            </a:r>
          </a:p>
        </p:txBody>
      </p:sp>
      <p:sp>
        <p:nvSpPr>
          <p:cNvPr id="103" name="TextBox 102">
            <a:extLst>
              <a:ext uri="{FF2B5EF4-FFF2-40B4-BE49-F238E27FC236}">
                <a16:creationId xmlns:a16="http://schemas.microsoft.com/office/drawing/2014/main" id="{6AC2AD7C-32C4-4C82-B59B-D123E64F9766}"/>
              </a:ext>
            </a:extLst>
          </p:cNvPr>
          <p:cNvSpPr txBox="1"/>
          <p:nvPr userDrawn="1"/>
        </p:nvSpPr>
        <p:spPr>
          <a:xfrm>
            <a:off x="7016421" y="3126907"/>
            <a:ext cx="1054307" cy="215444"/>
          </a:xfrm>
          <a:prstGeom prst="rect">
            <a:avLst/>
          </a:prstGeom>
          <a:noFill/>
        </p:spPr>
        <p:txBody>
          <a:bodyPr wrap="square" rtlCol="0">
            <a:spAutoFit/>
          </a:bodyPr>
          <a:lstStyle/>
          <a:p>
            <a:pPr algn="ctr"/>
            <a:r>
              <a:rPr lang="en-US" sz="1200" baseline="-25000">
                <a:solidFill>
                  <a:schemeClr val="bg1"/>
                </a:solidFill>
              </a:rPr>
              <a:t>STEM Fields</a:t>
            </a:r>
          </a:p>
        </p:txBody>
      </p:sp>
      <p:sp>
        <p:nvSpPr>
          <p:cNvPr id="104" name="TextBox 103">
            <a:extLst>
              <a:ext uri="{FF2B5EF4-FFF2-40B4-BE49-F238E27FC236}">
                <a16:creationId xmlns:a16="http://schemas.microsoft.com/office/drawing/2014/main" id="{AB82BEBB-F5DA-483E-B413-7ED2733B266E}"/>
              </a:ext>
            </a:extLst>
          </p:cNvPr>
          <p:cNvSpPr txBox="1"/>
          <p:nvPr userDrawn="1"/>
        </p:nvSpPr>
        <p:spPr>
          <a:xfrm>
            <a:off x="7894456" y="3126907"/>
            <a:ext cx="1054307" cy="215444"/>
          </a:xfrm>
          <a:prstGeom prst="rect">
            <a:avLst/>
          </a:prstGeom>
          <a:noFill/>
        </p:spPr>
        <p:txBody>
          <a:bodyPr wrap="square" rtlCol="0">
            <a:spAutoFit/>
          </a:bodyPr>
          <a:lstStyle/>
          <a:p>
            <a:pPr algn="ctr"/>
            <a:r>
              <a:rPr lang="en-US" sz="1200" baseline="-25000">
                <a:solidFill>
                  <a:schemeClr val="bg1"/>
                </a:solidFill>
              </a:rPr>
              <a:t>Technology</a:t>
            </a:r>
          </a:p>
        </p:txBody>
      </p:sp>
      <p:sp>
        <p:nvSpPr>
          <p:cNvPr id="105" name="TextBox 104">
            <a:extLst>
              <a:ext uri="{FF2B5EF4-FFF2-40B4-BE49-F238E27FC236}">
                <a16:creationId xmlns:a16="http://schemas.microsoft.com/office/drawing/2014/main" id="{767CE05E-8EDA-4BF5-94E5-19D67475C55F}"/>
              </a:ext>
            </a:extLst>
          </p:cNvPr>
          <p:cNvSpPr txBox="1"/>
          <p:nvPr userDrawn="1"/>
        </p:nvSpPr>
        <p:spPr>
          <a:xfrm>
            <a:off x="8675168" y="3126907"/>
            <a:ext cx="1054307" cy="215444"/>
          </a:xfrm>
          <a:prstGeom prst="rect">
            <a:avLst/>
          </a:prstGeom>
          <a:noFill/>
        </p:spPr>
        <p:txBody>
          <a:bodyPr wrap="square" rtlCol="0">
            <a:spAutoFit/>
          </a:bodyPr>
          <a:lstStyle/>
          <a:p>
            <a:pPr algn="ctr"/>
            <a:r>
              <a:rPr lang="en-US" sz="1200" baseline="-25000">
                <a:solidFill>
                  <a:schemeClr val="bg1"/>
                </a:solidFill>
              </a:rPr>
              <a:t>Vocational</a:t>
            </a:r>
          </a:p>
        </p:txBody>
      </p:sp>
      <p:sp>
        <p:nvSpPr>
          <p:cNvPr id="106" name="TextBox 105">
            <a:extLst>
              <a:ext uri="{FF2B5EF4-FFF2-40B4-BE49-F238E27FC236}">
                <a16:creationId xmlns:a16="http://schemas.microsoft.com/office/drawing/2014/main" id="{6DFD8B84-F184-40F8-9516-352FEA524815}"/>
              </a:ext>
            </a:extLst>
          </p:cNvPr>
          <p:cNvSpPr txBox="1"/>
          <p:nvPr userDrawn="1"/>
        </p:nvSpPr>
        <p:spPr>
          <a:xfrm>
            <a:off x="9440417" y="3127168"/>
            <a:ext cx="1054307" cy="215444"/>
          </a:xfrm>
          <a:prstGeom prst="rect">
            <a:avLst/>
          </a:prstGeom>
          <a:noFill/>
        </p:spPr>
        <p:txBody>
          <a:bodyPr wrap="square" rtlCol="0">
            <a:spAutoFit/>
          </a:bodyPr>
          <a:lstStyle/>
          <a:p>
            <a:pPr algn="ctr"/>
            <a:r>
              <a:rPr lang="en-US" sz="1200" baseline="-25000">
                <a:solidFill>
                  <a:schemeClr val="bg1"/>
                </a:solidFill>
              </a:rPr>
              <a:t>Athletics</a:t>
            </a:r>
          </a:p>
        </p:txBody>
      </p:sp>
      <p:sp>
        <p:nvSpPr>
          <p:cNvPr id="107" name="TextBox 106">
            <a:extLst>
              <a:ext uri="{FF2B5EF4-FFF2-40B4-BE49-F238E27FC236}">
                <a16:creationId xmlns:a16="http://schemas.microsoft.com/office/drawing/2014/main" id="{60B03E1B-FF17-4AA7-A112-60BB58A277EC}"/>
              </a:ext>
            </a:extLst>
          </p:cNvPr>
          <p:cNvSpPr txBox="1"/>
          <p:nvPr userDrawn="1"/>
        </p:nvSpPr>
        <p:spPr>
          <a:xfrm>
            <a:off x="1617653" y="3910559"/>
            <a:ext cx="1379547" cy="215444"/>
          </a:xfrm>
          <a:prstGeom prst="rect">
            <a:avLst/>
          </a:prstGeom>
          <a:noFill/>
        </p:spPr>
        <p:txBody>
          <a:bodyPr wrap="square" rtlCol="0">
            <a:spAutoFit/>
          </a:bodyPr>
          <a:lstStyle/>
          <a:p>
            <a:pPr algn="ctr"/>
            <a:r>
              <a:rPr lang="en-US" sz="1200" baseline="-25000">
                <a:solidFill>
                  <a:schemeClr val="bg1"/>
                </a:solidFill>
              </a:rPr>
              <a:t>United States</a:t>
            </a:r>
          </a:p>
        </p:txBody>
      </p:sp>
      <p:sp>
        <p:nvSpPr>
          <p:cNvPr id="108" name="TextBox 107">
            <a:extLst>
              <a:ext uri="{FF2B5EF4-FFF2-40B4-BE49-F238E27FC236}">
                <a16:creationId xmlns:a16="http://schemas.microsoft.com/office/drawing/2014/main" id="{9D7E0610-A77A-49BE-BFA2-AF4D349D5A09}"/>
              </a:ext>
            </a:extLst>
          </p:cNvPr>
          <p:cNvSpPr txBox="1"/>
          <p:nvPr userDrawn="1"/>
        </p:nvSpPr>
        <p:spPr>
          <a:xfrm>
            <a:off x="2830012" y="3909668"/>
            <a:ext cx="1166341" cy="215444"/>
          </a:xfrm>
          <a:prstGeom prst="rect">
            <a:avLst/>
          </a:prstGeom>
          <a:noFill/>
        </p:spPr>
        <p:txBody>
          <a:bodyPr wrap="square" rtlCol="0">
            <a:spAutoFit/>
          </a:bodyPr>
          <a:lstStyle/>
          <a:p>
            <a:pPr algn="ctr"/>
            <a:r>
              <a:rPr lang="en-US" sz="1200" baseline="-25000">
                <a:solidFill>
                  <a:schemeClr val="bg1"/>
                </a:solidFill>
              </a:rPr>
              <a:t>Colorado</a:t>
            </a:r>
          </a:p>
        </p:txBody>
      </p:sp>
      <p:sp>
        <p:nvSpPr>
          <p:cNvPr id="109" name="TextBox 108">
            <a:extLst>
              <a:ext uri="{FF2B5EF4-FFF2-40B4-BE49-F238E27FC236}">
                <a16:creationId xmlns:a16="http://schemas.microsoft.com/office/drawing/2014/main" id="{18E0C81B-901F-4461-A124-9C89161EC7E5}"/>
              </a:ext>
            </a:extLst>
          </p:cNvPr>
          <p:cNvSpPr txBox="1"/>
          <p:nvPr userDrawn="1"/>
        </p:nvSpPr>
        <p:spPr>
          <a:xfrm>
            <a:off x="3948196" y="3917842"/>
            <a:ext cx="1166339" cy="215444"/>
          </a:xfrm>
          <a:prstGeom prst="rect">
            <a:avLst/>
          </a:prstGeom>
          <a:noFill/>
        </p:spPr>
        <p:txBody>
          <a:bodyPr wrap="square" rtlCol="0">
            <a:spAutoFit/>
          </a:bodyPr>
          <a:lstStyle/>
          <a:p>
            <a:pPr algn="ctr"/>
            <a:r>
              <a:rPr lang="en-US" sz="1200" baseline="-25000">
                <a:solidFill>
                  <a:schemeClr val="bg1"/>
                </a:solidFill>
              </a:rPr>
              <a:t>Rocky Mountains</a:t>
            </a:r>
          </a:p>
        </p:txBody>
      </p:sp>
      <p:sp>
        <p:nvSpPr>
          <p:cNvPr id="110" name="TextBox 109">
            <a:extLst>
              <a:ext uri="{FF2B5EF4-FFF2-40B4-BE49-F238E27FC236}">
                <a16:creationId xmlns:a16="http://schemas.microsoft.com/office/drawing/2014/main" id="{E47A853D-F8A9-4FA8-9795-177AF8F9A7B6}"/>
              </a:ext>
            </a:extLst>
          </p:cNvPr>
          <p:cNvSpPr txBox="1"/>
          <p:nvPr userDrawn="1"/>
        </p:nvSpPr>
        <p:spPr>
          <a:xfrm>
            <a:off x="5078397" y="3924221"/>
            <a:ext cx="1166336" cy="215444"/>
          </a:xfrm>
          <a:prstGeom prst="rect">
            <a:avLst/>
          </a:prstGeom>
          <a:noFill/>
        </p:spPr>
        <p:txBody>
          <a:bodyPr wrap="square" rtlCol="0">
            <a:spAutoFit/>
          </a:bodyPr>
          <a:lstStyle/>
          <a:p>
            <a:pPr algn="ctr"/>
            <a:r>
              <a:rPr lang="en-US" sz="1200" baseline="-25000">
                <a:solidFill>
                  <a:schemeClr val="bg1"/>
                </a:solidFill>
              </a:rPr>
              <a:t>City Near Mountains</a:t>
            </a:r>
          </a:p>
        </p:txBody>
      </p:sp>
      <p:sp>
        <p:nvSpPr>
          <p:cNvPr id="111" name="TextBox 110">
            <a:extLst>
              <a:ext uri="{FF2B5EF4-FFF2-40B4-BE49-F238E27FC236}">
                <a16:creationId xmlns:a16="http://schemas.microsoft.com/office/drawing/2014/main" id="{754CFC4E-2FC3-4C1D-B81F-4B3FDC253598}"/>
              </a:ext>
            </a:extLst>
          </p:cNvPr>
          <p:cNvSpPr txBox="1"/>
          <p:nvPr userDrawn="1"/>
        </p:nvSpPr>
        <p:spPr>
          <a:xfrm>
            <a:off x="6185767" y="3919366"/>
            <a:ext cx="1054307" cy="215444"/>
          </a:xfrm>
          <a:prstGeom prst="rect">
            <a:avLst/>
          </a:prstGeom>
          <a:noFill/>
        </p:spPr>
        <p:txBody>
          <a:bodyPr wrap="square" rtlCol="0">
            <a:spAutoFit/>
          </a:bodyPr>
          <a:lstStyle/>
          <a:p>
            <a:pPr algn="ctr"/>
            <a:r>
              <a:rPr lang="en-US" sz="1200" baseline="-25000">
                <a:solidFill>
                  <a:schemeClr val="bg1"/>
                </a:solidFill>
              </a:rPr>
              <a:t>Map Marker</a:t>
            </a:r>
          </a:p>
        </p:txBody>
      </p:sp>
      <p:sp>
        <p:nvSpPr>
          <p:cNvPr id="112" name="TextBox 111">
            <a:extLst>
              <a:ext uri="{FF2B5EF4-FFF2-40B4-BE49-F238E27FC236}">
                <a16:creationId xmlns:a16="http://schemas.microsoft.com/office/drawing/2014/main" id="{B68D1B29-B7D7-403C-BB76-ADAFD9C4E23D}"/>
              </a:ext>
            </a:extLst>
          </p:cNvPr>
          <p:cNvSpPr txBox="1"/>
          <p:nvPr userDrawn="1"/>
        </p:nvSpPr>
        <p:spPr>
          <a:xfrm>
            <a:off x="7043655" y="3907900"/>
            <a:ext cx="1054307" cy="215444"/>
          </a:xfrm>
          <a:prstGeom prst="rect">
            <a:avLst/>
          </a:prstGeom>
          <a:noFill/>
        </p:spPr>
        <p:txBody>
          <a:bodyPr wrap="square" rtlCol="0">
            <a:spAutoFit/>
          </a:bodyPr>
          <a:lstStyle/>
          <a:p>
            <a:pPr algn="ctr"/>
            <a:r>
              <a:rPr lang="en-US" sz="1200" baseline="-25000">
                <a:solidFill>
                  <a:schemeClr val="bg1"/>
                </a:solidFill>
              </a:rPr>
              <a:t>Sunshine</a:t>
            </a:r>
          </a:p>
        </p:txBody>
      </p:sp>
      <p:sp>
        <p:nvSpPr>
          <p:cNvPr id="113" name="TextBox 112">
            <a:extLst>
              <a:ext uri="{FF2B5EF4-FFF2-40B4-BE49-F238E27FC236}">
                <a16:creationId xmlns:a16="http://schemas.microsoft.com/office/drawing/2014/main" id="{2DB14294-5ED5-47A8-B55D-E03E6B8AEA5E}"/>
              </a:ext>
            </a:extLst>
          </p:cNvPr>
          <p:cNvSpPr txBox="1"/>
          <p:nvPr userDrawn="1"/>
        </p:nvSpPr>
        <p:spPr>
          <a:xfrm>
            <a:off x="1582499" y="4774359"/>
            <a:ext cx="1031757" cy="215444"/>
          </a:xfrm>
          <a:prstGeom prst="rect">
            <a:avLst/>
          </a:prstGeom>
          <a:noFill/>
        </p:spPr>
        <p:txBody>
          <a:bodyPr wrap="square" rtlCol="0">
            <a:spAutoFit/>
          </a:bodyPr>
          <a:lstStyle/>
          <a:p>
            <a:pPr algn="ctr"/>
            <a:r>
              <a:rPr lang="en-US" sz="1200" baseline="-25000">
                <a:solidFill>
                  <a:schemeClr val="bg1"/>
                </a:solidFill>
              </a:rPr>
              <a:t>Face Mask</a:t>
            </a:r>
          </a:p>
        </p:txBody>
      </p:sp>
      <p:sp>
        <p:nvSpPr>
          <p:cNvPr id="114" name="TextBox 113">
            <a:extLst>
              <a:ext uri="{FF2B5EF4-FFF2-40B4-BE49-F238E27FC236}">
                <a16:creationId xmlns:a16="http://schemas.microsoft.com/office/drawing/2014/main" id="{D7604D42-8A5E-46C5-8963-3EEF84037415}"/>
              </a:ext>
            </a:extLst>
          </p:cNvPr>
          <p:cNvSpPr txBox="1"/>
          <p:nvPr userDrawn="1"/>
        </p:nvSpPr>
        <p:spPr>
          <a:xfrm>
            <a:off x="2452190" y="4781465"/>
            <a:ext cx="1236026" cy="215444"/>
          </a:xfrm>
          <a:prstGeom prst="rect">
            <a:avLst/>
          </a:prstGeom>
          <a:noFill/>
        </p:spPr>
        <p:txBody>
          <a:bodyPr wrap="square" rtlCol="0">
            <a:spAutoFit/>
          </a:bodyPr>
          <a:lstStyle/>
          <a:p>
            <a:pPr algn="ctr"/>
            <a:r>
              <a:rPr lang="en-US" sz="1200" baseline="-25000">
                <a:solidFill>
                  <a:schemeClr val="bg1"/>
                </a:solidFill>
              </a:rPr>
              <a:t>Don’t Touch Your Face</a:t>
            </a:r>
          </a:p>
        </p:txBody>
      </p:sp>
      <p:sp>
        <p:nvSpPr>
          <p:cNvPr id="115" name="TextBox 114">
            <a:extLst>
              <a:ext uri="{FF2B5EF4-FFF2-40B4-BE49-F238E27FC236}">
                <a16:creationId xmlns:a16="http://schemas.microsoft.com/office/drawing/2014/main" id="{5CBEFBF2-CD42-4B3D-B95F-A1A0D1A0CFFA}"/>
              </a:ext>
            </a:extLst>
          </p:cNvPr>
          <p:cNvSpPr txBox="1"/>
          <p:nvPr userDrawn="1"/>
        </p:nvSpPr>
        <p:spPr>
          <a:xfrm>
            <a:off x="3660506" y="4781465"/>
            <a:ext cx="1166339" cy="215444"/>
          </a:xfrm>
          <a:prstGeom prst="rect">
            <a:avLst/>
          </a:prstGeom>
          <a:noFill/>
        </p:spPr>
        <p:txBody>
          <a:bodyPr wrap="square" rtlCol="0">
            <a:spAutoFit/>
          </a:bodyPr>
          <a:lstStyle/>
          <a:p>
            <a:pPr algn="ctr"/>
            <a:r>
              <a:rPr lang="en-US" sz="1200" baseline="-25000">
                <a:solidFill>
                  <a:schemeClr val="bg1"/>
                </a:solidFill>
              </a:rPr>
              <a:t>Hand Washing</a:t>
            </a:r>
          </a:p>
        </p:txBody>
      </p:sp>
      <p:sp>
        <p:nvSpPr>
          <p:cNvPr id="116" name="TextBox 115">
            <a:extLst>
              <a:ext uri="{FF2B5EF4-FFF2-40B4-BE49-F238E27FC236}">
                <a16:creationId xmlns:a16="http://schemas.microsoft.com/office/drawing/2014/main" id="{CFD1E007-A950-4EDD-AFC5-CFAE83F0AD0F}"/>
              </a:ext>
            </a:extLst>
          </p:cNvPr>
          <p:cNvSpPr txBox="1"/>
          <p:nvPr userDrawn="1"/>
        </p:nvSpPr>
        <p:spPr>
          <a:xfrm>
            <a:off x="4896562" y="4781465"/>
            <a:ext cx="1054307" cy="215444"/>
          </a:xfrm>
          <a:prstGeom prst="rect">
            <a:avLst/>
          </a:prstGeom>
          <a:noFill/>
        </p:spPr>
        <p:txBody>
          <a:bodyPr wrap="square" rtlCol="0">
            <a:spAutoFit/>
          </a:bodyPr>
          <a:lstStyle/>
          <a:p>
            <a:pPr algn="ctr"/>
            <a:r>
              <a:rPr lang="en-US" sz="1200" baseline="-25000">
                <a:solidFill>
                  <a:schemeClr val="bg1"/>
                </a:solidFill>
              </a:rPr>
              <a:t>Hand Sanitizer</a:t>
            </a:r>
          </a:p>
        </p:txBody>
      </p:sp>
      <p:sp>
        <p:nvSpPr>
          <p:cNvPr id="117" name="TextBox 116">
            <a:extLst>
              <a:ext uri="{FF2B5EF4-FFF2-40B4-BE49-F238E27FC236}">
                <a16:creationId xmlns:a16="http://schemas.microsoft.com/office/drawing/2014/main" id="{7BAEC26B-BB35-4FD7-9A0E-6BCDC387D475}"/>
              </a:ext>
            </a:extLst>
          </p:cNvPr>
          <p:cNvSpPr txBox="1"/>
          <p:nvPr userDrawn="1"/>
        </p:nvSpPr>
        <p:spPr>
          <a:xfrm>
            <a:off x="6077553" y="4781465"/>
            <a:ext cx="1054307" cy="215444"/>
          </a:xfrm>
          <a:prstGeom prst="rect">
            <a:avLst/>
          </a:prstGeom>
          <a:noFill/>
        </p:spPr>
        <p:txBody>
          <a:bodyPr wrap="square" rtlCol="0">
            <a:spAutoFit/>
          </a:bodyPr>
          <a:lstStyle/>
          <a:p>
            <a:pPr algn="ctr"/>
            <a:r>
              <a:rPr lang="en-US" sz="1200" baseline="-25000">
                <a:solidFill>
                  <a:schemeClr val="bg1"/>
                </a:solidFill>
              </a:rPr>
              <a:t>Social Distancing</a:t>
            </a:r>
          </a:p>
        </p:txBody>
      </p:sp>
      <p:sp>
        <p:nvSpPr>
          <p:cNvPr id="118" name="TextBox 117">
            <a:extLst>
              <a:ext uri="{FF2B5EF4-FFF2-40B4-BE49-F238E27FC236}">
                <a16:creationId xmlns:a16="http://schemas.microsoft.com/office/drawing/2014/main" id="{F3B8D0A1-405E-43C1-9AEF-C2D52A1B5FE0}"/>
              </a:ext>
            </a:extLst>
          </p:cNvPr>
          <p:cNvSpPr txBox="1"/>
          <p:nvPr userDrawn="1"/>
        </p:nvSpPr>
        <p:spPr>
          <a:xfrm>
            <a:off x="8169751" y="4781465"/>
            <a:ext cx="1054307" cy="215444"/>
          </a:xfrm>
          <a:prstGeom prst="rect">
            <a:avLst/>
          </a:prstGeom>
          <a:noFill/>
        </p:spPr>
        <p:txBody>
          <a:bodyPr wrap="square" rtlCol="0">
            <a:spAutoFit/>
          </a:bodyPr>
          <a:lstStyle/>
          <a:p>
            <a:pPr algn="ctr"/>
            <a:r>
              <a:rPr lang="en-US" sz="1200" baseline="-25000">
                <a:solidFill>
                  <a:schemeClr val="bg1"/>
                </a:solidFill>
              </a:rPr>
              <a:t>Health Check</a:t>
            </a:r>
          </a:p>
        </p:txBody>
      </p:sp>
      <p:sp>
        <p:nvSpPr>
          <p:cNvPr id="119" name="TextBox 118">
            <a:extLst>
              <a:ext uri="{FF2B5EF4-FFF2-40B4-BE49-F238E27FC236}">
                <a16:creationId xmlns:a16="http://schemas.microsoft.com/office/drawing/2014/main" id="{0C49297E-1686-4A8A-8C98-37672B4A791A}"/>
              </a:ext>
            </a:extLst>
          </p:cNvPr>
          <p:cNvSpPr txBox="1"/>
          <p:nvPr userDrawn="1"/>
        </p:nvSpPr>
        <p:spPr>
          <a:xfrm>
            <a:off x="7232260" y="4781465"/>
            <a:ext cx="1054307" cy="215444"/>
          </a:xfrm>
          <a:prstGeom prst="rect">
            <a:avLst/>
          </a:prstGeom>
          <a:noFill/>
        </p:spPr>
        <p:txBody>
          <a:bodyPr wrap="square" rtlCol="0">
            <a:spAutoFit/>
          </a:bodyPr>
          <a:lstStyle/>
          <a:p>
            <a:pPr algn="ctr"/>
            <a:r>
              <a:rPr lang="en-US" sz="1200" baseline="-25000">
                <a:solidFill>
                  <a:schemeClr val="bg1"/>
                </a:solidFill>
              </a:rPr>
              <a:t>Vaccinations</a:t>
            </a:r>
          </a:p>
        </p:txBody>
      </p:sp>
      <p:sp>
        <p:nvSpPr>
          <p:cNvPr id="120" name="TextBox 119">
            <a:extLst>
              <a:ext uri="{FF2B5EF4-FFF2-40B4-BE49-F238E27FC236}">
                <a16:creationId xmlns:a16="http://schemas.microsoft.com/office/drawing/2014/main" id="{1119BEEE-8FEE-40A0-9B60-D2AE27836913}"/>
              </a:ext>
            </a:extLst>
          </p:cNvPr>
          <p:cNvSpPr txBox="1"/>
          <p:nvPr userDrawn="1"/>
        </p:nvSpPr>
        <p:spPr>
          <a:xfrm>
            <a:off x="9033467" y="4781465"/>
            <a:ext cx="1123307" cy="215444"/>
          </a:xfrm>
          <a:prstGeom prst="rect">
            <a:avLst/>
          </a:prstGeom>
          <a:noFill/>
        </p:spPr>
        <p:txBody>
          <a:bodyPr wrap="square" rtlCol="0">
            <a:spAutoFit/>
          </a:bodyPr>
          <a:lstStyle/>
          <a:p>
            <a:pPr algn="ctr"/>
            <a:r>
              <a:rPr lang="en-US" sz="1200" baseline="-25000">
                <a:solidFill>
                  <a:schemeClr val="bg1"/>
                </a:solidFill>
              </a:rPr>
              <a:t>Temperature Check</a:t>
            </a:r>
          </a:p>
        </p:txBody>
      </p:sp>
      <p:sp>
        <p:nvSpPr>
          <p:cNvPr id="121" name="TextBox 120">
            <a:extLst>
              <a:ext uri="{FF2B5EF4-FFF2-40B4-BE49-F238E27FC236}">
                <a16:creationId xmlns:a16="http://schemas.microsoft.com/office/drawing/2014/main" id="{FC8B9F5D-2E17-4552-932B-44C3ACDC2251}"/>
              </a:ext>
            </a:extLst>
          </p:cNvPr>
          <p:cNvSpPr txBox="1"/>
          <p:nvPr userDrawn="1"/>
        </p:nvSpPr>
        <p:spPr>
          <a:xfrm>
            <a:off x="10012069" y="4781465"/>
            <a:ext cx="1123307" cy="215444"/>
          </a:xfrm>
          <a:prstGeom prst="rect">
            <a:avLst/>
          </a:prstGeom>
          <a:noFill/>
        </p:spPr>
        <p:txBody>
          <a:bodyPr wrap="square" rtlCol="0">
            <a:spAutoFit/>
          </a:bodyPr>
          <a:lstStyle/>
          <a:p>
            <a:pPr algn="ctr"/>
            <a:r>
              <a:rPr lang="en-US" sz="1200" baseline="-25000">
                <a:solidFill>
                  <a:schemeClr val="bg1"/>
                </a:solidFill>
              </a:rPr>
              <a:t>Return to Campus</a:t>
            </a:r>
          </a:p>
        </p:txBody>
      </p:sp>
      <p:sp>
        <p:nvSpPr>
          <p:cNvPr id="122" name="TextBox 121">
            <a:extLst>
              <a:ext uri="{FF2B5EF4-FFF2-40B4-BE49-F238E27FC236}">
                <a16:creationId xmlns:a16="http://schemas.microsoft.com/office/drawing/2014/main" id="{8CC52613-5058-4B42-A75E-CB36AE703A81}"/>
              </a:ext>
            </a:extLst>
          </p:cNvPr>
          <p:cNvSpPr txBox="1"/>
          <p:nvPr userDrawn="1"/>
        </p:nvSpPr>
        <p:spPr>
          <a:xfrm>
            <a:off x="10930204" y="4781465"/>
            <a:ext cx="830451" cy="215444"/>
          </a:xfrm>
          <a:prstGeom prst="rect">
            <a:avLst/>
          </a:prstGeom>
          <a:noFill/>
        </p:spPr>
        <p:txBody>
          <a:bodyPr wrap="square" rtlCol="0">
            <a:spAutoFit/>
          </a:bodyPr>
          <a:lstStyle/>
          <a:p>
            <a:pPr algn="ctr"/>
            <a:r>
              <a:rPr lang="en-US" sz="1200" baseline="-25000">
                <a:solidFill>
                  <a:schemeClr val="bg1"/>
                </a:solidFill>
              </a:rPr>
              <a:t>Checkbox</a:t>
            </a:r>
          </a:p>
        </p:txBody>
      </p:sp>
      <p:sp>
        <p:nvSpPr>
          <p:cNvPr id="123" name="TextBox 122">
            <a:extLst>
              <a:ext uri="{FF2B5EF4-FFF2-40B4-BE49-F238E27FC236}">
                <a16:creationId xmlns:a16="http://schemas.microsoft.com/office/drawing/2014/main" id="{823E3A54-1E38-4382-8D28-F856F2A64F4A}"/>
              </a:ext>
            </a:extLst>
          </p:cNvPr>
          <p:cNvSpPr txBox="1"/>
          <p:nvPr userDrawn="1"/>
        </p:nvSpPr>
        <p:spPr>
          <a:xfrm>
            <a:off x="1466003" y="5656005"/>
            <a:ext cx="1031757" cy="215444"/>
          </a:xfrm>
          <a:prstGeom prst="rect">
            <a:avLst/>
          </a:prstGeom>
          <a:noFill/>
        </p:spPr>
        <p:txBody>
          <a:bodyPr wrap="square" rtlCol="0">
            <a:spAutoFit/>
          </a:bodyPr>
          <a:lstStyle/>
          <a:p>
            <a:pPr algn="ctr"/>
            <a:r>
              <a:rPr lang="en-US" sz="1200" baseline="-25000">
                <a:solidFill>
                  <a:schemeClr val="bg1"/>
                </a:solidFill>
              </a:rPr>
              <a:t>Award</a:t>
            </a:r>
          </a:p>
        </p:txBody>
      </p:sp>
      <p:sp>
        <p:nvSpPr>
          <p:cNvPr id="124" name="TextBox 123">
            <a:extLst>
              <a:ext uri="{FF2B5EF4-FFF2-40B4-BE49-F238E27FC236}">
                <a16:creationId xmlns:a16="http://schemas.microsoft.com/office/drawing/2014/main" id="{BA3D897B-FCF7-4EB8-A53C-E5EBB69ACD2B}"/>
              </a:ext>
            </a:extLst>
          </p:cNvPr>
          <p:cNvSpPr txBox="1"/>
          <p:nvPr userDrawn="1"/>
        </p:nvSpPr>
        <p:spPr>
          <a:xfrm>
            <a:off x="2256762" y="5656005"/>
            <a:ext cx="1046434" cy="215444"/>
          </a:xfrm>
          <a:prstGeom prst="rect">
            <a:avLst/>
          </a:prstGeom>
          <a:noFill/>
        </p:spPr>
        <p:txBody>
          <a:bodyPr wrap="square" rtlCol="0">
            <a:spAutoFit/>
          </a:bodyPr>
          <a:lstStyle/>
          <a:p>
            <a:pPr algn="ctr"/>
            <a:r>
              <a:rPr lang="en-US" sz="1200" baseline="-25000">
                <a:solidFill>
                  <a:schemeClr val="bg1"/>
                </a:solidFill>
              </a:rPr>
              <a:t>Scholarship / Prize</a:t>
            </a:r>
          </a:p>
        </p:txBody>
      </p:sp>
      <p:sp>
        <p:nvSpPr>
          <p:cNvPr id="125" name="TextBox 124">
            <a:extLst>
              <a:ext uri="{FF2B5EF4-FFF2-40B4-BE49-F238E27FC236}">
                <a16:creationId xmlns:a16="http://schemas.microsoft.com/office/drawing/2014/main" id="{0F8F9BAD-7AD0-4574-8BA7-0F76E01E6060}"/>
              </a:ext>
            </a:extLst>
          </p:cNvPr>
          <p:cNvSpPr txBox="1"/>
          <p:nvPr userDrawn="1"/>
        </p:nvSpPr>
        <p:spPr>
          <a:xfrm>
            <a:off x="3228447" y="5656005"/>
            <a:ext cx="774610" cy="222519"/>
          </a:xfrm>
          <a:prstGeom prst="rect">
            <a:avLst/>
          </a:prstGeom>
          <a:noFill/>
        </p:spPr>
        <p:txBody>
          <a:bodyPr wrap="square" rtlCol="0">
            <a:spAutoFit/>
          </a:bodyPr>
          <a:lstStyle/>
          <a:p>
            <a:pPr algn="ctr"/>
            <a:r>
              <a:rPr lang="en-US" sz="1200" baseline="-25000">
                <a:solidFill>
                  <a:schemeClr val="bg1"/>
                </a:solidFill>
              </a:rPr>
              <a:t>Laptop</a:t>
            </a:r>
          </a:p>
        </p:txBody>
      </p:sp>
      <p:sp>
        <p:nvSpPr>
          <p:cNvPr id="126" name="TextBox 125">
            <a:extLst>
              <a:ext uri="{FF2B5EF4-FFF2-40B4-BE49-F238E27FC236}">
                <a16:creationId xmlns:a16="http://schemas.microsoft.com/office/drawing/2014/main" id="{9012A9AC-CB01-4C88-9A6B-159BF8C930C7}"/>
              </a:ext>
            </a:extLst>
          </p:cNvPr>
          <p:cNvSpPr txBox="1"/>
          <p:nvPr userDrawn="1"/>
        </p:nvSpPr>
        <p:spPr>
          <a:xfrm>
            <a:off x="3933317" y="5656005"/>
            <a:ext cx="716340" cy="215444"/>
          </a:xfrm>
          <a:prstGeom prst="rect">
            <a:avLst/>
          </a:prstGeom>
          <a:noFill/>
        </p:spPr>
        <p:txBody>
          <a:bodyPr wrap="square" rtlCol="0">
            <a:spAutoFit/>
          </a:bodyPr>
          <a:lstStyle/>
          <a:p>
            <a:pPr algn="ctr"/>
            <a:r>
              <a:rPr lang="en-US" sz="1200" baseline="-25000">
                <a:solidFill>
                  <a:schemeClr val="bg1"/>
                </a:solidFill>
              </a:rPr>
              <a:t>Cell Phone</a:t>
            </a:r>
          </a:p>
        </p:txBody>
      </p:sp>
      <p:sp>
        <p:nvSpPr>
          <p:cNvPr id="127" name="TextBox 126">
            <a:extLst>
              <a:ext uri="{FF2B5EF4-FFF2-40B4-BE49-F238E27FC236}">
                <a16:creationId xmlns:a16="http://schemas.microsoft.com/office/drawing/2014/main" id="{DC430DEC-A745-4573-AF51-7A74F35DC12C}"/>
              </a:ext>
            </a:extLst>
          </p:cNvPr>
          <p:cNvSpPr txBox="1"/>
          <p:nvPr userDrawn="1"/>
        </p:nvSpPr>
        <p:spPr>
          <a:xfrm>
            <a:off x="4508987" y="5656005"/>
            <a:ext cx="899703" cy="215444"/>
          </a:xfrm>
          <a:prstGeom prst="rect">
            <a:avLst/>
          </a:prstGeom>
          <a:noFill/>
        </p:spPr>
        <p:txBody>
          <a:bodyPr wrap="square" rtlCol="0">
            <a:spAutoFit/>
          </a:bodyPr>
          <a:lstStyle/>
          <a:p>
            <a:pPr algn="ctr"/>
            <a:r>
              <a:rPr lang="en-US" sz="1200" baseline="-25000">
                <a:solidFill>
                  <a:schemeClr val="bg1"/>
                </a:solidFill>
              </a:rPr>
              <a:t>Calculator</a:t>
            </a:r>
          </a:p>
        </p:txBody>
      </p:sp>
      <p:sp>
        <p:nvSpPr>
          <p:cNvPr id="128" name="TextBox 127">
            <a:extLst>
              <a:ext uri="{FF2B5EF4-FFF2-40B4-BE49-F238E27FC236}">
                <a16:creationId xmlns:a16="http://schemas.microsoft.com/office/drawing/2014/main" id="{11ED52E3-8579-4FC4-957E-FF6F72A14378}"/>
              </a:ext>
            </a:extLst>
          </p:cNvPr>
          <p:cNvSpPr txBox="1"/>
          <p:nvPr userDrawn="1"/>
        </p:nvSpPr>
        <p:spPr>
          <a:xfrm>
            <a:off x="6195094" y="5656005"/>
            <a:ext cx="1054307" cy="215444"/>
          </a:xfrm>
          <a:prstGeom prst="rect">
            <a:avLst/>
          </a:prstGeom>
          <a:noFill/>
        </p:spPr>
        <p:txBody>
          <a:bodyPr wrap="square" rtlCol="0">
            <a:spAutoFit/>
          </a:bodyPr>
          <a:lstStyle/>
          <a:p>
            <a:pPr algn="ctr"/>
            <a:r>
              <a:rPr lang="en-US" sz="1200" baseline="-25000">
                <a:solidFill>
                  <a:schemeClr val="bg1"/>
                </a:solidFill>
              </a:rPr>
              <a:t>Calendar</a:t>
            </a:r>
          </a:p>
        </p:txBody>
      </p:sp>
      <p:sp>
        <p:nvSpPr>
          <p:cNvPr id="129" name="TextBox 128">
            <a:extLst>
              <a:ext uri="{FF2B5EF4-FFF2-40B4-BE49-F238E27FC236}">
                <a16:creationId xmlns:a16="http://schemas.microsoft.com/office/drawing/2014/main" id="{4B225202-119C-46C3-A828-AC69407B35D7}"/>
              </a:ext>
            </a:extLst>
          </p:cNvPr>
          <p:cNvSpPr txBox="1"/>
          <p:nvPr userDrawn="1"/>
        </p:nvSpPr>
        <p:spPr>
          <a:xfrm>
            <a:off x="5239573" y="5656005"/>
            <a:ext cx="1196146" cy="215444"/>
          </a:xfrm>
          <a:prstGeom prst="rect">
            <a:avLst/>
          </a:prstGeom>
          <a:noFill/>
        </p:spPr>
        <p:txBody>
          <a:bodyPr wrap="square" rtlCol="0">
            <a:spAutoFit/>
          </a:bodyPr>
          <a:lstStyle/>
          <a:p>
            <a:pPr algn="ctr"/>
            <a:r>
              <a:rPr lang="en-US" sz="1200" baseline="-25000">
                <a:solidFill>
                  <a:schemeClr val="bg1"/>
                </a:solidFill>
              </a:rPr>
              <a:t>Jobs/ Career Services</a:t>
            </a:r>
          </a:p>
        </p:txBody>
      </p:sp>
      <p:sp>
        <p:nvSpPr>
          <p:cNvPr id="130" name="TextBox 129">
            <a:extLst>
              <a:ext uri="{FF2B5EF4-FFF2-40B4-BE49-F238E27FC236}">
                <a16:creationId xmlns:a16="http://schemas.microsoft.com/office/drawing/2014/main" id="{CD8C8469-3DB3-46F3-952D-FB505952C75A}"/>
              </a:ext>
            </a:extLst>
          </p:cNvPr>
          <p:cNvSpPr txBox="1"/>
          <p:nvPr userDrawn="1"/>
        </p:nvSpPr>
        <p:spPr>
          <a:xfrm>
            <a:off x="6864050" y="5656005"/>
            <a:ext cx="1123307" cy="215444"/>
          </a:xfrm>
          <a:prstGeom prst="rect">
            <a:avLst/>
          </a:prstGeom>
          <a:noFill/>
        </p:spPr>
        <p:txBody>
          <a:bodyPr wrap="square" rtlCol="0">
            <a:spAutoFit/>
          </a:bodyPr>
          <a:lstStyle/>
          <a:p>
            <a:pPr algn="ctr"/>
            <a:r>
              <a:rPr lang="en-US" sz="1200" baseline="-25000">
                <a:solidFill>
                  <a:schemeClr val="bg1"/>
                </a:solidFill>
              </a:rPr>
              <a:t>Financial Aid</a:t>
            </a:r>
          </a:p>
        </p:txBody>
      </p:sp>
      <p:sp>
        <p:nvSpPr>
          <p:cNvPr id="131" name="TextBox 130">
            <a:extLst>
              <a:ext uri="{FF2B5EF4-FFF2-40B4-BE49-F238E27FC236}">
                <a16:creationId xmlns:a16="http://schemas.microsoft.com/office/drawing/2014/main" id="{B55D40C6-1337-4CB5-B640-B0F644A8680E}"/>
              </a:ext>
            </a:extLst>
          </p:cNvPr>
          <p:cNvSpPr txBox="1"/>
          <p:nvPr userDrawn="1"/>
        </p:nvSpPr>
        <p:spPr>
          <a:xfrm>
            <a:off x="7627147" y="5656005"/>
            <a:ext cx="1123307" cy="215444"/>
          </a:xfrm>
          <a:prstGeom prst="rect">
            <a:avLst/>
          </a:prstGeom>
          <a:noFill/>
        </p:spPr>
        <p:txBody>
          <a:bodyPr wrap="square" rtlCol="0">
            <a:spAutoFit/>
          </a:bodyPr>
          <a:lstStyle/>
          <a:p>
            <a:pPr algn="ctr"/>
            <a:r>
              <a:rPr lang="en-US" sz="1200" baseline="-25000">
                <a:solidFill>
                  <a:schemeClr val="bg1"/>
                </a:solidFill>
              </a:rPr>
              <a:t>Legislature</a:t>
            </a:r>
          </a:p>
        </p:txBody>
      </p:sp>
      <p:sp>
        <p:nvSpPr>
          <p:cNvPr id="132" name="TextBox 131">
            <a:extLst>
              <a:ext uri="{FF2B5EF4-FFF2-40B4-BE49-F238E27FC236}">
                <a16:creationId xmlns:a16="http://schemas.microsoft.com/office/drawing/2014/main" id="{088B76F8-48DB-4EFE-B78B-DA25A973D219}"/>
              </a:ext>
            </a:extLst>
          </p:cNvPr>
          <p:cNvSpPr txBox="1"/>
          <p:nvPr userDrawn="1"/>
        </p:nvSpPr>
        <p:spPr>
          <a:xfrm>
            <a:off x="8385571" y="5656005"/>
            <a:ext cx="1123307" cy="215444"/>
          </a:xfrm>
          <a:prstGeom prst="rect">
            <a:avLst/>
          </a:prstGeom>
          <a:noFill/>
        </p:spPr>
        <p:txBody>
          <a:bodyPr wrap="square" rtlCol="0">
            <a:spAutoFit/>
          </a:bodyPr>
          <a:lstStyle/>
          <a:p>
            <a:pPr algn="ctr"/>
            <a:r>
              <a:rPr lang="en-US" sz="1200" baseline="-25000">
                <a:solidFill>
                  <a:schemeClr val="bg1"/>
                </a:solidFill>
              </a:rPr>
              <a:t>Federal Aid</a:t>
            </a:r>
          </a:p>
        </p:txBody>
      </p:sp>
      <p:sp>
        <p:nvSpPr>
          <p:cNvPr id="133" name="TextBox 132">
            <a:extLst>
              <a:ext uri="{FF2B5EF4-FFF2-40B4-BE49-F238E27FC236}">
                <a16:creationId xmlns:a16="http://schemas.microsoft.com/office/drawing/2014/main" id="{4ACD7A0D-5C48-4166-A9D1-FAF1A8A6BB6F}"/>
              </a:ext>
            </a:extLst>
          </p:cNvPr>
          <p:cNvSpPr txBox="1"/>
          <p:nvPr userDrawn="1"/>
        </p:nvSpPr>
        <p:spPr>
          <a:xfrm>
            <a:off x="9135133" y="5656005"/>
            <a:ext cx="1123307" cy="215444"/>
          </a:xfrm>
          <a:prstGeom prst="rect">
            <a:avLst/>
          </a:prstGeom>
          <a:noFill/>
        </p:spPr>
        <p:txBody>
          <a:bodyPr wrap="square" rtlCol="0">
            <a:spAutoFit/>
          </a:bodyPr>
          <a:lstStyle/>
          <a:p>
            <a:pPr algn="ctr"/>
            <a:r>
              <a:rPr lang="en-US" sz="1200" baseline="-25000">
                <a:solidFill>
                  <a:schemeClr val="bg1"/>
                </a:solidFill>
              </a:rPr>
              <a:t>State Aid</a:t>
            </a:r>
          </a:p>
        </p:txBody>
      </p:sp>
      <p:sp>
        <p:nvSpPr>
          <p:cNvPr id="134" name="TextBox 133">
            <a:extLst>
              <a:ext uri="{FF2B5EF4-FFF2-40B4-BE49-F238E27FC236}">
                <a16:creationId xmlns:a16="http://schemas.microsoft.com/office/drawing/2014/main" id="{B66CABC8-B441-4EC0-BDB0-99366B740B86}"/>
              </a:ext>
            </a:extLst>
          </p:cNvPr>
          <p:cNvSpPr txBox="1"/>
          <p:nvPr userDrawn="1"/>
        </p:nvSpPr>
        <p:spPr>
          <a:xfrm>
            <a:off x="9906460" y="5656005"/>
            <a:ext cx="1123307" cy="215444"/>
          </a:xfrm>
          <a:prstGeom prst="rect">
            <a:avLst/>
          </a:prstGeom>
          <a:noFill/>
        </p:spPr>
        <p:txBody>
          <a:bodyPr wrap="square" rtlCol="0">
            <a:spAutoFit/>
          </a:bodyPr>
          <a:lstStyle/>
          <a:p>
            <a:pPr algn="ctr"/>
            <a:r>
              <a:rPr lang="en-US" sz="1200" baseline="-25000">
                <a:solidFill>
                  <a:schemeClr val="bg1"/>
                </a:solidFill>
              </a:rPr>
              <a:t>Brand Promise</a:t>
            </a:r>
          </a:p>
        </p:txBody>
      </p:sp>
      <p:sp>
        <p:nvSpPr>
          <p:cNvPr id="135" name="TextBox 134">
            <a:extLst>
              <a:ext uri="{FF2B5EF4-FFF2-40B4-BE49-F238E27FC236}">
                <a16:creationId xmlns:a16="http://schemas.microsoft.com/office/drawing/2014/main" id="{54E78EC0-7467-446C-BF9D-8D9657B9FD9D}"/>
              </a:ext>
            </a:extLst>
          </p:cNvPr>
          <p:cNvSpPr txBox="1"/>
          <p:nvPr userDrawn="1"/>
        </p:nvSpPr>
        <p:spPr>
          <a:xfrm>
            <a:off x="10724150" y="5656005"/>
            <a:ext cx="1123307" cy="215444"/>
          </a:xfrm>
          <a:prstGeom prst="rect">
            <a:avLst/>
          </a:prstGeom>
          <a:noFill/>
        </p:spPr>
        <p:txBody>
          <a:bodyPr wrap="square" rtlCol="0">
            <a:spAutoFit/>
          </a:bodyPr>
          <a:lstStyle/>
          <a:p>
            <a:pPr algn="ctr"/>
            <a:r>
              <a:rPr lang="en-US" sz="1200" baseline="-25000">
                <a:solidFill>
                  <a:schemeClr val="bg1"/>
                </a:solidFill>
              </a:rPr>
              <a:t>Power / On</a:t>
            </a:r>
          </a:p>
        </p:txBody>
      </p:sp>
      <p:sp>
        <p:nvSpPr>
          <p:cNvPr id="136" name="TextBox 135">
            <a:extLst>
              <a:ext uri="{FF2B5EF4-FFF2-40B4-BE49-F238E27FC236}">
                <a16:creationId xmlns:a16="http://schemas.microsoft.com/office/drawing/2014/main" id="{AEB992A7-C8BE-4397-9993-5D1D36D2CE67}"/>
              </a:ext>
            </a:extLst>
          </p:cNvPr>
          <p:cNvSpPr txBox="1"/>
          <p:nvPr userDrawn="1"/>
        </p:nvSpPr>
        <p:spPr>
          <a:xfrm>
            <a:off x="2758981" y="6506779"/>
            <a:ext cx="1046434" cy="215444"/>
          </a:xfrm>
          <a:prstGeom prst="rect">
            <a:avLst/>
          </a:prstGeom>
          <a:noFill/>
        </p:spPr>
        <p:txBody>
          <a:bodyPr wrap="square" rtlCol="0">
            <a:spAutoFit/>
          </a:bodyPr>
          <a:lstStyle/>
          <a:p>
            <a:pPr algn="ctr"/>
            <a:r>
              <a:rPr lang="en-US" sz="1200" baseline="-25000">
                <a:solidFill>
                  <a:schemeClr val="bg1"/>
                </a:solidFill>
              </a:rPr>
              <a:t>Arrows</a:t>
            </a:r>
          </a:p>
        </p:txBody>
      </p:sp>
      <p:sp>
        <p:nvSpPr>
          <p:cNvPr id="137" name="TextBox 136">
            <a:extLst>
              <a:ext uri="{FF2B5EF4-FFF2-40B4-BE49-F238E27FC236}">
                <a16:creationId xmlns:a16="http://schemas.microsoft.com/office/drawing/2014/main" id="{622D81CB-CB4D-4F08-8DEB-DB78140905D2}"/>
              </a:ext>
            </a:extLst>
          </p:cNvPr>
          <p:cNvSpPr txBox="1"/>
          <p:nvPr userDrawn="1"/>
        </p:nvSpPr>
        <p:spPr>
          <a:xfrm>
            <a:off x="4627998" y="6506779"/>
            <a:ext cx="899703" cy="215444"/>
          </a:xfrm>
          <a:prstGeom prst="rect">
            <a:avLst/>
          </a:prstGeom>
          <a:noFill/>
        </p:spPr>
        <p:txBody>
          <a:bodyPr wrap="square" rtlCol="0">
            <a:spAutoFit/>
          </a:bodyPr>
          <a:lstStyle/>
          <a:p>
            <a:pPr algn="ctr"/>
            <a:r>
              <a:rPr lang="en-US" sz="1200" baseline="-25000">
                <a:solidFill>
                  <a:schemeClr val="bg1"/>
                </a:solidFill>
              </a:rPr>
              <a:t>Clock / Time</a:t>
            </a:r>
          </a:p>
        </p:txBody>
      </p:sp>
      <p:sp>
        <p:nvSpPr>
          <p:cNvPr id="138" name="TextBox 137">
            <a:extLst>
              <a:ext uri="{FF2B5EF4-FFF2-40B4-BE49-F238E27FC236}">
                <a16:creationId xmlns:a16="http://schemas.microsoft.com/office/drawing/2014/main" id="{E4BBB7BE-B9BA-4002-A7FA-96879FA8C762}"/>
              </a:ext>
            </a:extLst>
          </p:cNvPr>
          <p:cNvSpPr txBox="1"/>
          <p:nvPr userDrawn="1"/>
        </p:nvSpPr>
        <p:spPr>
          <a:xfrm>
            <a:off x="6187448" y="6506779"/>
            <a:ext cx="1054307" cy="215444"/>
          </a:xfrm>
          <a:prstGeom prst="rect">
            <a:avLst/>
          </a:prstGeom>
          <a:noFill/>
        </p:spPr>
        <p:txBody>
          <a:bodyPr wrap="square" rtlCol="0">
            <a:spAutoFit/>
          </a:bodyPr>
          <a:lstStyle/>
          <a:p>
            <a:pPr algn="ctr"/>
            <a:r>
              <a:rPr lang="en-US" sz="1200" baseline="-25000">
                <a:solidFill>
                  <a:schemeClr val="bg1"/>
                </a:solidFill>
              </a:rPr>
              <a:t>Partnership</a:t>
            </a:r>
          </a:p>
        </p:txBody>
      </p:sp>
      <p:sp>
        <p:nvSpPr>
          <p:cNvPr id="139" name="TextBox 138">
            <a:extLst>
              <a:ext uri="{FF2B5EF4-FFF2-40B4-BE49-F238E27FC236}">
                <a16:creationId xmlns:a16="http://schemas.microsoft.com/office/drawing/2014/main" id="{B1A45772-A25A-40E8-BAA2-45827A30C97F}"/>
              </a:ext>
            </a:extLst>
          </p:cNvPr>
          <p:cNvSpPr txBox="1"/>
          <p:nvPr userDrawn="1"/>
        </p:nvSpPr>
        <p:spPr>
          <a:xfrm>
            <a:off x="5430928" y="6506779"/>
            <a:ext cx="1054307" cy="215444"/>
          </a:xfrm>
          <a:prstGeom prst="rect">
            <a:avLst/>
          </a:prstGeom>
          <a:noFill/>
        </p:spPr>
        <p:txBody>
          <a:bodyPr wrap="square" rtlCol="0">
            <a:spAutoFit/>
          </a:bodyPr>
          <a:lstStyle/>
          <a:p>
            <a:pPr algn="ctr"/>
            <a:r>
              <a:rPr lang="en-US" sz="1200" baseline="-25000">
                <a:solidFill>
                  <a:schemeClr val="bg1"/>
                </a:solidFill>
              </a:rPr>
              <a:t>Checkmark</a:t>
            </a:r>
          </a:p>
        </p:txBody>
      </p:sp>
      <p:sp>
        <p:nvSpPr>
          <p:cNvPr id="140" name="TextBox 139">
            <a:extLst>
              <a:ext uri="{FF2B5EF4-FFF2-40B4-BE49-F238E27FC236}">
                <a16:creationId xmlns:a16="http://schemas.microsoft.com/office/drawing/2014/main" id="{275B3A7C-0A14-4DDA-BA72-945DB3930A74}"/>
              </a:ext>
            </a:extLst>
          </p:cNvPr>
          <p:cNvSpPr txBox="1"/>
          <p:nvPr userDrawn="1"/>
        </p:nvSpPr>
        <p:spPr>
          <a:xfrm>
            <a:off x="7074169" y="6506779"/>
            <a:ext cx="1123307" cy="215444"/>
          </a:xfrm>
          <a:prstGeom prst="rect">
            <a:avLst/>
          </a:prstGeom>
          <a:noFill/>
        </p:spPr>
        <p:txBody>
          <a:bodyPr wrap="square" rtlCol="0">
            <a:spAutoFit/>
          </a:bodyPr>
          <a:lstStyle/>
          <a:p>
            <a:pPr algn="ctr"/>
            <a:r>
              <a:rPr lang="en-US" sz="1200" baseline="-25000">
                <a:solidFill>
                  <a:schemeClr val="bg1"/>
                </a:solidFill>
              </a:rPr>
              <a:t>Announcement</a:t>
            </a:r>
          </a:p>
        </p:txBody>
      </p:sp>
      <p:sp>
        <p:nvSpPr>
          <p:cNvPr id="141" name="TextBox 140">
            <a:extLst>
              <a:ext uri="{FF2B5EF4-FFF2-40B4-BE49-F238E27FC236}">
                <a16:creationId xmlns:a16="http://schemas.microsoft.com/office/drawing/2014/main" id="{D7739B46-7C83-47E5-AFD1-132DB889A5CB}"/>
              </a:ext>
            </a:extLst>
          </p:cNvPr>
          <p:cNvSpPr txBox="1"/>
          <p:nvPr userDrawn="1"/>
        </p:nvSpPr>
        <p:spPr>
          <a:xfrm>
            <a:off x="7921234" y="6506779"/>
            <a:ext cx="1123307" cy="215444"/>
          </a:xfrm>
          <a:prstGeom prst="rect">
            <a:avLst/>
          </a:prstGeom>
          <a:noFill/>
        </p:spPr>
        <p:txBody>
          <a:bodyPr wrap="square" rtlCol="0">
            <a:spAutoFit/>
          </a:bodyPr>
          <a:lstStyle/>
          <a:p>
            <a:pPr algn="ctr"/>
            <a:r>
              <a:rPr lang="en-US" sz="1200" baseline="-25000">
                <a:solidFill>
                  <a:schemeClr val="bg1"/>
                </a:solidFill>
              </a:rPr>
              <a:t>Path to Health</a:t>
            </a:r>
          </a:p>
        </p:txBody>
      </p:sp>
      <p:sp>
        <p:nvSpPr>
          <p:cNvPr id="142" name="TextBox 141">
            <a:extLst>
              <a:ext uri="{FF2B5EF4-FFF2-40B4-BE49-F238E27FC236}">
                <a16:creationId xmlns:a16="http://schemas.microsoft.com/office/drawing/2014/main" id="{38A32939-198D-4E9D-8AD1-E051AA5372B8}"/>
              </a:ext>
            </a:extLst>
          </p:cNvPr>
          <p:cNvSpPr txBox="1"/>
          <p:nvPr userDrawn="1"/>
        </p:nvSpPr>
        <p:spPr>
          <a:xfrm>
            <a:off x="8722304" y="6506779"/>
            <a:ext cx="1123307" cy="215444"/>
          </a:xfrm>
          <a:prstGeom prst="rect">
            <a:avLst/>
          </a:prstGeom>
          <a:noFill/>
        </p:spPr>
        <p:txBody>
          <a:bodyPr wrap="square" rtlCol="0">
            <a:spAutoFit/>
          </a:bodyPr>
          <a:lstStyle/>
          <a:p>
            <a:pPr algn="ctr"/>
            <a:r>
              <a:rPr lang="en-US" sz="1200" baseline="-25000">
                <a:solidFill>
                  <a:schemeClr val="bg1"/>
                </a:solidFill>
              </a:rPr>
              <a:t>Road / Path</a:t>
            </a:r>
          </a:p>
        </p:txBody>
      </p:sp>
      <p:sp>
        <p:nvSpPr>
          <p:cNvPr id="143" name="TextBox 142">
            <a:extLst>
              <a:ext uri="{FF2B5EF4-FFF2-40B4-BE49-F238E27FC236}">
                <a16:creationId xmlns:a16="http://schemas.microsoft.com/office/drawing/2014/main" id="{99D9E65E-B3DA-4016-A180-E87F254EA982}"/>
              </a:ext>
            </a:extLst>
          </p:cNvPr>
          <p:cNvSpPr txBox="1"/>
          <p:nvPr userDrawn="1"/>
        </p:nvSpPr>
        <p:spPr>
          <a:xfrm>
            <a:off x="9671509" y="6506779"/>
            <a:ext cx="1123307" cy="215444"/>
          </a:xfrm>
          <a:prstGeom prst="rect">
            <a:avLst/>
          </a:prstGeom>
          <a:noFill/>
        </p:spPr>
        <p:txBody>
          <a:bodyPr wrap="square" rtlCol="0">
            <a:spAutoFit/>
          </a:bodyPr>
          <a:lstStyle/>
          <a:p>
            <a:pPr algn="ctr"/>
            <a:r>
              <a:rPr lang="en-US" sz="1200" baseline="-25000">
                <a:solidFill>
                  <a:schemeClr val="bg1"/>
                </a:solidFill>
              </a:rPr>
              <a:t>Lecture Hall / Class</a:t>
            </a:r>
          </a:p>
        </p:txBody>
      </p:sp>
      <p:sp>
        <p:nvSpPr>
          <p:cNvPr id="144" name="TextBox 143">
            <a:extLst>
              <a:ext uri="{FF2B5EF4-FFF2-40B4-BE49-F238E27FC236}">
                <a16:creationId xmlns:a16="http://schemas.microsoft.com/office/drawing/2014/main" id="{CE596850-8DE1-405F-954A-D62F32694828}"/>
              </a:ext>
            </a:extLst>
          </p:cNvPr>
          <p:cNvSpPr txBox="1"/>
          <p:nvPr userDrawn="1"/>
        </p:nvSpPr>
        <p:spPr>
          <a:xfrm>
            <a:off x="10742680" y="6506779"/>
            <a:ext cx="1123307" cy="215444"/>
          </a:xfrm>
          <a:prstGeom prst="rect">
            <a:avLst/>
          </a:prstGeom>
          <a:noFill/>
        </p:spPr>
        <p:txBody>
          <a:bodyPr wrap="square" rtlCol="0">
            <a:spAutoFit/>
          </a:bodyPr>
          <a:lstStyle/>
          <a:p>
            <a:pPr algn="ctr"/>
            <a:r>
              <a:rPr lang="en-US" sz="1200" baseline="-25000">
                <a:solidFill>
                  <a:schemeClr val="bg1"/>
                </a:solidFill>
              </a:rPr>
              <a:t>Buildings / Facilities</a:t>
            </a:r>
          </a:p>
        </p:txBody>
      </p:sp>
      <p:sp>
        <p:nvSpPr>
          <p:cNvPr id="79" name="TextBox 78">
            <a:extLst>
              <a:ext uri="{FF2B5EF4-FFF2-40B4-BE49-F238E27FC236}">
                <a16:creationId xmlns:a16="http://schemas.microsoft.com/office/drawing/2014/main" id="{57372206-5651-4EB6-931E-9A675EED8A5F}"/>
              </a:ext>
            </a:extLst>
          </p:cNvPr>
          <p:cNvSpPr txBox="1"/>
          <p:nvPr userDrawn="1"/>
        </p:nvSpPr>
        <p:spPr>
          <a:xfrm>
            <a:off x="8517387" y="1549070"/>
            <a:ext cx="1328217" cy="215444"/>
          </a:xfrm>
          <a:prstGeom prst="rect">
            <a:avLst/>
          </a:prstGeom>
          <a:noFill/>
        </p:spPr>
        <p:txBody>
          <a:bodyPr wrap="square" rtlCol="0">
            <a:spAutoFit/>
          </a:bodyPr>
          <a:lstStyle/>
          <a:p>
            <a:pPr algn="ctr"/>
            <a:r>
              <a:rPr lang="en-US" sz="1200" baseline="-25000">
                <a:solidFill>
                  <a:schemeClr val="bg1"/>
                </a:solidFill>
              </a:rPr>
              <a:t>Faculty to Student Ratio</a:t>
            </a:r>
          </a:p>
        </p:txBody>
      </p:sp>
    </p:spTree>
    <p:extLst>
      <p:ext uri="{BB962C8B-B14F-4D97-AF65-F5344CB8AC3E}">
        <p14:creationId xmlns:p14="http://schemas.microsoft.com/office/powerpoint/2010/main" val="106710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6F38-DFD3-4E85-8489-D8E6A64B719A}"/>
              </a:ext>
            </a:extLst>
          </p:cNvPr>
          <p:cNvSpPr>
            <a:spLocks noGrp="1"/>
          </p:cNvSpPr>
          <p:nvPr>
            <p:ph type="ctrTitle"/>
          </p:nvPr>
        </p:nvSpPr>
        <p:spPr>
          <a:xfrm>
            <a:off x="1600200" y="1177158"/>
            <a:ext cx="8971280" cy="1240221"/>
          </a:xfrm>
        </p:spPr>
        <p:txBody>
          <a:bodyPr anchor="b">
            <a:noAutofit/>
          </a:bodyPr>
          <a:lstStyle>
            <a:lvl1pPr algn="l">
              <a:defRPr sz="4400">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7AE3C136-16D3-4F3F-B807-3555BB68D5A4}"/>
              </a:ext>
            </a:extLst>
          </p:cNvPr>
          <p:cNvSpPr>
            <a:spLocks noGrp="1"/>
          </p:cNvSpPr>
          <p:nvPr>
            <p:ph sz="half" idx="1"/>
          </p:nvPr>
        </p:nvSpPr>
        <p:spPr>
          <a:xfrm>
            <a:off x="1600200" y="2554663"/>
            <a:ext cx="8971280" cy="34313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22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1 Column_Foot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B0D-CADA-47DB-9F74-652F0BF4546C}"/>
              </a:ext>
            </a:extLst>
          </p:cNvPr>
          <p:cNvSpPr>
            <a:spLocks noGrp="1"/>
          </p:cNvSpPr>
          <p:nvPr>
            <p:ph type="title"/>
          </p:nvPr>
        </p:nvSpPr>
        <p:spPr>
          <a:xfrm>
            <a:off x="914400" y="365125"/>
            <a:ext cx="10515600" cy="1325563"/>
          </a:xfrm>
        </p:spPr>
        <p:txBody>
          <a:bodyPr/>
          <a:lstStyle>
            <a:lvl1pPr>
              <a:defRPr b="1" i="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1718286-53E2-4DA6-A8DF-B56C1FF900D7}"/>
              </a:ext>
            </a:extLst>
          </p:cNvPr>
          <p:cNvSpPr>
            <a:spLocks noGrp="1"/>
          </p:cNvSpPr>
          <p:nvPr>
            <p:ph idx="1"/>
          </p:nvPr>
        </p:nvSpPr>
        <p:spPr>
          <a:xfrm>
            <a:off x="914400" y="1825625"/>
            <a:ext cx="10515600" cy="4152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71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t_2 Columns_Foot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7DC9-72AD-48D8-B13B-995A1A37BB63}"/>
              </a:ext>
            </a:extLst>
          </p:cNvPr>
          <p:cNvSpPr>
            <a:spLocks noGrp="1"/>
          </p:cNvSpPr>
          <p:nvPr>
            <p:ph type="title"/>
          </p:nvPr>
        </p:nvSpPr>
        <p:spPr>
          <a:xfrm>
            <a:off x="914400" y="365125"/>
            <a:ext cx="10515600" cy="1325563"/>
          </a:xfrm>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856D83-98B6-4B1A-A211-217470709D91}"/>
              </a:ext>
            </a:extLst>
          </p:cNvPr>
          <p:cNvSpPr>
            <a:spLocks noGrp="1"/>
          </p:cNvSpPr>
          <p:nvPr>
            <p:ph sz="half" idx="1"/>
          </p:nvPr>
        </p:nvSpPr>
        <p:spPr>
          <a:xfrm>
            <a:off x="914400" y="1825625"/>
            <a:ext cx="518160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C3CE4-7E6E-46EB-8C98-FDF5E29A572A}"/>
              </a:ext>
            </a:extLst>
          </p:cNvPr>
          <p:cNvSpPr>
            <a:spLocks noGrp="1"/>
          </p:cNvSpPr>
          <p:nvPr>
            <p:ph sz="half" idx="2"/>
          </p:nvPr>
        </p:nvSpPr>
        <p:spPr>
          <a:xfrm>
            <a:off x="6248400" y="1825625"/>
            <a:ext cx="518160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3 Columns_Foot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7DC9-72AD-48D8-B13B-995A1A37BB63}"/>
              </a:ext>
            </a:extLst>
          </p:cNvPr>
          <p:cNvSpPr>
            <a:spLocks noGrp="1"/>
          </p:cNvSpPr>
          <p:nvPr>
            <p:ph type="title"/>
          </p:nvPr>
        </p:nvSpPr>
        <p:spPr>
          <a:xfrm>
            <a:off x="914400" y="365125"/>
            <a:ext cx="10439400" cy="1325563"/>
          </a:xfrm>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856D83-98B6-4B1A-A211-217470709D91}"/>
              </a:ext>
            </a:extLst>
          </p:cNvPr>
          <p:cNvSpPr>
            <a:spLocks noGrp="1"/>
          </p:cNvSpPr>
          <p:nvPr>
            <p:ph sz="half" idx="1"/>
          </p:nvPr>
        </p:nvSpPr>
        <p:spPr>
          <a:xfrm>
            <a:off x="914400" y="1825625"/>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C3CE4-7E6E-46EB-8C98-FDF5E29A572A}"/>
              </a:ext>
            </a:extLst>
          </p:cNvPr>
          <p:cNvSpPr>
            <a:spLocks noGrp="1"/>
          </p:cNvSpPr>
          <p:nvPr>
            <p:ph sz="half" idx="2"/>
          </p:nvPr>
        </p:nvSpPr>
        <p:spPr>
          <a:xfrm>
            <a:off x="7970520" y="1825625"/>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3E1A228-D740-4210-8629-FE14F390172F}"/>
              </a:ext>
            </a:extLst>
          </p:cNvPr>
          <p:cNvSpPr>
            <a:spLocks noGrp="1"/>
          </p:cNvSpPr>
          <p:nvPr>
            <p:ph sz="half" idx="10"/>
          </p:nvPr>
        </p:nvSpPr>
        <p:spPr>
          <a:xfrm>
            <a:off x="4453421" y="1820738"/>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10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Mission_Foot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45D6-7ADF-4C3F-BE90-863B92E53FB4}"/>
              </a:ext>
            </a:extLst>
          </p:cNvPr>
          <p:cNvSpPr>
            <a:spLocks noGrp="1"/>
          </p:cNvSpPr>
          <p:nvPr>
            <p:ph type="title" hasCustomPrompt="1"/>
          </p:nvPr>
        </p:nvSpPr>
        <p:spPr>
          <a:xfrm>
            <a:off x="594360" y="457200"/>
            <a:ext cx="2987494" cy="1600200"/>
          </a:xfrm>
        </p:spPr>
        <p:txBody>
          <a:bodyPr anchor="b"/>
          <a:lstStyle>
            <a:lvl1pPr>
              <a:defRPr sz="3200"/>
            </a:lvl1pPr>
          </a:lstStyle>
          <a:p>
            <a:r>
              <a:rPr lang="en-US"/>
              <a:t>Our Mission</a:t>
            </a:r>
          </a:p>
        </p:txBody>
      </p:sp>
      <p:sp>
        <p:nvSpPr>
          <p:cNvPr id="3" name="Picture Placeholder 2">
            <a:extLst>
              <a:ext uri="{FF2B5EF4-FFF2-40B4-BE49-F238E27FC236}">
                <a16:creationId xmlns:a16="http://schemas.microsoft.com/office/drawing/2014/main" id="{D310E217-2764-4420-9915-3657372EF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684711-E9A2-4342-8422-5D5F05BB9FAC}"/>
              </a:ext>
            </a:extLst>
          </p:cNvPr>
          <p:cNvSpPr>
            <a:spLocks noGrp="1"/>
          </p:cNvSpPr>
          <p:nvPr>
            <p:ph type="body" sz="half" idx="2" hasCustomPrompt="1"/>
          </p:nvPr>
        </p:nvSpPr>
        <p:spPr>
          <a:xfrm>
            <a:off x="594360" y="2469821"/>
            <a:ext cx="2987494" cy="30220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To strive for excellence in supporting a safe, productive, and creative environment for the MSU Denver community.</a:t>
            </a:r>
          </a:p>
        </p:txBody>
      </p:sp>
      <p:cxnSp>
        <p:nvCxnSpPr>
          <p:cNvPr id="11" name="Straight Connector 10">
            <a:extLst>
              <a:ext uri="{FF2B5EF4-FFF2-40B4-BE49-F238E27FC236}">
                <a16:creationId xmlns:a16="http://schemas.microsoft.com/office/drawing/2014/main" id="{DCC4254B-1364-4C90-9F77-132C80EF30AF}"/>
              </a:ext>
            </a:extLst>
          </p:cNvPr>
          <p:cNvCxnSpPr>
            <a:cxnSpLocks/>
          </p:cNvCxnSpPr>
          <p:nvPr userDrawn="1"/>
        </p:nvCxnSpPr>
        <p:spPr>
          <a:xfrm>
            <a:off x="594360" y="2187019"/>
            <a:ext cx="2971800" cy="1"/>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271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Vision &amp; Values_Foot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45D6-7ADF-4C3F-BE90-863B92E53FB4}"/>
              </a:ext>
            </a:extLst>
          </p:cNvPr>
          <p:cNvSpPr>
            <a:spLocks noGrp="1"/>
          </p:cNvSpPr>
          <p:nvPr>
            <p:ph type="title" hasCustomPrompt="1"/>
          </p:nvPr>
        </p:nvSpPr>
        <p:spPr>
          <a:xfrm>
            <a:off x="589978" y="457200"/>
            <a:ext cx="3237305" cy="1600200"/>
          </a:xfrm>
        </p:spPr>
        <p:txBody>
          <a:bodyPr anchor="b"/>
          <a:lstStyle>
            <a:lvl1pPr>
              <a:defRPr sz="3200"/>
            </a:lvl1pPr>
          </a:lstStyle>
          <a:p>
            <a:r>
              <a:rPr lang="en-US"/>
              <a:t>Our Vision</a:t>
            </a:r>
            <a:br>
              <a:rPr lang="en-US"/>
            </a:br>
            <a:r>
              <a:rPr lang="en-US"/>
              <a:t>&amp; Values</a:t>
            </a:r>
          </a:p>
        </p:txBody>
      </p:sp>
      <p:sp>
        <p:nvSpPr>
          <p:cNvPr id="3" name="Picture Placeholder 2">
            <a:extLst>
              <a:ext uri="{FF2B5EF4-FFF2-40B4-BE49-F238E27FC236}">
                <a16:creationId xmlns:a16="http://schemas.microsoft.com/office/drawing/2014/main" id="{D310E217-2764-4420-9915-3657372EFC02}"/>
              </a:ext>
            </a:extLst>
          </p:cNvPr>
          <p:cNvSpPr>
            <a:spLocks noGrp="1"/>
          </p:cNvSpPr>
          <p:nvPr>
            <p:ph type="pic" idx="1"/>
          </p:nvPr>
        </p:nvSpPr>
        <p:spPr>
          <a:xfrm>
            <a:off x="4562573" y="1"/>
            <a:ext cx="7629427" cy="6174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684711-E9A2-4342-8422-5D5F05BB9FAC}"/>
              </a:ext>
            </a:extLst>
          </p:cNvPr>
          <p:cNvSpPr>
            <a:spLocks noGrp="1"/>
          </p:cNvSpPr>
          <p:nvPr>
            <p:ph type="body" sz="half" idx="2" hasCustomPrompt="1"/>
          </p:nvPr>
        </p:nvSpPr>
        <p:spPr>
          <a:xfrm>
            <a:off x="589978" y="2469821"/>
            <a:ext cx="3487114" cy="3223967"/>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indent="-285750">
              <a:buFont typeface="Arial" panose="020B0604020202020204" pitchFamily="34" charset="0"/>
              <a:buChar char="•"/>
            </a:pPr>
            <a:r>
              <a:rPr lang="en-US"/>
              <a:t>We are stewards of university resources.</a:t>
            </a:r>
          </a:p>
          <a:p>
            <a:pPr marL="285750" indent="-285750">
              <a:buFont typeface="Arial" panose="020B0604020202020204" pitchFamily="34" charset="0"/>
              <a:buChar char="•"/>
            </a:pPr>
            <a:r>
              <a:rPr lang="en-US"/>
              <a:t>We are leaders in creating adaptable facilities that can address current and future needs.</a:t>
            </a:r>
          </a:p>
          <a:p>
            <a:pPr marL="285750" indent="-285750">
              <a:buFont typeface="Arial" panose="020B0604020202020204" pitchFamily="34" charset="0"/>
              <a:buChar char="•"/>
            </a:pPr>
            <a:r>
              <a:rPr lang="en-US"/>
              <a:t>We are dedicated to excellent customer service and strive to address the university’s needs.</a:t>
            </a:r>
          </a:p>
          <a:p>
            <a:pPr marL="285750" indent="-285750">
              <a:buFont typeface="Arial" panose="020B0604020202020204" pitchFamily="34" charset="0"/>
              <a:buChar char="•"/>
            </a:pPr>
            <a:r>
              <a:rPr lang="en-US"/>
              <a:t>We are innovative in providing progressive solutions. </a:t>
            </a:r>
          </a:p>
          <a:p>
            <a:pPr marL="285750" indent="-285750">
              <a:buFont typeface="Arial" panose="020B0604020202020204" pitchFamily="34" charset="0"/>
              <a:buChar char="•"/>
            </a:pPr>
            <a:r>
              <a:rPr lang="en-US"/>
              <a:t>We are problem solvers.</a:t>
            </a:r>
          </a:p>
        </p:txBody>
      </p:sp>
      <p:cxnSp>
        <p:nvCxnSpPr>
          <p:cNvPr id="11" name="Straight Connector 10">
            <a:extLst>
              <a:ext uri="{FF2B5EF4-FFF2-40B4-BE49-F238E27FC236}">
                <a16:creationId xmlns:a16="http://schemas.microsoft.com/office/drawing/2014/main" id="{DCC4254B-1364-4C90-9F77-132C80EF30AF}"/>
              </a:ext>
            </a:extLst>
          </p:cNvPr>
          <p:cNvCxnSpPr>
            <a:cxnSpLocks/>
          </p:cNvCxnSpPr>
          <p:nvPr userDrawn="1"/>
        </p:nvCxnSpPr>
        <p:spPr>
          <a:xfrm>
            <a:off x="589978" y="2187019"/>
            <a:ext cx="320040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981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Sidebar_Blu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66848-131F-4ADB-B8C0-D850F31005A4}"/>
              </a:ext>
            </a:extLst>
          </p:cNvPr>
          <p:cNvSpPr>
            <a:spLocks noGrp="1"/>
          </p:cNvSpPr>
          <p:nvPr>
            <p:ph type="title"/>
          </p:nvPr>
        </p:nvSpPr>
        <p:spPr>
          <a:xfrm>
            <a:off x="838200" y="365125"/>
            <a:ext cx="10515600" cy="1325563"/>
          </a:xfrm>
        </p:spPr>
        <p:txBody>
          <a:bodyPr/>
          <a:lstStyle>
            <a:lvl1pPr>
              <a:defRPr b="1" i="0">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7CD38693-B9A5-4EA7-A86E-5515FF52705B}"/>
              </a:ext>
            </a:extLst>
          </p:cNvPr>
          <p:cNvSpPr>
            <a:spLocks noGrp="1"/>
          </p:cNvSpPr>
          <p:nvPr>
            <p:ph idx="1"/>
          </p:nvPr>
        </p:nvSpPr>
        <p:spPr>
          <a:xfrm>
            <a:off x="838200" y="1825625"/>
            <a:ext cx="10515600" cy="41524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7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U Denver Timelin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3B0CCA-03F7-48F9-9151-4A332257D48C}"/>
              </a:ext>
            </a:extLst>
          </p:cNvPr>
          <p:cNvSpPr>
            <a:spLocks noGrp="1"/>
          </p:cNvSpPr>
          <p:nvPr>
            <p:ph type="title"/>
          </p:nvPr>
        </p:nvSpPr>
        <p:spPr>
          <a:xfrm>
            <a:off x="839788" y="457200"/>
            <a:ext cx="2481481" cy="2286000"/>
          </a:xfrm>
        </p:spPr>
        <p:txBody>
          <a:bodyPr anchor="ctr"/>
          <a:lstStyle>
            <a:lvl1pPr>
              <a:defRPr sz="3200"/>
            </a:lvl1pPr>
          </a:lstStyle>
          <a:p>
            <a:r>
              <a:rPr lang="en-US"/>
              <a:t>Click to edit Master title style</a:t>
            </a:r>
          </a:p>
        </p:txBody>
      </p:sp>
      <p:pic>
        <p:nvPicPr>
          <p:cNvPr id="4" name="Picture 3" descr="A picture containing text&#10;&#10;Description automatically generated">
            <a:extLst>
              <a:ext uri="{FF2B5EF4-FFF2-40B4-BE49-F238E27FC236}">
                <a16:creationId xmlns:a16="http://schemas.microsoft.com/office/drawing/2014/main" id="{A257FDDB-759A-40D8-B85D-E2C4AF323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262" y="245681"/>
            <a:ext cx="11427738" cy="5788152"/>
          </a:xfrm>
          <a:prstGeom prst="rect">
            <a:avLst/>
          </a:prstGeom>
        </p:spPr>
      </p:pic>
      <p:pic>
        <p:nvPicPr>
          <p:cNvPr id="3" name="Graphic 2">
            <a:extLst>
              <a:ext uri="{FF2B5EF4-FFF2-40B4-BE49-F238E27FC236}">
                <a16:creationId xmlns:a16="http://schemas.microsoft.com/office/drawing/2014/main" id="{3B6F3442-4938-4FF0-87F2-4DFFE121962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847063" y="6377207"/>
            <a:ext cx="3123590" cy="109728"/>
          </a:xfrm>
          <a:prstGeom prst="rect">
            <a:avLst/>
          </a:prstGeom>
        </p:spPr>
      </p:pic>
      <p:pic>
        <p:nvPicPr>
          <p:cNvPr id="7" name="Graphic 6">
            <a:extLst>
              <a:ext uri="{FF2B5EF4-FFF2-40B4-BE49-F238E27FC236}">
                <a16:creationId xmlns:a16="http://schemas.microsoft.com/office/drawing/2014/main" id="{E06FB497-5D70-45F3-9E6B-7463E298B71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869113" y="989011"/>
            <a:ext cx="45719" cy="45719"/>
          </a:xfrm>
          <a:prstGeom prst="rect">
            <a:avLst/>
          </a:prstGeom>
        </p:spPr>
      </p:pic>
    </p:spTree>
    <p:extLst>
      <p:ext uri="{BB962C8B-B14F-4D97-AF65-F5344CB8AC3E}">
        <p14:creationId xmlns:p14="http://schemas.microsoft.com/office/powerpoint/2010/main" val="254272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583F3-1816-426D-AA9F-061A514D3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7DAE7-2B2B-4043-9FB3-6270F2999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72260-84E6-4574-AE41-45B63C5BF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977D9-FF19-4B85-B87B-8E8B5E1AB56A}" type="datetimeFigureOut">
              <a:rPr lang="en-US" smtClean="0"/>
              <a:t>4/21/2026</a:t>
            </a:fld>
            <a:endParaRPr lang="en-US"/>
          </a:p>
        </p:txBody>
      </p:sp>
      <p:sp>
        <p:nvSpPr>
          <p:cNvPr id="5" name="Footer Placeholder 4">
            <a:extLst>
              <a:ext uri="{FF2B5EF4-FFF2-40B4-BE49-F238E27FC236}">
                <a16:creationId xmlns:a16="http://schemas.microsoft.com/office/drawing/2014/main" id="{9CCEF700-A452-49C9-8976-6F1CD7AE7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A01BA1-4A41-4438-9E22-C340080BD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AF256-5307-4687-B456-FD365221ADA1}" type="slidenum">
              <a:rPr lang="en-US" smtClean="0"/>
              <a:t>‹#›</a:t>
            </a:fld>
            <a:endParaRPr lang="en-US"/>
          </a:p>
        </p:txBody>
      </p:sp>
    </p:spTree>
    <p:extLst>
      <p:ext uri="{BB962C8B-B14F-4D97-AF65-F5344CB8AC3E}">
        <p14:creationId xmlns:p14="http://schemas.microsoft.com/office/powerpoint/2010/main" val="3049770635"/>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50" r:id="rId3"/>
    <p:sldLayoutId id="2147483652" r:id="rId4"/>
    <p:sldLayoutId id="2147483674" r:id="rId5"/>
    <p:sldLayoutId id="2147483657" r:id="rId6"/>
    <p:sldLayoutId id="2147483669" r:id="rId7"/>
    <p:sldLayoutId id="2147483671" r:id="rId8"/>
    <p:sldLayoutId id="2147483673" r:id="rId9"/>
    <p:sldLayoutId id="2147483663" r:id="rId10"/>
    <p:sldLayoutId id="2147483665" r:id="rId11"/>
    <p:sldLayoutId id="2147483655"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hyperlink" Target="https://www.msudenver.edu/testing/english-placement-test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sudenver.edu/business/future-business-studen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hyperlink" Target="https://www.msudenver.edu/registrar/student/participation-polic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sudenver.edu/studenthub/"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msudenver.enterprise.localist.com/#tabs-49916245099804-5115540604623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msudenver.edu/bursar/financial-responsibility/" TargetMode="External"/><Relationship Id="rId2" Type="http://schemas.openxmlformats.org/officeDocument/2006/relationships/hyperlink" Target="https://www.msudenver.edu/bursar/payment-plan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hyperlink" Target="https://www.msudenver.edu/business/money-saving-tips/" TargetMode="External"/><Relationship Id="rId3" Type="http://schemas.openxmlformats.org/officeDocument/2006/relationships/hyperlink" Target="https://www.msudenver.edu/financial-aid/work-study/" TargetMode="External"/><Relationship Id="rId7" Type="http://schemas.openxmlformats.org/officeDocument/2006/relationships/image" Target="../media/image26.jpeg"/><Relationship Id="rId2" Type="http://schemas.openxmlformats.org/officeDocument/2006/relationships/hyperlink" Target="https://www.msudenver.edu/financial-aid/scholarships/" TargetMode="External"/><Relationship Id="rId1" Type="http://schemas.openxmlformats.org/officeDocument/2006/relationships/slideLayout" Target="../slideLayouts/slideLayout2.xml"/><Relationship Id="rId6" Type="http://schemas.openxmlformats.org/officeDocument/2006/relationships/hyperlink" Target="https://www.msudenver.edu/rowdys-corner/" TargetMode="External"/><Relationship Id="rId5" Type="http://schemas.openxmlformats.org/officeDocument/2006/relationships/hyperlink" Target="https://www.msudenver.edu/business/current-business-students/#alternative-credit" TargetMode="External"/><Relationship Id="rId4" Type="http://schemas.openxmlformats.org/officeDocument/2006/relationships/hyperlink" Target="https://www.msudenver.edu/registrar/alternative-credi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sudenver.edu/financial-aid/" TargetMode="Externa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tudentaid.gov/h/apply-for-aid/fafsa" TargetMode="External"/><Relationship Id="rId5" Type="http://schemas.openxmlformats.org/officeDocument/2006/relationships/hyperlink" Target="https://www.msudenver.edu/immigrant-services/dreamer-zone/financial-aid-for-daca/" TargetMode="External"/><Relationship Id="rId4" Type="http://schemas.openxmlformats.org/officeDocument/2006/relationships/hyperlink" Target="https://www.ccd.edu/educational-opportunity-cent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sb.msudenver.edu/StudentRegistrationSsb/ssb/term/termSelection?mode=search"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sudenver.edu/financial-aid/"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msudenver.edu/bursar/"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msudenver.edu/advising/" TargetMode="External"/><Relationship Id="rId2" Type="http://schemas.openxmlformats.org/officeDocument/2006/relationships/hyperlink" Target="https://www.msudenver.edu/business/advising/" TargetMode="External"/><Relationship Id="rId1" Type="http://schemas.openxmlformats.org/officeDocument/2006/relationships/slideLayout" Target="../slideLayouts/slideLayout2.xml"/><Relationship Id="rId5" Type="http://schemas.openxmlformats.org/officeDocument/2006/relationships/hyperlink" Target="https://www.msudenver.edu/business/cbus_faculty_and_staff/" TargetMode="External"/><Relationship Id="rId4" Type="http://schemas.openxmlformats.org/officeDocument/2006/relationships/hyperlink" Target="https://www.msudenver.edu/business/future-business-studen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sudenver.teamdynamix.com/TDClient/2313/Portal/KB/ArticleDet?ID=120971"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msudenver.edu/bursar/tuition-and-fees/" TargetMode="External"/><Relationship Id="rId3" Type="http://schemas.openxmlformats.org/officeDocument/2006/relationships/hyperlink" Target="https://www.msudenver.edu/wp-content/uploads/2025/05/Viewbook_MSUCOB_2024-1.pdf" TargetMode="External"/><Relationship Id="rId7" Type="http://schemas.openxmlformats.org/officeDocument/2006/relationships/hyperlink" Target="https://www.socialmobilityindex.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acsb.edu/educators/accreditation" TargetMode="External"/><Relationship Id="rId5" Type="http://schemas.openxmlformats.org/officeDocument/2006/relationships/hyperlink" Target="https://www.artsandvenuesdenver.com/" TargetMode="External"/><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www.msudenver.edu/missio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sudenver.edu/business/cbus-course-selection-gui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msudenver.edu/business/future-business-studen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sudenver.edu/admissions/transfer-toolbox/"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msudenver.edu/international-students/" TargetMode="External"/><Relationship Id="rId2" Type="http://schemas.openxmlformats.org/officeDocument/2006/relationships/hyperlink" Target="https://www.msudenver.edu/admissions/sendit/#international-documents"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msudenver.edu/business/workshops-events/" TargetMode="External"/><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instagram.com/msudenver_cbus/" TargetMode="External"/><Relationship Id="rId4" Type="http://schemas.openxmlformats.org/officeDocument/2006/relationships/hyperlink" Target="https://www.linkedin.com/company/msu-denver-college-of-business/posts/?feedView=all" TargetMode="External"/><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sudenver.edu/admission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healthcenter1.com/immunization-requirement/" TargetMode="External"/><Relationship Id="rId4" Type="http://schemas.openxmlformats.org/officeDocument/2006/relationships/hyperlink" Target="https://www.msudenver.edu/admissions/send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sudenver.edu/innovative-lifelong-learning/college-credit-in-high-school/concurrent-enrollmen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msudenver.edu/registrar/student/hold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sudenver.edu/business/" TargetMode="External"/><Relationship Id="rId2" Type="http://schemas.openxmlformats.org/officeDocument/2006/relationships/hyperlink" Target="https://www.msudenver.edu/business/future-business-students/" TargetMode="External"/><Relationship Id="rId1" Type="http://schemas.openxmlformats.org/officeDocument/2006/relationships/slideLayout" Target="../slideLayouts/slideLayout2.xml"/><Relationship Id="rId5" Type="http://schemas.openxmlformats.org/officeDocument/2006/relationships/hyperlink" Target="https://www.transferology.com/index.htm"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E91D-6FC6-8420-19A5-E31BCC8590B3}"/>
              </a:ext>
            </a:extLst>
          </p:cNvPr>
          <p:cNvSpPr>
            <a:spLocks noGrp="1"/>
          </p:cNvSpPr>
          <p:nvPr>
            <p:ph type="ctrTitle"/>
          </p:nvPr>
        </p:nvSpPr>
        <p:spPr>
          <a:xfrm>
            <a:off x="332013" y="73753"/>
            <a:ext cx="12104915" cy="2473504"/>
          </a:xfrm>
        </p:spPr>
        <p:txBody>
          <a:bodyPr/>
          <a:lstStyle/>
          <a:p>
            <a:r>
              <a:rPr lang="en-US" sz="4800" dirty="0">
                <a:effectLst>
                  <a:outerShdw blurRad="38100" dist="38100" dir="2700000" algn="tl">
                    <a:srgbClr val="000000">
                      <a:alpha val="43137"/>
                    </a:srgbClr>
                  </a:outerShdw>
                </a:effectLst>
              </a:rPr>
              <a:t>MSU Denver College of Business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New Students Pre-Orientation Slides </a:t>
            </a:r>
            <a:br>
              <a:rPr lang="en-US" sz="4800" dirty="0"/>
            </a:br>
            <a:endParaRPr lang="en-US" sz="4800" dirty="0"/>
          </a:p>
        </p:txBody>
      </p:sp>
      <p:pic>
        <p:nvPicPr>
          <p:cNvPr id="6" name="Picture 5" descr="Denver Skyline Picture">
            <a:extLst>
              <a:ext uri="{FF2B5EF4-FFF2-40B4-BE49-F238E27FC236}">
                <a16:creationId xmlns:a16="http://schemas.microsoft.com/office/drawing/2014/main" id="{D638F0A9-4127-ED4C-F622-647B4724342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293914" y="2094003"/>
            <a:ext cx="11566073" cy="3958453"/>
          </a:xfrm>
          <a:prstGeom prst="rect">
            <a:avLst/>
          </a:prstGeom>
        </p:spPr>
      </p:pic>
      <p:pic>
        <p:nvPicPr>
          <p:cNvPr id="5" name="Picture 4" descr="MSU Denver College of Business Sticker">
            <a:extLst>
              <a:ext uri="{FF2B5EF4-FFF2-40B4-BE49-F238E27FC236}">
                <a16:creationId xmlns:a16="http://schemas.microsoft.com/office/drawing/2014/main" id="{4618EDDB-A752-844E-76D9-4EE7F2AA18C2}"/>
              </a:ext>
            </a:extLst>
          </p:cNvPr>
          <p:cNvPicPr>
            <a:picLocks noChangeAspect="1"/>
          </p:cNvPicPr>
          <p:nvPr/>
        </p:nvPicPr>
        <p:blipFill>
          <a:blip r:embed="rId5"/>
          <a:srcRect l="3247" r="4503"/>
          <a:stretch/>
        </p:blipFill>
        <p:spPr>
          <a:xfrm>
            <a:off x="9271824" y="3549895"/>
            <a:ext cx="2876634" cy="2876634"/>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Tree>
    <p:extLst>
      <p:ext uri="{BB962C8B-B14F-4D97-AF65-F5344CB8AC3E}">
        <p14:creationId xmlns:p14="http://schemas.microsoft.com/office/powerpoint/2010/main" val="3260672128"/>
      </p:ext>
    </p:extLst>
  </p:cSld>
  <p:clrMapOvr>
    <a:masterClrMapping/>
  </p:clrMapOvr>
  <mc:AlternateContent xmlns:mc="http://schemas.openxmlformats.org/markup-compatibility/2006" xmlns:p14="http://schemas.microsoft.com/office/powerpoint/2010/main">
    <mc:Choice Requires="p14">
      <p:transition spd="slow" p14:dur="2000" advTm="4034"/>
    </mc:Choice>
    <mc:Fallback xmlns="">
      <p:transition spd="slow" advTm="40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FD8C12-3E50-24E5-8415-C3EF4F8FCC8C}"/>
              </a:ext>
            </a:extLst>
          </p:cNvPr>
          <p:cNvSpPr txBox="1">
            <a:spLocks noGrp="1"/>
          </p:cNvSpPr>
          <p:nvPr>
            <p:ph type="title" idx="4294967295"/>
          </p:nvPr>
        </p:nvSpPr>
        <p:spPr>
          <a:xfrm>
            <a:off x="442913" y="754063"/>
            <a:ext cx="11306175" cy="5213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If you do not know for certain if you are transferring in ENG 1010 or ENG 1020 or have the test scores to take ENG 1010, take the </a:t>
            </a: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hlinkClick r:id="rId2">
                  <a:extLst>
                    <a:ext uri="{A12FA001-AC4F-418D-AE19-62706E023703}">
                      <ahyp:hlinkClr xmlns:ahyp="http://schemas.microsoft.com/office/drawing/2018/hyperlinkcolor" val="tx"/>
                    </a:ext>
                  </a:extLst>
                </a:hlinkClick>
              </a:rPr>
              <a:t>English Placement Survey</a:t>
            </a: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now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The Survey takes less than a minute, there’s no pass/fail, and it is free!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You will be emailed your recommended English Class.  This is only a recommendation—you can talk to an Academic Advisor about your options. </a:t>
            </a:r>
          </a:p>
        </p:txBody>
      </p:sp>
    </p:spTree>
    <p:extLst>
      <p:ext uri="{BB962C8B-B14F-4D97-AF65-F5344CB8AC3E}">
        <p14:creationId xmlns:p14="http://schemas.microsoft.com/office/powerpoint/2010/main" val="1100755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51FD-331B-B266-DC6B-FF0CD07E5E54}"/>
              </a:ext>
            </a:extLst>
          </p:cNvPr>
          <p:cNvSpPr>
            <a:spLocks noGrp="1"/>
          </p:cNvSpPr>
          <p:nvPr>
            <p:ph type="ctrTitle"/>
          </p:nvPr>
        </p:nvSpPr>
        <p:spPr>
          <a:xfrm>
            <a:off x="1480457" y="251870"/>
            <a:ext cx="8971280" cy="793160"/>
          </a:xfrm>
        </p:spPr>
        <p:txBody>
          <a:bodyPr/>
          <a:lstStyle/>
          <a:p>
            <a:r>
              <a:rPr lang="en-US" dirty="0">
                <a:effectLst>
                  <a:outerShdw blurRad="38100" dist="38100" dir="2700000" algn="tl">
                    <a:srgbClr val="000000">
                      <a:alpha val="43137"/>
                    </a:srgbClr>
                  </a:outerShdw>
                </a:effectLst>
              </a:rPr>
              <a:t>Policies, Dates, and Deadlines  </a:t>
            </a:r>
          </a:p>
        </p:txBody>
      </p:sp>
      <p:sp>
        <p:nvSpPr>
          <p:cNvPr id="3" name="Content Placeholder 2">
            <a:extLst>
              <a:ext uri="{FF2B5EF4-FFF2-40B4-BE49-F238E27FC236}">
                <a16:creationId xmlns:a16="http://schemas.microsoft.com/office/drawing/2014/main" id="{6D79FE3F-D7EC-2228-84AE-03C7A41E7AC9}"/>
              </a:ext>
            </a:extLst>
          </p:cNvPr>
          <p:cNvSpPr>
            <a:spLocks noGrp="1"/>
          </p:cNvSpPr>
          <p:nvPr>
            <p:ph sz="half" idx="1"/>
          </p:nvPr>
        </p:nvSpPr>
        <p:spPr>
          <a:xfrm>
            <a:off x="129148" y="1064090"/>
            <a:ext cx="11849101" cy="5361456"/>
          </a:xfrm>
        </p:spPr>
        <p:txBody>
          <a:bodyPr>
            <a:normAutofit/>
          </a:bodyPr>
          <a:lstStyle/>
          <a:p>
            <a:r>
              <a:rPr lang="en-US" sz="3200" b="1" dirty="0">
                <a:effectLst>
                  <a:outerShdw blurRad="38100" dist="38100" dir="2700000" algn="tl">
                    <a:srgbClr val="000000">
                      <a:alpha val="43137"/>
                    </a:srgbClr>
                  </a:outerShdw>
                </a:effectLst>
              </a:rPr>
              <a:t>You are responsible for knowing and following University policies and deadlines</a:t>
            </a:r>
          </a:p>
          <a:p>
            <a:endParaRPr lang="en-US" sz="1000" b="1" dirty="0">
              <a:effectLst>
                <a:outerShdw blurRad="38100" dist="38100" dir="2700000" algn="tl">
                  <a:srgbClr val="000000">
                    <a:alpha val="43137"/>
                  </a:srgbClr>
                </a:outerShdw>
              </a:effectLst>
            </a:endParaRPr>
          </a:p>
          <a:p>
            <a:r>
              <a:rPr lang="en-US" sz="3200" b="1" dirty="0">
                <a:effectLst>
                  <a:outerShdw blurRad="38100" dist="38100" dir="2700000" algn="tl">
                    <a:srgbClr val="000000">
                      <a:alpha val="43137"/>
                    </a:srgbClr>
                  </a:outerShdw>
                </a:effectLst>
              </a:rPr>
              <a:t>We’ve built a handout outlining policies &amp; deadlines and how to find them - </a:t>
            </a:r>
            <a:r>
              <a:rPr lang="en-US" sz="32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Rowdy Ready Semester Checklist </a:t>
            </a:r>
            <a:endParaRPr lang="en-US" sz="3200" b="1" dirty="0">
              <a:solidFill>
                <a:srgbClr val="FFFF00"/>
              </a:solidFill>
              <a:effectLst>
                <a:outerShdw blurRad="38100" dist="38100" dir="2700000" algn="tl">
                  <a:srgbClr val="000000">
                    <a:alpha val="43137"/>
                  </a:srgbClr>
                </a:outerShdw>
              </a:effectLst>
            </a:endParaRPr>
          </a:p>
          <a:p>
            <a:endParaRPr lang="en-US" sz="900" b="1" dirty="0">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We will highlight a few here: </a:t>
            </a:r>
          </a:p>
          <a:p>
            <a:pPr lvl="1"/>
            <a:r>
              <a:rPr lang="en-US" sz="2800" b="1" dirty="0">
                <a:effectLst>
                  <a:outerShdw blurRad="38100" dist="38100" dir="2700000" algn="tl">
                    <a:srgbClr val="000000">
                      <a:alpha val="43137"/>
                    </a:srgbClr>
                  </a:outerShdw>
                </a:effectLst>
              </a:rPr>
              <a:t>Our Mandatory Class Participation Policy</a:t>
            </a:r>
          </a:p>
          <a:p>
            <a:pPr lvl="1"/>
            <a:r>
              <a:rPr lang="en-US" sz="2800" b="1" dirty="0">
                <a:effectLst>
                  <a:outerShdw blurRad="38100" dist="38100" dir="2700000" algn="tl">
                    <a:srgbClr val="000000">
                      <a:alpha val="43137"/>
                    </a:srgbClr>
                  </a:outerShdw>
                </a:effectLst>
              </a:rPr>
              <a:t>The 100% and 50% Refund Dates</a:t>
            </a:r>
          </a:p>
          <a:p>
            <a:pPr lvl="1"/>
            <a:r>
              <a:rPr lang="en-US" sz="2800" b="1" dirty="0">
                <a:effectLst>
                  <a:outerShdw blurRad="38100" dist="38100" dir="2700000" algn="tl">
                    <a:srgbClr val="000000">
                      <a:alpha val="43137"/>
                    </a:srgbClr>
                  </a:outerShdw>
                </a:effectLst>
              </a:rPr>
              <a:t>Financial Responsibility </a:t>
            </a:r>
          </a:p>
          <a:p>
            <a:pPr lvl="1"/>
            <a:r>
              <a:rPr lang="en-US" sz="2800" b="1" dirty="0">
                <a:effectLst>
                  <a:outerShdw blurRad="38100" dist="38100" dir="2700000" algn="tl">
                    <a:srgbClr val="000000">
                      <a:alpha val="43137"/>
                    </a:srgbClr>
                  </a:outerShdw>
                </a:effectLst>
              </a:rPr>
              <a:t>Live Proctoring for some Business                                                    classes</a:t>
            </a:r>
          </a:p>
        </p:txBody>
      </p:sp>
      <p:pic>
        <p:nvPicPr>
          <p:cNvPr id="5" name="Picture 4" descr="Cartoon of the MSU Denver mascot, Rowdy on a school bus with CBUS and Changemakers Wanted.  ">
            <a:extLst>
              <a:ext uri="{FF2B5EF4-FFF2-40B4-BE49-F238E27FC236}">
                <a16:creationId xmlns:a16="http://schemas.microsoft.com/office/drawing/2014/main" id="{1CDEA6AC-CB38-D9FE-9689-12070445B158}"/>
              </a:ext>
            </a:extLst>
          </p:cNvPr>
          <p:cNvPicPr>
            <a:picLocks noChangeAspect="1"/>
          </p:cNvPicPr>
          <p:nvPr/>
        </p:nvPicPr>
        <p:blipFill>
          <a:blip r:embed="rId4">
            <a:extLst>
              <a:ext uri="{28A0092B-C50C-407E-A947-70E740481C1C}">
                <a14:useLocalDpi xmlns:a14="http://schemas.microsoft.com/office/drawing/2010/main" val="0"/>
              </a:ext>
            </a:extLst>
          </a:blip>
          <a:srcRect t="14521"/>
          <a:stretch>
            <a:fillRect/>
          </a:stretch>
        </p:blipFill>
        <p:spPr>
          <a:xfrm>
            <a:off x="7657139" y="3429000"/>
            <a:ext cx="4405713" cy="3765939"/>
          </a:xfrm>
          <a:prstGeom prst="rect">
            <a:avLst/>
          </a:prstGeom>
        </p:spPr>
      </p:pic>
    </p:spTree>
    <p:extLst>
      <p:ext uri="{BB962C8B-B14F-4D97-AF65-F5344CB8AC3E}">
        <p14:creationId xmlns:p14="http://schemas.microsoft.com/office/powerpoint/2010/main" val="260954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0B2D-5951-E4BB-1666-12D3DF89FE2D}"/>
              </a:ext>
            </a:extLst>
          </p:cNvPr>
          <p:cNvSpPr>
            <a:spLocks noGrp="1"/>
          </p:cNvSpPr>
          <p:nvPr>
            <p:ph type="ctrTitle"/>
          </p:nvPr>
        </p:nvSpPr>
        <p:spPr>
          <a:xfrm>
            <a:off x="1491342" y="251869"/>
            <a:ext cx="8971280" cy="727845"/>
          </a:xfrm>
        </p:spPr>
        <p:txBody>
          <a:bodyPr/>
          <a:lstStyle/>
          <a:p>
            <a:r>
              <a:rPr lang="en-US" dirty="0">
                <a:solidFill>
                  <a:srgbClr val="FFFF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Mandatory Class Participation</a:t>
            </a:r>
            <a:endParaRPr lang="en-US" dirty="0">
              <a:solidFill>
                <a:srgbClr val="FFFF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C66A3DE-372E-A04F-7F35-4A3BF5938575}"/>
              </a:ext>
            </a:extLst>
          </p:cNvPr>
          <p:cNvSpPr>
            <a:spLocks noGrp="1"/>
          </p:cNvSpPr>
          <p:nvPr>
            <p:ph sz="half" idx="1"/>
          </p:nvPr>
        </p:nvSpPr>
        <p:spPr>
          <a:xfrm>
            <a:off x="168729" y="1179922"/>
            <a:ext cx="11854542" cy="5317352"/>
          </a:xfrm>
        </p:spPr>
        <p:txBody>
          <a:bodyPr>
            <a:normAutofit fontScale="92500" lnSpcReduction="10000"/>
          </a:bodyPr>
          <a:lstStyle/>
          <a:p>
            <a:r>
              <a:rPr lang="en-US" b="1" dirty="0">
                <a:effectLst>
                  <a:outerShdw blurRad="38100" dist="38100" dir="2700000" algn="tl">
                    <a:srgbClr val="000000">
                      <a:alpha val="43137"/>
                    </a:srgbClr>
                  </a:outerShdw>
                </a:effectLst>
              </a:rPr>
              <a:t>You must participate in your classes</a:t>
            </a:r>
          </a:p>
          <a:p>
            <a:r>
              <a:rPr lang="en-US" b="1" dirty="0">
                <a:effectLst>
                  <a:outerShdw blurRad="38100" dist="38100" dir="2700000" algn="tl">
                    <a:srgbClr val="000000">
                      <a:alpha val="43137"/>
                    </a:srgbClr>
                  </a:outerShdw>
                </a:effectLst>
              </a:rPr>
              <a:t>If you do not participate, you could be reported to the Registrar’s Office and dropped after the first 2 weeks</a:t>
            </a:r>
          </a:p>
          <a:p>
            <a:r>
              <a:rPr lang="en-US" b="1" dirty="0">
                <a:effectLst>
                  <a:outerShdw blurRad="38100" dist="38100" dir="2700000" algn="tl">
                    <a:srgbClr val="000000">
                      <a:alpha val="43137"/>
                    </a:srgbClr>
                  </a:outerShdw>
                </a:effectLst>
              </a:rPr>
              <a:t>If you are dropped, you will be issued a 50% refund for the class </a:t>
            </a:r>
            <a:r>
              <a:rPr lang="en-US" b="1" u="sng" dirty="0">
                <a:effectLst>
                  <a:outerShdw blurRad="38100" dist="38100" dir="2700000" algn="tl">
                    <a:srgbClr val="000000">
                      <a:alpha val="43137"/>
                    </a:srgbClr>
                  </a:outerShdw>
                </a:effectLst>
              </a:rPr>
              <a:t>and will not be allowed back in </a:t>
            </a:r>
          </a:p>
          <a:p>
            <a:r>
              <a:rPr lang="en-US" b="1" dirty="0">
                <a:effectLst>
                  <a:outerShdw blurRad="38100" dist="38100" dir="2700000" algn="tl">
                    <a:srgbClr val="000000">
                      <a:alpha val="43137"/>
                    </a:srgbClr>
                  </a:outerShdw>
                </a:effectLst>
              </a:rPr>
              <a:t>You could lose Financial Aid, Scholarships &amp; Grants, and/or Military Benefits  </a:t>
            </a:r>
          </a:p>
          <a:p>
            <a:r>
              <a:rPr lang="en-US" b="1" dirty="0">
                <a:effectLst>
                  <a:outerShdw blurRad="38100" dist="38100" dir="2700000" algn="tl">
                    <a:srgbClr val="000000">
                      <a:alpha val="43137"/>
                    </a:srgbClr>
                  </a:outerShdw>
                </a:effectLst>
              </a:rPr>
              <a:t>Each instructor determines what constitutes participation so r</a:t>
            </a:r>
            <a:r>
              <a:rPr lang="en-US" sz="3600" b="1" dirty="0">
                <a:effectLst>
                  <a:outerShdw blurRad="38100" dist="38100" dir="2700000" algn="tl">
                    <a:srgbClr val="000000">
                      <a:alpha val="43137"/>
                    </a:srgbClr>
                  </a:outerShdw>
                </a:effectLst>
              </a:rPr>
              <a:t>ead your syllabi, attend your classes, and turn in all assignments and quizzes the first 2 weeks of classes so you don’t get dropped! </a:t>
            </a:r>
          </a:p>
        </p:txBody>
      </p:sp>
    </p:spTree>
    <p:extLst>
      <p:ext uri="{BB962C8B-B14F-4D97-AF65-F5344CB8AC3E}">
        <p14:creationId xmlns:p14="http://schemas.microsoft.com/office/powerpoint/2010/main" val="419529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5BED-FC04-2163-6614-ED20A70E8F06}"/>
              </a:ext>
            </a:extLst>
          </p:cNvPr>
          <p:cNvSpPr>
            <a:spLocks noGrp="1"/>
          </p:cNvSpPr>
          <p:nvPr>
            <p:ph type="ctrTitle"/>
          </p:nvPr>
        </p:nvSpPr>
        <p:spPr>
          <a:xfrm>
            <a:off x="2185060" y="251870"/>
            <a:ext cx="9464633" cy="864412"/>
          </a:xfrm>
        </p:spPr>
        <p:txBody>
          <a:bodyPr/>
          <a:lstStyle/>
          <a:p>
            <a:r>
              <a:rPr lang="en-US" sz="4800" dirty="0">
                <a:solidFill>
                  <a:srgbClr val="FFC000"/>
                </a:solidFill>
                <a:effectLst>
                  <a:outerShdw blurRad="38100" dist="38100" dir="2700000" algn="tl">
                    <a:srgbClr val="000000">
                      <a:alpha val="43137"/>
                    </a:srgbClr>
                  </a:outerShdw>
                </a:effectLst>
              </a:rPr>
              <a:t>100% Refund Deadline</a:t>
            </a:r>
          </a:p>
        </p:txBody>
      </p:sp>
      <p:sp>
        <p:nvSpPr>
          <p:cNvPr id="3" name="Content Placeholder 2">
            <a:extLst>
              <a:ext uri="{FF2B5EF4-FFF2-40B4-BE49-F238E27FC236}">
                <a16:creationId xmlns:a16="http://schemas.microsoft.com/office/drawing/2014/main" id="{772E6B3E-8020-15F5-7478-C882200CA1A2}"/>
              </a:ext>
            </a:extLst>
          </p:cNvPr>
          <p:cNvSpPr>
            <a:spLocks noGrp="1"/>
          </p:cNvSpPr>
          <p:nvPr>
            <p:ph sz="half" idx="1"/>
          </p:nvPr>
        </p:nvSpPr>
        <p:spPr>
          <a:xfrm>
            <a:off x="172309" y="1284002"/>
            <a:ext cx="11847382" cy="4950543"/>
          </a:xfrm>
        </p:spPr>
        <p:txBody>
          <a:bodyPr>
            <a:normAutofit lnSpcReduction="10000"/>
          </a:bodyPr>
          <a:lstStyle/>
          <a:p>
            <a:r>
              <a:rPr lang="en-US" sz="3600" b="1" dirty="0">
                <a:effectLst>
                  <a:outerShdw blurRad="38100" dist="38100" dir="2700000" algn="tl">
                    <a:srgbClr val="000000">
                      <a:alpha val="43137"/>
                    </a:srgbClr>
                  </a:outerShdw>
                </a:effectLst>
              </a:rPr>
              <a:t>100% Refund Deadline </a:t>
            </a:r>
            <a:r>
              <a:rPr lang="en-US" b="1" dirty="0">
                <a:effectLst>
                  <a:outerShdw blurRad="38100" dist="38100" dir="2700000" algn="tl">
                    <a:srgbClr val="000000">
                      <a:alpha val="43137"/>
                    </a:srgbClr>
                  </a:outerShdw>
                </a:effectLst>
              </a:rPr>
              <a:t>is the date you must drop your class by to receive a full refund of tuition &amp; fees</a:t>
            </a:r>
          </a:p>
          <a:p>
            <a:pPr lvl="1"/>
            <a:r>
              <a:rPr lang="en-US" sz="2600" b="1" dirty="0">
                <a:effectLst>
                  <a:outerShdw blurRad="38100" dist="38100" dir="2700000" algn="tl">
                    <a:srgbClr val="000000">
                      <a:alpha val="43137"/>
                    </a:srgbClr>
                  </a:outerShdw>
                </a:effectLst>
              </a:rPr>
              <a:t>If you drop a class after this date, you will receive a 50% refund up until the 50% refund deadline  </a:t>
            </a:r>
          </a:p>
          <a:p>
            <a:r>
              <a:rPr lang="en-US" b="1" dirty="0">
                <a:effectLst>
                  <a:outerShdw blurRad="38100" dist="38100" dir="2700000" algn="tl">
                    <a:srgbClr val="000000">
                      <a:alpha val="43137"/>
                    </a:srgbClr>
                  </a:outerShdw>
                </a:effectLst>
              </a:rPr>
              <a:t>The 100% Refund Date is also the last day to self-register for most classes</a:t>
            </a:r>
          </a:p>
          <a:p>
            <a:pPr lvl="1"/>
            <a:r>
              <a:rPr lang="en-US" b="1" dirty="0">
                <a:effectLst>
                  <a:outerShdw blurRad="38100" dist="38100" dir="2700000" algn="tl">
                    <a:srgbClr val="000000">
                      <a:alpha val="43137"/>
                    </a:srgbClr>
                  </a:outerShdw>
                </a:effectLst>
              </a:rPr>
              <a:t>After this date and up until the 50% Refund Deadline, you will need instructor permission to add classes</a:t>
            </a:r>
          </a:p>
          <a:p>
            <a:pPr marL="119063" lvl="1" indent="0">
              <a:buNone/>
            </a:pPr>
            <a:r>
              <a:rPr lang="en-US" sz="3600" b="1" dirty="0">
                <a:effectLst>
                  <a:outerShdw blurRad="38100" dist="38100" dir="2700000" algn="tl">
                    <a:srgbClr val="000000">
                      <a:alpha val="43137"/>
                    </a:srgbClr>
                  </a:outerShdw>
                </a:effectLst>
              </a:rPr>
              <a:t>The 100% Refund Date is typically (but not always) the first Monday after classes begin for full semester classes </a:t>
            </a:r>
          </a:p>
          <a:p>
            <a:endParaRPr lang="en-US" sz="3600" b="1" dirty="0">
              <a:effectLst>
                <a:outerShdw blurRad="38100" dist="38100" dir="2700000" algn="tl">
                  <a:srgbClr val="000000">
                    <a:alpha val="43137"/>
                  </a:srgbClr>
                </a:outerShdw>
              </a:effectLst>
            </a:endParaRPr>
          </a:p>
          <a:p>
            <a:endParaRPr lang="en-US" sz="3600"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523684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6D98-2DC5-ACB8-0F45-50194473E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6A481-216F-CB71-776A-47C835D3F756}"/>
              </a:ext>
            </a:extLst>
          </p:cNvPr>
          <p:cNvSpPr>
            <a:spLocks noGrp="1"/>
          </p:cNvSpPr>
          <p:nvPr>
            <p:ph type="ctrTitle"/>
          </p:nvPr>
        </p:nvSpPr>
        <p:spPr>
          <a:xfrm>
            <a:off x="2565069" y="251870"/>
            <a:ext cx="7852031" cy="686281"/>
          </a:xfrm>
        </p:spPr>
        <p:txBody>
          <a:bodyPr/>
          <a:lstStyle/>
          <a:p>
            <a:r>
              <a:rPr lang="en-US" dirty="0">
                <a:effectLst>
                  <a:outerShdw blurRad="38100" dist="38100" dir="2700000" algn="tl">
                    <a:srgbClr val="000000">
                      <a:alpha val="43137"/>
                    </a:srgbClr>
                  </a:outerShdw>
                </a:effectLst>
              </a:rPr>
              <a:t>50% Refund Deadline </a:t>
            </a:r>
          </a:p>
        </p:txBody>
      </p:sp>
      <p:sp>
        <p:nvSpPr>
          <p:cNvPr id="3" name="Content Placeholder 2">
            <a:extLst>
              <a:ext uri="{FF2B5EF4-FFF2-40B4-BE49-F238E27FC236}">
                <a16:creationId xmlns:a16="http://schemas.microsoft.com/office/drawing/2014/main" id="{9C055F68-B9FB-67F0-FD7C-D21CBF86E4CB}"/>
              </a:ext>
            </a:extLst>
          </p:cNvPr>
          <p:cNvSpPr>
            <a:spLocks noGrp="1"/>
          </p:cNvSpPr>
          <p:nvPr>
            <p:ph sz="half" idx="1"/>
          </p:nvPr>
        </p:nvSpPr>
        <p:spPr>
          <a:xfrm>
            <a:off x="296882" y="1056905"/>
            <a:ext cx="11614067" cy="4999512"/>
          </a:xfrm>
        </p:spPr>
        <p:txBody>
          <a:bodyPr>
            <a:normAutofit lnSpcReduction="10000"/>
          </a:bodyPr>
          <a:lstStyle/>
          <a:p>
            <a:r>
              <a:rPr lang="en-US" sz="3600" b="1" dirty="0">
                <a:effectLst>
                  <a:outerShdw blurRad="38100" dist="38100" dir="2700000" algn="tl">
                    <a:srgbClr val="000000">
                      <a:alpha val="43137"/>
                    </a:srgbClr>
                  </a:outerShdw>
                </a:effectLst>
              </a:rPr>
              <a:t>The 50% Refund Deadline is the date you must drop your class by to receive a 50% refund</a:t>
            </a:r>
          </a:p>
          <a:p>
            <a:pPr lvl="1"/>
            <a:r>
              <a:rPr lang="en-US" sz="2600" b="1" dirty="0">
                <a:effectLst>
                  <a:outerShdw blurRad="38100" dist="38100" dir="2700000" algn="tl">
                    <a:srgbClr val="000000">
                      <a:alpha val="43137"/>
                    </a:srgbClr>
                  </a:outerShdw>
                </a:effectLst>
              </a:rPr>
              <a:t>If you drop your class after this date, you will not receive a refund</a:t>
            </a:r>
          </a:p>
          <a:p>
            <a:r>
              <a:rPr lang="en-US" b="1" dirty="0">
                <a:effectLst>
                  <a:outerShdw blurRad="38100" dist="38100" dir="2700000" algn="tl">
                    <a:srgbClr val="000000">
                      <a:alpha val="43137"/>
                    </a:srgbClr>
                  </a:outerShdw>
                </a:effectLst>
              </a:rPr>
              <a:t>The 50% Refund date (called Census) is the last day to add full semester classes with instructor permission</a:t>
            </a:r>
          </a:p>
          <a:p>
            <a:pPr lvl="1"/>
            <a:r>
              <a:rPr lang="en-US" b="1" dirty="0">
                <a:solidFill>
                  <a:srgbClr val="FFC000"/>
                </a:solidFill>
                <a:effectLst>
                  <a:outerShdw blurRad="38100" dist="38100" dir="2700000" algn="tl">
                    <a:srgbClr val="000000">
                      <a:alpha val="43137"/>
                    </a:srgbClr>
                  </a:outerShdw>
                </a:effectLst>
              </a:rPr>
              <a:t>Financial Aid </a:t>
            </a:r>
            <a:r>
              <a:rPr lang="en-US" b="1" u="sng" dirty="0">
                <a:solidFill>
                  <a:srgbClr val="FFC000"/>
                </a:solidFill>
                <a:effectLst>
                  <a:outerShdw blurRad="38100" dist="38100" dir="2700000" algn="tl">
                    <a:srgbClr val="000000">
                      <a:alpha val="43137"/>
                    </a:srgbClr>
                  </a:outerShdw>
                </a:effectLst>
              </a:rPr>
              <a:t>WILL NOT </a:t>
            </a:r>
            <a:r>
              <a:rPr lang="en-US" b="1" dirty="0">
                <a:solidFill>
                  <a:srgbClr val="FFC000"/>
                </a:solidFill>
                <a:effectLst>
                  <a:outerShdw blurRad="38100" dist="38100" dir="2700000" algn="tl">
                    <a:srgbClr val="000000">
                      <a:alpha val="43137"/>
                    </a:srgbClr>
                  </a:outerShdw>
                </a:effectLst>
              </a:rPr>
              <a:t>cover classes added after Census </a:t>
            </a:r>
          </a:p>
          <a:p>
            <a:pPr lvl="1"/>
            <a:r>
              <a:rPr lang="en-US" b="1" dirty="0">
                <a:effectLst>
                  <a:outerShdw blurRad="38100" dist="38100" dir="2700000" algn="tl">
                    <a:srgbClr val="000000">
                      <a:alpha val="43137"/>
                    </a:srgbClr>
                  </a:outerShdw>
                </a:effectLst>
              </a:rPr>
              <a:t>If you want to add full semester classes after this date, you need to submit a late enrollment form</a:t>
            </a:r>
          </a:p>
          <a:p>
            <a:pPr marL="0" lvl="1" indent="0">
              <a:buNone/>
            </a:pPr>
            <a:r>
              <a:rPr lang="en-US" sz="3600" b="1" dirty="0">
                <a:solidFill>
                  <a:srgbClr val="FFC000"/>
                </a:solidFill>
                <a:effectLst>
                  <a:outerShdw blurRad="38100" dist="38100" dir="2700000" algn="tl">
                    <a:srgbClr val="000000">
                      <a:alpha val="43137"/>
                    </a:srgbClr>
                  </a:outerShdw>
                </a:effectLst>
              </a:rPr>
              <a:t>The 50% refund date is usually (but not always) two weeks after classes begin</a:t>
            </a:r>
          </a:p>
          <a:p>
            <a:pPr marL="457200" lvl="1" indent="0">
              <a:buNone/>
            </a:pPr>
            <a:endParaRPr lang="en-US" sz="1300" b="1" dirty="0">
              <a:effectLst>
                <a:outerShdw blurRad="38100" dist="38100" dir="2700000" algn="tl">
                  <a:srgbClr val="000000">
                    <a:alpha val="43137"/>
                  </a:srgbClr>
                </a:outerShdw>
              </a:effectLst>
            </a:endParaRPr>
          </a:p>
          <a:p>
            <a:endParaRPr lang="en-US" sz="3600"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72487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387A-5BAA-AE61-08BD-2436038E7735}"/>
              </a:ext>
            </a:extLst>
          </p:cNvPr>
          <p:cNvSpPr>
            <a:spLocks noGrp="1"/>
          </p:cNvSpPr>
          <p:nvPr>
            <p:ph type="ctrTitle"/>
          </p:nvPr>
        </p:nvSpPr>
        <p:spPr>
          <a:xfrm>
            <a:off x="1489512" y="-68457"/>
            <a:ext cx="8971280" cy="1118593"/>
          </a:xfrm>
        </p:spPr>
        <p:txBody>
          <a:bodyPr/>
          <a:lstStyle/>
          <a:p>
            <a:r>
              <a:rPr lang="en-US" dirty="0">
                <a:effectLst>
                  <a:outerShdw blurRad="38100" dist="38100" dir="2700000" algn="tl">
                    <a:srgbClr val="000000">
                      <a:alpha val="43137"/>
                    </a:srgbClr>
                  </a:outerShdw>
                </a:effectLst>
              </a:rPr>
              <a:t>Full Term and Part Term Classes </a:t>
            </a:r>
          </a:p>
        </p:txBody>
      </p:sp>
      <p:sp>
        <p:nvSpPr>
          <p:cNvPr id="4" name="TextBox 3">
            <a:extLst>
              <a:ext uri="{FF2B5EF4-FFF2-40B4-BE49-F238E27FC236}">
                <a16:creationId xmlns:a16="http://schemas.microsoft.com/office/drawing/2014/main" id="{C68752EE-DC2D-DA21-4D80-E7B25828BA40}"/>
              </a:ext>
            </a:extLst>
          </p:cNvPr>
          <p:cNvSpPr txBox="1"/>
          <p:nvPr/>
        </p:nvSpPr>
        <p:spPr>
          <a:xfrm>
            <a:off x="215317" y="728343"/>
            <a:ext cx="12000437" cy="4370427"/>
          </a:xfrm>
          <a:prstGeom prst="rect">
            <a:avLst/>
          </a:prstGeom>
          <a:noFill/>
        </p:spPr>
        <p:txBody>
          <a:bodyPr wrap="square" rtlCol="0">
            <a:spAutoFit/>
          </a:bodyPr>
          <a:lstStyle/>
          <a:p>
            <a:endParaRPr lang="en-US" sz="28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MSU Denver offers full-term and part-term (including Maymester and Winterim) classes  </a:t>
            </a:r>
          </a:p>
          <a:p>
            <a:pPr marL="457200" indent="-4572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A Full-Term class runs the full 16 weeks in the Fall and Spring          or the full 8-weeks in Summer</a:t>
            </a:r>
          </a:p>
          <a:p>
            <a:pPr marL="457200" indent="-4572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A Part-Term class does not run the full semester and will have different start/end and refund dates   </a:t>
            </a:r>
          </a:p>
          <a:p>
            <a:r>
              <a:rPr lang="en-US" sz="2800" b="1" dirty="0">
                <a:solidFill>
                  <a:srgbClr val="FFC000"/>
                </a:solidFill>
                <a:effectLst>
                  <a:outerShdw blurRad="38100" dist="38100" dir="2700000" algn="tl">
                    <a:srgbClr val="000000">
                      <a:alpha val="43137"/>
                    </a:srgbClr>
                  </a:outerShdw>
                </a:effectLst>
              </a:rPr>
              <a:t>Many Business Fall &amp; Spring classes are Part-Term, </a:t>
            </a:r>
            <a:r>
              <a:rPr lang="en-US" sz="2800" b="1" u="sng" dirty="0">
                <a:solidFill>
                  <a:srgbClr val="FFC000"/>
                </a:solidFill>
                <a:effectLst>
                  <a:outerShdw blurRad="38100" dist="38100" dir="2700000" algn="tl">
                    <a:srgbClr val="000000">
                      <a:alpha val="43137"/>
                    </a:srgbClr>
                  </a:outerShdw>
                </a:effectLst>
              </a:rPr>
              <a:t>14-week classes</a:t>
            </a:r>
          </a:p>
          <a:p>
            <a:r>
              <a:rPr lang="en-US" sz="2800" b="1" dirty="0">
                <a:solidFill>
                  <a:srgbClr val="FFC000"/>
                </a:solidFill>
                <a:effectLst>
                  <a:outerShdw blurRad="38100" dist="38100" dir="2700000" algn="tl">
                    <a:srgbClr val="000000">
                      <a:alpha val="43137"/>
                    </a:srgbClr>
                  </a:outerShdw>
                </a:effectLst>
              </a:rPr>
              <a:t>(Veterans--talk to the VA Office about the impact to your benefits)</a:t>
            </a:r>
          </a:p>
          <a:p>
            <a:endParaRPr lang="en-US" dirty="0"/>
          </a:p>
        </p:txBody>
      </p:sp>
      <p:pic>
        <p:nvPicPr>
          <p:cNvPr id="7" name="Picture 6" descr="screen shot of the class schedule highlighting the course start and end dates">
            <a:extLst>
              <a:ext uri="{FF2B5EF4-FFF2-40B4-BE49-F238E27FC236}">
                <a16:creationId xmlns:a16="http://schemas.microsoft.com/office/drawing/2014/main" id="{BDC177A4-6B30-ECCC-D143-9DB5330F77FD}"/>
              </a:ext>
            </a:extLst>
          </p:cNvPr>
          <p:cNvPicPr>
            <a:picLocks noChangeAspect="1"/>
          </p:cNvPicPr>
          <p:nvPr/>
        </p:nvPicPr>
        <p:blipFill>
          <a:blip r:embed="rId2"/>
          <a:srcRect t="36063"/>
          <a:stretch>
            <a:fillRect/>
          </a:stretch>
        </p:blipFill>
        <p:spPr>
          <a:xfrm>
            <a:off x="191563" y="4940135"/>
            <a:ext cx="11567178" cy="1762777"/>
          </a:xfrm>
          <a:prstGeom prst="rect">
            <a:avLst/>
          </a:prstGeom>
        </p:spPr>
      </p:pic>
      <p:sp>
        <p:nvSpPr>
          <p:cNvPr id="9" name="TextBox 8">
            <a:extLst>
              <a:ext uri="{FF2B5EF4-FFF2-40B4-BE49-F238E27FC236}">
                <a16:creationId xmlns:a16="http://schemas.microsoft.com/office/drawing/2014/main" id="{88A4A951-9361-0542-A5A1-3A7B178CFA9A}"/>
              </a:ext>
            </a:extLst>
          </p:cNvPr>
          <p:cNvSpPr txBox="1"/>
          <p:nvPr/>
        </p:nvSpPr>
        <p:spPr>
          <a:xfrm>
            <a:off x="325697" y="6203348"/>
            <a:ext cx="8971280" cy="523220"/>
          </a:xfrm>
          <a:prstGeom prst="rect">
            <a:avLst/>
          </a:prstGeom>
          <a:noFill/>
        </p:spPr>
        <p:txBody>
          <a:bodyPr wrap="square">
            <a:spAutoFit/>
          </a:bodyPr>
          <a:lstStyle/>
          <a:p>
            <a:r>
              <a:rPr lang="en-US" sz="2800" b="1" dirty="0">
                <a:solidFill>
                  <a:srgbClr val="D11242"/>
                </a:solidFill>
                <a:effectLst>
                  <a:outerShdw blurRad="38100" dist="38100" dir="2700000" algn="tl">
                    <a:srgbClr val="000000">
                      <a:alpha val="43137"/>
                    </a:srgbClr>
                  </a:outerShdw>
                </a:effectLst>
              </a:rPr>
              <a:t>The class schedule will show you course dates</a:t>
            </a:r>
            <a:endParaRPr lang="en-US" sz="2800" dirty="0">
              <a:solidFill>
                <a:srgbClr val="D11242"/>
              </a:solidFill>
              <a:effectLst>
                <a:outerShdw blurRad="38100" dist="38100" dir="2700000" algn="tl">
                  <a:srgbClr val="000000">
                    <a:alpha val="43137"/>
                  </a:srgbClr>
                </a:outerShdw>
              </a:effectLst>
            </a:endParaRPr>
          </a:p>
        </p:txBody>
      </p:sp>
      <p:sp>
        <p:nvSpPr>
          <p:cNvPr id="10" name="Oval 9" descr="Screen shot of a class schedule showing the class Start Date and End Date highlighted.">
            <a:extLst>
              <a:ext uri="{FF2B5EF4-FFF2-40B4-BE49-F238E27FC236}">
                <a16:creationId xmlns:a16="http://schemas.microsoft.com/office/drawing/2014/main" id="{21937245-68CA-5573-D51C-E0505E40715B}"/>
              </a:ext>
            </a:extLst>
          </p:cNvPr>
          <p:cNvSpPr/>
          <p:nvPr/>
        </p:nvSpPr>
        <p:spPr>
          <a:xfrm>
            <a:off x="8763989" y="5846695"/>
            <a:ext cx="2994751" cy="61826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48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7A33-DCEC-EA59-A384-C23A4031E35D}"/>
              </a:ext>
            </a:extLst>
          </p:cNvPr>
          <p:cNvSpPr>
            <a:spLocks noGrp="1"/>
          </p:cNvSpPr>
          <p:nvPr>
            <p:ph type="ctrTitle"/>
          </p:nvPr>
        </p:nvSpPr>
        <p:spPr>
          <a:xfrm>
            <a:off x="197394" y="545814"/>
            <a:ext cx="6673933" cy="836702"/>
          </a:xfrm>
        </p:spPr>
        <p:txBody>
          <a:bodyPr/>
          <a:lstStyle/>
          <a:p>
            <a:r>
              <a:rPr lang="en-US" dirty="0">
                <a:effectLst>
                  <a:outerShdw blurRad="38100" dist="38100" dir="2700000" algn="tl">
                    <a:srgbClr val="000000">
                      <a:alpha val="43137"/>
                    </a:srgbClr>
                  </a:outerShdw>
                </a:effectLst>
              </a:rPr>
              <a:t>Refund Deadlines </a:t>
            </a:r>
          </a:p>
        </p:txBody>
      </p:sp>
      <p:sp>
        <p:nvSpPr>
          <p:cNvPr id="3" name="Content Placeholder 2" descr="Screen shot of the academic Calendar webpage. Highlighting deadlines. ">
            <a:extLst>
              <a:ext uri="{FF2B5EF4-FFF2-40B4-BE49-F238E27FC236}">
                <a16:creationId xmlns:a16="http://schemas.microsoft.com/office/drawing/2014/main" id="{57FD43C7-056A-45F4-11B6-3EAF671B3CC4}"/>
              </a:ext>
            </a:extLst>
          </p:cNvPr>
          <p:cNvSpPr>
            <a:spLocks noGrp="1"/>
          </p:cNvSpPr>
          <p:nvPr>
            <p:ph sz="half" idx="1"/>
          </p:nvPr>
        </p:nvSpPr>
        <p:spPr>
          <a:xfrm>
            <a:off x="290630" y="1370160"/>
            <a:ext cx="6442680" cy="5032682"/>
          </a:xfrm>
        </p:spPr>
        <p:txBody>
          <a:bodyPr>
            <a:normAutofit/>
          </a:bodyPr>
          <a:lstStyle/>
          <a:p>
            <a:pPr marL="0" indent="0">
              <a:buNone/>
            </a:pPr>
            <a:r>
              <a:rPr lang="en-US" sz="1000" b="1" dirty="0">
                <a:effectLst>
                  <a:outerShdw blurRad="38100" dist="38100" dir="2700000" algn="tl">
                    <a:srgbClr val="000000">
                      <a:alpha val="43137"/>
                    </a:srgbClr>
                  </a:outerShdw>
                </a:effectLst>
              </a:rPr>
              <a:t> </a:t>
            </a:r>
            <a:endParaRPr lang="en-US" sz="400" b="1" dirty="0">
              <a:effectLst>
                <a:outerShdw blurRad="38100" dist="38100" dir="2700000" algn="tl">
                  <a:srgbClr val="000000">
                    <a:alpha val="43137"/>
                  </a:srgbClr>
                </a:outerShdw>
              </a:effectLst>
            </a:endParaRPr>
          </a:p>
        </p:txBody>
      </p:sp>
      <p:pic>
        <p:nvPicPr>
          <p:cNvPr id="11" name="Picture 10" descr="Link and Picture of the Student Hub, My Class Schedule ">
            <a:hlinkClick r:id="rId2"/>
            <a:extLst>
              <a:ext uri="{FF2B5EF4-FFF2-40B4-BE49-F238E27FC236}">
                <a16:creationId xmlns:a16="http://schemas.microsoft.com/office/drawing/2014/main" id="{9C18E7A5-9ABB-1B00-B9DA-8DE8EB73C2B2}"/>
              </a:ext>
            </a:extLst>
          </p:cNvPr>
          <p:cNvPicPr>
            <a:picLocks noChangeAspect="1"/>
          </p:cNvPicPr>
          <p:nvPr/>
        </p:nvPicPr>
        <p:blipFill>
          <a:blip r:embed="rId3"/>
          <a:srcRect r="5471"/>
          <a:stretch>
            <a:fillRect/>
          </a:stretch>
        </p:blipFill>
        <p:spPr>
          <a:xfrm>
            <a:off x="5686415" y="2850762"/>
            <a:ext cx="6374532" cy="3607218"/>
          </a:xfrm>
          <a:prstGeom prst="rect">
            <a:avLst/>
          </a:prstGeom>
        </p:spPr>
      </p:pic>
      <p:sp>
        <p:nvSpPr>
          <p:cNvPr id="13" name="TextBox 12">
            <a:extLst>
              <a:ext uri="{FF2B5EF4-FFF2-40B4-BE49-F238E27FC236}">
                <a16:creationId xmlns:a16="http://schemas.microsoft.com/office/drawing/2014/main" id="{542857EB-54E1-7A95-83A2-EF43C3E5165D}"/>
              </a:ext>
            </a:extLst>
          </p:cNvPr>
          <p:cNvSpPr txBox="1"/>
          <p:nvPr/>
        </p:nvSpPr>
        <p:spPr>
          <a:xfrm>
            <a:off x="162294" y="1538189"/>
            <a:ext cx="5312757" cy="1569660"/>
          </a:xfrm>
          <a:prstGeom prst="rect">
            <a:avLst/>
          </a:prstGeom>
          <a:noFill/>
        </p:spPr>
        <p:txBody>
          <a:bodyPr wrap="square">
            <a:spAutoFit/>
          </a:bodyPr>
          <a:lstStyle/>
          <a:p>
            <a:r>
              <a:rPr lang="en-US" sz="3200" b="1" dirty="0">
                <a:solidFill>
                  <a:srgbClr val="FFFF00"/>
                </a:solidFill>
                <a:effectLst>
                  <a:outerShdw blurRad="38100" dist="38100" dir="2700000" algn="tl">
                    <a:srgbClr val="000000">
                      <a:alpha val="43137"/>
                    </a:srgbClr>
                  </a:outerShdw>
                </a:effectLst>
              </a:rPr>
              <a:t>Refund dates are posted on the Academic Calendar for </a:t>
            </a:r>
            <a:r>
              <a:rPr lang="en-US" sz="3200" b="1" u="sng" dirty="0">
                <a:solidFill>
                  <a:srgbClr val="FFFF00"/>
                </a:solidFill>
                <a:effectLst>
                  <a:outerShdw blurRad="38100" dist="38100" dir="2700000" algn="tl">
                    <a:srgbClr val="000000">
                      <a:alpha val="43137"/>
                    </a:srgbClr>
                  </a:outerShdw>
                </a:effectLst>
              </a:rPr>
              <a:t>full term classes only</a:t>
            </a:r>
            <a:r>
              <a:rPr lang="en-US" sz="3200" b="1" dirty="0">
                <a:solidFill>
                  <a:srgbClr val="FFFF00"/>
                </a:solidFill>
                <a:effectLst>
                  <a:outerShdw blurRad="38100" dist="38100" dir="2700000" algn="tl">
                    <a:srgbClr val="000000">
                      <a:alpha val="43137"/>
                    </a:srgbClr>
                  </a:outerShdw>
                </a:effectLst>
              </a:rPr>
              <a:t>.  </a:t>
            </a:r>
          </a:p>
        </p:txBody>
      </p:sp>
      <p:sp>
        <p:nvSpPr>
          <p:cNvPr id="14" name="Oval 13" descr="Screen shot of the My Class Schedule button on the Course Info menu in the Student Hub.">
            <a:extLst>
              <a:ext uri="{FF2B5EF4-FFF2-40B4-BE49-F238E27FC236}">
                <a16:creationId xmlns:a16="http://schemas.microsoft.com/office/drawing/2014/main" id="{98A7919A-87CB-056D-36A4-57F47AC04A4C}"/>
              </a:ext>
            </a:extLst>
          </p:cNvPr>
          <p:cNvSpPr/>
          <p:nvPr/>
        </p:nvSpPr>
        <p:spPr>
          <a:xfrm>
            <a:off x="6055541" y="4728075"/>
            <a:ext cx="1692207" cy="817667"/>
          </a:xfrm>
          <a:prstGeom prst="ellipse">
            <a:avLst/>
          </a:prstGeom>
          <a:noFill/>
          <a:ln w="57150">
            <a:solidFill>
              <a:srgbClr val="D110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480590E-8ACA-DE13-ADA0-8922151A3699}"/>
              </a:ext>
            </a:extLst>
          </p:cNvPr>
          <p:cNvSpPr txBox="1"/>
          <p:nvPr/>
        </p:nvSpPr>
        <p:spPr>
          <a:xfrm>
            <a:off x="5613068" y="259131"/>
            <a:ext cx="6442680" cy="2554545"/>
          </a:xfrm>
          <a:prstGeom prst="rect">
            <a:avLst/>
          </a:prstGeom>
          <a:noFill/>
        </p:spPr>
        <p:txBody>
          <a:bodyPr wrap="square">
            <a:spAutoFit/>
          </a:bodyPr>
          <a:lstStyle/>
          <a:p>
            <a:r>
              <a:rPr lang="en-US" sz="3200" b="1" dirty="0">
                <a:solidFill>
                  <a:srgbClr val="FFFF00"/>
                </a:solidFill>
                <a:effectLst>
                  <a:outerShdw blurRad="38100" dist="38100" dir="2700000" algn="tl">
                    <a:srgbClr val="000000">
                      <a:alpha val="43137"/>
                    </a:srgbClr>
                  </a:outerShdw>
                </a:effectLst>
              </a:rPr>
              <a:t>My Class Schedule, which is available on Student Hub, under the Course Info Section, will have the refund dates for your classes (full-term or part-term)</a:t>
            </a:r>
          </a:p>
        </p:txBody>
      </p:sp>
      <p:pic>
        <p:nvPicPr>
          <p:cNvPr id="19" name="Picture 18" descr="Link and Picture of the Academic Calendar">
            <a:hlinkClick r:id="rId4"/>
            <a:extLst>
              <a:ext uri="{FF2B5EF4-FFF2-40B4-BE49-F238E27FC236}">
                <a16:creationId xmlns:a16="http://schemas.microsoft.com/office/drawing/2014/main" id="{75500F54-3513-71AE-AC2E-9C1F155BF640}"/>
              </a:ext>
            </a:extLst>
          </p:cNvPr>
          <p:cNvPicPr>
            <a:picLocks noChangeAspect="1"/>
          </p:cNvPicPr>
          <p:nvPr/>
        </p:nvPicPr>
        <p:blipFill>
          <a:blip r:embed="rId5"/>
          <a:srcRect b="39404"/>
          <a:stretch>
            <a:fillRect/>
          </a:stretch>
        </p:blipFill>
        <p:spPr>
          <a:xfrm>
            <a:off x="197394" y="3266254"/>
            <a:ext cx="5407659" cy="2312242"/>
          </a:xfrm>
          <a:prstGeom prst="rect">
            <a:avLst/>
          </a:prstGeom>
        </p:spPr>
      </p:pic>
    </p:spTree>
    <p:extLst>
      <p:ext uri="{BB962C8B-B14F-4D97-AF65-F5344CB8AC3E}">
        <p14:creationId xmlns:p14="http://schemas.microsoft.com/office/powerpoint/2010/main" val="384673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E9B1-C5AF-3314-FDA4-EF854E69F51B}"/>
              </a:ext>
            </a:extLst>
          </p:cNvPr>
          <p:cNvSpPr>
            <a:spLocks noGrp="1"/>
          </p:cNvSpPr>
          <p:nvPr>
            <p:ph type="ctrTitle"/>
          </p:nvPr>
        </p:nvSpPr>
        <p:spPr>
          <a:xfrm>
            <a:off x="222729" y="1"/>
            <a:ext cx="12292600" cy="1021278"/>
          </a:xfrm>
        </p:spPr>
        <p:txBody>
          <a:bodyPr/>
          <a:lstStyle/>
          <a:p>
            <a:r>
              <a:rPr lang="en-US" sz="4800" dirty="0">
                <a:effectLst>
                  <a:outerShdw blurRad="38100" dist="38100" dir="2700000" algn="tl">
                    <a:srgbClr val="000000">
                      <a:alpha val="43137"/>
                    </a:srgbClr>
                  </a:outerShdw>
                </a:effectLst>
              </a:rPr>
              <a:t>Financial Responsibility Reminders </a:t>
            </a:r>
          </a:p>
        </p:txBody>
      </p:sp>
      <p:sp>
        <p:nvSpPr>
          <p:cNvPr id="3" name="Content Placeholder 2">
            <a:extLst>
              <a:ext uri="{FF2B5EF4-FFF2-40B4-BE49-F238E27FC236}">
                <a16:creationId xmlns:a16="http://schemas.microsoft.com/office/drawing/2014/main" id="{07B4FA95-A136-FCAB-4CEF-94BD818692C7}"/>
              </a:ext>
            </a:extLst>
          </p:cNvPr>
          <p:cNvSpPr>
            <a:spLocks noGrp="1"/>
          </p:cNvSpPr>
          <p:nvPr>
            <p:ph sz="half" idx="1"/>
          </p:nvPr>
        </p:nvSpPr>
        <p:spPr>
          <a:xfrm>
            <a:off x="179614" y="1151400"/>
            <a:ext cx="11832771" cy="5326594"/>
          </a:xfrm>
        </p:spPr>
        <p:txBody>
          <a:bodyPr>
            <a:normAutofit/>
          </a:bodyPr>
          <a:lstStyle/>
          <a:p>
            <a:r>
              <a:rPr lang="en-US" sz="3200" b="1" dirty="0">
                <a:solidFill>
                  <a:srgbClr val="FFC000"/>
                </a:solidFill>
                <a:effectLst>
                  <a:outerShdw blurRad="38100" dist="38100" dir="2700000" algn="tl">
                    <a:srgbClr val="000000">
                      <a:alpha val="43137"/>
                    </a:srgbClr>
                  </a:outerShdw>
                </a:effectLst>
              </a:rPr>
              <a:t>If you register for classes, you owe tuition                                       &amp; fees whether you attend them or not</a:t>
            </a:r>
          </a:p>
          <a:p>
            <a:pPr lvl="1"/>
            <a:r>
              <a:rPr lang="en-US" sz="3200" b="1" dirty="0">
                <a:effectLst>
                  <a:outerShdw blurRad="38100" dist="38100" dir="2700000" algn="tl">
                    <a:srgbClr val="000000">
                      <a:alpha val="43137"/>
                    </a:srgbClr>
                  </a:outerShdw>
                </a:effectLst>
              </a:rPr>
              <a:t>For a full refund, you must drop                                 classes by the 100% Refund Date</a:t>
            </a:r>
          </a:p>
          <a:p>
            <a:r>
              <a:rPr lang="en-US" sz="3200" b="1" dirty="0">
                <a:solidFill>
                  <a:srgbClr val="FFC000"/>
                </a:solidFill>
                <a:effectLst>
                  <a:outerShdw blurRad="38100" dist="38100" dir="2700000" algn="tl">
                    <a:srgbClr val="000000">
                      <a:alpha val="43137"/>
                    </a:srgbClr>
                  </a:outerShdw>
                </a:effectLst>
              </a:rPr>
              <a:t>You are responsible for paying your tuition                                         &amp; fees, books, etc., even if your Financial Aid                          award isn’t enough to cover your bill  </a:t>
            </a:r>
          </a:p>
          <a:p>
            <a:pPr lvl="1"/>
            <a:r>
              <a:rPr lang="en-US" sz="3200" b="1" dirty="0">
                <a:effectLst>
                  <a:outerShdw blurRad="38100" dist="38100" dir="2700000" algn="tl">
                    <a:srgbClr val="000000">
                      <a:alpha val="43137"/>
                    </a:srgbClr>
                  </a:outerShdw>
                </a:effectLst>
              </a:rPr>
              <a:t>Consider signing up for a </a:t>
            </a:r>
            <a:r>
              <a:rPr lang="en-US" sz="3200" b="1" dirty="0">
                <a:solidFill>
                  <a:srgbClr val="FFFF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Payment Plan </a:t>
            </a:r>
            <a:r>
              <a:rPr lang="en-US" sz="3200" b="1" dirty="0">
                <a:solidFill>
                  <a:srgbClr val="FFFF00"/>
                </a:solidFill>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if needed</a:t>
            </a:r>
          </a:p>
          <a:p>
            <a:pPr lvl="1"/>
            <a:r>
              <a:rPr lang="en-US" sz="3200" b="1" dirty="0">
                <a:effectLst>
                  <a:outerShdw blurRad="38100" dist="38100" dir="2700000" algn="tl">
                    <a:srgbClr val="000000">
                      <a:alpha val="43137"/>
                    </a:srgbClr>
                  </a:outerShdw>
                </a:effectLst>
              </a:rPr>
              <a:t>Learn about your </a:t>
            </a:r>
            <a:r>
              <a:rPr lang="en-US" sz="32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Financial Responsibility </a:t>
            </a:r>
            <a:r>
              <a:rPr lang="en-US" sz="3200" b="1" dirty="0">
                <a:effectLst>
                  <a:outerShdw blurRad="38100" dist="38100" dir="2700000" algn="tl">
                    <a:srgbClr val="000000">
                      <a:alpha val="43137"/>
                    </a:srgbClr>
                  </a:outerShdw>
                </a:effectLst>
              </a:rPr>
              <a:t>requirements</a:t>
            </a:r>
          </a:p>
        </p:txBody>
      </p:sp>
      <p:pic>
        <p:nvPicPr>
          <p:cNvPr id="9" name="Picture 8" descr="CBUS Sticker designed by one of our Business Students">
            <a:extLst>
              <a:ext uri="{FF2B5EF4-FFF2-40B4-BE49-F238E27FC236}">
                <a16:creationId xmlns:a16="http://schemas.microsoft.com/office/drawing/2014/main" id="{E2955E02-8952-C4A7-6FCB-547DFA3CA495}"/>
              </a:ext>
            </a:extLst>
          </p:cNvPr>
          <p:cNvPicPr>
            <a:picLocks noChangeAspect="1"/>
          </p:cNvPicPr>
          <p:nvPr/>
        </p:nvPicPr>
        <p:blipFill>
          <a:blip r:embed="rId4">
            <a:extLst>
              <a:ext uri="{28A0092B-C50C-407E-A947-70E740481C1C}">
                <a14:useLocalDpi xmlns:a14="http://schemas.microsoft.com/office/drawing/2010/main" val="0"/>
              </a:ext>
            </a:extLst>
          </a:blip>
          <a:srcRect l="21056" r="18430"/>
          <a:stretch>
            <a:fillRect/>
          </a:stretch>
        </p:blipFill>
        <p:spPr>
          <a:xfrm>
            <a:off x="9381506" y="877679"/>
            <a:ext cx="2810494" cy="4644347"/>
          </a:xfrm>
          <a:prstGeom prst="rect">
            <a:avLst/>
          </a:prstGeom>
        </p:spPr>
      </p:pic>
    </p:spTree>
    <p:extLst>
      <p:ext uri="{BB962C8B-B14F-4D97-AF65-F5344CB8AC3E}">
        <p14:creationId xmlns:p14="http://schemas.microsoft.com/office/powerpoint/2010/main" val="2006442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5576-6011-39D7-D3A9-B73F2960A836}"/>
              </a:ext>
            </a:extLst>
          </p:cNvPr>
          <p:cNvSpPr>
            <a:spLocks noGrp="1"/>
          </p:cNvSpPr>
          <p:nvPr>
            <p:ph type="ctrTitle"/>
          </p:nvPr>
        </p:nvSpPr>
        <p:spPr>
          <a:xfrm>
            <a:off x="461010" y="-289888"/>
            <a:ext cx="11269980" cy="1143132"/>
          </a:xfrm>
        </p:spPr>
        <p:txBody>
          <a:bodyPr/>
          <a:lstStyle/>
          <a:p>
            <a:r>
              <a:rPr lang="en-US" sz="4000" dirty="0">
                <a:effectLst>
                  <a:outerShdw blurRad="38100" dist="38100" dir="2700000" algn="tl">
                    <a:srgbClr val="000000">
                      <a:alpha val="43137"/>
                    </a:srgbClr>
                  </a:outerShdw>
                </a:effectLst>
              </a:rPr>
              <a:t>How can I keep my education costs down? </a:t>
            </a:r>
          </a:p>
        </p:txBody>
      </p:sp>
      <p:sp>
        <p:nvSpPr>
          <p:cNvPr id="3" name="Content Placeholder 2">
            <a:extLst>
              <a:ext uri="{FF2B5EF4-FFF2-40B4-BE49-F238E27FC236}">
                <a16:creationId xmlns:a16="http://schemas.microsoft.com/office/drawing/2014/main" id="{CE2B0D43-B53D-01FD-E7CF-C8737C6380FE}"/>
              </a:ext>
            </a:extLst>
          </p:cNvPr>
          <p:cNvSpPr>
            <a:spLocks noGrp="1"/>
          </p:cNvSpPr>
          <p:nvPr>
            <p:ph sz="half" idx="1"/>
          </p:nvPr>
        </p:nvSpPr>
        <p:spPr>
          <a:xfrm>
            <a:off x="231371" y="912618"/>
            <a:ext cx="11386457" cy="5393177"/>
          </a:xfrm>
        </p:spPr>
        <p:txBody>
          <a:bodyPr>
            <a:normAutofit/>
          </a:bodyPr>
          <a:lstStyle/>
          <a:p>
            <a:r>
              <a:rPr lang="en-US" sz="2600" b="1" dirty="0">
                <a:solidFill>
                  <a:schemeClr val="bg1">
                    <a:lumMod val="95000"/>
                  </a:schemeClr>
                </a:solidFill>
                <a:effectLst>
                  <a:outerShdw blurRad="38100" dist="38100" dir="2700000" algn="tl">
                    <a:srgbClr val="000000">
                      <a:alpha val="43137"/>
                    </a:srgbClr>
                  </a:outerShdw>
                </a:effectLst>
              </a:rPr>
              <a:t>Take advantage of university &amp; community resources and resources (Auraria Library, Rowdy’s Corner, etc.)</a:t>
            </a:r>
          </a:p>
          <a:p>
            <a:r>
              <a:rPr lang="en-US" sz="2600" b="1" dirty="0">
                <a:solidFill>
                  <a:schemeClr val="bg1">
                    <a:lumMod val="95000"/>
                  </a:schemeClr>
                </a:solidFill>
                <a:effectLst>
                  <a:outerShdw blurRad="38100" dist="38100" dir="2700000" algn="tl">
                    <a:srgbClr val="000000">
                      <a:alpha val="43137"/>
                    </a:srgbClr>
                  </a:outerShdw>
                </a:effectLst>
              </a:rPr>
              <a:t>Apply for</a:t>
            </a:r>
            <a:r>
              <a:rPr lang="en-US" sz="2600" b="1" dirty="0">
                <a:solidFill>
                  <a:srgbClr val="FFFF00"/>
                </a:solidFill>
                <a:effectLst>
                  <a:outerShdw blurRad="38100" dist="38100" dir="2700000" algn="tl">
                    <a:srgbClr val="000000">
                      <a:alpha val="43137"/>
                    </a:srgbClr>
                  </a:outerShdw>
                </a:effectLst>
              </a:rPr>
              <a:t> </a:t>
            </a:r>
            <a:r>
              <a:rPr lang="en-US" sz="2600" b="1" dirty="0">
                <a:solidFill>
                  <a:srgbClr val="FFFF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Scholarships</a:t>
            </a:r>
            <a:r>
              <a:rPr lang="en-US" sz="2600" b="1" dirty="0">
                <a:solidFill>
                  <a:srgbClr val="FFFF00"/>
                </a:solidFill>
                <a:effectLst>
                  <a:outerShdw blurRad="38100" dist="38100" dir="2700000" algn="tl">
                    <a:srgbClr val="000000">
                      <a:alpha val="43137"/>
                    </a:srgbClr>
                  </a:outerShdw>
                </a:effectLst>
              </a:rPr>
              <a:t> </a:t>
            </a:r>
            <a:r>
              <a:rPr lang="en-US" sz="2600" b="1" dirty="0">
                <a:solidFill>
                  <a:schemeClr val="bg1">
                    <a:lumMod val="95000"/>
                  </a:schemeClr>
                </a:solidFill>
                <a:effectLst>
                  <a:outerShdw blurRad="38100" dist="38100" dir="2700000" algn="tl">
                    <a:srgbClr val="000000">
                      <a:alpha val="43137"/>
                    </a:srgbClr>
                  </a:outerShdw>
                </a:effectLst>
              </a:rPr>
              <a:t>and </a:t>
            </a:r>
            <a:r>
              <a:rPr lang="en-US" sz="26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Work Study</a:t>
            </a:r>
            <a:endParaRPr lang="en-US" sz="2600" b="1" dirty="0">
              <a:solidFill>
                <a:srgbClr val="FFFF00"/>
              </a:solidFill>
              <a:effectLst>
                <a:outerShdw blurRad="38100" dist="38100" dir="2700000" algn="tl">
                  <a:srgbClr val="000000">
                    <a:alpha val="43137"/>
                  </a:srgbClr>
                </a:outerShdw>
              </a:effectLst>
            </a:endParaRPr>
          </a:p>
          <a:p>
            <a:r>
              <a:rPr lang="en-US" sz="2600" b="1" dirty="0">
                <a:solidFill>
                  <a:schemeClr val="bg1">
                    <a:lumMod val="95000"/>
                  </a:schemeClr>
                </a:solidFill>
                <a:effectLst>
                  <a:outerShdw blurRad="38100" dist="38100" dir="2700000" algn="tl">
                    <a:srgbClr val="000000">
                      <a:alpha val="43137"/>
                    </a:srgbClr>
                  </a:outerShdw>
                </a:effectLst>
              </a:rPr>
              <a:t>Explore </a:t>
            </a:r>
            <a:r>
              <a:rPr lang="en-US" sz="2600" b="1" dirty="0">
                <a:solidFill>
                  <a:srgbClr val="FFFF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Alternative Credit Opportunities </a:t>
            </a:r>
            <a:endParaRPr lang="en-US" sz="2600" b="1" dirty="0">
              <a:solidFill>
                <a:srgbClr val="FFFF00"/>
              </a:solidFill>
              <a:effectLst>
                <a:outerShdw blurRad="38100" dist="38100" dir="2700000" algn="tl">
                  <a:srgbClr val="000000">
                    <a:alpha val="43137"/>
                  </a:srgbClr>
                </a:outerShdw>
              </a:effectLst>
            </a:endParaRPr>
          </a:p>
          <a:p>
            <a:pPr lvl="1"/>
            <a:r>
              <a:rPr lang="en-US" sz="2200" b="1" dirty="0">
                <a:solidFill>
                  <a:schemeClr val="bg1">
                    <a:lumMod val="95000"/>
                  </a:schemeClr>
                </a:solidFill>
                <a:effectLst>
                  <a:outerShdw blurRad="38100" dist="38100" dir="2700000" algn="tl">
                    <a:srgbClr val="000000">
                      <a:alpha val="43137"/>
                    </a:srgbClr>
                  </a:outerShdw>
                </a:effectLst>
              </a:rPr>
              <a:t>We accept AP, IB, CLEP, DSST credits, some                                                            3</a:t>
            </a:r>
            <a:r>
              <a:rPr lang="en-US" sz="2200" b="1" baseline="30000" dirty="0">
                <a:solidFill>
                  <a:schemeClr val="bg1">
                    <a:lumMod val="95000"/>
                  </a:schemeClr>
                </a:solidFill>
                <a:effectLst>
                  <a:outerShdw blurRad="38100" dist="38100" dir="2700000" algn="tl">
                    <a:srgbClr val="000000">
                      <a:alpha val="43137"/>
                    </a:srgbClr>
                  </a:outerShdw>
                </a:effectLst>
              </a:rPr>
              <a:t>rd</a:t>
            </a:r>
            <a:r>
              <a:rPr lang="en-US" sz="2200" b="1" dirty="0">
                <a:solidFill>
                  <a:schemeClr val="bg1">
                    <a:lumMod val="95000"/>
                  </a:schemeClr>
                </a:solidFill>
                <a:effectLst>
                  <a:outerShdw blurRad="38100" dist="38100" dir="2700000" algn="tl">
                    <a:srgbClr val="000000">
                      <a:alpha val="43137"/>
                    </a:srgbClr>
                  </a:outerShdw>
                </a:effectLst>
              </a:rPr>
              <a:t> Party Self-Paced courses, some licenses,                                                                  Military Service, and portfolio assessment</a:t>
            </a:r>
          </a:p>
          <a:p>
            <a:pPr lvl="1"/>
            <a:r>
              <a:rPr lang="en-US" sz="2200" b="1" dirty="0">
                <a:solidFill>
                  <a:schemeClr val="bg1">
                    <a:lumMod val="95000"/>
                  </a:schemeClr>
                </a:solidFill>
                <a:effectLst>
                  <a:outerShdw blurRad="38100" dist="38100" dir="2700000" algn="tl">
                    <a:srgbClr val="000000">
                      <a:alpha val="43137"/>
                    </a:srgbClr>
                  </a:outerShdw>
                </a:effectLst>
              </a:rPr>
              <a:t>Learn which Business Requirements you can                                                                     meet with Alternative Credit on our </a:t>
            </a:r>
            <a:r>
              <a:rPr lang="en-US" sz="2200" b="1" dirty="0">
                <a:solidFill>
                  <a:srgbClr val="FFC0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webpage</a:t>
            </a:r>
            <a:endParaRPr lang="en-US" sz="2200" b="1" dirty="0">
              <a:solidFill>
                <a:srgbClr val="FFC000"/>
              </a:solidFill>
              <a:effectLst>
                <a:outerShdw blurRad="38100" dist="38100" dir="2700000" algn="tl">
                  <a:srgbClr val="000000">
                    <a:alpha val="43137"/>
                  </a:srgbClr>
                </a:outerShdw>
              </a:effectLst>
            </a:endParaRPr>
          </a:p>
          <a:p>
            <a:pPr lvl="2"/>
            <a:r>
              <a:rPr lang="en-US" sz="2400" b="1" dirty="0">
                <a:solidFill>
                  <a:srgbClr val="FFC000"/>
                </a:solidFill>
                <a:effectLst>
                  <a:outerShdw blurRad="38100" dist="38100" dir="2700000" algn="tl">
                    <a:srgbClr val="000000">
                      <a:alpha val="43137"/>
                    </a:srgbClr>
                  </a:outerShdw>
                </a:effectLst>
              </a:rPr>
              <a:t>For example, students who speak Spanish,                                                       French, or German fluently can take a CLEP exam and potentially save thousands in tuition &amp; fees</a:t>
            </a:r>
          </a:p>
          <a:p>
            <a:r>
              <a:rPr lang="en-US" sz="2700" b="1" dirty="0">
                <a:solidFill>
                  <a:schemeClr val="bg1">
                    <a:lumMod val="95000"/>
                  </a:schemeClr>
                </a:solidFill>
                <a:effectLst>
                  <a:outerShdw blurRad="38100" dist="38100" dir="2700000" algn="tl">
                    <a:srgbClr val="000000">
                      <a:alpha val="43137"/>
                    </a:srgbClr>
                  </a:outerShdw>
                </a:effectLst>
              </a:rPr>
              <a:t>Review these and other Money Saving Tips on our checklist</a:t>
            </a:r>
          </a:p>
          <a:p>
            <a:pPr marL="0" indent="0">
              <a:buNone/>
            </a:pPr>
            <a:endParaRPr lang="en-US" sz="3200" b="1" dirty="0">
              <a:solidFill>
                <a:srgbClr val="00B050"/>
              </a:solidFill>
              <a:effectLst>
                <a:outerShdw blurRad="38100" dist="38100" dir="2700000" algn="tl">
                  <a:srgbClr val="000000">
                    <a:alpha val="43137"/>
                  </a:srgbClr>
                </a:outerShdw>
              </a:effectLst>
            </a:endParaRPr>
          </a:p>
          <a:p>
            <a:endParaRPr lang="en-US" dirty="0"/>
          </a:p>
        </p:txBody>
      </p:sp>
      <p:pic>
        <p:nvPicPr>
          <p:cNvPr id="1026" name="Picture 2" descr="Students work at Rowdy's Corner">
            <a:hlinkClick r:id="rId6"/>
            <a:extLst>
              <a:ext uri="{FF2B5EF4-FFF2-40B4-BE49-F238E27FC236}">
                <a16:creationId xmlns:a16="http://schemas.microsoft.com/office/drawing/2014/main" id="{A0EF719E-6577-ECEC-E8AF-643369C3A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454" r="39750"/>
          <a:stretch>
            <a:fillRect/>
          </a:stretch>
        </p:blipFill>
        <p:spPr bwMode="auto">
          <a:xfrm>
            <a:off x="7837715" y="1472540"/>
            <a:ext cx="3459479" cy="2989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19F9A3-A704-13F0-C780-2C55999F9AF1}"/>
              </a:ext>
            </a:extLst>
          </p:cNvPr>
          <p:cNvSpPr txBox="1"/>
          <p:nvPr/>
        </p:nvSpPr>
        <p:spPr>
          <a:xfrm>
            <a:off x="3263885" y="5874372"/>
            <a:ext cx="8490856" cy="815608"/>
          </a:xfrm>
          <a:prstGeom prst="rect">
            <a:avLst/>
          </a:prstGeom>
          <a:noFill/>
        </p:spPr>
        <p:txBody>
          <a:bodyPr wrap="square">
            <a:spAutoFit/>
          </a:bodyPr>
          <a:lstStyle/>
          <a:p>
            <a:r>
              <a:rPr lang="en-US" sz="4700" b="1" dirty="0">
                <a:solidFill>
                  <a:srgbClr val="FFFF00"/>
                </a:solidFill>
                <a:effectLst>
                  <a:outerShdw blurRad="38100" dist="38100" dir="2700000" algn="tl">
                    <a:srgbClr val="000000">
                      <a:alpha val="43137"/>
                    </a:srgbClr>
                  </a:outerShdw>
                </a:effectLst>
                <a:hlinkClick r:id="rId8">
                  <a:extLst>
                    <a:ext uri="{A12FA001-AC4F-418D-AE19-62706E023703}">
                      <ahyp:hlinkClr xmlns:ahyp="http://schemas.microsoft.com/office/drawing/2018/hyperlinkcolor" val="tx"/>
                    </a:ext>
                  </a:extLst>
                </a:hlinkClick>
              </a:rPr>
              <a:t>Money Saving Tips Checklist</a:t>
            </a:r>
            <a:endParaRPr lang="en-US" sz="4700" b="1" dirty="0">
              <a:solidFill>
                <a:srgbClr val="FFFF00"/>
              </a:solidFill>
            </a:endParaRPr>
          </a:p>
        </p:txBody>
      </p:sp>
    </p:spTree>
    <p:extLst>
      <p:ext uri="{BB962C8B-B14F-4D97-AF65-F5344CB8AC3E}">
        <p14:creationId xmlns:p14="http://schemas.microsoft.com/office/powerpoint/2010/main" val="134570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CC5E-75C0-4A27-6D8F-CB7FDDEDC934}"/>
              </a:ext>
            </a:extLst>
          </p:cNvPr>
          <p:cNvSpPr>
            <a:spLocks noGrp="1"/>
          </p:cNvSpPr>
          <p:nvPr>
            <p:ph type="ctrTitle"/>
          </p:nvPr>
        </p:nvSpPr>
        <p:spPr>
          <a:xfrm>
            <a:off x="424544" y="237506"/>
            <a:ext cx="9348850" cy="980033"/>
          </a:xfrm>
        </p:spPr>
        <p:txBody>
          <a:bodyPr/>
          <a:lstStyle/>
          <a:p>
            <a:r>
              <a:rPr lang="en-US" sz="4800" dirty="0">
                <a:solidFill>
                  <a:srgbClr val="FFC000"/>
                </a:solidFill>
                <a:effectLst>
                  <a:outerShdw blurRad="38100" dist="38100" dir="2700000" algn="tl">
                    <a:srgbClr val="000000">
                      <a:alpha val="43137"/>
                    </a:srgbClr>
                  </a:outerShdw>
                </a:effectLst>
              </a:rPr>
              <a:t>Additional Advice</a:t>
            </a:r>
          </a:p>
        </p:txBody>
      </p:sp>
      <p:sp>
        <p:nvSpPr>
          <p:cNvPr id="3" name="Content Placeholder 2">
            <a:extLst>
              <a:ext uri="{FF2B5EF4-FFF2-40B4-BE49-F238E27FC236}">
                <a16:creationId xmlns:a16="http://schemas.microsoft.com/office/drawing/2014/main" id="{7656211B-EFD5-BBB7-53BA-16BC99F5F950}"/>
              </a:ext>
            </a:extLst>
          </p:cNvPr>
          <p:cNvSpPr>
            <a:spLocks noGrp="1"/>
          </p:cNvSpPr>
          <p:nvPr>
            <p:ph sz="half" idx="1"/>
          </p:nvPr>
        </p:nvSpPr>
        <p:spPr>
          <a:xfrm>
            <a:off x="317665" y="1375002"/>
            <a:ext cx="10595759" cy="3431357"/>
          </a:xfrm>
        </p:spPr>
        <p:txBody>
          <a:bodyPr>
            <a:noAutofit/>
          </a:bodyPr>
          <a:lstStyle/>
          <a:p>
            <a:r>
              <a:rPr lang="en-US" sz="3200" b="1" dirty="0">
                <a:effectLst>
                  <a:outerShdw blurRad="38100" dist="38100" dir="2700000" algn="tl">
                    <a:srgbClr val="000000">
                      <a:alpha val="43137"/>
                    </a:srgbClr>
                  </a:outerShdw>
                </a:effectLst>
              </a:rPr>
              <a:t>File your FASFA / CASFA                                             Application Early!</a:t>
            </a:r>
          </a:p>
          <a:p>
            <a:r>
              <a:rPr lang="en-US" sz="3200" b="1" dirty="0">
                <a:effectLst>
                  <a:outerShdw blurRad="38100" dist="38100" dir="2700000" algn="tl">
                    <a:srgbClr val="000000">
                      <a:alpha val="43137"/>
                    </a:srgbClr>
                  </a:outerShdw>
                </a:effectLst>
              </a:rPr>
              <a:t>Regularly check your application status and make sure you are not missing required paperwork</a:t>
            </a:r>
          </a:p>
          <a:p>
            <a:r>
              <a:rPr lang="en-US" sz="3200" b="1" dirty="0">
                <a:effectLst>
                  <a:outerShdw blurRad="38100" dist="38100" dir="2700000" algn="tl">
                    <a:srgbClr val="000000">
                      <a:alpha val="43137"/>
                    </a:srgbClr>
                  </a:outerShdw>
                </a:effectLst>
              </a:rPr>
              <a:t>Remember you need to accept your award</a:t>
            </a:r>
          </a:p>
          <a:p>
            <a:r>
              <a:rPr lang="en-US" sz="3200" b="1" dirty="0">
                <a:effectLst>
                  <a:outerShdw blurRad="38100" dist="38100" dir="2700000" algn="tl">
                    <a:srgbClr val="000000">
                      <a:alpha val="43137"/>
                    </a:srgbClr>
                  </a:outerShdw>
                </a:effectLst>
              </a:rPr>
              <a:t>If you need help, you can  get support from: </a:t>
            </a:r>
          </a:p>
          <a:p>
            <a:pPr lvl="1"/>
            <a:r>
              <a:rPr lang="en-US" sz="32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Financial Aid Office </a:t>
            </a:r>
            <a:r>
              <a:rPr lang="en-US" sz="3200" b="1" dirty="0">
                <a:effectLst>
                  <a:outerShdw blurRad="38100" dist="38100" dir="2700000" algn="tl">
                    <a:srgbClr val="000000">
                      <a:alpha val="43137"/>
                    </a:srgbClr>
                  </a:outerShdw>
                </a:effectLst>
              </a:rPr>
              <a:t>– Financial Aid Questions</a:t>
            </a:r>
          </a:p>
          <a:p>
            <a:pPr lvl="1"/>
            <a:r>
              <a:rPr lang="en-US" sz="3200" b="1" dirty="0">
                <a:solidFill>
                  <a:srgbClr val="FFFF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Education Opportunity Center </a:t>
            </a:r>
            <a:r>
              <a:rPr lang="en-US" sz="3200" b="1" dirty="0">
                <a:effectLst>
                  <a:outerShdw blurRad="38100" dist="38100" dir="2700000" algn="tl">
                    <a:srgbClr val="000000">
                      <a:alpha val="43137"/>
                    </a:srgbClr>
                  </a:outerShdw>
                </a:effectLst>
              </a:rPr>
              <a:t>– help filing FASFA</a:t>
            </a:r>
          </a:p>
          <a:p>
            <a:pPr lvl="1"/>
            <a:r>
              <a:rPr lang="en-US" sz="3200" b="1" dirty="0">
                <a:solidFill>
                  <a:srgbClr val="FFFF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Immigrant Support Office </a:t>
            </a:r>
            <a:r>
              <a:rPr lang="en-US" sz="3200" b="1" dirty="0">
                <a:effectLst>
                  <a:outerShdw blurRad="38100" dist="38100" dir="2700000" algn="tl">
                    <a:srgbClr val="000000">
                      <a:alpha val="43137"/>
                    </a:srgbClr>
                  </a:outerShdw>
                </a:effectLst>
              </a:rPr>
              <a:t>– help filing CASFA</a:t>
            </a:r>
          </a:p>
        </p:txBody>
      </p:sp>
      <p:pic>
        <p:nvPicPr>
          <p:cNvPr id="7" name="Picture 6" descr="FASFA Logo">
            <a:hlinkClick r:id="rId6"/>
            <a:extLst>
              <a:ext uri="{FF2B5EF4-FFF2-40B4-BE49-F238E27FC236}">
                <a16:creationId xmlns:a16="http://schemas.microsoft.com/office/drawing/2014/main" id="{1C0DC9B7-7764-9F6F-4B33-41E7032FB5E5}"/>
              </a:ext>
            </a:extLst>
          </p:cNvPr>
          <p:cNvPicPr>
            <a:picLocks noChangeAspect="1"/>
          </p:cNvPicPr>
          <p:nvPr/>
        </p:nvPicPr>
        <p:blipFill>
          <a:blip r:embed="rId7"/>
          <a:srcRect t="7443"/>
          <a:stretch>
            <a:fillRect/>
          </a:stretch>
        </p:blipFill>
        <p:spPr>
          <a:xfrm>
            <a:off x="6606426" y="412048"/>
            <a:ext cx="5161030" cy="1610982"/>
          </a:xfrm>
          <a:prstGeom prst="rect">
            <a:avLst/>
          </a:prstGeom>
        </p:spPr>
      </p:pic>
    </p:spTree>
    <p:extLst>
      <p:ext uri="{BB962C8B-B14F-4D97-AF65-F5344CB8AC3E}">
        <p14:creationId xmlns:p14="http://schemas.microsoft.com/office/powerpoint/2010/main" val="3756186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Students and CBUS Staff Member">
            <a:extLst>
              <a:ext uri="{FF2B5EF4-FFF2-40B4-BE49-F238E27FC236}">
                <a16:creationId xmlns:a16="http://schemas.microsoft.com/office/drawing/2014/main" id="{1F8E2E72-DA1A-B4C3-8257-CAD0301925E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711" r="2280" b="-2"/>
          <a:stretch/>
        </p:blipFill>
        <p:spPr>
          <a:xfrm>
            <a:off x="4038599" y="10"/>
            <a:ext cx="8160026" cy="6875809"/>
          </a:xfrm>
          <a:prstGeom prst="rect">
            <a:avLst/>
          </a:prstGeom>
        </p:spPr>
      </p:pic>
      <p:sp>
        <p:nvSpPr>
          <p:cNvPr id="29" name="Freeform: Shape 2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358D89-9AE5-0F67-44F9-9623BB430D51}"/>
              </a:ext>
            </a:extLst>
          </p:cNvPr>
          <p:cNvSpPr>
            <a:spLocks noGrp="1"/>
          </p:cNvSpPr>
          <p:nvPr>
            <p:ph type="title"/>
          </p:nvPr>
        </p:nvSpPr>
        <p:spPr>
          <a:xfrm>
            <a:off x="-59951" y="371410"/>
            <a:ext cx="4156364" cy="5157954"/>
          </a:xfrm>
        </p:spPr>
        <p:txBody>
          <a:bodyPr vert="horz" lIns="91440" tIns="45720" rIns="91440" bIns="45720" rtlCol="0" anchor="t">
            <a:noAutofit/>
          </a:bodyPr>
          <a:lstStyle/>
          <a:p>
            <a:pPr marL="119063"/>
            <a:br>
              <a:rPr lang="en-US" sz="2400" dirty="0">
                <a:solidFill>
                  <a:srgbClr val="FFFFFF"/>
                </a:solidFill>
                <a:effectLst/>
                <a:cs typeface="Arial"/>
              </a:rPr>
            </a:br>
            <a:r>
              <a:rPr lang="en-US" sz="3200" dirty="0">
                <a:solidFill>
                  <a:srgbClr val="FFFFFF"/>
                </a:solidFill>
                <a:effectLst/>
                <a:cs typeface="Arial"/>
              </a:rPr>
              <a:t>These slides will familiarize you with important policies and information regarding your academic program.  </a:t>
            </a:r>
            <a:br>
              <a:rPr lang="en-US" sz="3200" dirty="0">
                <a:solidFill>
                  <a:srgbClr val="FFFFFF"/>
                </a:solidFill>
                <a:effectLst/>
                <a:cs typeface="Arial"/>
              </a:rPr>
            </a:br>
            <a:br>
              <a:rPr lang="en-US" sz="3200" dirty="0">
                <a:solidFill>
                  <a:srgbClr val="FFFFFF"/>
                </a:solidFill>
                <a:effectLst/>
                <a:cs typeface="Arial"/>
              </a:rPr>
            </a:br>
            <a:r>
              <a:rPr lang="en-US" sz="3200" dirty="0">
                <a:solidFill>
                  <a:srgbClr val="FFFFFF"/>
                </a:solidFill>
                <a:effectLst/>
                <a:cs typeface="Arial"/>
              </a:rPr>
              <a:t>You are responsible for knowing and understanding this information</a:t>
            </a:r>
            <a:r>
              <a:rPr lang="en-US" sz="3200" dirty="0">
                <a:solidFill>
                  <a:srgbClr val="FFFFFF"/>
                </a:solidFill>
                <a:cs typeface="Arial"/>
              </a:rPr>
              <a:t>.</a:t>
            </a:r>
            <a:r>
              <a:rPr lang="en-US" sz="3200" dirty="0">
                <a:solidFill>
                  <a:srgbClr val="FFFFFF"/>
                </a:solidFill>
                <a:effectLst/>
                <a:cs typeface="Arial"/>
              </a:rPr>
              <a:t>  </a:t>
            </a:r>
            <a:endParaRPr lang="en-US" sz="2400" dirty="0">
              <a:solidFill>
                <a:srgbClr val="FFFFFF"/>
              </a:solidFill>
              <a:effectLst/>
              <a:cs typeface="Arial"/>
            </a:endParaRPr>
          </a:p>
        </p:txBody>
      </p:sp>
    </p:spTree>
    <p:extLst>
      <p:ext uri="{BB962C8B-B14F-4D97-AF65-F5344CB8AC3E}">
        <p14:creationId xmlns:p14="http://schemas.microsoft.com/office/powerpoint/2010/main" val="35437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64B-43CE-DABD-D3CD-4C3409C2A2FD}"/>
              </a:ext>
            </a:extLst>
          </p:cNvPr>
          <p:cNvSpPr>
            <a:spLocks noGrp="1"/>
          </p:cNvSpPr>
          <p:nvPr>
            <p:ph type="ctrTitle"/>
          </p:nvPr>
        </p:nvSpPr>
        <p:spPr>
          <a:xfrm>
            <a:off x="134913" y="131866"/>
            <a:ext cx="7456714" cy="1021760"/>
          </a:xfrm>
        </p:spPr>
        <p:txBody>
          <a:bodyPr/>
          <a:lstStyle/>
          <a:p>
            <a:r>
              <a:rPr lang="en-US" dirty="0">
                <a:effectLst>
                  <a:outerShdw blurRad="38100" dist="38100" dir="2700000" algn="tl">
                    <a:srgbClr val="000000">
                      <a:alpha val="43137"/>
                    </a:srgbClr>
                  </a:outerShdw>
                </a:effectLst>
              </a:rPr>
              <a:t>Live Proctoring for Exams</a:t>
            </a:r>
          </a:p>
        </p:txBody>
      </p:sp>
      <p:sp>
        <p:nvSpPr>
          <p:cNvPr id="3" name="Content Placeholder 2">
            <a:extLst>
              <a:ext uri="{FF2B5EF4-FFF2-40B4-BE49-F238E27FC236}">
                <a16:creationId xmlns:a16="http://schemas.microsoft.com/office/drawing/2014/main" id="{FCF0848F-1A94-D803-BB97-AF4D1960B5EF}"/>
              </a:ext>
            </a:extLst>
          </p:cNvPr>
          <p:cNvSpPr>
            <a:spLocks noGrp="1"/>
          </p:cNvSpPr>
          <p:nvPr>
            <p:ph sz="half" idx="1"/>
          </p:nvPr>
        </p:nvSpPr>
        <p:spPr>
          <a:xfrm>
            <a:off x="108858" y="1352728"/>
            <a:ext cx="6777516" cy="4725591"/>
          </a:xfrm>
        </p:spPr>
        <p:txBody>
          <a:bodyPr>
            <a:normAutofit lnSpcReduction="10000"/>
          </a:bodyPr>
          <a:lstStyle/>
          <a:p>
            <a:r>
              <a:rPr lang="en-US" sz="2800" b="1" dirty="0">
                <a:effectLst>
                  <a:outerShdw blurRad="38100" dist="38100" dir="2700000" algn="tl">
                    <a:srgbClr val="000000">
                      <a:alpha val="43137"/>
                    </a:srgbClr>
                  </a:outerShdw>
                </a:effectLst>
              </a:rPr>
              <a:t>Some Business classes require live proctoring for exams, </a:t>
            </a:r>
            <a:r>
              <a:rPr lang="en-US" sz="2800" b="1" u="sng" dirty="0">
                <a:effectLst>
                  <a:outerShdw blurRad="38100" dist="38100" dir="2700000" algn="tl">
                    <a:srgbClr val="000000">
                      <a:alpha val="43137"/>
                    </a:srgbClr>
                  </a:outerShdw>
                </a:effectLst>
              </a:rPr>
              <a:t>even for online (asynchronous) classes</a:t>
            </a:r>
          </a:p>
          <a:p>
            <a:r>
              <a:rPr lang="en-US" sz="2800" b="1" dirty="0">
                <a:effectLst>
                  <a:outerShdw blurRad="38100" dist="38100" dir="2700000" algn="tl">
                    <a:srgbClr val="000000">
                      <a:alpha val="43137"/>
                    </a:srgbClr>
                  </a:outerShdw>
                </a:effectLst>
              </a:rPr>
              <a:t>This means you must take your exams on the Auraria Campus or an approved Alternate Testing Center (for example, a local Community College or military base)</a:t>
            </a:r>
          </a:p>
          <a:p>
            <a:r>
              <a:rPr lang="en-US" sz="2800" b="1" dirty="0">
                <a:effectLst>
                  <a:outerShdw blurRad="38100" dist="38100" dir="2700000" algn="tl">
                    <a:srgbClr val="000000">
                      <a:alpha val="43137"/>
                    </a:srgbClr>
                  </a:outerShdw>
                </a:effectLst>
              </a:rPr>
              <a:t>This helps us maintain the                        Academic Integrity of our                         programs (an AACSB                                requirement)</a:t>
            </a:r>
          </a:p>
        </p:txBody>
      </p:sp>
      <p:pic>
        <p:nvPicPr>
          <p:cNvPr id="5" name="Picture 4" descr="Close up of the Class Notes section ">
            <a:extLst>
              <a:ext uri="{FF2B5EF4-FFF2-40B4-BE49-F238E27FC236}">
                <a16:creationId xmlns:a16="http://schemas.microsoft.com/office/drawing/2014/main" id="{740DBABA-A274-4917-81C9-B7D6C37CC60B}"/>
              </a:ext>
            </a:extLst>
          </p:cNvPr>
          <p:cNvPicPr>
            <a:picLocks noChangeAspect="1"/>
          </p:cNvPicPr>
          <p:nvPr/>
        </p:nvPicPr>
        <p:blipFill>
          <a:blip r:embed="rId2"/>
          <a:srcRect b="-4594"/>
          <a:stretch>
            <a:fillRect/>
          </a:stretch>
        </p:blipFill>
        <p:spPr>
          <a:xfrm>
            <a:off x="5135114" y="4511247"/>
            <a:ext cx="6969800" cy="2127059"/>
          </a:xfrm>
          <a:prstGeom prst="rect">
            <a:avLst/>
          </a:prstGeom>
        </p:spPr>
      </p:pic>
      <p:pic>
        <p:nvPicPr>
          <p:cNvPr id="7" name="Picture 6" descr="Class Details snapshot for FIN 3300">
            <a:hlinkClick r:id="rId3"/>
            <a:extLst>
              <a:ext uri="{FF2B5EF4-FFF2-40B4-BE49-F238E27FC236}">
                <a16:creationId xmlns:a16="http://schemas.microsoft.com/office/drawing/2014/main" id="{236BD189-2D5C-CDE6-3078-553EB09F1CF3}"/>
              </a:ext>
            </a:extLst>
          </p:cNvPr>
          <p:cNvPicPr>
            <a:picLocks noChangeAspect="1"/>
          </p:cNvPicPr>
          <p:nvPr/>
        </p:nvPicPr>
        <p:blipFill>
          <a:blip r:embed="rId4"/>
          <a:stretch>
            <a:fillRect/>
          </a:stretch>
        </p:blipFill>
        <p:spPr>
          <a:xfrm>
            <a:off x="7347857" y="2057542"/>
            <a:ext cx="4555743" cy="2387723"/>
          </a:xfrm>
          <a:prstGeom prst="rect">
            <a:avLst/>
          </a:prstGeom>
        </p:spPr>
      </p:pic>
      <p:sp>
        <p:nvSpPr>
          <p:cNvPr id="8" name="Oval 7" descr="Screen shot of the &quot;Section Notes&quot; section in the Class Schedule.">
            <a:extLst>
              <a:ext uri="{FF2B5EF4-FFF2-40B4-BE49-F238E27FC236}">
                <a16:creationId xmlns:a16="http://schemas.microsoft.com/office/drawing/2014/main" id="{78BD94C0-B602-B27D-8DB6-D320086978E0}"/>
              </a:ext>
            </a:extLst>
          </p:cNvPr>
          <p:cNvSpPr/>
          <p:nvPr/>
        </p:nvSpPr>
        <p:spPr>
          <a:xfrm>
            <a:off x="7347857" y="2903060"/>
            <a:ext cx="1240972" cy="348343"/>
          </a:xfrm>
          <a:prstGeom prst="ellipse">
            <a:avLst/>
          </a:prstGeom>
          <a:noFill/>
          <a:ln w="57150">
            <a:solidFill>
              <a:srgbClr val="D111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Screen Shot of Additional examples of &quot;Section Notes&quot; for a class.  ">
            <a:extLst>
              <a:ext uri="{FF2B5EF4-FFF2-40B4-BE49-F238E27FC236}">
                <a16:creationId xmlns:a16="http://schemas.microsoft.com/office/drawing/2014/main" id="{7EAEA566-C451-F117-DAA7-DCBE03FBBC30}"/>
              </a:ext>
            </a:extLst>
          </p:cNvPr>
          <p:cNvSpPr/>
          <p:nvPr/>
        </p:nvSpPr>
        <p:spPr>
          <a:xfrm>
            <a:off x="7187327" y="5213264"/>
            <a:ext cx="4895815" cy="1271880"/>
          </a:xfrm>
          <a:prstGeom prst="ellipse">
            <a:avLst/>
          </a:prstGeom>
          <a:noFill/>
          <a:ln w="57150">
            <a:solidFill>
              <a:srgbClr val="D111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639A076-0756-0BCA-42A8-4513886AA410}"/>
              </a:ext>
            </a:extLst>
          </p:cNvPr>
          <p:cNvSpPr txBox="1"/>
          <p:nvPr/>
        </p:nvSpPr>
        <p:spPr>
          <a:xfrm>
            <a:off x="7532914" y="211609"/>
            <a:ext cx="4550228" cy="1692771"/>
          </a:xfrm>
          <a:prstGeom prst="rect">
            <a:avLst/>
          </a:prstGeom>
          <a:noFill/>
        </p:spPr>
        <p:txBody>
          <a:bodyPr wrap="square">
            <a:spAutoFit/>
          </a:bodyPr>
          <a:lstStyle/>
          <a:p>
            <a:r>
              <a:rPr lang="en-US" sz="2600" b="1" dirty="0">
                <a:solidFill>
                  <a:srgbClr val="FFFF00"/>
                </a:solidFill>
              </a:rPr>
              <a:t>The Course Section Notes in the Class Schedule will let you know if the class requires live proctoring</a:t>
            </a:r>
          </a:p>
        </p:txBody>
      </p:sp>
    </p:spTree>
    <p:extLst>
      <p:ext uri="{BB962C8B-B14F-4D97-AF65-F5344CB8AC3E}">
        <p14:creationId xmlns:p14="http://schemas.microsoft.com/office/powerpoint/2010/main" val="371281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9B56-9503-DAB8-0FB6-59132B174B20}"/>
              </a:ext>
            </a:extLst>
          </p:cNvPr>
          <p:cNvSpPr>
            <a:spLocks noGrp="1"/>
          </p:cNvSpPr>
          <p:nvPr>
            <p:ph type="ctrTitle"/>
          </p:nvPr>
        </p:nvSpPr>
        <p:spPr>
          <a:xfrm>
            <a:off x="1001486" y="2808889"/>
            <a:ext cx="10189028" cy="1240221"/>
          </a:xfrm>
        </p:spPr>
        <p:txBody>
          <a:bodyPr/>
          <a:lstStyle/>
          <a:p>
            <a:r>
              <a:rPr lang="en-US" sz="5400" dirty="0">
                <a:effectLst>
                  <a:outerShdw blurRad="38100" dist="38100" dir="2700000" algn="tl">
                    <a:srgbClr val="000000">
                      <a:alpha val="43137"/>
                    </a:srgbClr>
                  </a:outerShdw>
                </a:effectLst>
              </a:rPr>
              <a:t>Let’s Talk Academic Advising</a:t>
            </a:r>
          </a:p>
        </p:txBody>
      </p:sp>
    </p:spTree>
    <p:extLst>
      <p:ext uri="{BB962C8B-B14F-4D97-AF65-F5344CB8AC3E}">
        <p14:creationId xmlns:p14="http://schemas.microsoft.com/office/powerpoint/2010/main" val="72328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048C-2D8B-674E-9DE4-B5A789E053CC}"/>
              </a:ext>
            </a:extLst>
          </p:cNvPr>
          <p:cNvSpPr>
            <a:spLocks noGrp="1"/>
          </p:cNvSpPr>
          <p:nvPr>
            <p:ph type="ctrTitle"/>
          </p:nvPr>
        </p:nvSpPr>
        <p:spPr>
          <a:xfrm>
            <a:off x="234538" y="144006"/>
            <a:ext cx="11581410" cy="829772"/>
          </a:xfrm>
        </p:spPr>
        <p:txBody>
          <a:bodyPr/>
          <a:lstStyle/>
          <a:p>
            <a:pPr algn="ct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We have two types of Business Advisors </a:t>
            </a:r>
          </a:p>
        </p:txBody>
      </p:sp>
      <p:sp>
        <p:nvSpPr>
          <p:cNvPr id="3" name="Content Placeholder 2">
            <a:extLst>
              <a:ext uri="{FF2B5EF4-FFF2-40B4-BE49-F238E27FC236}">
                <a16:creationId xmlns:a16="http://schemas.microsoft.com/office/drawing/2014/main" id="{0BE921EB-57D1-D6D7-D68B-C981F9E068FA}"/>
              </a:ext>
            </a:extLst>
          </p:cNvPr>
          <p:cNvSpPr>
            <a:spLocks noGrp="1"/>
          </p:cNvSpPr>
          <p:nvPr>
            <p:ph sz="half" idx="1"/>
          </p:nvPr>
        </p:nvSpPr>
        <p:spPr>
          <a:xfrm>
            <a:off x="234537" y="995141"/>
            <a:ext cx="11747666" cy="5251284"/>
          </a:xfrm>
        </p:spPr>
        <p:txBody>
          <a:bodyPr>
            <a:normAutofit/>
          </a:bodyPr>
          <a:lstStyle/>
          <a:p>
            <a:pPr marL="0" indent="0">
              <a:buNone/>
            </a:pPr>
            <a:r>
              <a:rPr lang="en-US" sz="3600" b="1" dirty="0">
                <a:solidFill>
                  <a:srgbClr val="FFFF00"/>
                </a:solidFill>
              </a:rPr>
              <a:t>Faculty</a:t>
            </a:r>
            <a:r>
              <a:rPr lang="en-US" sz="3600" b="1" dirty="0"/>
              <a:t> and </a:t>
            </a:r>
            <a:r>
              <a:rPr lang="en-US" sz="3600" b="1" dirty="0">
                <a:solidFill>
                  <a:schemeClr val="tx2">
                    <a:lumMod val="60000"/>
                    <a:lumOff val="40000"/>
                  </a:schemeClr>
                </a:solidFill>
              </a:rPr>
              <a:t>Professional</a:t>
            </a:r>
            <a:r>
              <a:rPr lang="en-US" sz="3600" b="1" dirty="0"/>
              <a:t> Academic Advisors </a:t>
            </a:r>
          </a:p>
          <a:p>
            <a:pPr marL="0" indent="0">
              <a:buNone/>
            </a:pPr>
            <a:endParaRPr lang="en-US" sz="400" b="1" dirty="0"/>
          </a:p>
          <a:p>
            <a:pPr marL="0" indent="0">
              <a:buNone/>
            </a:pPr>
            <a:r>
              <a:rPr lang="en-US" sz="3600" b="1" dirty="0">
                <a:solidFill>
                  <a:srgbClr val="FFFF00"/>
                </a:solidFill>
              </a:rPr>
              <a:t>Faculty</a:t>
            </a:r>
            <a:r>
              <a:rPr lang="en-US" sz="3200" b="1" dirty="0"/>
              <a:t> Advisors are your Professors and experts in their respective fields. They can help you with…</a:t>
            </a:r>
          </a:p>
          <a:p>
            <a:r>
              <a:rPr lang="en-US" sz="2400" b="1" dirty="0"/>
              <a:t>Career Advice</a:t>
            </a:r>
          </a:p>
          <a:p>
            <a:r>
              <a:rPr lang="en-US" sz="2400" b="1" dirty="0"/>
              <a:t>Jobs &amp; Internship Information</a:t>
            </a:r>
          </a:p>
          <a:p>
            <a:r>
              <a:rPr lang="en-US" sz="2400" b="1" dirty="0"/>
              <a:t>Graduate School Inquiries</a:t>
            </a:r>
          </a:p>
          <a:p>
            <a:r>
              <a:rPr lang="en-US" sz="2400" b="1" dirty="0"/>
              <a:t>Selecting upper division Major Courses                                                                      and Electives</a:t>
            </a:r>
          </a:p>
          <a:p>
            <a:r>
              <a:rPr lang="en-US" sz="2400" b="1" dirty="0"/>
              <a:t>Picking Certificates, Concentrations,                                                                          Minors, and Majors </a:t>
            </a:r>
          </a:p>
          <a:p>
            <a:r>
              <a:rPr lang="en-US" sz="2400" b="1" dirty="0"/>
              <a:t>Student Support Resources</a:t>
            </a:r>
          </a:p>
        </p:txBody>
      </p:sp>
      <p:pic>
        <p:nvPicPr>
          <p:cNvPr id="4" name="Picture 3" descr="CBUS Professor Reilly Chandler with his ECO class.">
            <a:extLst>
              <a:ext uri="{FF2B5EF4-FFF2-40B4-BE49-F238E27FC236}">
                <a16:creationId xmlns:a16="http://schemas.microsoft.com/office/drawing/2014/main" id="{DCD2894F-C8A9-99B0-7506-B07CD50E09C4}"/>
              </a:ext>
            </a:extLst>
          </p:cNvPr>
          <p:cNvPicPr>
            <a:picLocks noChangeAspect="1"/>
          </p:cNvPicPr>
          <p:nvPr/>
        </p:nvPicPr>
        <p:blipFill>
          <a:blip r:embed="rId2">
            <a:extLst>
              <a:ext uri="{28A0092B-C50C-407E-A947-70E740481C1C}">
                <a14:useLocalDpi xmlns:a14="http://schemas.microsoft.com/office/drawing/2010/main" val="0"/>
              </a:ext>
            </a:extLst>
          </a:blip>
          <a:srcRect l="9192" t="9151" r="3410"/>
          <a:stretch>
            <a:fillRect/>
          </a:stretch>
        </p:blipFill>
        <p:spPr>
          <a:xfrm>
            <a:off x="6661069" y="2992583"/>
            <a:ext cx="5284519" cy="3662036"/>
          </a:xfrm>
          <a:prstGeom prst="rect">
            <a:avLst/>
          </a:prstGeom>
        </p:spPr>
      </p:pic>
    </p:spTree>
    <p:extLst>
      <p:ext uri="{BB962C8B-B14F-4D97-AF65-F5344CB8AC3E}">
        <p14:creationId xmlns:p14="http://schemas.microsoft.com/office/powerpoint/2010/main" val="298608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0480-6335-B1E3-F831-166903DE676F}"/>
              </a:ext>
            </a:extLst>
          </p:cNvPr>
          <p:cNvSpPr>
            <a:spLocks noGrp="1"/>
          </p:cNvSpPr>
          <p:nvPr>
            <p:ph type="ctrTitle"/>
          </p:nvPr>
        </p:nvSpPr>
        <p:spPr>
          <a:xfrm>
            <a:off x="498765" y="0"/>
            <a:ext cx="11400310" cy="961901"/>
          </a:xfrm>
        </p:spPr>
        <p:txBody>
          <a:bodyPr/>
          <a:lstStyle/>
          <a:p>
            <a:r>
              <a:rPr lang="en-US" sz="4800" dirty="0">
                <a:solidFill>
                  <a:schemeClr val="tx2">
                    <a:lumMod val="60000"/>
                    <a:lumOff val="40000"/>
                  </a:schemeClr>
                </a:solidFill>
                <a:effectLst>
                  <a:outerShdw blurRad="38100" dist="38100" dir="2700000" algn="tl">
                    <a:srgbClr val="000000">
                      <a:alpha val="43137"/>
                    </a:srgbClr>
                  </a:outerShdw>
                </a:effectLst>
              </a:rPr>
              <a:t>Professional Academic Advisors </a:t>
            </a:r>
          </a:p>
        </p:txBody>
      </p:sp>
      <p:sp>
        <p:nvSpPr>
          <p:cNvPr id="3" name="Content Placeholder 2">
            <a:extLst>
              <a:ext uri="{FF2B5EF4-FFF2-40B4-BE49-F238E27FC236}">
                <a16:creationId xmlns:a16="http://schemas.microsoft.com/office/drawing/2014/main" id="{7CF0AE06-FC00-E1B7-810E-459176C193C2}"/>
              </a:ext>
            </a:extLst>
          </p:cNvPr>
          <p:cNvSpPr>
            <a:spLocks noGrp="1"/>
          </p:cNvSpPr>
          <p:nvPr>
            <p:ph sz="half" idx="1"/>
          </p:nvPr>
        </p:nvSpPr>
        <p:spPr>
          <a:xfrm>
            <a:off x="307274" y="1063887"/>
            <a:ext cx="8611095" cy="4176840"/>
          </a:xfrm>
        </p:spPr>
        <p:txBody>
          <a:bodyPr>
            <a:normAutofit lnSpcReduction="10000"/>
          </a:bodyPr>
          <a:lstStyle/>
          <a:p>
            <a:pPr marL="0" indent="0">
              <a:buNone/>
            </a:pPr>
            <a:r>
              <a:rPr lang="en-US" sz="2800" b="1" dirty="0">
                <a:effectLst>
                  <a:outerShdw blurRad="38100" dist="38100" dir="2700000" algn="tl">
                    <a:srgbClr val="000000">
                      <a:alpha val="43137"/>
                    </a:srgbClr>
                  </a:outerShdw>
                </a:effectLst>
              </a:rPr>
              <a:t>Assigned by Major and can help you with….</a:t>
            </a:r>
          </a:p>
          <a:p>
            <a:r>
              <a:rPr lang="en-US" sz="2400" b="1" dirty="0">
                <a:effectLst>
                  <a:outerShdw blurRad="38100" dist="38100" dir="2700000" algn="tl">
                    <a:srgbClr val="000000">
                      <a:alpha val="43137"/>
                    </a:srgbClr>
                  </a:outerShdw>
                </a:effectLst>
              </a:rPr>
              <a:t>Unofficial transfer evaluations and transfer questions </a:t>
            </a:r>
          </a:p>
          <a:p>
            <a:r>
              <a:rPr lang="en-US" sz="2400" b="1" dirty="0">
                <a:effectLst>
                  <a:outerShdw blurRad="38100" dist="38100" dir="2700000" algn="tl">
                    <a:srgbClr val="000000">
                      <a:alpha val="43137"/>
                    </a:srgbClr>
                  </a:outerShdw>
                </a:effectLst>
              </a:rPr>
              <a:t>Academic Standing (Recovery/Notice)</a:t>
            </a:r>
          </a:p>
          <a:p>
            <a:r>
              <a:rPr lang="en-US" sz="2400" b="1" dirty="0">
                <a:effectLst>
                  <a:outerShdw blurRad="38100" dist="38100" dir="2700000" algn="tl">
                    <a:srgbClr val="000000">
                      <a:alpha val="43137"/>
                    </a:srgbClr>
                  </a:outerShdw>
                </a:effectLst>
              </a:rPr>
              <a:t>Questions about policies and procedures (Fresh Start, Late Enrollment, etc.,)</a:t>
            </a:r>
          </a:p>
          <a:p>
            <a:r>
              <a:rPr lang="en-US" sz="2400" b="1" dirty="0">
                <a:effectLst>
                  <a:outerShdw blurRad="38100" dist="38100" dir="2700000" algn="tl">
                    <a:srgbClr val="000000">
                      <a:alpha val="43137"/>
                    </a:srgbClr>
                  </a:outerShdw>
                </a:effectLst>
              </a:rPr>
              <a:t>Academic Plans (Financial Aid Appeals)</a:t>
            </a:r>
          </a:p>
          <a:p>
            <a:r>
              <a:rPr lang="en-US" sz="2400" b="1" dirty="0">
                <a:effectLst>
                  <a:outerShdw blurRad="38100" dist="38100" dir="2700000" algn="tl">
                    <a:srgbClr val="000000">
                      <a:alpha val="43137"/>
                    </a:srgbClr>
                  </a:outerShdw>
                </a:effectLst>
              </a:rPr>
              <a:t>Declaring Majors / Minors / Concentrations / Certificates</a:t>
            </a:r>
          </a:p>
          <a:p>
            <a:r>
              <a:rPr lang="en-US" sz="2400" b="1" dirty="0">
                <a:effectLst>
                  <a:outerShdw blurRad="38100" dist="38100" dir="2700000" algn="tl">
                    <a:srgbClr val="000000">
                      <a:alpha val="43137"/>
                    </a:srgbClr>
                  </a:outerShdw>
                </a:effectLst>
              </a:rPr>
              <a:t>Student Support Resources and referrals</a:t>
            </a:r>
          </a:p>
          <a:p>
            <a:r>
              <a:rPr lang="en-US" sz="2400" b="1" dirty="0">
                <a:effectLst>
                  <a:outerShdw blurRad="38100" dist="38100" dir="2700000" algn="tl">
                    <a:srgbClr val="000000">
                      <a:alpha val="43137"/>
                    </a:srgbClr>
                  </a:outerShdw>
                </a:effectLst>
              </a:rPr>
              <a:t>Assist with Instructor Problems</a:t>
            </a:r>
          </a:p>
          <a:p>
            <a:r>
              <a:rPr lang="en-US" sz="2400" b="1" dirty="0">
                <a:effectLst>
                  <a:outerShdw blurRad="38100" dist="38100" dir="2700000" algn="tl">
                    <a:srgbClr val="000000">
                      <a:alpha val="43137"/>
                    </a:srgbClr>
                  </a:outerShdw>
                </a:effectLst>
              </a:rPr>
              <a:t>And much more!</a:t>
            </a:r>
          </a:p>
        </p:txBody>
      </p:sp>
      <p:sp>
        <p:nvSpPr>
          <p:cNvPr id="8" name="TextBox 7">
            <a:extLst>
              <a:ext uri="{FF2B5EF4-FFF2-40B4-BE49-F238E27FC236}">
                <a16:creationId xmlns:a16="http://schemas.microsoft.com/office/drawing/2014/main" id="{255EDD30-0AD9-2D4C-ED53-092548D17E9E}"/>
              </a:ext>
            </a:extLst>
          </p:cNvPr>
          <p:cNvSpPr txBox="1"/>
          <p:nvPr/>
        </p:nvSpPr>
        <p:spPr>
          <a:xfrm>
            <a:off x="307274" y="5200209"/>
            <a:ext cx="11710916" cy="954107"/>
          </a:xfrm>
          <a:prstGeom prst="rect">
            <a:avLst/>
          </a:prstGeom>
          <a:noFill/>
        </p:spPr>
        <p:txBody>
          <a:bodyPr wrap="square">
            <a:spAutoFit/>
          </a:bodyPr>
          <a:lstStyle/>
          <a:p>
            <a:r>
              <a:rPr lang="en-US" sz="2800" b="1" i="1" dirty="0">
                <a:solidFill>
                  <a:srgbClr val="FFFF00"/>
                </a:solidFill>
              </a:rPr>
              <a:t>See a Professional Academic Advisor if you need help with anything other than what is specifically on the Faculty Advisor list</a:t>
            </a:r>
            <a:endParaRPr lang="en-US" sz="2800" i="1" dirty="0">
              <a:solidFill>
                <a:srgbClr val="FFFF00"/>
              </a:solidFill>
            </a:endParaRPr>
          </a:p>
        </p:txBody>
      </p:sp>
      <p:pic>
        <p:nvPicPr>
          <p:cNvPr id="5" name="Picture 4" descr="Screen shot showing some of our Academic Advising Team">
            <a:extLst>
              <a:ext uri="{FF2B5EF4-FFF2-40B4-BE49-F238E27FC236}">
                <a16:creationId xmlns:a16="http://schemas.microsoft.com/office/drawing/2014/main" id="{F489606F-617E-D26B-88FD-8AC52F459BC2}"/>
              </a:ext>
            </a:extLst>
          </p:cNvPr>
          <p:cNvPicPr>
            <a:picLocks noChangeAspect="1"/>
          </p:cNvPicPr>
          <p:nvPr/>
        </p:nvPicPr>
        <p:blipFill>
          <a:blip r:embed="rId3"/>
          <a:stretch>
            <a:fillRect/>
          </a:stretch>
        </p:blipFill>
        <p:spPr>
          <a:xfrm>
            <a:off x="9025247" y="1063887"/>
            <a:ext cx="2992943" cy="4076594"/>
          </a:xfrm>
          <a:prstGeom prst="rect">
            <a:avLst/>
          </a:prstGeom>
        </p:spPr>
      </p:pic>
    </p:spTree>
    <p:extLst>
      <p:ext uri="{BB962C8B-B14F-4D97-AF65-F5344CB8AC3E}">
        <p14:creationId xmlns:p14="http://schemas.microsoft.com/office/powerpoint/2010/main" val="203276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620A3-7BEF-38F0-7974-9EE37E9DA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E68A3-B044-7193-0E93-A58801478599}"/>
              </a:ext>
            </a:extLst>
          </p:cNvPr>
          <p:cNvSpPr>
            <a:spLocks noGrp="1"/>
          </p:cNvSpPr>
          <p:nvPr>
            <p:ph type="ctrTitle"/>
          </p:nvPr>
        </p:nvSpPr>
        <p:spPr>
          <a:xfrm>
            <a:off x="609600" y="195093"/>
            <a:ext cx="11369581" cy="736918"/>
          </a:xfrm>
        </p:spPr>
        <p:txBody>
          <a:bodyPr/>
          <a:lstStyle/>
          <a:p>
            <a:r>
              <a:rPr lang="en-US" sz="3400" dirty="0">
                <a:effectLst>
                  <a:outerShdw blurRad="38100" dist="38100" dir="2700000" algn="tl">
                    <a:srgbClr val="000000">
                      <a:alpha val="43137"/>
                    </a:srgbClr>
                  </a:outerShdw>
                </a:effectLst>
              </a:rPr>
              <a:t>Faculty &amp; Professional Academic Advisors…</a:t>
            </a:r>
          </a:p>
        </p:txBody>
      </p:sp>
      <p:pic>
        <p:nvPicPr>
          <p:cNvPr id="5" name="Picture 4" descr="MSU Denver College of Business sticker design created by past students, featuring Rowdy.   ">
            <a:extLst>
              <a:ext uri="{FF2B5EF4-FFF2-40B4-BE49-F238E27FC236}">
                <a16:creationId xmlns:a16="http://schemas.microsoft.com/office/drawing/2014/main" id="{8E0334BF-D1CF-8F53-8AD6-FC3A2582CA50}"/>
              </a:ext>
            </a:extLst>
          </p:cNvPr>
          <p:cNvPicPr>
            <a:picLocks noChangeAspect="1"/>
          </p:cNvPicPr>
          <p:nvPr/>
        </p:nvPicPr>
        <p:blipFill>
          <a:blip r:embed="rId2"/>
          <a:srcRect l="3247" r="4503"/>
          <a:stretch/>
        </p:blipFill>
        <p:spPr>
          <a:xfrm>
            <a:off x="9139103" y="660524"/>
            <a:ext cx="2965810" cy="2965810"/>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7" name="Content Placeholder 6" descr="CBUS Sticker">
            <a:extLst>
              <a:ext uri="{FF2B5EF4-FFF2-40B4-BE49-F238E27FC236}">
                <a16:creationId xmlns:a16="http://schemas.microsoft.com/office/drawing/2014/main" id="{1F80A74D-7EAB-7E79-BA9F-9FAB78350E5E}"/>
              </a:ext>
            </a:extLst>
          </p:cNvPr>
          <p:cNvSpPr txBox="1">
            <a:spLocks noGrp="1"/>
          </p:cNvSpPr>
          <p:nvPr>
            <p:ph sz="half" idx="1"/>
          </p:nvPr>
        </p:nvSpPr>
        <p:spPr>
          <a:xfrm>
            <a:off x="87087" y="1076160"/>
            <a:ext cx="11892094" cy="4197559"/>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rPr>
              <a:t>Are Not Financial Aid Counselors or Bursar’s Staff </a:t>
            </a:r>
          </a:p>
          <a:p>
            <a:pPr lvl="1"/>
            <a:r>
              <a:rPr lang="en-US" sz="2400" b="1" dirty="0">
                <a:effectLst>
                  <a:outerShdw blurRad="38100" dist="38100" dir="2700000" algn="tl">
                    <a:srgbClr val="000000">
                      <a:alpha val="43137"/>
                    </a:srgbClr>
                  </a:outerShdw>
                </a:effectLst>
              </a:rPr>
              <a:t>Financial Aid Questions need to be directed to                                                           the </a:t>
            </a:r>
            <a:r>
              <a:rPr lang="en-US" sz="24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Office of Financial Aid and Scholarships</a:t>
            </a:r>
            <a:endParaRPr lang="en-US" sz="2400" b="1" dirty="0">
              <a:effectLst>
                <a:outerShdw blurRad="38100" dist="38100" dir="2700000" algn="tl">
                  <a:srgbClr val="000000">
                    <a:alpha val="43137"/>
                  </a:srgbClr>
                </a:outerShdw>
              </a:effectLst>
            </a:endParaRPr>
          </a:p>
          <a:p>
            <a:pPr lvl="1"/>
            <a:r>
              <a:rPr lang="en-US" sz="2400" b="1" dirty="0">
                <a:effectLst>
                  <a:outerShdw blurRad="38100" dist="38100" dir="2700000" algn="tl">
                    <a:srgbClr val="000000">
                      <a:alpha val="43137"/>
                    </a:srgbClr>
                  </a:outerShdw>
                </a:effectLst>
              </a:rPr>
              <a:t>Tuition and fees questions should be directed to                                             the </a:t>
            </a:r>
            <a:r>
              <a:rPr lang="en-US" sz="2400" b="1" dirty="0">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Bursar’s Office </a:t>
            </a:r>
            <a:endParaRPr lang="en-US" sz="2400" b="1"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rPr>
              <a:t>Do Not have unlimited Cosmic Power</a:t>
            </a:r>
          </a:p>
          <a:p>
            <a:pPr lvl="1"/>
            <a:r>
              <a:rPr lang="en-US" sz="2400" b="1" dirty="0">
                <a:effectLst>
                  <a:outerShdw blurRad="38100" dist="38100" dir="2700000" algn="tl">
                    <a:srgbClr val="000000">
                      <a:alpha val="43137"/>
                    </a:srgbClr>
                  </a:outerShdw>
                </a:effectLst>
              </a:rPr>
              <a:t>While we are here to help make your academic journey                         smoother, you are responsible for registration, FASFA/CASFA applications, filling out relevant forms, etc., </a:t>
            </a:r>
          </a:p>
          <a:p>
            <a:pPr lvl="1"/>
            <a:r>
              <a:rPr lang="en-US" sz="2400" b="1" dirty="0">
                <a:effectLst>
                  <a:outerShdw blurRad="38100" dist="38100" dir="2700000" algn="tl">
                    <a:srgbClr val="000000">
                      <a:alpha val="43137"/>
                    </a:srgbClr>
                  </a:outerShdw>
                </a:effectLst>
              </a:rPr>
              <a:t>We must operate within existing university policies, guidelines, &amp; deadlines</a:t>
            </a:r>
          </a:p>
          <a:p>
            <a:pPr lvl="1"/>
            <a:r>
              <a:rPr lang="en-US" sz="2400" b="1" dirty="0">
                <a:effectLst>
                  <a:outerShdw blurRad="38100" dist="38100" dir="2700000" algn="tl">
                    <a:srgbClr val="000000">
                      <a:alpha val="43137"/>
                    </a:srgbClr>
                  </a:outerShdw>
                </a:effectLst>
              </a:rPr>
              <a:t>We are available during university business hours, not 24/7</a:t>
            </a:r>
          </a:p>
        </p:txBody>
      </p:sp>
      <p:sp>
        <p:nvSpPr>
          <p:cNvPr id="6" name="TextBox 5">
            <a:extLst>
              <a:ext uri="{FF2B5EF4-FFF2-40B4-BE49-F238E27FC236}">
                <a16:creationId xmlns:a16="http://schemas.microsoft.com/office/drawing/2014/main" id="{3DE47F42-E38A-8CB7-A029-81766735026C}"/>
              </a:ext>
            </a:extLst>
          </p:cNvPr>
          <p:cNvSpPr txBox="1"/>
          <p:nvPr/>
        </p:nvSpPr>
        <p:spPr>
          <a:xfrm>
            <a:off x="2989559" y="5462578"/>
            <a:ext cx="8989622" cy="1200329"/>
          </a:xfrm>
          <a:prstGeom prst="rect">
            <a:avLst/>
          </a:prstGeom>
          <a:noFill/>
        </p:spPr>
        <p:txBody>
          <a:bodyPr wrap="square">
            <a:spAutoFit/>
          </a:bodyPr>
          <a:lstStyle/>
          <a:p>
            <a:r>
              <a:rPr lang="en-US" sz="2400" b="1" i="1" dirty="0">
                <a:solidFill>
                  <a:srgbClr val="FFFF00"/>
                </a:solidFill>
                <a:effectLst>
                  <a:outerShdw blurRad="38100" dist="38100" dir="2700000" algn="tl">
                    <a:srgbClr val="000000">
                      <a:alpha val="43137"/>
                    </a:srgbClr>
                  </a:outerShdw>
                </a:effectLst>
              </a:rPr>
              <a:t>Because of privacy laws, academic &amp; faculty advisors do not have access to some records including financial or billing info—this is why we can’t help you with these questions</a:t>
            </a:r>
            <a:endParaRPr lang="en-US" sz="24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602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CB5FC-A966-6027-E09D-C015271FB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AC3B2-0D53-F7FF-DB7B-33638977D502}"/>
              </a:ext>
            </a:extLst>
          </p:cNvPr>
          <p:cNvSpPr>
            <a:spLocks noGrp="1"/>
          </p:cNvSpPr>
          <p:nvPr>
            <p:ph type="ctrTitle"/>
          </p:nvPr>
        </p:nvSpPr>
        <p:spPr>
          <a:xfrm>
            <a:off x="555169" y="-185057"/>
            <a:ext cx="11832771" cy="1240221"/>
          </a:xfrm>
        </p:spPr>
        <p:txBody>
          <a:bodyPr/>
          <a:lstStyle/>
          <a:p>
            <a:r>
              <a:rPr lang="en-US" sz="4000" dirty="0">
                <a:effectLst>
                  <a:outerShdw blurRad="38100" dist="38100" dir="2700000" algn="tl">
                    <a:srgbClr val="000000">
                      <a:alpha val="43137"/>
                    </a:srgbClr>
                  </a:outerShdw>
                </a:effectLst>
              </a:rPr>
              <a:t>How do I contact an Advisor?</a:t>
            </a:r>
          </a:p>
        </p:txBody>
      </p:sp>
      <p:sp>
        <p:nvSpPr>
          <p:cNvPr id="4" name="Content Placeholder 2">
            <a:extLst>
              <a:ext uri="{FF2B5EF4-FFF2-40B4-BE49-F238E27FC236}">
                <a16:creationId xmlns:a16="http://schemas.microsoft.com/office/drawing/2014/main" id="{245CCA6C-1234-73B2-28FD-DB0429AEC2F1}"/>
              </a:ext>
            </a:extLst>
          </p:cNvPr>
          <p:cNvSpPr txBox="1">
            <a:spLocks/>
          </p:cNvSpPr>
          <p:nvPr/>
        </p:nvSpPr>
        <p:spPr>
          <a:xfrm>
            <a:off x="413657" y="1291919"/>
            <a:ext cx="11604172" cy="52172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effectLst>
                  <a:outerShdw blurRad="38100" dist="38100" dir="2700000" algn="tl">
                    <a:srgbClr val="000000">
                      <a:alpha val="43137"/>
                    </a:srgbClr>
                  </a:outerShdw>
                </a:effectLst>
              </a:rPr>
              <a:t>Professional Academic Advisors are assigned by Major and current assignments are on our </a:t>
            </a:r>
            <a:r>
              <a:rPr lang="en-US" sz="3000" b="1" dirty="0">
                <a:solidFill>
                  <a:srgbClr val="FFFF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CBUS Advising Webpage</a:t>
            </a:r>
            <a:endParaRPr lang="en-US" sz="3000" b="1" dirty="0">
              <a:solidFill>
                <a:srgbClr val="FFFF00"/>
              </a:solidFill>
              <a:effectLst>
                <a:outerShdw blurRad="38100" dist="38100" dir="2700000" algn="tl">
                  <a:srgbClr val="000000">
                    <a:alpha val="43137"/>
                  </a:srgbClr>
                </a:outerShdw>
              </a:effectLst>
            </a:endParaRPr>
          </a:p>
          <a:p>
            <a:r>
              <a:rPr lang="en-US" sz="2600" b="1" dirty="0">
                <a:effectLst>
                  <a:outerShdw blurRad="38100" dist="38100" dir="2700000" algn="tl">
                    <a:srgbClr val="000000">
                      <a:alpha val="43137"/>
                    </a:srgbClr>
                  </a:outerShdw>
                </a:effectLst>
              </a:rPr>
              <a:t>You can make advising appointments with them through </a:t>
            </a:r>
            <a:r>
              <a:rPr lang="en-US" sz="26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Navigate360</a:t>
            </a:r>
            <a:r>
              <a:rPr lang="en-US" sz="2600" b="1" dirty="0">
                <a:solidFill>
                  <a:srgbClr val="FFFF00"/>
                </a:solidFill>
                <a:effectLst>
                  <a:outerShdw blurRad="38100" dist="38100" dir="2700000" algn="tl">
                    <a:srgbClr val="000000">
                      <a:alpha val="43137"/>
                    </a:srgbClr>
                  </a:outerShdw>
                </a:effectLst>
              </a:rPr>
              <a:t>. </a:t>
            </a:r>
            <a:r>
              <a:rPr lang="en-US" sz="2600" b="1" dirty="0">
                <a:effectLst>
                  <a:outerShdw blurRad="38100" dist="38100" dir="2700000" algn="tl">
                    <a:srgbClr val="000000">
                      <a:alpha val="43137"/>
                    </a:srgbClr>
                  </a:outerShdw>
                </a:effectLst>
              </a:rPr>
              <a:t> This is the preferred method for reaching your academic advisor</a:t>
            </a:r>
          </a:p>
          <a:p>
            <a:r>
              <a:rPr lang="en-US" sz="2600" b="1" dirty="0">
                <a:effectLst>
                  <a:outerShdw blurRad="38100" dist="38100" dir="2700000" algn="tl">
                    <a:srgbClr val="000000">
                      <a:alpha val="43137"/>
                    </a:srgbClr>
                  </a:outerShdw>
                </a:effectLst>
              </a:rPr>
              <a:t>You can also email your advisor </a:t>
            </a:r>
          </a:p>
          <a:p>
            <a:pPr marL="747713" lvl="2" indent="-177800"/>
            <a:r>
              <a:rPr lang="en-US" sz="2300" b="1" dirty="0">
                <a:effectLst>
                  <a:outerShdw blurRad="38100" dist="38100" dir="2700000" algn="tl">
                    <a:srgbClr val="000000">
                      <a:alpha val="43137"/>
                    </a:srgbClr>
                  </a:outerShdw>
                </a:effectLst>
              </a:rPr>
              <a:t>If you email, please email from your MSU Denver student account and include your Student ID so we can verify your identity</a:t>
            </a:r>
          </a:p>
          <a:p>
            <a:pPr marL="747713" lvl="2" indent="-177800"/>
            <a:r>
              <a:rPr lang="en-US" sz="2300" b="1" dirty="0">
                <a:effectLst>
                  <a:outerShdw blurRad="38100" dist="38100" dir="2700000" algn="tl">
                    <a:srgbClr val="000000">
                      <a:alpha val="43137"/>
                    </a:srgbClr>
                  </a:outerShdw>
                </a:effectLst>
              </a:rPr>
              <a:t>Include a short summary of what you need assistance with  </a:t>
            </a:r>
          </a:p>
          <a:p>
            <a:r>
              <a:rPr lang="en-US" sz="3000" b="1" dirty="0">
                <a:effectLst>
                  <a:outerShdw blurRad="38100" dist="38100" dir="2700000" algn="tl">
                    <a:srgbClr val="000000">
                      <a:alpha val="43137"/>
                    </a:srgbClr>
                  </a:outerShdw>
                </a:effectLst>
              </a:rPr>
              <a:t>Please do not Teams chat us or call us unless directed by your advisor (this lets us prioritize support to students) </a:t>
            </a:r>
          </a:p>
          <a:p>
            <a:pPr marL="747713" lvl="2" indent="-177800"/>
            <a:r>
              <a:rPr lang="en-US" sz="2600" b="1" dirty="0">
                <a:effectLst>
                  <a:outerShdw blurRad="38100" dist="38100" dir="2700000" algn="tl">
                    <a:srgbClr val="000000">
                      <a:alpha val="43137"/>
                    </a:srgbClr>
                  </a:outerShdw>
                </a:effectLst>
              </a:rPr>
              <a:t>Learn more about our </a:t>
            </a:r>
            <a:r>
              <a:rPr lang="en-US" sz="2600" b="1" dirty="0">
                <a:solidFill>
                  <a:srgbClr val="FFFF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Advising and Expectations </a:t>
            </a:r>
            <a:r>
              <a:rPr lang="en-US" sz="2600" b="1" dirty="0">
                <a:solidFill>
                  <a:srgbClr val="FFFF00"/>
                </a:solidFill>
                <a:effectLst>
                  <a:outerShdw blurRad="38100" dist="38100" dir="2700000" algn="tl">
                    <a:srgbClr val="000000">
                      <a:alpha val="43137"/>
                    </a:srgbClr>
                  </a:outerShdw>
                </a:effectLst>
              </a:rPr>
              <a:t> </a:t>
            </a:r>
            <a:r>
              <a:rPr lang="en-US" sz="2600" b="1" dirty="0">
                <a:effectLst>
                  <a:outerShdw blurRad="38100" dist="38100" dir="2700000" algn="tl">
                    <a:srgbClr val="000000">
                      <a:alpha val="43137"/>
                    </a:srgbClr>
                  </a:outerShdw>
                </a:effectLst>
              </a:rPr>
              <a:t>for students </a:t>
            </a:r>
          </a:p>
          <a:p>
            <a:pPr marL="0" indent="0">
              <a:buNone/>
            </a:pPr>
            <a:endParaRPr lang="en-US" sz="2800" b="1" dirty="0">
              <a:solidFill>
                <a:srgbClr val="FFFF00"/>
              </a:solidFill>
              <a:effectLst>
                <a:outerShdw blurRad="38100" dist="38100" dir="2700000" algn="tl">
                  <a:srgbClr val="000000">
                    <a:alpha val="43137"/>
                  </a:srgbClr>
                </a:outerShdw>
              </a:effectLst>
            </a:endParaRPr>
          </a:p>
          <a:p>
            <a:pPr marL="0" indent="0">
              <a:buNone/>
            </a:pPr>
            <a:r>
              <a:rPr lang="en-US" b="1" dirty="0">
                <a:solidFill>
                  <a:srgbClr val="FFFF00"/>
                </a:solidFill>
                <a:effectLst>
                  <a:outerShdw blurRad="38100" dist="38100" dir="2700000" algn="tl">
                    <a:srgbClr val="000000">
                      <a:alpha val="43137"/>
                    </a:srgbClr>
                  </a:outerShdw>
                </a:effectLst>
              </a:rPr>
              <a:t>For Faculty Advising, see the </a:t>
            </a:r>
            <a:r>
              <a:rPr lang="en-US" b="1" dirty="0">
                <a:solidFill>
                  <a:srgbClr val="FFFF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CBUS Faculty and Staff Directory </a:t>
            </a:r>
            <a:r>
              <a:rPr lang="en-US" b="1" dirty="0">
                <a:solidFill>
                  <a:srgbClr val="FFFF00"/>
                </a:solidFill>
                <a:effectLst>
                  <a:outerShdw blurRad="38100" dist="38100" dir="2700000" algn="tl">
                    <a:srgbClr val="000000">
                      <a:alpha val="43137"/>
                    </a:srgbClr>
                  </a:outerShdw>
                </a:effectLst>
              </a:rPr>
              <a:t> for contact information </a:t>
            </a:r>
          </a:p>
          <a:p>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4352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050A-299C-CA0F-A695-5C9A6D935BC7}"/>
              </a:ext>
            </a:extLst>
          </p:cNvPr>
          <p:cNvSpPr>
            <a:spLocks noGrp="1"/>
          </p:cNvSpPr>
          <p:nvPr>
            <p:ph type="ctrTitle"/>
          </p:nvPr>
        </p:nvSpPr>
        <p:spPr>
          <a:xfrm>
            <a:off x="2133599" y="265804"/>
            <a:ext cx="8211375" cy="768340"/>
          </a:xfrm>
        </p:spPr>
        <p:txBody>
          <a:bodyPr/>
          <a:lstStyle/>
          <a:p>
            <a:r>
              <a:rPr lang="en-US" dirty="0">
                <a:effectLst>
                  <a:outerShdw blurRad="38100" dist="38100" dir="2700000" algn="tl">
                    <a:srgbClr val="000000">
                      <a:alpha val="43137"/>
                    </a:srgbClr>
                  </a:outerShdw>
                </a:effectLst>
              </a:rPr>
              <a:t>Teams Appointments</a:t>
            </a:r>
          </a:p>
        </p:txBody>
      </p:sp>
      <p:sp>
        <p:nvSpPr>
          <p:cNvPr id="3" name="Content Placeholder 2">
            <a:extLst>
              <a:ext uri="{FF2B5EF4-FFF2-40B4-BE49-F238E27FC236}">
                <a16:creationId xmlns:a16="http://schemas.microsoft.com/office/drawing/2014/main" id="{B4E10EDB-C8A5-2244-9CB3-9A2004F622A2}"/>
              </a:ext>
            </a:extLst>
          </p:cNvPr>
          <p:cNvSpPr>
            <a:spLocks noGrp="1"/>
          </p:cNvSpPr>
          <p:nvPr>
            <p:ph sz="half" idx="1"/>
          </p:nvPr>
        </p:nvSpPr>
        <p:spPr>
          <a:xfrm>
            <a:off x="230233" y="1223521"/>
            <a:ext cx="11695097" cy="4669971"/>
          </a:xfrm>
        </p:spPr>
        <p:txBody>
          <a:bodyPr>
            <a:normAutofit/>
          </a:bodyPr>
          <a:lstStyle/>
          <a:p>
            <a:r>
              <a:rPr lang="en-US" sz="2800" b="1" dirty="0">
                <a:effectLst>
                  <a:outerShdw blurRad="38100" dist="38100" dir="2700000" algn="tl">
                    <a:srgbClr val="000000">
                      <a:alpha val="43137"/>
                    </a:srgbClr>
                  </a:outerShdw>
                </a:effectLst>
              </a:rPr>
              <a:t>For Teams appointments, we </a:t>
            </a:r>
            <a:r>
              <a:rPr lang="en-US" sz="2800" b="1" u="sng" dirty="0">
                <a:effectLst>
                  <a:outerShdw blurRad="38100" dist="38100" dir="2700000" algn="tl">
                    <a:srgbClr val="000000">
                      <a:alpha val="43137"/>
                    </a:srgbClr>
                  </a:outerShdw>
                </a:effectLst>
              </a:rPr>
              <a:t>do not</a:t>
            </a:r>
            <a:r>
              <a:rPr lang="en-US" sz="2800" b="1" dirty="0">
                <a:effectLst>
                  <a:outerShdw blurRad="38100" dist="38100" dir="2700000" algn="tl">
                    <a:srgbClr val="000000">
                      <a:alpha val="43137"/>
                    </a:srgbClr>
                  </a:outerShdw>
                </a:effectLst>
              </a:rPr>
              <a:t> send separate meeting links</a:t>
            </a:r>
          </a:p>
          <a:p>
            <a:r>
              <a:rPr lang="en-US" sz="2800" b="1" dirty="0">
                <a:effectLst>
                  <a:outerShdw blurRad="38100" dist="38100" dir="2700000" algn="tl">
                    <a:srgbClr val="000000">
                      <a:alpha val="43137"/>
                    </a:srgbClr>
                  </a:outerShdw>
                </a:effectLst>
              </a:rPr>
              <a:t>You must be logged into Teams with your MSU Denver email account and answer the call at the scheduled time</a:t>
            </a:r>
          </a:p>
          <a:p>
            <a:r>
              <a:rPr lang="en-US" sz="2800" b="1" dirty="0">
                <a:effectLst>
                  <a:outerShdw blurRad="38100" dist="38100" dir="2700000" algn="tl">
                    <a:srgbClr val="000000">
                      <a:alpha val="43137"/>
                    </a:srgbClr>
                  </a:outerShdw>
                </a:effectLst>
              </a:rPr>
              <a:t>You can find instructions for accessing Teams on the </a:t>
            </a:r>
            <a:r>
              <a:rPr lang="en-US" sz="2800" b="1"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ITS website</a:t>
            </a:r>
            <a:endParaRPr lang="en-US" sz="2800" b="1" dirty="0">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If you are unable to use Teams, please email your advisor with a phone number prior to your                                                                          appointment</a:t>
            </a:r>
          </a:p>
          <a:p>
            <a:r>
              <a:rPr lang="en-US" sz="2800" b="1" dirty="0">
                <a:effectLst>
                  <a:outerShdw blurRad="38100" dist="38100" dir="2700000" algn="tl">
                    <a:srgbClr val="000000">
                      <a:alpha val="43137"/>
                    </a:srgbClr>
                  </a:outerShdw>
                </a:effectLst>
              </a:rPr>
              <a:t>We do not use Zoom as this                                                              platform is not supported by                                                                                               our ITS Department</a:t>
            </a:r>
          </a:p>
        </p:txBody>
      </p:sp>
      <p:pic>
        <p:nvPicPr>
          <p:cNvPr id="7" name="Picture 6" descr="Zoom logo crossed out">
            <a:extLst>
              <a:ext uri="{FF2B5EF4-FFF2-40B4-BE49-F238E27FC236}">
                <a16:creationId xmlns:a16="http://schemas.microsoft.com/office/drawing/2014/main" id="{C25865DF-0C8D-13C8-193B-494C136E6A7F}"/>
              </a:ext>
            </a:extLst>
          </p:cNvPr>
          <p:cNvPicPr>
            <a:picLocks noChangeAspect="1"/>
          </p:cNvPicPr>
          <p:nvPr/>
        </p:nvPicPr>
        <p:blipFill>
          <a:blip r:embed="rId3"/>
          <a:srcRect l="12273" r="5751"/>
          <a:stretch>
            <a:fillRect/>
          </a:stretch>
        </p:blipFill>
        <p:spPr>
          <a:xfrm>
            <a:off x="8974299" y="4095900"/>
            <a:ext cx="2678860" cy="2324041"/>
          </a:xfrm>
          <a:prstGeom prst="rect">
            <a:avLst/>
          </a:prstGeom>
        </p:spPr>
      </p:pic>
      <p:pic>
        <p:nvPicPr>
          <p:cNvPr id="9" name="Picture 8" descr="Teams logo with a check mark">
            <a:extLst>
              <a:ext uri="{FF2B5EF4-FFF2-40B4-BE49-F238E27FC236}">
                <a16:creationId xmlns:a16="http://schemas.microsoft.com/office/drawing/2014/main" id="{8A31AA76-EA1C-F25E-4900-287B5BEECF98}"/>
              </a:ext>
            </a:extLst>
          </p:cNvPr>
          <p:cNvPicPr>
            <a:picLocks noChangeAspect="1"/>
          </p:cNvPicPr>
          <p:nvPr/>
        </p:nvPicPr>
        <p:blipFill>
          <a:blip r:embed="rId4"/>
          <a:srcRect b="6360"/>
          <a:stretch>
            <a:fillRect/>
          </a:stretch>
        </p:blipFill>
        <p:spPr>
          <a:xfrm>
            <a:off x="5807588" y="4095900"/>
            <a:ext cx="2678859" cy="2315648"/>
          </a:xfrm>
          <a:prstGeom prst="rect">
            <a:avLst/>
          </a:prstGeom>
        </p:spPr>
      </p:pic>
      <p:sp>
        <p:nvSpPr>
          <p:cNvPr id="12" name="&quot;Not Allowed&quot; Symbol 11" descr="Cross Out Icon">
            <a:extLst>
              <a:ext uri="{FF2B5EF4-FFF2-40B4-BE49-F238E27FC236}">
                <a16:creationId xmlns:a16="http://schemas.microsoft.com/office/drawing/2014/main" id="{6E1D369C-D3A6-F260-E1B6-5F56F1289E13}"/>
              </a:ext>
            </a:extLst>
          </p:cNvPr>
          <p:cNvSpPr/>
          <p:nvPr/>
        </p:nvSpPr>
        <p:spPr>
          <a:xfrm>
            <a:off x="9073874" y="4095900"/>
            <a:ext cx="2474266" cy="2452943"/>
          </a:xfrm>
          <a:prstGeom prst="noSmoking">
            <a:avLst>
              <a:gd name="adj" fmla="val 6696"/>
            </a:avLst>
          </a:prstGeom>
          <a:solidFill>
            <a:srgbClr val="D111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Freeform: Shape 13" descr="Check Mark">
            <a:extLst>
              <a:ext uri="{FF2B5EF4-FFF2-40B4-BE49-F238E27FC236}">
                <a16:creationId xmlns:a16="http://schemas.microsoft.com/office/drawing/2014/main" id="{2CB91FBA-FA04-CE9E-FFC6-A7D19792989E}"/>
              </a:ext>
            </a:extLst>
          </p:cNvPr>
          <p:cNvSpPr/>
          <p:nvPr/>
        </p:nvSpPr>
        <p:spPr>
          <a:xfrm>
            <a:off x="5630417" y="4051767"/>
            <a:ext cx="2951030" cy="2452943"/>
          </a:xfrm>
          <a:custGeom>
            <a:avLst/>
            <a:gdLst>
              <a:gd name="connsiteX0" fmla="*/ 32658 w 1001486"/>
              <a:gd name="connsiteY0" fmla="*/ 315686 h 674914"/>
              <a:gd name="connsiteX1" fmla="*/ 152400 w 1001486"/>
              <a:gd name="connsiteY1" fmla="*/ 315686 h 674914"/>
              <a:gd name="connsiteX2" fmla="*/ 272143 w 1001486"/>
              <a:gd name="connsiteY2" fmla="*/ 566057 h 674914"/>
              <a:gd name="connsiteX3" fmla="*/ 849086 w 1001486"/>
              <a:gd name="connsiteY3" fmla="*/ 0 h 674914"/>
              <a:gd name="connsiteX4" fmla="*/ 1001486 w 1001486"/>
              <a:gd name="connsiteY4" fmla="*/ 0 h 674914"/>
              <a:gd name="connsiteX5" fmla="*/ 337458 w 1001486"/>
              <a:gd name="connsiteY5" fmla="*/ 664028 h 674914"/>
              <a:gd name="connsiteX6" fmla="*/ 185058 w 1001486"/>
              <a:gd name="connsiteY6" fmla="*/ 674914 h 674914"/>
              <a:gd name="connsiteX7" fmla="*/ 0 w 1001486"/>
              <a:gd name="connsiteY7" fmla="*/ 359228 h 674914"/>
              <a:gd name="connsiteX0" fmla="*/ 32658 w 1001486"/>
              <a:gd name="connsiteY0" fmla="*/ 315686 h 686253"/>
              <a:gd name="connsiteX1" fmla="*/ 152400 w 1001486"/>
              <a:gd name="connsiteY1" fmla="*/ 315686 h 686253"/>
              <a:gd name="connsiteX2" fmla="*/ 272143 w 1001486"/>
              <a:gd name="connsiteY2" fmla="*/ 566057 h 686253"/>
              <a:gd name="connsiteX3" fmla="*/ 849086 w 1001486"/>
              <a:gd name="connsiteY3" fmla="*/ 0 h 686253"/>
              <a:gd name="connsiteX4" fmla="*/ 1001486 w 1001486"/>
              <a:gd name="connsiteY4" fmla="*/ 0 h 686253"/>
              <a:gd name="connsiteX5" fmla="*/ 378733 w 1001486"/>
              <a:gd name="connsiteY5" fmla="*/ 686253 h 686253"/>
              <a:gd name="connsiteX6" fmla="*/ 185058 w 1001486"/>
              <a:gd name="connsiteY6" fmla="*/ 674914 h 686253"/>
              <a:gd name="connsiteX7" fmla="*/ 0 w 1001486"/>
              <a:gd name="connsiteY7" fmla="*/ 359228 h 686253"/>
              <a:gd name="connsiteX0" fmla="*/ 908 w 1001486"/>
              <a:gd name="connsiteY0" fmla="*/ 363311 h 686253"/>
              <a:gd name="connsiteX1" fmla="*/ 152400 w 1001486"/>
              <a:gd name="connsiteY1" fmla="*/ 315686 h 686253"/>
              <a:gd name="connsiteX2" fmla="*/ 272143 w 1001486"/>
              <a:gd name="connsiteY2" fmla="*/ 566057 h 686253"/>
              <a:gd name="connsiteX3" fmla="*/ 849086 w 1001486"/>
              <a:gd name="connsiteY3" fmla="*/ 0 h 686253"/>
              <a:gd name="connsiteX4" fmla="*/ 1001486 w 1001486"/>
              <a:gd name="connsiteY4" fmla="*/ 0 h 686253"/>
              <a:gd name="connsiteX5" fmla="*/ 378733 w 1001486"/>
              <a:gd name="connsiteY5" fmla="*/ 686253 h 686253"/>
              <a:gd name="connsiteX6" fmla="*/ 185058 w 1001486"/>
              <a:gd name="connsiteY6" fmla="*/ 674914 h 686253"/>
              <a:gd name="connsiteX7" fmla="*/ 0 w 1001486"/>
              <a:gd name="connsiteY7" fmla="*/ 359228 h 686253"/>
              <a:gd name="connsiteX0" fmla="*/ 908 w 1001486"/>
              <a:gd name="connsiteY0" fmla="*/ 363311 h 686253"/>
              <a:gd name="connsiteX1" fmla="*/ 174625 w 1001486"/>
              <a:gd name="connsiteY1" fmla="*/ 350611 h 686253"/>
              <a:gd name="connsiteX2" fmla="*/ 272143 w 1001486"/>
              <a:gd name="connsiteY2" fmla="*/ 566057 h 686253"/>
              <a:gd name="connsiteX3" fmla="*/ 849086 w 1001486"/>
              <a:gd name="connsiteY3" fmla="*/ 0 h 686253"/>
              <a:gd name="connsiteX4" fmla="*/ 1001486 w 1001486"/>
              <a:gd name="connsiteY4" fmla="*/ 0 h 686253"/>
              <a:gd name="connsiteX5" fmla="*/ 378733 w 1001486"/>
              <a:gd name="connsiteY5" fmla="*/ 686253 h 686253"/>
              <a:gd name="connsiteX6" fmla="*/ 185058 w 1001486"/>
              <a:gd name="connsiteY6" fmla="*/ 674914 h 686253"/>
              <a:gd name="connsiteX7" fmla="*/ 0 w 1001486"/>
              <a:gd name="connsiteY7" fmla="*/ 359228 h 686253"/>
              <a:gd name="connsiteX0" fmla="*/ 908 w 1001486"/>
              <a:gd name="connsiteY0" fmla="*/ 363311 h 701146"/>
              <a:gd name="connsiteX1" fmla="*/ 174625 w 1001486"/>
              <a:gd name="connsiteY1" fmla="*/ 350611 h 701146"/>
              <a:gd name="connsiteX2" fmla="*/ 272143 w 1001486"/>
              <a:gd name="connsiteY2" fmla="*/ 566057 h 701146"/>
              <a:gd name="connsiteX3" fmla="*/ 849086 w 1001486"/>
              <a:gd name="connsiteY3" fmla="*/ 0 h 701146"/>
              <a:gd name="connsiteX4" fmla="*/ 1001486 w 1001486"/>
              <a:gd name="connsiteY4" fmla="*/ 0 h 701146"/>
              <a:gd name="connsiteX5" fmla="*/ 378733 w 1001486"/>
              <a:gd name="connsiteY5" fmla="*/ 686253 h 701146"/>
              <a:gd name="connsiteX6" fmla="*/ 199176 w 1001486"/>
              <a:gd name="connsiteY6" fmla="*/ 701146 h 701146"/>
              <a:gd name="connsiteX7" fmla="*/ 0 w 1001486"/>
              <a:gd name="connsiteY7" fmla="*/ 359228 h 701146"/>
              <a:gd name="connsiteX0" fmla="*/ 908 w 1001486"/>
              <a:gd name="connsiteY0" fmla="*/ 363311 h 701146"/>
              <a:gd name="connsiteX1" fmla="*/ 174625 w 1001486"/>
              <a:gd name="connsiteY1" fmla="*/ 350611 h 701146"/>
              <a:gd name="connsiteX2" fmla="*/ 272143 w 1001486"/>
              <a:gd name="connsiteY2" fmla="*/ 566057 h 701146"/>
              <a:gd name="connsiteX3" fmla="*/ 849086 w 1001486"/>
              <a:gd name="connsiteY3" fmla="*/ 0 h 701146"/>
              <a:gd name="connsiteX4" fmla="*/ 1001486 w 1001486"/>
              <a:gd name="connsiteY4" fmla="*/ 0 h 701146"/>
              <a:gd name="connsiteX5" fmla="*/ 378733 w 1001486"/>
              <a:gd name="connsiteY5" fmla="*/ 699369 h 701146"/>
              <a:gd name="connsiteX6" fmla="*/ 199176 w 1001486"/>
              <a:gd name="connsiteY6" fmla="*/ 701146 h 701146"/>
              <a:gd name="connsiteX7" fmla="*/ 0 w 1001486"/>
              <a:gd name="connsiteY7" fmla="*/ 359228 h 70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1486" h="701146">
                <a:moveTo>
                  <a:pt x="908" y="363311"/>
                </a:moveTo>
                <a:lnTo>
                  <a:pt x="174625" y="350611"/>
                </a:lnTo>
                <a:lnTo>
                  <a:pt x="272143" y="566057"/>
                </a:lnTo>
                <a:lnTo>
                  <a:pt x="849086" y="0"/>
                </a:lnTo>
                <a:lnTo>
                  <a:pt x="1001486" y="0"/>
                </a:lnTo>
                <a:lnTo>
                  <a:pt x="378733" y="699369"/>
                </a:lnTo>
                <a:lnTo>
                  <a:pt x="199176" y="701146"/>
                </a:lnTo>
                <a:lnTo>
                  <a:pt x="0" y="359228"/>
                </a:lnTo>
              </a:path>
            </a:pathLst>
          </a:cu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3345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9D20-CF49-6F67-D6C7-111F03E179E6}"/>
              </a:ext>
            </a:extLst>
          </p:cNvPr>
          <p:cNvSpPr>
            <a:spLocks noGrp="1"/>
          </p:cNvSpPr>
          <p:nvPr>
            <p:ph type="ctrTitle"/>
          </p:nvPr>
        </p:nvSpPr>
        <p:spPr>
          <a:xfrm>
            <a:off x="490847" y="2576945"/>
            <a:ext cx="6890658" cy="3571255"/>
          </a:xfrm>
        </p:spPr>
        <p:txBody>
          <a:bodyPr/>
          <a:lstStyle/>
          <a:p>
            <a:r>
              <a:rPr lang="en-US" sz="5400" dirty="0">
                <a:solidFill>
                  <a:srgbClr val="FFFF00"/>
                </a:solidFill>
                <a:effectLst>
                  <a:outerShdw blurRad="38100" dist="38100" dir="2700000" algn="tl">
                    <a:srgbClr val="000000">
                      <a:alpha val="43137"/>
                    </a:srgbClr>
                  </a:outerShdw>
                </a:effectLst>
              </a:rPr>
              <a:t>Final Section: </a:t>
            </a:r>
            <a:r>
              <a:rPr lang="en-US" dirty="0">
                <a:effectLst>
                  <a:outerShdw blurRad="38100" dist="38100" dir="2700000" algn="tl">
                    <a:srgbClr val="000000">
                      <a:alpha val="43137"/>
                    </a:srgbClr>
                  </a:outerShdw>
                </a:effectLst>
              </a:rPr>
              <a:t>Preparing for your first Academic Advising Appointment or Registration Session </a:t>
            </a:r>
          </a:p>
        </p:txBody>
      </p:sp>
      <p:pic>
        <p:nvPicPr>
          <p:cNvPr id="5" name="Picture 4" descr="Cartoon of a bird wearing a suit and backpack">
            <a:extLst>
              <a:ext uri="{FF2B5EF4-FFF2-40B4-BE49-F238E27FC236}">
                <a16:creationId xmlns:a16="http://schemas.microsoft.com/office/drawing/2014/main" id="{10C571BA-360E-A99D-A17D-82E84D7D5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512" y="-292825"/>
            <a:ext cx="7443650" cy="7443650"/>
          </a:xfrm>
          <a:prstGeom prst="rect">
            <a:avLst/>
          </a:prstGeom>
        </p:spPr>
      </p:pic>
    </p:spTree>
    <p:extLst>
      <p:ext uri="{BB962C8B-B14F-4D97-AF65-F5344CB8AC3E}">
        <p14:creationId xmlns:p14="http://schemas.microsoft.com/office/powerpoint/2010/main" val="189072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F72F-842C-3F2E-8C5C-4E2CFAC28BBE}"/>
              </a:ext>
            </a:extLst>
          </p:cNvPr>
          <p:cNvSpPr>
            <a:spLocks noGrp="1"/>
          </p:cNvSpPr>
          <p:nvPr>
            <p:ph type="ctrTitle"/>
          </p:nvPr>
        </p:nvSpPr>
        <p:spPr>
          <a:xfrm>
            <a:off x="449283" y="121580"/>
            <a:ext cx="11825844" cy="1215721"/>
          </a:xfrm>
        </p:spPr>
        <p:txBody>
          <a:bodyPr/>
          <a:lstStyle/>
          <a:p>
            <a:r>
              <a:rPr lang="en-US" sz="3600" dirty="0">
                <a:effectLst>
                  <a:outerShdw blurRad="38100" dist="38100" dir="2700000" algn="tl">
                    <a:srgbClr val="000000">
                      <a:alpha val="43137"/>
                    </a:srgbClr>
                  </a:outerShdw>
                </a:effectLst>
              </a:rPr>
              <a:t>We recommend signing up for the earliest possible registration session or advising appointment</a:t>
            </a:r>
          </a:p>
        </p:txBody>
      </p:sp>
      <p:sp>
        <p:nvSpPr>
          <p:cNvPr id="3" name="Content Placeholder 2">
            <a:extLst>
              <a:ext uri="{FF2B5EF4-FFF2-40B4-BE49-F238E27FC236}">
                <a16:creationId xmlns:a16="http://schemas.microsoft.com/office/drawing/2014/main" id="{403D7CA8-E877-F76A-54C3-23EC171AE724}"/>
              </a:ext>
            </a:extLst>
          </p:cNvPr>
          <p:cNvSpPr>
            <a:spLocks noGrp="1"/>
          </p:cNvSpPr>
          <p:nvPr>
            <p:ph sz="half" idx="1"/>
          </p:nvPr>
        </p:nvSpPr>
        <p:spPr>
          <a:xfrm>
            <a:off x="7348846" y="1645022"/>
            <a:ext cx="4607626" cy="4791404"/>
          </a:xfrm>
        </p:spPr>
        <p:txBody>
          <a:bodyPr>
            <a:normAutofit/>
          </a:bodyPr>
          <a:lstStyle/>
          <a:p>
            <a:pPr marL="0" indent="0">
              <a:buNone/>
            </a:pPr>
            <a:r>
              <a:rPr lang="en-US" sz="3600" b="1" dirty="0">
                <a:effectLst>
                  <a:outerShdw blurRad="38100" dist="38100" dir="2700000" algn="tl">
                    <a:srgbClr val="000000">
                      <a:alpha val="43137"/>
                    </a:srgbClr>
                  </a:outerShdw>
                </a:effectLst>
              </a:rPr>
              <a:t>It is important for you to register as early as possible</a:t>
            </a:r>
          </a:p>
          <a:p>
            <a:pPr marL="0" indent="0">
              <a:buNone/>
            </a:pPr>
            <a:endParaRPr lang="en-US" sz="1050" b="1" dirty="0">
              <a:solidFill>
                <a:srgbClr val="F8CD31"/>
              </a:solidFill>
              <a:effectLst>
                <a:outerShdw blurRad="38100" dist="38100" dir="2700000" algn="tl">
                  <a:srgbClr val="000000">
                    <a:alpha val="43137"/>
                  </a:srgbClr>
                </a:outerShdw>
              </a:effectLst>
            </a:endParaRPr>
          </a:p>
          <a:p>
            <a:pPr marL="0" indent="0">
              <a:buNone/>
            </a:pPr>
            <a:r>
              <a:rPr lang="en-US" sz="4800" b="1" dirty="0">
                <a:solidFill>
                  <a:srgbClr val="F8CD31"/>
                </a:solidFill>
                <a:effectLst>
                  <a:outerShdw blurRad="38100" dist="38100" dir="2700000" algn="tl">
                    <a:srgbClr val="000000">
                      <a:alpha val="43137"/>
                    </a:srgbClr>
                  </a:outerShdw>
                </a:effectLst>
              </a:rPr>
              <a:t>Early Birds get </a:t>
            </a:r>
            <a:r>
              <a:rPr lang="en-US" sz="4800" b="1" strike="sngStrike" dirty="0">
                <a:solidFill>
                  <a:srgbClr val="F8CD31"/>
                </a:solidFill>
                <a:effectLst>
                  <a:outerShdw blurRad="38100" dist="38100" dir="2700000" algn="tl">
                    <a:srgbClr val="000000">
                      <a:alpha val="43137"/>
                    </a:srgbClr>
                  </a:outerShdw>
                </a:effectLst>
              </a:rPr>
              <a:t>the worm</a:t>
            </a:r>
            <a:r>
              <a:rPr lang="en-US" sz="4800" b="1" dirty="0">
                <a:solidFill>
                  <a:srgbClr val="F8CD31"/>
                </a:solidFill>
                <a:effectLst>
                  <a:outerShdw blurRad="38100" dist="38100" dir="2700000" algn="tl">
                    <a:srgbClr val="000000">
                      <a:alpha val="43137"/>
                    </a:srgbClr>
                  </a:outerShdw>
                </a:effectLst>
              </a:rPr>
              <a:t> better class choices!</a:t>
            </a:r>
          </a:p>
          <a:p>
            <a:pPr marL="0" indent="0">
              <a:buNone/>
            </a:pPr>
            <a:endParaRPr lang="en-US" sz="1000" b="1" dirty="0">
              <a:solidFill>
                <a:srgbClr val="F8CD31"/>
              </a:solidFill>
              <a:effectLst>
                <a:outerShdw blurRad="38100" dist="38100" dir="2700000" algn="tl">
                  <a:srgbClr val="000000">
                    <a:alpha val="43137"/>
                  </a:srgbClr>
                </a:outerShdw>
              </a:effectLst>
            </a:endParaRPr>
          </a:p>
        </p:txBody>
      </p:sp>
      <p:pic>
        <p:nvPicPr>
          <p:cNvPr id="4" name="Picture 3" descr="Rowdy in front of the large blow up Rowdy">
            <a:extLst>
              <a:ext uri="{FF2B5EF4-FFF2-40B4-BE49-F238E27FC236}">
                <a16:creationId xmlns:a16="http://schemas.microsoft.com/office/drawing/2014/main" id="{E4B7D0A9-17C3-54BD-094C-72F5A2B5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8" y="1494273"/>
            <a:ext cx="6951429" cy="4634286"/>
          </a:xfrm>
          <a:prstGeom prst="rect">
            <a:avLst/>
          </a:prstGeom>
        </p:spPr>
      </p:pic>
    </p:spTree>
    <p:extLst>
      <p:ext uri="{BB962C8B-B14F-4D97-AF65-F5344CB8AC3E}">
        <p14:creationId xmlns:p14="http://schemas.microsoft.com/office/powerpoint/2010/main" val="192067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0087C4-7ED9-BBCE-13C3-F116C75D1379}"/>
              </a:ext>
            </a:extLst>
          </p:cNvPr>
          <p:cNvSpPr>
            <a:spLocks noGrp="1"/>
          </p:cNvSpPr>
          <p:nvPr>
            <p:ph sz="half" idx="1"/>
          </p:nvPr>
        </p:nvSpPr>
        <p:spPr>
          <a:xfrm>
            <a:off x="359229" y="1539083"/>
            <a:ext cx="11473542" cy="5803826"/>
          </a:xfrm>
        </p:spPr>
        <p:txBody>
          <a:bodyPr>
            <a:normAutofit/>
          </a:bodyPr>
          <a:lstStyle/>
          <a:p>
            <a:pPr marL="53975" lvl="1" indent="0">
              <a:buNone/>
            </a:pPr>
            <a:r>
              <a:rPr lang="en-US" sz="3200" b="1" dirty="0">
                <a:solidFill>
                  <a:srgbClr val="FFC000"/>
                </a:solidFill>
                <a:effectLst>
                  <a:outerShdw blurRad="38100" dist="38100" dir="2700000" algn="tl">
                    <a:srgbClr val="000000">
                      <a:alpha val="43137"/>
                    </a:srgbClr>
                  </a:outerShdw>
                </a:effectLst>
                <a:cs typeface="Arial"/>
              </a:rPr>
              <a:t>You need to have these available</a:t>
            </a:r>
          </a:p>
          <a:p>
            <a:pPr lvl="1">
              <a:buFont typeface="Wingdings" panose="05000000000000000000" pitchFamily="2" charset="2"/>
              <a:buChar char="ü"/>
            </a:pPr>
            <a:r>
              <a:rPr lang="en-US" sz="2800" b="1" dirty="0">
                <a:effectLst>
                  <a:outerShdw blurRad="38100" dist="38100" dir="2700000" algn="tl">
                    <a:srgbClr val="000000">
                      <a:alpha val="43137"/>
                    </a:srgbClr>
                  </a:outerShdw>
                </a:effectLst>
                <a:cs typeface="Arial"/>
              </a:rPr>
              <a:t> Unofficial copies of college transcripts</a:t>
            </a:r>
          </a:p>
          <a:p>
            <a:pPr lvl="2">
              <a:buFont typeface="Wingdings" panose="05000000000000000000" pitchFamily="2" charset="2"/>
              <a:buChar char="ü"/>
            </a:pPr>
            <a:r>
              <a:rPr lang="en-US" sz="2800" b="1" dirty="0">
                <a:effectLst>
                  <a:outerShdw blurRad="38100" dist="38100" dir="2700000" algn="tl">
                    <a:srgbClr val="000000">
                      <a:alpha val="43137"/>
                    </a:srgbClr>
                  </a:outerShdw>
                </a:effectLst>
                <a:cs typeface="Arial"/>
              </a:rPr>
              <a:t> We need your college transcript for Concurrent Enrollment courses (</a:t>
            </a:r>
            <a:r>
              <a:rPr lang="en-US" sz="2800" b="1" u="sng" dirty="0">
                <a:effectLst>
                  <a:outerShdw blurRad="38100" dist="38100" dir="2700000" algn="tl">
                    <a:srgbClr val="000000">
                      <a:alpha val="43137"/>
                    </a:srgbClr>
                  </a:outerShdw>
                </a:effectLst>
                <a:cs typeface="Arial"/>
              </a:rPr>
              <a:t>not your High School Transcript</a:t>
            </a:r>
            <a:r>
              <a:rPr lang="en-US" sz="2800" b="1" dirty="0">
                <a:effectLst>
                  <a:outerShdw blurRad="38100" dist="38100" dir="2700000" algn="tl">
                    <a:srgbClr val="000000">
                      <a:alpha val="43137"/>
                    </a:srgbClr>
                  </a:outerShdw>
                </a:effectLst>
                <a:cs typeface="Arial"/>
              </a:rPr>
              <a:t>) </a:t>
            </a:r>
          </a:p>
          <a:p>
            <a:pPr lvl="2">
              <a:buFont typeface="Wingdings" panose="05000000000000000000" pitchFamily="2" charset="2"/>
              <a:buChar char="ü"/>
            </a:pPr>
            <a:r>
              <a:rPr lang="en-US" sz="2800" b="1" dirty="0">
                <a:effectLst>
                  <a:outerShdw blurRad="38100" dist="38100" dir="2700000" algn="tl">
                    <a:srgbClr val="000000">
                      <a:alpha val="43137"/>
                    </a:srgbClr>
                  </a:outerShdw>
                </a:effectLst>
                <a:cs typeface="Arial"/>
              </a:rPr>
              <a:t> International Students we need a copy of your NACES transcript (</a:t>
            </a:r>
            <a:r>
              <a:rPr lang="en-US" sz="2800" b="1" u="sng" dirty="0">
                <a:effectLst>
                  <a:outerShdw blurRad="38100" dist="38100" dir="2700000" algn="tl">
                    <a:srgbClr val="000000">
                      <a:alpha val="43137"/>
                    </a:srgbClr>
                  </a:outerShdw>
                </a:effectLst>
                <a:cs typeface="Arial"/>
              </a:rPr>
              <a:t>we will not be able to assist you without one</a:t>
            </a:r>
            <a:r>
              <a:rPr lang="en-US" sz="2800" b="1" dirty="0">
                <a:effectLst>
                  <a:outerShdw blurRad="38100" dist="38100" dir="2700000" algn="tl">
                    <a:srgbClr val="000000">
                      <a:alpha val="43137"/>
                    </a:srgbClr>
                  </a:outerShdw>
                </a:effectLst>
                <a:cs typeface="Arial"/>
              </a:rPr>
              <a:t>)</a:t>
            </a:r>
          </a:p>
          <a:p>
            <a:pPr lvl="1">
              <a:buFont typeface="Wingdings" panose="05000000000000000000" pitchFamily="2" charset="2"/>
              <a:buChar char="ü"/>
            </a:pPr>
            <a:r>
              <a:rPr lang="en-US" sz="2800" b="1" dirty="0">
                <a:effectLst>
                  <a:outerShdw blurRad="38100" dist="38100" dir="2700000" algn="tl">
                    <a:srgbClr val="000000">
                      <a:alpha val="43137"/>
                    </a:srgbClr>
                  </a:outerShdw>
                </a:effectLst>
                <a:cs typeface="Arial"/>
              </a:rPr>
              <a:t>Your ACT or SAT Score Report </a:t>
            </a:r>
          </a:p>
          <a:p>
            <a:pPr lvl="2">
              <a:buFont typeface="Wingdings" panose="05000000000000000000" pitchFamily="2" charset="2"/>
              <a:buChar char="ü"/>
            </a:pPr>
            <a:r>
              <a:rPr lang="en-US" sz="2300" b="1" dirty="0">
                <a:effectLst>
                  <a:outerShdw blurRad="38100" dist="38100" dir="2700000" algn="tl">
                    <a:srgbClr val="000000">
                      <a:alpha val="43137"/>
                    </a:srgbClr>
                  </a:outerShdw>
                </a:effectLst>
                <a:cs typeface="Arial"/>
              </a:rPr>
              <a:t>Only if you meet English / Math score minimums and are not transferring in ENG 1010 or ENG 1020 and the appropriate Math class </a:t>
            </a:r>
            <a:r>
              <a:rPr lang="en-US" sz="2300" b="1" u="sng" dirty="0">
                <a:effectLst>
                  <a:outerShdw blurRad="38100" dist="38100" dir="2700000" algn="tl">
                    <a:srgbClr val="000000">
                      <a:alpha val="43137"/>
                    </a:srgbClr>
                  </a:outerShdw>
                </a:effectLst>
                <a:cs typeface="Arial"/>
              </a:rPr>
              <a:t>and</a:t>
            </a:r>
            <a:r>
              <a:rPr lang="en-US" sz="2300" b="1" dirty="0">
                <a:effectLst>
                  <a:outerShdw blurRad="38100" dist="38100" dir="2700000" algn="tl">
                    <a:srgbClr val="000000">
                      <a:alpha val="43137"/>
                    </a:srgbClr>
                  </a:outerShdw>
                </a:effectLst>
                <a:cs typeface="Arial"/>
              </a:rPr>
              <a:t> your SAT or ACT scores are less than 5 years old</a:t>
            </a:r>
          </a:p>
          <a:p>
            <a:pPr lvl="1">
              <a:buFont typeface="Wingdings" panose="05000000000000000000" pitchFamily="2" charset="2"/>
              <a:buChar char="ü"/>
            </a:pPr>
            <a:r>
              <a:rPr lang="en-US" sz="2800" b="1" dirty="0">
                <a:effectLst>
                  <a:outerShdw blurRad="38100" dist="38100" dir="2700000" algn="tl">
                    <a:srgbClr val="000000">
                      <a:alpha val="43137"/>
                    </a:srgbClr>
                  </a:outerShdw>
                </a:effectLst>
                <a:cs typeface="Arial"/>
              </a:rPr>
              <a:t>AP / IB / CLEP / DSST Scores</a:t>
            </a:r>
          </a:p>
          <a:p>
            <a:pPr marL="457200" lvl="1" indent="0">
              <a:buNone/>
            </a:pPr>
            <a:endParaRPr lang="en-US" sz="2000" b="1" dirty="0">
              <a:effectLst>
                <a:outerShdw blurRad="38100" dist="38100" dir="2700000" algn="tl">
                  <a:srgbClr val="000000">
                    <a:alpha val="43137"/>
                  </a:srgbClr>
                </a:outerShdw>
              </a:effectLst>
              <a:cs typeface="Arial"/>
            </a:endParaRPr>
          </a:p>
        </p:txBody>
      </p:sp>
      <p:sp>
        <p:nvSpPr>
          <p:cNvPr id="4" name="Title 3">
            <a:extLst>
              <a:ext uri="{FF2B5EF4-FFF2-40B4-BE49-F238E27FC236}">
                <a16:creationId xmlns:a16="http://schemas.microsoft.com/office/drawing/2014/main" id="{1B1D5BE5-BE19-2777-373F-8386EC858B1E}"/>
              </a:ext>
            </a:extLst>
          </p:cNvPr>
          <p:cNvSpPr txBox="1">
            <a:spLocks noGrp="1"/>
          </p:cNvSpPr>
          <p:nvPr>
            <p:ph type="title" idx="4294967295"/>
          </p:nvPr>
        </p:nvSpPr>
        <p:spPr>
          <a:xfrm>
            <a:off x="359229" y="298986"/>
            <a:ext cx="922415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75"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Arial"/>
              </a:rPr>
              <a:t>Preparing for your First Appointment or Registration Session</a:t>
            </a:r>
          </a:p>
        </p:txBody>
      </p:sp>
      <p:pic>
        <p:nvPicPr>
          <p:cNvPr id="5" name="Picture 4" descr="MSU Denver College of Business Sticker">
            <a:extLst>
              <a:ext uri="{FF2B5EF4-FFF2-40B4-BE49-F238E27FC236}">
                <a16:creationId xmlns:a16="http://schemas.microsoft.com/office/drawing/2014/main" id="{2BA5E226-490B-1A96-B605-C1E5B7B72E7F}"/>
              </a:ext>
            </a:extLst>
          </p:cNvPr>
          <p:cNvPicPr>
            <a:picLocks noChangeAspect="1"/>
          </p:cNvPicPr>
          <p:nvPr/>
        </p:nvPicPr>
        <p:blipFill>
          <a:blip r:embed="rId3"/>
          <a:srcRect l="3247" r="4503"/>
          <a:stretch/>
        </p:blipFill>
        <p:spPr>
          <a:xfrm>
            <a:off x="9722426" y="206154"/>
            <a:ext cx="2110345" cy="2110345"/>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Tree>
    <p:extLst>
      <p:ext uri="{BB962C8B-B14F-4D97-AF65-F5344CB8AC3E}">
        <p14:creationId xmlns:p14="http://schemas.microsoft.com/office/powerpoint/2010/main" val="106702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256A-0478-74D7-2B83-F5A94AC3393F}"/>
              </a:ext>
            </a:extLst>
          </p:cNvPr>
          <p:cNvSpPr>
            <a:spLocks noGrp="1"/>
          </p:cNvSpPr>
          <p:nvPr>
            <p:ph type="ctrTitle"/>
          </p:nvPr>
        </p:nvSpPr>
        <p:spPr>
          <a:xfrm>
            <a:off x="0" y="59099"/>
            <a:ext cx="12337412" cy="862295"/>
          </a:xfrm>
        </p:spPr>
        <p:txBody>
          <a:bodyPr/>
          <a:lstStyle/>
          <a:p>
            <a:r>
              <a:rPr lang="en-US" dirty="0">
                <a:effectLst>
                  <a:outerShdw blurRad="38100" dist="38100" dir="2700000" algn="tl">
                    <a:srgbClr val="000000">
                      <a:alpha val="43137"/>
                    </a:srgbClr>
                  </a:outerShdw>
                </a:effectLst>
              </a:rPr>
              <a:t>Welcome to the </a:t>
            </a:r>
            <a:r>
              <a:rPr lang="en-US"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College of Business (CBUS)</a:t>
            </a:r>
            <a:endParaRPr lang="en-US" dirty="0">
              <a:solidFill>
                <a:srgbClr val="FFFF00"/>
              </a:solidFill>
              <a:effectLst>
                <a:outerShdw blurRad="38100" dist="38100" dir="2700000" algn="tl">
                  <a:srgbClr val="000000">
                    <a:alpha val="43137"/>
                  </a:srgbClr>
                </a:outerShdw>
              </a:effectLst>
            </a:endParaRPr>
          </a:p>
        </p:txBody>
      </p:sp>
      <p:pic>
        <p:nvPicPr>
          <p:cNvPr id="8" name="Content Placeholder 7" descr="Business Rowdy Picture">
            <a:extLst>
              <a:ext uri="{FF2B5EF4-FFF2-40B4-BE49-F238E27FC236}">
                <a16:creationId xmlns:a16="http://schemas.microsoft.com/office/drawing/2014/main" id="{FA572313-50BE-6DAC-7EF5-B828DFF208EA}"/>
              </a:ext>
            </a:extLst>
          </p:cNvPr>
          <p:cNvPicPr>
            <a:picLocks noChangeAspect="1"/>
          </p:cNvPicPr>
          <p:nvPr/>
        </p:nvPicPr>
        <p:blipFill>
          <a:blip r:embed="rId4"/>
          <a:srcRect l="15889" t="7900" r="19463" b="-1"/>
          <a:stretch>
            <a:fillRect/>
          </a:stretch>
        </p:blipFill>
        <p:spPr>
          <a:xfrm>
            <a:off x="257094" y="1315560"/>
            <a:ext cx="4832937" cy="4305877"/>
          </a:xfrm>
          <a:prstGeom prst="rect">
            <a:avLst/>
          </a:prstGeom>
        </p:spPr>
      </p:pic>
      <p:sp>
        <p:nvSpPr>
          <p:cNvPr id="10" name="TextBox 9">
            <a:extLst>
              <a:ext uri="{FF2B5EF4-FFF2-40B4-BE49-F238E27FC236}">
                <a16:creationId xmlns:a16="http://schemas.microsoft.com/office/drawing/2014/main" id="{29749B52-7388-741F-D565-177FCD09C13C}"/>
              </a:ext>
            </a:extLst>
          </p:cNvPr>
          <p:cNvSpPr txBox="1"/>
          <p:nvPr/>
        </p:nvSpPr>
        <p:spPr>
          <a:xfrm>
            <a:off x="5486400" y="1173822"/>
            <a:ext cx="6693725" cy="4124206"/>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We are….</a:t>
            </a:r>
          </a:p>
          <a:p>
            <a:pPr marL="285750" indent="-285750">
              <a:buFont typeface="Wingdings" panose="05000000000000000000" pitchFamily="2" charset="2"/>
              <a:buChar char="ü"/>
            </a:pPr>
            <a:r>
              <a:rPr lang="en-US" sz="2400" b="1" dirty="0">
                <a:solidFill>
                  <a:schemeClr val="bg1"/>
                </a:solidFill>
                <a:effectLst>
                  <a:outerShdw blurRad="38100" dist="38100" dir="2700000" algn="tl">
                    <a:srgbClr val="000000">
                      <a:alpha val="43137"/>
                    </a:srgbClr>
                  </a:outerShdw>
                </a:effectLst>
              </a:rPr>
              <a:t>Located in </a:t>
            </a:r>
            <a:r>
              <a:rPr lang="en-US" sz="2400" b="1" dirty="0">
                <a:solidFill>
                  <a:srgbClr val="FFFF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vibrant</a:t>
            </a:r>
            <a:r>
              <a:rPr lang="en-US" sz="2400" b="1" dirty="0">
                <a:solidFill>
                  <a:schemeClr val="bg1"/>
                </a:solidFill>
                <a:effectLst>
                  <a:outerShdw blurRad="38100" dist="38100" dir="2700000" algn="tl">
                    <a:srgbClr val="000000">
                      <a:alpha val="43137"/>
                    </a:srgbClr>
                  </a:outerShdw>
                </a:effectLst>
              </a:rPr>
              <a:t> downtown Denver</a:t>
            </a:r>
          </a:p>
          <a:p>
            <a:pPr marL="285750" indent="-285750">
              <a:buFont typeface="Wingdings" panose="05000000000000000000" pitchFamily="2" charset="2"/>
              <a:buChar char="ü"/>
            </a:pPr>
            <a:r>
              <a:rPr lang="en-US" sz="2400" b="1" dirty="0">
                <a:solidFill>
                  <a:srgbClr val="FFFF00"/>
                </a:solidFill>
                <a:effectLst>
                  <a:outerShdw blurRad="38100" dist="38100" dir="2700000" algn="tl">
                    <a:srgbClr val="000000">
                      <a:alpha val="43137"/>
                    </a:srgbClr>
                  </a:outerShdw>
                </a:effectLst>
                <a:hlinkClick r:id="rId6">
                  <a:extLst>
                    <a:ext uri="{A12FA001-AC4F-418D-AE19-62706E023703}">
                      <ahyp:hlinkClr xmlns:ahyp="http://schemas.microsoft.com/office/drawing/2018/hyperlinkcolor" val="tx"/>
                    </a:ext>
                  </a:extLst>
                </a:hlinkClick>
              </a:rPr>
              <a:t>AACSB</a:t>
            </a:r>
            <a:r>
              <a:rPr lang="en-US" sz="2400" b="1" dirty="0">
                <a:solidFill>
                  <a:schemeClr val="bg1"/>
                </a:solidFill>
                <a:effectLst>
                  <a:outerShdw blurRad="38100" dist="38100" dir="2700000" algn="tl">
                    <a:srgbClr val="000000">
                      <a:alpha val="43137"/>
                    </a:srgbClr>
                  </a:outerShdw>
                </a:effectLst>
              </a:rPr>
              <a:t> accredited – a distinction earned by only 6% Business Schools worldwide</a:t>
            </a:r>
          </a:p>
          <a:p>
            <a:pPr marL="285750" indent="-285750">
              <a:buFont typeface="Wingdings" panose="05000000000000000000" pitchFamily="2" charset="2"/>
              <a:buChar char="ü"/>
            </a:pPr>
            <a:r>
              <a:rPr lang="en-US" sz="2400" b="1" dirty="0">
                <a:solidFill>
                  <a:schemeClr val="bg1"/>
                </a:solidFill>
                <a:effectLst>
                  <a:outerShdw blurRad="38100" dist="38100" dir="2700000" algn="tl">
                    <a:srgbClr val="000000">
                      <a:alpha val="43137"/>
                    </a:srgbClr>
                  </a:outerShdw>
                </a:effectLst>
              </a:rPr>
              <a:t>Ranked in the 10% of universities for CollegeNet’s </a:t>
            </a:r>
            <a:r>
              <a:rPr lang="en-US" sz="2400" b="1" u="sng" dirty="0">
                <a:solidFill>
                  <a:srgbClr val="FFFF00"/>
                </a:solidFill>
                <a:effectLst>
                  <a:outerShdw blurRad="38100" dist="38100" dir="2700000" algn="tl">
                    <a:srgbClr val="000000">
                      <a:alpha val="43137"/>
                    </a:srgbClr>
                  </a:outerShdw>
                </a:effectLst>
                <a:hlinkClick r:id="rId7">
                  <a:extLst>
                    <a:ext uri="{A12FA001-AC4F-418D-AE19-62706E023703}">
                      <ahyp:hlinkClr xmlns:ahyp="http://schemas.microsoft.com/office/drawing/2018/hyperlinkcolor" val="tx"/>
                    </a:ext>
                  </a:extLst>
                </a:hlinkClick>
              </a:rPr>
              <a:t>Social Mobility Index</a:t>
            </a:r>
            <a:endParaRPr lang="en-US" sz="2400" b="1" u="sng" dirty="0">
              <a:solidFill>
                <a:srgbClr val="FFFF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400" b="1" dirty="0">
                <a:solidFill>
                  <a:schemeClr val="bg1"/>
                </a:solidFill>
                <a:effectLst>
                  <a:outerShdw blurRad="38100" dist="38100" dir="2700000" algn="tl">
                    <a:srgbClr val="000000">
                      <a:alpha val="43137"/>
                    </a:srgbClr>
                  </a:outerShdw>
                </a:effectLst>
              </a:rPr>
              <a:t>Have among the lowest </a:t>
            </a:r>
            <a:r>
              <a:rPr lang="en-US" sz="2400" b="1" dirty="0">
                <a:solidFill>
                  <a:srgbClr val="FFFF00"/>
                </a:solidFill>
                <a:effectLst>
                  <a:outerShdw blurRad="38100" dist="38100" dir="2700000" algn="tl">
                    <a:srgbClr val="000000">
                      <a:alpha val="43137"/>
                    </a:srgbClr>
                  </a:outerShdw>
                </a:effectLst>
                <a:hlinkClick r:id="rId8">
                  <a:extLst>
                    <a:ext uri="{A12FA001-AC4F-418D-AE19-62706E023703}">
                      <ahyp:hlinkClr xmlns:ahyp="http://schemas.microsoft.com/office/drawing/2018/hyperlinkcolor" val="tx"/>
                    </a:ext>
                  </a:extLst>
                </a:hlinkClick>
              </a:rPr>
              <a:t>tuition &amp; fees </a:t>
            </a:r>
            <a:r>
              <a:rPr lang="en-US" sz="2400" b="1" dirty="0">
                <a:solidFill>
                  <a:schemeClr val="bg1"/>
                </a:solidFill>
                <a:effectLst>
                  <a:outerShdw blurRad="38100" dist="38100" dir="2700000" algn="tl">
                    <a:srgbClr val="000000">
                      <a:alpha val="43137"/>
                    </a:srgbClr>
                  </a:outerShdw>
                </a:effectLst>
              </a:rPr>
              <a:t>of Colorado’s 4-year universities</a:t>
            </a:r>
          </a:p>
          <a:p>
            <a:pPr marL="285750" indent="-285750">
              <a:buFont typeface="Wingdings" panose="05000000000000000000" pitchFamily="2" charset="2"/>
              <a:buChar char="ü"/>
            </a:pPr>
            <a:r>
              <a:rPr lang="en-US" sz="2400" b="1" dirty="0">
                <a:solidFill>
                  <a:schemeClr val="bg1"/>
                </a:solidFill>
                <a:effectLst>
                  <a:outerShdw blurRad="38100" dist="38100" dir="2700000" algn="tl">
                    <a:srgbClr val="000000">
                      <a:alpha val="43137"/>
                    </a:srgbClr>
                  </a:outerShdw>
                </a:effectLst>
              </a:rPr>
              <a:t>Focused on providing </a:t>
            </a:r>
            <a:r>
              <a:rPr lang="en-US" sz="2400" b="1" dirty="0">
                <a:solidFill>
                  <a:srgbClr val="FFFF00"/>
                </a:solidFill>
                <a:effectLst>
                  <a:outerShdw blurRad="38100" dist="38100" dir="2700000" algn="tl">
                    <a:srgbClr val="000000">
                      <a:alpha val="43137"/>
                    </a:srgbClr>
                  </a:outerShdw>
                </a:effectLst>
                <a:hlinkClick r:id="rId9">
                  <a:extLst>
                    <a:ext uri="{A12FA001-AC4F-418D-AE19-62706E023703}">
                      <ahyp:hlinkClr xmlns:ahyp="http://schemas.microsoft.com/office/drawing/2018/hyperlinkcolor" val="tx"/>
                    </a:ext>
                  </a:extLst>
                </a:hlinkClick>
              </a:rPr>
              <a:t>quality education</a:t>
            </a:r>
            <a:r>
              <a:rPr lang="en-US" sz="2400" b="1" dirty="0">
                <a:solidFill>
                  <a:schemeClr val="bg1"/>
                </a:solidFill>
                <a:effectLst>
                  <a:outerShdw blurRad="38100" dist="38100" dir="2700000" algn="tl">
                    <a:srgbClr val="000000">
                      <a:alpha val="43137"/>
                    </a:srgbClr>
                  </a:outerShdw>
                </a:effectLst>
              </a:rPr>
              <a:t> for our future business leaders</a:t>
            </a:r>
          </a:p>
          <a:p>
            <a:pPr marL="285750" indent="-285750">
              <a:buFont typeface="Wingdings" panose="05000000000000000000" pitchFamily="2" charset="2"/>
              <a:buChar char="ü"/>
            </a:pPr>
            <a:endParaRPr lang="en-US" dirty="0"/>
          </a:p>
        </p:txBody>
      </p:sp>
      <p:sp>
        <p:nvSpPr>
          <p:cNvPr id="5" name="TextBox 4">
            <a:extLst>
              <a:ext uri="{FF2B5EF4-FFF2-40B4-BE49-F238E27FC236}">
                <a16:creationId xmlns:a16="http://schemas.microsoft.com/office/drawing/2014/main" id="{26CA903D-F110-10D4-9686-FB6ABC96A5B2}"/>
              </a:ext>
            </a:extLst>
          </p:cNvPr>
          <p:cNvSpPr txBox="1"/>
          <p:nvPr/>
        </p:nvSpPr>
        <p:spPr>
          <a:xfrm>
            <a:off x="0" y="5621437"/>
            <a:ext cx="5905210" cy="492443"/>
          </a:xfrm>
          <a:prstGeom prst="rect">
            <a:avLst/>
          </a:prstGeom>
          <a:noFill/>
        </p:spPr>
        <p:txBody>
          <a:bodyPr wrap="square">
            <a:spAutoFit/>
          </a:bodyPr>
          <a:lstStyle/>
          <a:p>
            <a:pPr marL="0" indent="0">
              <a:buNone/>
            </a:pPr>
            <a:r>
              <a:rPr lang="en-US" sz="2600" b="1" dirty="0">
                <a:solidFill>
                  <a:srgbClr val="FFC000"/>
                </a:solidFill>
                <a:effectLst>
                  <a:outerShdw blurRad="38100" dist="38100" dir="2700000" algn="tl">
                    <a:srgbClr val="000000">
                      <a:alpha val="43137"/>
                    </a:srgbClr>
                  </a:outerShdw>
                </a:effectLst>
              </a:rPr>
              <a:t>You’ve made an excellent choice!</a:t>
            </a:r>
          </a:p>
        </p:txBody>
      </p:sp>
      <p:pic>
        <p:nvPicPr>
          <p:cNvPr id="7" name="Picture 6" descr="Groups of Students and Faculty members">
            <a:extLst>
              <a:ext uri="{FF2B5EF4-FFF2-40B4-BE49-F238E27FC236}">
                <a16:creationId xmlns:a16="http://schemas.microsoft.com/office/drawing/2014/main" id="{58BCDB1E-943D-9934-1842-18D342505274}"/>
              </a:ext>
            </a:extLst>
          </p:cNvPr>
          <p:cNvPicPr>
            <a:picLocks noChangeAspect="1"/>
          </p:cNvPicPr>
          <p:nvPr/>
        </p:nvPicPr>
        <p:blipFill>
          <a:blip r:embed="rId10"/>
          <a:stretch>
            <a:fillRect/>
          </a:stretch>
        </p:blipFill>
        <p:spPr>
          <a:xfrm>
            <a:off x="5569527" y="5296828"/>
            <a:ext cx="6365379" cy="1301419"/>
          </a:xfrm>
          <a:prstGeom prst="rect">
            <a:avLst/>
          </a:prstGeom>
        </p:spPr>
      </p:pic>
    </p:spTree>
    <p:extLst>
      <p:ext uri="{BB962C8B-B14F-4D97-AF65-F5344CB8AC3E}">
        <p14:creationId xmlns:p14="http://schemas.microsoft.com/office/powerpoint/2010/main" val="3440533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A007E-E4E0-590D-9A0C-06496A8E5E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38349-BD0D-0C24-ED10-EFD66BCF9167}"/>
              </a:ext>
            </a:extLst>
          </p:cNvPr>
          <p:cNvSpPr>
            <a:spLocks noGrp="1"/>
          </p:cNvSpPr>
          <p:nvPr>
            <p:ph type="title" idx="4294967295"/>
          </p:nvPr>
        </p:nvSpPr>
        <p:spPr>
          <a:xfrm>
            <a:off x="358775" y="215900"/>
            <a:ext cx="11474450" cy="5489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endParaRP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Additionally, we </a:t>
            </a:r>
            <a:r>
              <a:rPr kumimoji="0" lang="en-US" sz="3200" b="1" i="0" u="sng"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highly recommend</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 completing the following before your appointment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The English Placement Survey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The appropriate Math Assessment (if needed)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Our </a:t>
            </a: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hlinkClick r:id="rId3">
                  <a:extLst>
                    <a:ext uri="{A12FA001-AC4F-418D-AE19-62706E023703}">
                      <ahyp:hlinkClr xmlns:ahyp="http://schemas.microsoft.com/office/drawing/2018/hyperlinkcolor" val="tx"/>
                    </a:ext>
                  </a:extLst>
                </a:hlinkClick>
              </a:rPr>
              <a:t>Course Selection Guide</a:t>
            </a: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 for First Time Students (this will help you pick classes and your schedule)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Reviewing our </a:t>
            </a: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hlinkClick r:id="rId4">
                  <a:extLst>
                    <a:ext uri="{A12FA001-AC4F-418D-AE19-62706E023703}">
                      <ahyp:hlinkClr xmlns:ahyp="http://schemas.microsoft.com/office/drawing/2018/hyperlinkcolor" val="tx"/>
                    </a:ext>
                  </a:extLst>
                </a:hlinkClick>
              </a:rPr>
              <a:t>CBUS Advising Website</a:t>
            </a: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 including Student Expectations </a:t>
            </a:r>
          </a:p>
          <a:p>
            <a:pPr marL="53975"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Arial"/>
              </a:rPr>
              <a:t>We will not provide course overrides without proof you have completed prerequisites</a:t>
            </a:r>
            <a:endParaRPr kumimoji="0" lang="en-US" sz="3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2" name="TextBox 1">
            <a:extLst>
              <a:ext uri="{FF2B5EF4-FFF2-40B4-BE49-F238E27FC236}">
                <a16:creationId xmlns:a16="http://schemas.microsoft.com/office/drawing/2014/main" id="{F189861B-0BDC-5530-840B-FC223B6ED829}"/>
              </a:ext>
            </a:extLst>
          </p:cNvPr>
          <p:cNvSpPr txBox="1"/>
          <p:nvPr/>
        </p:nvSpPr>
        <p:spPr>
          <a:xfrm>
            <a:off x="104897" y="5038567"/>
            <a:ext cx="11982203" cy="954107"/>
          </a:xfrm>
          <a:prstGeom prst="rect">
            <a:avLst/>
          </a:prstGeom>
          <a:noFill/>
        </p:spPr>
        <p:txBody>
          <a:bodyPr wrap="square">
            <a:spAutoFit/>
          </a:bodyPr>
          <a:lstStyle/>
          <a:p>
            <a:pPr marL="174625" lvl="2"/>
            <a:r>
              <a:rPr lang="en-US" sz="2800" b="1" i="1" dirty="0">
                <a:solidFill>
                  <a:srgbClr val="FFFF00"/>
                </a:solidFill>
                <a:effectLst>
                  <a:outerShdw blurRad="38100" dist="38100" dir="2700000" algn="tl">
                    <a:srgbClr val="000000">
                      <a:alpha val="43137"/>
                    </a:srgbClr>
                  </a:outerShdw>
                </a:effectLst>
              </a:rPr>
              <a:t>If you submitted official scores and transcripts two weeks prior to your registration/appt, you do not need to bring copies with you   </a:t>
            </a:r>
          </a:p>
        </p:txBody>
      </p:sp>
    </p:spTree>
    <p:extLst>
      <p:ext uri="{BB962C8B-B14F-4D97-AF65-F5344CB8AC3E}">
        <p14:creationId xmlns:p14="http://schemas.microsoft.com/office/powerpoint/2010/main" val="2129190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U Denver CBUS Student Ambassadors photo">
            <a:extLst>
              <a:ext uri="{FF2B5EF4-FFF2-40B4-BE49-F238E27FC236}">
                <a16:creationId xmlns:a16="http://schemas.microsoft.com/office/drawing/2014/main" id="{F977AAD6-5113-DB5A-1FAA-220A9282E617}"/>
              </a:ext>
            </a:extLst>
          </p:cNvPr>
          <p:cNvPicPr>
            <a:picLocks noChangeAspect="1"/>
          </p:cNvPicPr>
          <p:nvPr/>
        </p:nvPicPr>
        <p:blipFill>
          <a:blip r:embed="rId2">
            <a:alphaModFix amt="22000"/>
          </a:blip>
          <a:stretch>
            <a:fillRect/>
          </a:stretch>
        </p:blipFill>
        <p:spPr>
          <a:xfrm>
            <a:off x="114795" y="0"/>
            <a:ext cx="12077205" cy="6905947"/>
          </a:xfrm>
          <a:prstGeom prst="rect">
            <a:avLst/>
          </a:prstGeom>
        </p:spPr>
      </p:pic>
      <p:sp>
        <p:nvSpPr>
          <p:cNvPr id="2" name="Title 1">
            <a:extLst>
              <a:ext uri="{FF2B5EF4-FFF2-40B4-BE49-F238E27FC236}">
                <a16:creationId xmlns:a16="http://schemas.microsoft.com/office/drawing/2014/main" id="{F83CF0D5-FBF8-845A-6E1F-91C9FF255659}"/>
              </a:ext>
            </a:extLst>
          </p:cNvPr>
          <p:cNvSpPr>
            <a:spLocks noGrp="1"/>
          </p:cNvSpPr>
          <p:nvPr>
            <p:ph type="ctrTitle"/>
          </p:nvPr>
        </p:nvSpPr>
        <p:spPr>
          <a:xfrm>
            <a:off x="3189779" y="211744"/>
            <a:ext cx="6203603" cy="618523"/>
          </a:xfrm>
        </p:spPr>
        <p:txBody>
          <a:bodyPr/>
          <a:lstStyle/>
          <a:p>
            <a:r>
              <a:rPr lang="en-US" dirty="0"/>
              <a:t>Transfer Students </a:t>
            </a:r>
          </a:p>
        </p:txBody>
      </p:sp>
      <p:sp>
        <p:nvSpPr>
          <p:cNvPr id="3" name="Content Placeholder 2">
            <a:extLst>
              <a:ext uri="{FF2B5EF4-FFF2-40B4-BE49-F238E27FC236}">
                <a16:creationId xmlns:a16="http://schemas.microsoft.com/office/drawing/2014/main" id="{4226AD55-5031-0743-79DA-43AFD9170220}"/>
              </a:ext>
            </a:extLst>
          </p:cNvPr>
          <p:cNvSpPr>
            <a:spLocks noGrp="1"/>
          </p:cNvSpPr>
          <p:nvPr>
            <p:ph sz="half" idx="1"/>
          </p:nvPr>
        </p:nvSpPr>
        <p:spPr>
          <a:xfrm>
            <a:off x="114795" y="923261"/>
            <a:ext cx="11847616" cy="5401805"/>
          </a:xfrm>
        </p:spPr>
        <p:txBody>
          <a:bodyPr>
            <a:normAutofit fontScale="85000" lnSpcReduction="10000"/>
          </a:bodyPr>
          <a:lstStyle/>
          <a:p>
            <a:r>
              <a:rPr lang="en-US" sz="3800" b="1" dirty="0">
                <a:effectLst>
                  <a:outerShdw blurRad="38100" dist="38100" dir="2700000" algn="tl">
                    <a:srgbClr val="000000">
                      <a:alpha val="43137"/>
                    </a:srgbClr>
                  </a:outerShdw>
                </a:effectLst>
              </a:rPr>
              <a:t>Please submit official transcripts to MSU Denver Admissions as soon as possible</a:t>
            </a:r>
          </a:p>
          <a:p>
            <a:pPr lvl="1"/>
            <a:r>
              <a:rPr lang="en-US" sz="3300" b="1" dirty="0">
                <a:effectLst>
                  <a:outerShdw blurRad="38100" dist="38100" dir="2700000" algn="tl">
                    <a:srgbClr val="000000">
                      <a:alpha val="43137"/>
                    </a:srgbClr>
                  </a:outerShdw>
                </a:effectLst>
              </a:rPr>
              <a:t>Official transcript reviews by the Transfer Office can take weeks</a:t>
            </a:r>
          </a:p>
          <a:p>
            <a:pPr lvl="1"/>
            <a:r>
              <a:rPr lang="en-US" sz="3300" b="1" dirty="0">
                <a:effectLst>
                  <a:outerShdw blurRad="38100" dist="38100" dir="2700000" algn="tl">
                    <a:srgbClr val="000000">
                      <a:alpha val="43137"/>
                    </a:srgbClr>
                  </a:outerShdw>
                </a:effectLst>
              </a:rPr>
              <a:t>Failure to send your transcripts in a timely manner may result in you accidentally taking classes you don’t need</a:t>
            </a:r>
            <a:endParaRPr lang="en-US" sz="2800" b="1" dirty="0">
              <a:effectLst>
                <a:outerShdw blurRad="38100" dist="38100" dir="2700000" algn="tl">
                  <a:srgbClr val="000000">
                    <a:alpha val="43137"/>
                  </a:srgbClr>
                </a:outerShdw>
              </a:effectLst>
            </a:endParaRPr>
          </a:p>
          <a:p>
            <a:pPr lvl="1"/>
            <a:r>
              <a:rPr lang="en-US" sz="3300" b="1" dirty="0">
                <a:effectLst>
                  <a:outerShdw blurRad="38100" dist="38100" dir="2700000" algn="tl">
                    <a:srgbClr val="000000">
                      <a:alpha val="43137"/>
                    </a:srgbClr>
                  </a:outerShdw>
                </a:effectLst>
              </a:rPr>
              <a:t>If you took AP, IB, or CLEP tests, you must also send MSU Denver your official test scores to receive academic credit</a:t>
            </a:r>
          </a:p>
          <a:p>
            <a:r>
              <a:rPr lang="en-US" sz="3800" b="1" dirty="0">
                <a:effectLst>
                  <a:outerShdw blurRad="38100" dist="38100" dir="2700000" algn="tl">
                    <a:srgbClr val="000000">
                      <a:alpha val="43137"/>
                    </a:srgbClr>
                  </a:outerShdw>
                </a:effectLst>
              </a:rPr>
              <a:t>Your classes (particularly if they are from out of state) may need further review by an Academic Department Chair</a:t>
            </a:r>
          </a:p>
          <a:p>
            <a:pPr lvl="1"/>
            <a:r>
              <a:rPr lang="en-US" sz="3300" b="1" dirty="0">
                <a:effectLst>
                  <a:outerShdw blurRad="38100" dist="38100" dir="2700000" algn="tl">
                    <a:srgbClr val="000000">
                      <a:alpha val="43137"/>
                    </a:srgbClr>
                  </a:outerShdw>
                </a:effectLst>
              </a:rPr>
              <a:t>You may be required to submit a class syllabus </a:t>
            </a:r>
          </a:p>
          <a:p>
            <a:pPr lvl="1"/>
            <a:r>
              <a:rPr lang="en-US" sz="3300" b="1" dirty="0">
                <a:effectLst>
                  <a:outerShdw blurRad="38100" dist="38100" dir="2700000" algn="tl">
                    <a:srgbClr val="000000">
                      <a:alpha val="43137"/>
                    </a:srgbClr>
                  </a:outerShdw>
                </a:effectLst>
              </a:rPr>
              <a:t>Your academic advisor will help you review your transcript and instruct you on submitting courses for additional review</a:t>
            </a:r>
          </a:p>
          <a:p>
            <a:pPr lvl="1"/>
            <a:r>
              <a:rPr lang="en-US" sz="3300" b="1" dirty="0">
                <a:effectLst>
                  <a:outerShdw blurRad="38100" dist="38100" dir="2700000" algn="tl">
                    <a:srgbClr val="000000">
                      <a:alpha val="43137"/>
                    </a:srgbClr>
                  </a:outerShdw>
                </a:effectLst>
              </a:rPr>
              <a:t>If you have questions, please see the </a:t>
            </a:r>
            <a:r>
              <a:rPr lang="en-US" sz="3300" b="1" dirty="0">
                <a:solidFill>
                  <a:srgbClr val="FFC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Transfer Toolkit</a:t>
            </a:r>
            <a:endParaRPr lang="en-US" sz="3300" b="1" dirty="0">
              <a:solidFill>
                <a:srgbClr val="FFC000"/>
              </a:solidFill>
              <a:effectLst>
                <a:outerShdw blurRad="38100" dist="38100" dir="2700000" algn="tl">
                  <a:srgbClr val="000000">
                    <a:alpha val="43137"/>
                  </a:srgbClr>
                </a:outerShdw>
              </a:effectLst>
            </a:endParaRPr>
          </a:p>
          <a:p>
            <a:pPr lvl="1"/>
            <a:endParaRPr lang="en-US" dirty="0"/>
          </a:p>
          <a:p>
            <a:endParaRPr lang="en-US" dirty="0"/>
          </a:p>
        </p:txBody>
      </p:sp>
    </p:spTree>
    <p:extLst>
      <p:ext uri="{BB962C8B-B14F-4D97-AF65-F5344CB8AC3E}">
        <p14:creationId xmlns:p14="http://schemas.microsoft.com/office/powerpoint/2010/main" val="334317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8F60-069B-CB78-2A50-962A5EC7A9EB}"/>
              </a:ext>
            </a:extLst>
          </p:cNvPr>
          <p:cNvSpPr>
            <a:spLocks noGrp="1"/>
          </p:cNvSpPr>
          <p:nvPr>
            <p:ph type="ctrTitle"/>
          </p:nvPr>
        </p:nvSpPr>
        <p:spPr>
          <a:xfrm>
            <a:off x="1469572" y="216244"/>
            <a:ext cx="8971280" cy="793159"/>
          </a:xfrm>
        </p:spPr>
        <p:txBody>
          <a:bodyPr/>
          <a:lstStyle/>
          <a:p>
            <a:r>
              <a:rPr lang="en-US" dirty="0">
                <a:effectLst>
                  <a:outerShdw blurRad="38100" dist="38100" dir="2700000" algn="tl">
                    <a:srgbClr val="000000">
                      <a:alpha val="43137"/>
                    </a:srgbClr>
                  </a:outerShdw>
                </a:effectLst>
              </a:rPr>
              <a:t>International Transfer Students </a:t>
            </a:r>
          </a:p>
        </p:txBody>
      </p:sp>
      <p:sp>
        <p:nvSpPr>
          <p:cNvPr id="3" name="Content Placeholder 2">
            <a:extLst>
              <a:ext uri="{FF2B5EF4-FFF2-40B4-BE49-F238E27FC236}">
                <a16:creationId xmlns:a16="http://schemas.microsoft.com/office/drawing/2014/main" id="{48EE6D96-D64F-AC83-7E24-F90037DD2F09}"/>
              </a:ext>
            </a:extLst>
          </p:cNvPr>
          <p:cNvSpPr>
            <a:spLocks noGrp="1"/>
          </p:cNvSpPr>
          <p:nvPr>
            <p:ph sz="half" idx="1"/>
          </p:nvPr>
        </p:nvSpPr>
        <p:spPr>
          <a:xfrm>
            <a:off x="203117" y="1262488"/>
            <a:ext cx="11572009" cy="4829554"/>
          </a:xfrm>
        </p:spPr>
        <p:txBody>
          <a:bodyPr>
            <a:normAutofit fontScale="92500"/>
          </a:bodyPr>
          <a:lstStyle/>
          <a:p>
            <a:r>
              <a:rPr lang="en-US" sz="3200" b="1" dirty="0">
                <a:effectLst>
                  <a:outerShdw blurRad="38100" dist="38100" dir="2700000" algn="tl">
                    <a:srgbClr val="000000">
                      <a:alpha val="43137"/>
                    </a:srgbClr>
                  </a:outerShdw>
                </a:effectLst>
              </a:rPr>
              <a:t>CBUS Advisors will not do unofficial transfer evaluations without a </a:t>
            </a:r>
            <a:r>
              <a:rPr lang="en-US" sz="3200" b="1" dirty="0">
                <a:solidFill>
                  <a:srgbClr val="FFC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NACES approved transcript</a:t>
            </a:r>
            <a:r>
              <a:rPr lang="en-US" sz="3200" b="1" dirty="0">
                <a:solidFill>
                  <a:srgbClr val="FFC000"/>
                </a:solidFill>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translated into English</a:t>
            </a:r>
          </a:p>
          <a:p>
            <a:r>
              <a:rPr lang="en-US" sz="3200" b="1" dirty="0">
                <a:effectLst>
                  <a:outerShdw blurRad="38100" dist="38100" dir="2700000" algn="tl">
                    <a:srgbClr val="000000">
                      <a:alpha val="43137"/>
                    </a:srgbClr>
                  </a:outerShdw>
                </a:effectLst>
              </a:rPr>
              <a:t>Even with a NACES transcript, we will not be able to provide course overrides until we can verify you meet class prerequisites</a:t>
            </a:r>
          </a:p>
          <a:p>
            <a:pPr lvl="1"/>
            <a:r>
              <a:rPr lang="en-US" sz="2700" b="1" dirty="0">
                <a:effectLst>
                  <a:outerShdw blurRad="38100" dist="38100" dir="2700000" algn="tl">
                    <a:srgbClr val="000000">
                      <a:alpha val="43137"/>
                    </a:srgbClr>
                  </a:outerShdw>
                </a:effectLst>
              </a:rPr>
              <a:t>This might require you submitting copies                                                              of your course syllabi for review </a:t>
            </a:r>
          </a:p>
          <a:p>
            <a:r>
              <a:rPr lang="en-US" sz="3200" b="1" dirty="0">
                <a:effectLst>
                  <a:outerShdw blurRad="38100" dist="38100" dir="2700000" algn="tl">
                    <a:srgbClr val="000000">
                      <a:alpha val="43137"/>
                    </a:srgbClr>
                  </a:outerShdw>
                </a:effectLst>
              </a:rPr>
              <a:t>Please submit your NACES                                                              transcript early and do not make                                                                           an advising appointment until you                                                                have at least an unofficial copy of it</a:t>
            </a:r>
          </a:p>
          <a:p>
            <a:endParaRPr lang="en-US" dirty="0"/>
          </a:p>
        </p:txBody>
      </p:sp>
      <p:pic>
        <p:nvPicPr>
          <p:cNvPr id="5" name="Picture 4" descr="Picture of MSU Denver Students outside">
            <a:hlinkClick r:id="rId3"/>
            <a:extLst>
              <a:ext uri="{FF2B5EF4-FFF2-40B4-BE49-F238E27FC236}">
                <a16:creationId xmlns:a16="http://schemas.microsoft.com/office/drawing/2014/main" id="{A5463D3D-17D2-6CC9-DFA0-359016AA49ED}"/>
              </a:ext>
            </a:extLst>
          </p:cNvPr>
          <p:cNvPicPr>
            <a:picLocks noChangeAspect="1"/>
          </p:cNvPicPr>
          <p:nvPr/>
        </p:nvPicPr>
        <p:blipFill>
          <a:blip r:embed="rId4"/>
          <a:stretch>
            <a:fillRect/>
          </a:stretch>
        </p:blipFill>
        <p:spPr>
          <a:xfrm>
            <a:off x="7474702" y="3233515"/>
            <a:ext cx="4609183" cy="3167285"/>
          </a:xfrm>
          <a:prstGeom prst="rect">
            <a:avLst/>
          </a:prstGeom>
        </p:spPr>
      </p:pic>
    </p:spTree>
    <p:extLst>
      <p:ext uri="{BB962C8B-B14F-4D97-AF65-F5344CB8AC3E}">
        <p14:creationId xmlns:p14="http://schemas.microsoft.com/office/powerpoint/2010/main" val="336258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B410-8CE8-CB9B-AB8F-830A1C1370D2}"/>
              </a:ext>
            </a:extLst>
          </p:cNvPr>
          <p:cNvSpPr>
            <a:spLocks noGrp="1"/>
          </p:cNvSpPr>
          <p:nvPr>
            <p:ph type="ctrTitle"/>
          </p:nvPr>
        </p:nvSpPr>
        <p:spPr>
          <a:xfrm>
            <a:off x="1610360" y="196097"/>
            <a:ext cx="8971280" cy="840661"/>
          </a:xfrm>
        </p:spPr>
        <p:txBody>
          <a:bodyPr/>
          <a:lstStyle/>
          <a:p>
            <a:r>
              <a:rPr lang="en-US" dirty="0">
                <a:effectLst>
                  <a:outerShdw blurRad="38100" dist="38100" dir="2700000" algn="tl">
                    <a:srgbClr val="000000">
                      <a:alpha val="43137"/>
                    </a:srgbClr>
                  </a:outerShdw>
                </a:effectLst>
              </a:rPr>
              <a:t>Email / Social Media</a:t>
            </a:r>
          </a:p>
        </p:txBody>
      </p:sp>
      <p:sp>
        <p:nvSpPr>
          <p:cNvPr id="3" name="Content Placeholder 2">
            <a:extLst>
              <a:ext uri="{FF2B5EF4-FFF2-40B4-BE49-F238E27FC236}">
                <a16:creationId xmlns:a16="http://schemas.microsoft.com/office/drawing/2014/main" id="{000C8323-3EDC-2F7D-458C-DF191E67B27B}"/>
              </a:ext>
            </a:extLst>
          </p:cNvPr>
          <p:cNvSpPr>
            <a:spLocks noGrp="1"/>
          </p:cNvSpPr>
          <p:nvPr>
            <p:ph sz="half" idx="1"/>
          </p:nvPr>
        </p:nvSpPr>
        <p:spPr>
          <a:xfrm>
            <a:off x="403688" y="1203013"/>
            <a:ext cx="11412260" cy="4711230"/>
          </a:xfrm>
        </p:spPr>
        <p:txBody>
          <a:bodyPr>
            <a:normAutofit fontScale="92500" lnSpcReduction="10000"/>
          </a:bodyPr>
          <a:lstStyle/>
          <a:p>
            <a:r>
              <a:rPr lang="en-US" b="1" dirty="0">
                <a:effectLst>
                  <a:outerShdw blurRad="38100" dist="38100" dir="2700000" algn="tl">
                    <a:srgbClr val="000000">
                      <a:alpha val="43137"/>
                    </a:srgbClr>
                  </a:outerShdw>
                </a:effectLst>
              </a:rPr>
              <a:t>Check your MSU Denver email on a regular basis</a:t>
            </a:r>
          </a:p>
          <a:p>
            <a:pPr lvl="1"/>
            <a:r>
              <a:rPr lang="en-US" b="1" dirty="0">
                <a:effectLst>
                  <a:outerShdw blurRad="38100" dist="38100" dir="2700000" algn="tl">
                    <a:srgbClr val="000000">
                      <a:alpha val="43137"/>
                    </a:srgbClr>
                  </a:outerShdw>
                </a:effectLst>
              </a:rPr>
              <a:t>This is the primary method of contact with the University, including Financial Aid and your Professors</a:t>
            </a:r>
          </a:p>
          <a:p>
            <a:pPr lvl="2"/>
            <a:r>
              <a:rPr lang="en-US" b="1" dirty="0">
                <a:effectLst>
                  <a:outerShdw blurRad="38100" dist="38100" dir="2700000" algn="tl">
                    <a:srgbClr val="000000">
                      <a:alpha val="43137"/>
                    </a:srgbClr>
                  </a:outerShdw>
                </a:effectLst>
              </a:rPr>
              <a:t>You could miss important info like class cancellation notices, reminders about deadlines and career events, missing assignments, FASFA award notifications, etc.  </a:t>
            </a:r>
          </a:p>
          <a:p>
            <a:r>
              <a:rPr lang="en-US" b="1" dirty="0">
                <a:effectLst>
                  <a:outerShdw blurRad="38100" dist="38100" dir="2700000" algn="tl">
                    <a:srgbClr val="000000">
                      <a:alpha val="43137"/>
                    </a:srgbClr>
                  </a:outerShdw>
                </a:effectLst>
              </a:rPr>
              <a:t>We also recommend following the College on Social Media as we also post reminders and notices about upcoming events </a:t>
            </a:r>
          </a:p>
          <a:p>
            <a:pPr lvl="1"/>
            <a:r>
              <a:rPr lang="en-US" b="1" dirty="0">
                <a:solidFill>
                  <a:srgbClr val="FFC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CBUS Events</a:t>
            </a:r>
            <a:endParaRPr lang="en-US" b="1" dirty="0">
              <a:solidFill>
                <a:srgbClr val="FFC000"/>
              </a:solidFill>
              <a:effectLst>
                <a:outerShdw blurRad="38100" dist="38100" dir="2700000" algn="tl">
                  <a:srgbClr val="000000">
                    <a:alpha val="43137"/>
                  </a:srgbClr>
                </a:outerShdw>
              </a:effectLst>
            </a:endParaRPr>
          </a:p>
          <a:p>
            <a:pPr lvl="1"/>
            <a:r>
              <a:rPr lang="en-US" b="1" dirty="0">
                <a:solidFill>
                  <a:srgbClr val="FFC0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LinkedIn</a:t>
            </a:r>
            <a:endParaRPr lang="en-US" b="1" dirty="0">
              <a:solidFill>
                <a:srgbClr val="FFC000"/>
              </a:solidFill>
              <a:effectLst>
                <a:outerShdw blurRad="38100" dist="38100" dir="2700000" algn="tl">
                  <a:srgbClr val="000000">
                    <a:alpha val="43137"/>
                  </a:srgbClr>
                </a:outerShdw>
              </a:effectLst>
            </a:endParaRPr>
          </a:p>
          <a:p>
            <a:pPr lvl="1"/>
            <a:r>
              <a:rPr lang="en-US" b="1" dirty="0">
                <a:solidFill>
                  <a:srgbClr val="FFC0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Instagram</a:t>
            </a:r>
            <a:endParaRPr lang="en-US" b="1" dirty="0">
              <a:solidFill>
                <a:srgbClr val="FFC000"/>
              </a:solidFill>
              <a:effectLst>
                <a:outerShdw blurRad="38100" dist="38100" dir="2700000" algn="tl">
                  <a:srgbClr val="000000">
                    <a:alpha val="43137"/>
                  </a:srgbClr>
                </a:outerShdw>
              </a:effectLst>
            </a:endParaRPr>
          </a:p>
        </p:txBody>
      </p:sp>
      <p:pic>
        <p:nvPicPr>
          <p:cNvPr id="5" name="Picture 4" descr="Screenshot of MSU Denver's College of Business LinkedIn Profile">
            <a:extLst>
              <a:ext uri="{FF2B5EF4-FFF2-40B4-BE49-F238E27FC236}">
                <a16:creationId xmlns:a16="http://schemas.microsoft.com/office/drawing/2014/main" id="{3B5FACB2-16F3-A0AF-73EC-E756064C6CE9}"/>
              </a:ext>
            </a:extLst>
          </p:cNvPr>
          <p:cNvPicPr>
            <a:picLocks noChangeAspect="1"/>
          </p:cNvPicPr>
          <p:nvPr/>
        </p:nvPicPr>
        <p:blipFill>
          <a:blip r:embed="rId6"/>
          <a:stretch>
            <a:fillRect/>
          </a:stretch>
        </p:blipFill>
        <p:spPr>
          <a:xfrm>
            <a:off x="6341992" y="4517394"/>
            <a:ext cx="2923084" cy="2090716"/>
          </a:xfrm>
          <a:prstGeom prst="rect">
            <a:avLst/>
          </a:prstGeom>
        </p:spPr>
      </p:pic>
      <p:pic>
        <p:nvPicPr>
          <p:cNvPr id="7" name="Picture 6" descr="CBUS picture of our Events Webpage">
            <a:extLst>
              <a:ext uri="{FF2B5EF4-FFF2-40B4-BE49-F238E27FC236}">
                <a16:creationId xmlns:a16="http://schemas.microsoft.com/office/drawing/2014/main" id="{8B8AA029-36FE-EF82-A124-15ED01173902}"/>
              </a:ext>
            </a:extLst>
          </p:cNvPr>
          <p:cNvPicPr>
            <a:picLocks noChangeAspect="1"/>
          </p:cNvPicPr>
          <p:nvPr/>
        </p:nvPicPr>
        <p:blipFill>
          <a:blip r:embed="rId7"/>
          <a:stretch>
            <a:fillRect/>
          </a:stretch>
        </p:blipFill>
        <p:spPr>
          <a:xfrm>
            <a:off x="9279218" y="4517394"/>
            <a:ext cx="1635891" cy="2081632"/>
          </a:xfrm>
          <a:prstGeom prst="rect">
            <a:avLst/>
          </a:prstGeom>
        </p:spPr>
      </p:pic>
      <p:pic>
        <p:nvPicPr>
          <p:cNvPr id="9" name="Picture 8" descr="Screenshot of our Instagram page">
            <a:extLst>
              <a:ext uri="{FF2B5EF4-FFF2-40B4-BE49-F238E27FC236}">
                <a16:creationId xmlns:a16="http://schemas.microsoft.com/office/drawing/2014/main" id="{53C80110-BA62-92D5-BACD-255BD3178C42}"/>
              </a:ext>
            </a:extLst>
          </p:cNvPr>
          <p:cNvPicPr>
            <a:picLocks noChangeAspect="1"/>
          </p:cNvPicPr>
          <p:nvPr/>
        </p:nvPicPr>
        <p:blipFill>
          <a:blip r:embed="rId8"/>
          <a:stretch>
            <a:fillRect/>
          </a:stretch>
        </p:blipFill>
        <p:spPr>
          <a:xfrm>
            <a:off x="10929251" y="4526478"/>
            <a:ext cx="1112797" cy="2081632"/>
          </a:xfrm>
          <a:prstGeom prst="rect">
            <a:avLst/>
          </a:prstGeom>
        </p:spPr>
      </p:pic>
      <p:pic>
        <p:nvPicPr>
          <p:cNvPr id="11" name="Picture 10" descr="MSU Denver Instagram Picture of Student">
            <a:extLst>
              <a:ext uri="{FF2B5EF4-FFF2-40B4-BE49-F238E27FC236}">
                <a16:creationId xmlns:a16="http://schemas.microsoft.com/office/drawing/2014/main" id="{8210BBF8-35D0-08CD-AA92-86A3A2CF47C2}"/>
              </a:ext>
            </a:extLst>
          </p:cNvPr>
          <p:cNvPicPr>
            <a:picLocks noChangeAspect="1"/>
          </p:cNvPicPr>
          <p:nvPr/>
        </p:nvPicPr>
        <p:blipFill>
          <a:blip r:embed="rId9"/>
          <a:stretch>
            <a:fillRect/>
          </a:stretch>
        </p:blipFill>
        <p:spPr>
          <a:xfrm>
            <a:off x="4511657" y="4517394"/>
            <a:ext cx="1816193" cy="2090716"/>
          </a:xfrm>
          <a:prstGeom prst="rect">
            <a:avLst/>
          </a:prstGeom>
        </p:spPr>
      </p:pic>
    </p:spTree>
    <p:extLst>
      <p:ext uri="{BB962C8B-B14F-4D97-AF65-F5344CB8AC3E}">
        <p14:creationId xmlns:p14="http://schemas.microsoft.com/office/powerpoint/2010/main" val="1037560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owdy!&#10;https://pbs.twimg.com/profile_images/428753576630837248/uYvL6NVk.jpeg&#10;&#10;">
            <a:extLst>
              <a:ext uri="{FF2B5EF4-FFF2-40B4-BE49-F238E27FC236}">
                <a16:creationId xmlns:a16="http://schemas.microsoft.com/office/drawing/2014/main" id="{D4F0EDD5-513F-82C7-EFA7-7CB15911C1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9072" r="-2" b="9006"/>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33AFC6-ED7D-BF4E-B0F0-0CBED074FB05}"/>
              </a:ext>
            </a:extLst>
          </p:cNvPr>
          <p:cNvSpPr>
            <a:spLocks noGrp="1"/>
          </p:cNvSpPr>
          <p:nvPr>
            <p:ph type="ctrTitle"/>
          </p:nvPr>
        </p:nvSpPr>
        <p:spPr>
          <a:xfrm>
            <a:off x="225707" y="1051559"/>
            <a:ext cx="5545701" cy="3204134"/>
          </a:xfrm>
        </p:spPr>
        <p:txBody>
          <a:bodyPr vert="horz" lIns="91440" tIns="45720" rIns="91440" bIns="45720" rtlCol="0" anchor="b">
            <a:noAutofit/>
          </a:bodyPr>
          <a:lstStyle/>
          <a:p>
            <a:r>
              <a:rPr lang="en-US" sz="4800" dirty="0">
                <a:effectLst>
                  <a:outerShdw blurRad="38100" dist="38100" dir="2700000" algn="tl">
                    <a:srgbClr val="000000">
                      <a:alpha val="43137"/>
                    </a:srgbClr>
                  </a:outerShdw>
                </a:effectLst>
              </a:rPr>
              <a:t>Thank you for your attention.  We look forward to seeing you soon!</a:t>
            </a:r>
          </a:p>
        </p:txBody>
      </p:sp>
      <p:sp>
        <p:nvSpPr>
          <p:cNvPr id="3" name="Content Placeholder 2">
            <a:extLst>
              <a:ext uri="{FF2B5EF4-FFF2-40B4-BE49-F238E27FC236}">
                <a16:creationId xmlns:a16="http://schemas.microsoft.com/office/drawing/2014/main" id="{EBC14D7E-4772-E68B-D2F0-783183C4E6B8}"/>
              </a:ext>
            </a:extLst>
          </p:cNvPr>
          <p:cNvSpPr>
            <a:spLocks noGrp="1"/>
          </p:cNvSpPr>
          <p:nvPr>
            <p:ph sz="half" idx="1"/>
          </p:nvPr>
        </p:nvSpPr>
        <p:spPr>
          <a:xfrm>
            <a:off x="481029" y="4844779"/>
            <a:ext cx="11716397" cy="1208141"/>
          </a:xfrm>
        </p:spPr>
        <p:txBody>
          <a:bodyPr vert="horz" lIns="91440" tIns="45720" rIns="91440" bIns="45720" rtlCol="0">
            <a:noAutofit/>
          </a:bodyPr>
          <a:lstStyle/>
          <a:p>
            <a:pPr marL="0" indent="0">
              <a:buNone/>
            </a:pPr>
            <a:r>
              <a:rPr lang="en-US" sz="9700" b="1" dirty="0">
                <a:solidFill>
                  <a:srgbClr val="EED301"/>
                </a:solidFill>
                <a:effectLst>
                  <a:outerShdw blurRad="38100" dist="38100" dir="2700000" algn="tl">
                    <a:srgbClr val="000000">
                      <a:alpha val="43137"/>
                    </a:srgbClr>
                  </a:outerShdw>
                </a:effectLst>
              </a:rPr>
              <a:t>Go Road Runners!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4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AB4E-1CCC-42A6-6689-EC182B2B82A9}"/>
              </a:ext>
            </a:extLst>
          </p:cNvPr>
          <p:cNvSpPr>
            <a:spLocks noGrp="1"/>
          </p:cNvSpPr>
          <p:nvPr>
            <p:ph type="ctrTitle"/>
          </p:nvPr>
        </p:nvSpPr>
        <p:spPr>
          <a:xfrm>
            <a:off x="4495800" y="350488"/>
            <a:ext cx="7500257" cy="1432091"/>
          </a:xfrm>
        </p:spPr>
        <p:txBody>
          <a:bodyPr/>
          <a:lstStyle/>
          <a:p>
            <a:r>
              <a:rPr lang="en-US" sz="4800" dirty="0">
                <a:effectLst>
                  <a:outerShdw blurRad="38100" dist="38100" dir="2700000" algn="tl">
                    <a:srgbClr val="000000">
                      <a:alpha val="43137"/>
                    </a:srgbClr>
                  </a:outerShdw>
                </a:effectLst>
              </a:rPr>
              <a:t>You need to be      </a:t>
            </a:r>
            <a:r>
              <a:rPr lang="en-US" sz="5400" dirty="0">
                <a:solidFill>
                  <a:srgbClr val="E8C205"/>
                </a:solidFill>
                <a:effectLst>
                  <a:outerShdw blurRad="38100" dist="38100" dir="2700000" algn="tl">
                    <a:srgbClr val="000000">
                      <a:alpha val="43137"/>
                    </a:srgbClr>
                  </a:outerShdw>
                </a:effectLst>
              </a:rPr>
              <a:t>Rowdy Ready</a:t>
            </a:r>
            <a:r>
              <a:rPr lang="en-US" sz="5400" dirty="0">
                <a:solidFill>
                  <a:srgbClr val="D11041"/>
                </a:solidFill>
                <a:effectLst>
                  <a:outerShdw blurRad="38100" dist="38100" dir="2700000" algn="tl">
                    <a:srgbClr val="000000">
                      <a:alpha val="43137"/>
                    </a:srgbClr>
                  </a:outerShdw>
                </a:effectLst>
              </a:rPr>
              <a:t> </a:t>
            </a:r>
            <a:r>
              <a:rPr lang="en-US" sz="4800" dirty="0">
                <a:effectLst>
                  <a:outerShdw blurRad="38100" dist="38100" dir="2700000" algn="tl">
                    <a:srgbClr val="000000">
                      <a:alpha val="43137"/>
                    </a:srgbClr>
                  </a:outerShdw>
                </a:effectLst>
              </a:rPr>
              <a:t>by… </a:t>
            </a:r>
          </a:p>
        </p:txBody>
      </p:sp>
      <p:sp>
        <p:nvSpPr>
          <p:cNvPr id="3" name="Content Placeholder 2">
            <a:extLst>
              <a:ext uri="{FF2B5EF4-FFF2-40B4-BE49-F238E27FC236}">
                <a16:creationId xmlns:a16="http://schemas.microsoft.com/office/drawing/2014/main" id="{7443B0F9-919F-1273-3D53-71B7A0B8D61D}"/>
              </a:ext>
            </a:extLst>
          </p:cNvPr>
          <p:cNvSpPr>
            <a:spLocks noGrp="1"/>
          </p:cNvSpPr>
          <p:nvPr>
            <p:ph sz="half" idx="1"/>
          </p:nvPr>
        </p:nvSpPr>
        <p:spPr>
          <a:xfrm>
            <a:off x="4007577" y="1999431"/>
            <a:ext cx="7988480" cy="4546759"/>
          </a:xfrm>
        </p:spPr>
        <p:txBody>
          <a:bodyPr>
            <a:normAutofit lnSpcReduction="10000"/>
          </a:bodyPr>
          <a:lstStyle/>
          <a:p>
            <a:pPr>
              <a:buFont typeface="Wingdings" panose="05000000000000000000" pitchFamily="2" charset="2"/>
              <a:buChar char="ü"/>
            </a:pPr>
            <a:r>
              <a:rPr lang="en-US" sz="3600" b="1" dirty="0">
                <a:effectLst>
                  <a:outerShdw blurRad="38100" dist="38100" dir="2700000" algn="tl">
                    <a:srgbClr val="000000">
                      <a:alpha val="43137"/>
                    </a:srgbClr>
                  </a:outerShdw>
                </a:effectLst>
              </a:rPr>
              <a:t> Completing all Admissions steps</a:t>
            </a:r>
          </a:p>
          <a:p>
            <a:pPr>
              <a:buFont typeface="Wingdings" panose="05000000000000000000" pitchFamily="2" charset="2"/>
              <a:buChar char="ü"/>
            </a:pPr>
            <a:r>
              <a:rPr lang="en-US" sz="3600" b="1" dirty="0">
                <a:effectLst>
                  <a:outerShdw blurRad="38100" dist="38100" dir="2700000" algn="tl">
                    <a:srgbClr val="000000">
                      <a:alpha val="43137"/>
                    </a:srgbClr>
                  </a:outerShdw>
                </a:effectLst>
              </a:rPr>
              <a:t> Taking secondary placement exams (if needed) before registration </a:t>
            </a:r>
          </a:p>
          <a:p>
            <a:pPr>
              <a:buFont typeface="Wingdings" panose="05000000000000000000" pitchFamily="2" charset="2"/>
              <a:buChar char="ü"/>
            </a:pPr>
            <a:r>
              <a:rPr lang="en-US" sz="3600" b="1" dirty="0">
                <a:effectLst>
                  <a:outerShdw blurRad="38100" dist="38100" dir="2700000" algn="tl">
                    <a:srgbClr val="000000">
                      <a:alpha val="43137"/>
                    </a:srgbClr>
                  </a:outerShdw>
                </a:effectLst>
              </a:rPr>
              <a:t>Understanding University &amp; CBUS Policies, Dates, &amp; Deadlines</a:t>
            </a:r>
          </a:p>
          <a:p>
            <a:pPr>
              <a:buFont typeface="Wingdings" panose="05000000000000000000" pitchFamily="2" charset="2"/>
              <a:buChar char="ü"/>
            </a:pPr>
            <a:r>
              <a:rPr lang="en-US" sz="3600" b="1" dirty="0">
                <a:effectLst>
                  <a:outerShdw blurRad="38100" dist="38100" dir="2700000" algn="tl">
                    <a:srgbClr val="000000">
                      <a:alpha val="43137"/>
                    </a:srgbClr>
                  </a:outerShdw>
                </a:effectLst>
              </a:rPr>
              <a:t> Being prepared for your first Advising Appointment or Registration Session</a:t>
            </a:r>
          </a:p>
          <a:p>
            <a:endParaRPr lang="en-US" dirty="0"/>
          </a:p>
          <a:p>
            <a:endParaRPr lang="en-US" dirty="0"/>
          </a:p>
        </p:txBody>
      </p:sp>
      <p:pic>
        <p:nvPicPr>
          <p:cNvPr id="8" name="Picture 7" descr="Rowdy Roadrunner Sticker wearing a suit and backpack&#10;&#10;">
            <a:extLst>
              <a:ext uri="{FF2B5EF4-FFF2-40B4-BE49-F238E27FC236}">
                <a16:creationId xmlns:a16="http://schemas.microsoft.com/office/drawing/2014/main" id="{2C8680D7-9F4E-7269-DDE0-6E1056E83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25" y="-368135"/>
            <a:ext cx="6546190" cy="6546190"/>
          </a:xfrm>
          <a:prstGeom prst="rect">
            <a:avLst/>
          </a:prstGeom>
        </p:spPr>
      </p:pic>
    </p:spTree>
    <p:extLst>
      <p:ext uri="{BB962C8B-B14F-4D97-AF65-F5344CB8AC3E}">
        <p14:creationId xmlns:p14="http://schemas.microsoft.com/office/powerpoint/2010/main" val="420253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Pictures of MSU Denver students.  Instruction sfor sumbitting official transcripts, test scores, and documents are on our SEND IT webpage. For Immunization Requirements, see the Auraria Health Center">
            <a:extLst>
              <a:ext uri="{FF2B5EF4-FFF2-40B4-BE49-F238E27FC236}">
                <a16:creationId xmlns:a16="http://schemas.microsoft.com/office/drawing/2014/main" id="{DE43EFD4-51B1-A718-6757-019815844E7F}"/>
              </a:ext>
            </a:extLst>
          </p:cNvPr>
          <p:cNvSpPr/>
          <p:nvPr/>
        </p:nvSpPr>
        <p:spPr>
          <a:xfrm>
            <a:off x="174175" y="5265902"/>
            <a:ext cx="11843650" cy="1427478"/>
          </a:xfrm>
          <a:prstGeom prst="rect">
            <a:avLst/>
          </a:prstGeom>
          <a:solidFill>
            <a:srgbClr val="D11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04F33A-562D-1FDF-7039-F8D34BFBD551}"/>
              </a:ext>
            </a:extLst>
          </p:cNvPr>
          <p:cNvSpPr>
            <a:spLocks noGrp="1"/>
          </p:cNvSpPr>
          <p:nvPr>
            <p:ph type="ctrTitle"/>
          </p:nvPr>
        </p:nvSpPr>
        <p:spPr>
          <a:xfrm>
            <a:off x="1898073" y="160036"/>
            <a:ext cx="8971280" cy="871979"/>
          </a:xfrm>
        </p:spPr>
        <p:txBody>
          <a:bodyPr/>
          <a:lstStyle/>
          <a:p>
            <a:r>
              <a:rPr lang="en-US" sz="5400" dirty="0">
                <a:solidFill>
                  <a:srgbClr val="FFC000"/>
                </a:solidFill>
                <a:effectLst>
                  <a:outerShdw blurRad="38100" dist="38100" dir="2700000" algn="tl">
                    <a:srgbClr val="000000">
                      <a:alpha val="43137"/>
                    </a:srgbClr>
                  </a:outerShdw>
                </a:effectLst>
              </a:rPr>
              <a:t>Admissions Steps </a:t>
            </a:r>
          </a:p>
        </p:txBody>
      </p:sp>
      <p:sp>
        <p:nvSpPr>
          <p:cNvPr id="3" name="Content Placeholder 2">
            <a:extLst>
              <a:ext uri="{FF2B5EF4-FFF2-40B4-BE49-F238E27FC236}">
                <a16:creationId xmlns:a16="http://schemas.microsoft.com/office/drawing/2014/main" id="{27626EEA-5FFC-2C94-D50B-B39B90198CAD}"/>
              </a:ext>
            </a:extLst>
          </p:cNvPr>
          <p:cNvSpPr>
            <a:spLocks noGrp="1"/>
          </p:cNvSpPr>
          <p:nvPr>
            <p:ph sz="half" idx="1"/>
          </p:nvPr>
        </p:nvSpPr>
        <p:spPr>
          <a:xfrm>
            <a:off x="174175" y="1062462"/>
            <a:ext cx="11996782" cy="4700288"/>
          </a:xfrm>
        </p:spPr>
        <p:txBody>
          <a:bodyPr>
            <a:normAutofit/>
          </a:bodyPr>
          <a:lstStyle/>
          <a:p>
            <a:r>
              <a:rPr lang="en-US" sz="3200" b="1" dirty="0">
                <a:effectLst>
                  <a:outerShdw blurRad="38100" dist="38100" dir="2700000" algn="tl">
                    <a:srgbClr val="000000">
                      <a:alpha val="43137"/>
                    </a:srgbClr>
                  </a:outerShdw>
                </a:effectLst>
              </a:rPr>
              <a:t>You must complete all Admissions Checklist items</a:t>
            </a:r>
          </a:p>
          <a:p>
            <a:r>
              <a:rPr lang="en-US" sz="3200" b="1" dirty="0">
                <a:effectLst>
                  <a:outerShdw blurRad="38100" dist="38100" dir="2700000" algn="tl">
                    <a:srgbClr val="000000">
                      <a:alpha val="43137"/>
                    </a:srgbClr>
                  </a:outerShdw>
                </a:effectLst>
              </a:rPr>
              <a:t>This includes submitting the following:</a:t>
            </a:r>
          </a:p>
          <a:p>
            <a:pPr lvl="1">
              <a:buFont typeface="Wingdings" panose="05000000000000000000" pitchFamily="2" charset="2"/>
              <a:buChar char="ü"/>
            </a:pPr>
            <a:r>
              <a:rPr lang="en-US" sz="2400" b="1" dirty="0">
                <a:effectLst>
                  <a:outerShdw blurRad="38100" dist="38100" dir="2700000" algn="tl">
                    <a:srgbClr val="000000">
                      <a:alpha val="43137"/>
                    </a:srgbClr>
                  </a:outerShdw>
                </a:effectLst>
              </a:rPr>
              <a:t> Official transcripts from each institution attended</a:t>
            </a:r>
          </a:p>
          <a:p>
            <a:pPr lvl="1">
              <a:buFont typeface="Wingdings" panose="05000000000000000000" pitchFamily="2" charset="2"/>
              <a:buChar char="ü"/>
            </a:pPr>
            <a:r>
              <a:rPr lang="en-US" sz="2400" b="1" dirty="0">
                <a:effectLst>
                  <a:outerShdw blurRad="38100" dist="38100" dir="2700000" algn="tl">
                    <a:srgbClr val="000000">
                      <a:alpha val="43137"/>
                    </a:srgbClr>
                  </a:outerShdw>
                </a:effectLst>
              </a:rPr>
              <a:t> AP, IB, CLEP, or DANTES/DSST Test Scores</a:t>
            </a:r>
          </a:p>
          <a:p>
            <a:pPr lvl="1">
              <a:buFont typeface="Wingdings" panose="05000000000000000000" pitchFamily="2" charset="2"/>
              <a:buChar char="ü"/>
            </a:pPr>
            <a:r>
              <a:rPr lang="en-US" sz="2400" b="1" dirty="0">
                <a:effectLst>
                  <a:outerShdw blurRad="38100" dist="38100" dir="2700000" algn="tl">
                    <a:srgbClr val="000000">
                      <a:alpha val="43137"/>
                    </a:srgbClr>
                  </a:outerShdw>
                </a:effectLst>
              </a:rPr>
              <a:t> Your </a:t>
            </a:r>
            <a:r>
              <a:rPr lang="en-US" sz="2400" b="1" u="sng" dirty="0">
                <a:effectLst>
                  <a:outerShdw blurRad="38100" dist="38100" dir="2700000" algn="tl">
                    <a:srgbClr val="000000">
                      <a:alpha val="43137"/>
                    </a:srgbClr>
                  </a:outerShdw>
                </a:effectLst>
              </a:rPr>
              <a:t>final</a:t>
            </a:r>
            <a:r>
              <a:rPr lang="en-US" sz="2400" b="1" dirty="0">
                <a:effectLst>
                  <a:outerShdw blurRad="38100" dist="38100" dir="2700000" algn="tl">
                    <a:srgbClr val="000000">
                      <a:alpha val="43137"/>
                    </a:srgbClr>
                  </a:outerShdw>
                </a:effectLst>
              </a:rPr>
              <a:t> High School or GED transcript (if not transferring in 24+ credits)</a:t>
            </a:r>
          </a:p>
          <a:p>
            <a:pPr lvl="1">
              <a:buFont typeface="Wingdings" panose="05000000000000000000" pitchFamily="2" charset="2"/>
              <a:buChar char="ü"/>
            </a:pPr>
            <a:r>
              <a:rPr lang="en-US" sz="2400" b="1" dirty="0">
                <a:effectLst>
                  <a:outerShdw blurRad="38100" dist="38100" dir="2700000" algn="tl">
                    <a:srgbClr val="000000">
                      <a:alpha val="43137"/>
                    </a:srgbClr>
                  </a:outerShdw>
                </a:effectLst>
              </a:rPr>
              <a:t> Your Immunization Records (or alternative documentation)</a:t>
            </a:r>
          </a:p>
          <a:p>
            <a:pPr lvl="1">
              <a:buFont typeface="Wingdings" panose="05000000000000000000" pitchFamily="2" charset="2"/>
              <a:buChar char="ü"/>
            </a:pPr>
            <a:r>
              <a:rPr lang="en-US" sz="2400" b="1" dirty="0">
                <a:effectLst>
                  <a:outerShdw blurRad="38100" dist="38100" dir="2700000" algn="tl">
                    <a:srgbClr val="000000">
                      <a:alpha val="43137"/>
                    </a:srgbClr>
                  </a:outerShdw>
                </a:effectLst>
              </a:rPr>
              <a:t> Military/Vets: military service records (DD214, JST or CCAF Transcript)</a:t>
            </a:r>
          </a:p>
          <a:p>
            <a:r>
              <a:rPr lang="en-US" sz="3200" b="1" dirty="0">
                <a:effectLst>
                  <a:outerShdw blurRad="38100" dist="38100" dir="2700000" algn="tl">
                    <a:srgbClr val="000000">
                      <a:alpha val="43137"/>
                    </a:srgbClr>
                  </a:outerShdw>
                </a:effectLst>
              </a:rPr>
              <a:t>Find your checklist (Transfer / New Student / Readmit / Int’l Student / Military) on the </a:t>
            </a:r>
            <a:r>
              <a:rPr lang="en-US" sz="3200" b="1" dirty="0">
                <a:solidFill>
                  <a:srgbClr val="FFFF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Admissions Website </a:t>
            </a:r>
            <a:endParaRPr lang="en-US" sz="32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6CDCD2F-16AC-CAED-C231-534AF35C72E6}"/>
              </a:ext>
            </a:extLst>
          </p:cNvPr>
          <p:cNvSpPr txBox="1"/>
          <p:nvPr/>
        </p:nvSpPr>
        <p:spPr>
          <a:xfrm>
            <a:off x="2136312" y="5379476"/>
            <a:ext cx="9999020" cy="1200329"/>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Instructions for submitting official transcripts, test scores, and documents are on our </a:t>
            </a:r>
            <a:r>
              <a:rPr lang="en-US" sz="2400" b="1" dirty="0">
                <a:solidFill>
                  <a:srgbClr val="FFFF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SEND IT</a:t>
            </a:r>
            <a:r>
              <a:rPr lang="en-US" sz="2400" b="1" dirty="0">
                <a:solidFill>
                  <a:srgbClr val="FFFF00"/>
                </a:solidFill>
                <a:effectLst>
                  <a:outerShdw blurRad="38100" dist="38100" dir="2700000" algn="tl">
                    <a:srgbClr val="000000">
                      <a:alpha val="43137"/>
                    </a:srgbClr>
                  </a:outerShdw>
                </a:effectLst>
              </a:rPr>
              <a:t>  </a:t>
            </a:r>
            <a:r>
              <a:rPr lang="en-US" sz="2400" b="1" dirty="0">
                <a:solidFill>
                  <a:schemeClr val="bg1"/>
                </a:solidFill>
                <a:effectLst>
                  <a:outerShdw blurRad="38100" dist="38100" dir="2700000" algn="tl">
                    <a:srgbClr val="000000">
                      <a:alpha val="43137"/>
                    </a:srgbClr>
                  </a:outerShdw>
                </a:effectLst>
              </a:rPr>
              <a:t>webpage.  </a:t>
            </a:r>
          </a:p>
          <a:p>
            <a:r>
              <a:rPr lang="en-US" sz="2400" b="1" dirty="0">
                <a:solidFill>
                  <a:schemeClr val="bg1"/>
                </a:solidFill>
                <a:effectLst>
                  <a:outerShdw blurRad="38100" dist="38100" dir="2700000" algn="tl">
                    <a:srgbClr val="000000">
                      <a:alpha val="43137"/>
                    </a:srgbClr>
                  </a:outerShdw>
                </a:effectLst>
              </a:rPr>
              <a:t>For Immunization Requirements, see the </a:t>
            </a:r>
            <a:r>
              <a:rPr lang="en-US" sz="2400" b="1" dirty="0">
                <a:solidFill>
                  <a:srgbClr val="FFFF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Auraria Health Center</a:t>
            </a:r>
            <a:endParaRPr lang="en-US" sz="2400" b="1" dirty="0">
              <a:solidFill>
                <a:srgbClr val="FFFF00"/>
              </a:solidFill>
              <a:effectLst>
                <a:outerShdw blurRad="38100" dist="38100" dir="2700000" algn="tl">
                  <a:srgbClr val="000000">
                    <a:alpha val="43137"/>
                  </a:srgbClr>
                </a:outerShdw>
              </a:effectLst>
            </a:endParaRPr>
          </a:p>
        </p:txBody>
      </p:sp>
      <p:pic>
        <p:nvPicPr>
          <p:cNvPr id="7" name="Picture 6" descr="MSU Denver Students">
            <a:extLst>
              <a:ext uri="{FF2B5EF4-FFF2-40B4-BE49-F238E27FC236}">
                <a16:creationId xmlns:a16="http://schemas.microsoft.com/office/drawing/2014/main" id="{C7B7EB8C-F44D-A435-F11A-5354DA4D78C0}"/>
              </a:ext>
            </a:extLst>
          </p:cNvPr>
          <p:cNvPicPr>
            <a:picLocks noChangeAspect="1"/>
          </p:cNvPicPr>
          <p:nvPr/>
        </p:nvPicPr>
        <p:blipFill>
          <a:blip r:embed="rId6"/>
          <a:stretch>
            <a:fillRect/>
          </a:stretch>
        </p:blipFill>
        <p:spPr>
          <a:xfrm>
            <a:off x="245427" y="5324219"/>
            <a:ext cx="1723898" cy="1369161"/>
          </a:xfrm>
          <a:prstGeom prst="rect">
            <a:avLst/>
          </a:prstGeom>
        </p:spPr>
      </p:pic>
    </p:spTree>
    <p:extLst>
      <p:ext uri="{BB962C8B-B14F-4D97-AF65-F5344CB8AC3E}">
        <p14:creationId xmlns:p14="http://schemas.microsoft.com/office/powerpoint/2010/main" val="424411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High School Teacher Helping Stressed Pupil In Class High School Teacher Helping Stressed Pupil In Class Looking At A Laptop academic advisor college confusion stock pictures, royalty-free photos &amp; images">
            <a:extLst>
              <a:ext uri="{FF2B5EF4-FFF2-40B4-BE49-F238E27FC236}">
                <a16:creationId xmlns:a16="http://schemas.microsoft.com/office/drawing/2014/main" id="{2BC54D74-3B5A-5654-0069-188C5D64F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08" r="23289" b="5883"/>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B94928-C637-BAA5-BA5A-D15AF645FACA}"/>
              </a:ext>
            </a:extLst>
          </p:cNvPr>
          <p:cNvSpPr>
            <a:spLocks noGrp="1"/>
          </p:cNvSpPr>
          <p:nvPr>
            <p:ph type="ctrTitle"/>
          </p:nvPr>
        </p:nvSpPr>
        <p:spPr>
          <a:xfrm>
            <a:off x="421710" y="1068876"/>
            <a:ext cx="11770288" cy="1124712"/>
          </a:xfrm>
        </p:spPr>
        <p:txBody>
          <a:bodyPr vert="horz" lIns="91440" tIns="45720" rIns="91440" bIns="45720" rtlCol="0" anchor="b">
            <a:noAutofit/>
          </a:bodyPr>
          <a:lstStyle/>
          <a:p>
            <a:r>
              <a:rPr lang="en-US" sz="4000" dirty="0">
                <a:solidFill>
                  <a:srgbClr val="FFC0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Concurrent Enrollment </a:t>
            </a:r>
            <a:r>
              <a:rPr lang="en-US" sz="4000" dirty="0">
                <a:solidFill>
                  <a:srgbClr val="FFC000"/>
                </a:solidFill>
                <a:effectLst>
                  <a:outerShdw blurRad="38100" dist="38100" dir="2700000" algn="tl">
                    <a:srgbClr val="000000">
                      <a:alpha val="43137"/>
                    </a:srgbClr>
                  </a:outerShdw>
                </a:effectLst>
              </a:rPr>
              <a:t>(CE) </a:t>
            </a:r>
            <a:br>
              <a:rPr lang="en-US" sz="4000" dirty="0">
                <a:solidFill>
                  <a:srgbClr val="FFC000"/>
                </a:solidFill>
                <a:effectLst>
                  <a:outerShdw blurRad="38100" dist="38100" dir="2700000" algn="tl">
                    <a:srgbClr val="000000">
                      <a:alpha val="43137"/>
                    </a:srgbClr>
                  </a:outerShdw>
                </a:effectLst>
              </a:rPr>
            </a:br>
            <a:r>
              <a:rPr lang="en-US" sz="4000" dirty="0">
                <a:solidFill>
                  <a:srgbClr val="FFC000"/>
                </a:solidFill>
                <a:effectLst>
                  <a:outerShdw blurRad="38100" dist="38100" dir="2700000" algn="tl">
                    <a:srgbClr val="000000">
                      <a:alpha val="43137"/>
                    </a:srgbClr>
                  </a:outerShdw>
                </a:effectLst>
              </a:rPr>
              <a:t>Transcripts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FE0835A-B177-CA14-5650-F3BFBFC043B5}"/>
              </a:ext>
            </a:extLst>
          </p:cNvPr>
          <p:cNvSpPr>
            <a:spLocks noGrp="1"/>
          </p:cNvSpPr>
          <p:nvPr>
            <p:ph sz="half" idx="1"/>
          </p:nvPr>
        </p:nvSpPr>
        <p:spPr>
          <a:xfrm>
            <a:off x="0" y="2702516"/>
            <a:ext cx="10128526" cy="3857716"/>
          </a:xfrm>
        </p:spPr>
        <p:txBody>
          <a:bodyPr vert="horz" lIns="91440" tIns="45720" rIns="91440" bIns="45720" rtlCol="0" anchor="t">
            <a:noAutofit/>
          </a:bodyPr>
          <a:lstStyle/>
          <a:p>
            <a:r>
              <a:rPr lang="en-US" sz="2800" b="1" dirty="0">
                <a:effectLst>
                  <a:outerShdw blurRad="38100" dist="38100" dir="2700000" algn="tl">
                    <a:srgbClr val="000000">
                      <a:alpha val="43137"/>
                    </a:srgbClr>
                  </a:outerShdw>
                </a:effectLst>
              </a:rPr>
              <a:t>If you took a Concurrent Enrollment class in High School (this is a college course you took while in High School), you must send MSU Denver Admissions an official transcript </a:t>
            </a:r>
            <a:r>
              <a:rPr lang="en-US" sz="2800" b="1" u="sng" dirty="0">
                <a:effectLst>
                  <a:outerShdw blurRad="38100" dist="38100" dir="2700000" algn="tl">
                    <a:srgbClr val="000000">
                      <a:alpha val="43137"/>
                    </a:srgbClr>
                  </a:outerShdw>
                </a:effectLst>
              </a:rPr>
              <a:t>from the College or University</a:t>
            </a:r>
            <a:r>
              <a:rPr lang="en-US" sz="2800" b="1" dirty="0">
                <a:effectLst>
                  <a:outerShdw blurRad="38100" dist="38100" dir="2700000" algn="tl">
                    <a:srgbClr val="000000">
                      <a:alpha val="43137"/>
                    </a:srgbClr>
                  </a:outerShdw>
                </a:effectLst>
              </a:rPr>
              <a:t> you took your CE class through</a:t>
            </a:r>
          </a:p>
          <a:p>
            <a:pPr lvl="1"/>
            <a:r>
              <a:rPr lang="en-US" sz="2800" b="1" u="sng" dirty="0">
                <a:effectLst>
                  <a:outerShdw blurRad="38100" dist="38100" dir="2700000" algn="tl">
                    <a:srgbClr val="000000">
                      <a:alpha val="43137"/>
                    </a:srgbClr>
                  </a:outerShdw>
                </a:effectLst>
              </a:rPr>
              <a:t>High School transcripts will not get you college credit</a:t>
            </a:r>
          </a:p>
          <a:p>
            <a:r>
              <a:rPr lang="en-US" sz="2800" b="1" dirty="0">
                <a:effectLst>
                  <a:outerShdw blurRad="38100" dist="38100" dir="2700000" algn="tl">
                    <a:srgbClr val="000000">
                      <a:alpha val="43137"/>
                    </a:srgbClr>
                  </a:outerShdw>
                </a:effectLst>
              </a:rPr>
              <a:t>If you aren’t sure which college you took your CE class through, contact your High School, then order your official college transcript</a:t>
            </a:r>
          </a:p>
        </p:txBody>
      </p:sp>
    </p:spTree>
    <p:extLst>
      <p:ext uri="{BB962C8B-B14F-4D97-AF65-F5344CB8AC3E}">
        <p14:creationId xmlns:p14="http://schemas.microsoft.com/office/powerpoint/2010/main" val="3985904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A115-A473-98BA-2120-28B1FA216839}"/>
              </a:ext>
            </a:extLst>
          </p:cNvPr>
          <p:cNvSpPr>
            <a:spLocks noGrp="1"/>
          </p:cNvSpPr>
          <p:nvPr>
            <p:ph type="ctrTitle"/>
          </p:nvPr>
        </p:nvSpPr>
        <p:spPr>
          <a:xfrm>
            <a:off x="620486" y="360730"/>
            <a:ext cx="11386458" cy="1240221"/>
          </a:xfrm>
        </p:spPr>
        <p:txBody>
          <a:bodyPr/>
          <a:lstStyle/>
          <a:p>
            <a:r>
              <a:rPr lang="en-US" dirty="0">
                <a:effectLst>
                  <a:outerShdw blurRad="38100" dist="38100" dir="2700000" algn="tl">
                    <a:srgbClr val="000000">
                      <a:alpha val="43137"/>
                    </a:srgbClr>
                  </a:outerShdw>
                </a:effectLst>
              </a:rPr>
              <a:t>What happens if I don’t complete my Admissions Steps in a timely manner?</a:t>
            </a:r>
            <a:endParaRPr lang="en-US" dirty="0"/>
          </a:p>
        </p:txBody>
      </p:sp>
      <p:sp>
        <p:nvSpPr>
          <p:cNvPr id="3" name="Content Placeholder 2">
            <a:extLst>
              <a:ext uri="{FF2B5EF4-FFF2-40B4-BE49-F238E27FC236}">
                <a16:creationId xmlns:a16="http://schemas.microsoft.com/office/drawing/2014/main" id="{A6E8FE89-7FB3-C2B0-D0CE-A2FD96B53A8E}"/>
              </a:ext>
            </a:extLst>
          </p:cNvPr>
          <p:cNvSpPr>
            <a:spLocks noGrp="1"/>
          </p:cNvSpPr>
          <p:nvPr>
            <p:ph sz="half" idx="1"/>
          </p:nvPr>
        </p:nvSpPr>
        <p:spPr>
          <a:xfrm>
            <a:off x="517071" y="1697544"/>
            <a:ext cx="11157857" cy="3431357"/>
          </a:xfrm>
        </p:spPr>
        <p:txBody>
          <a:bodyPr>
            <a:normAutofit fontScale="92500"/>
          </a:bodyPr>
          <a:lstStyle/>
          <a:p>
            <a:r>
              <a:rPr lang="en-US" b="1" dirty="0">
                <a:effectLst>
                  <a:outerShdw blurRad="38100" dist="38100" dir="2700000" algn="tl">
                    <a:srgbClr val="000000">
                      <a:alpha val="43137"/>
                    </a:srgbClr>
                  </a:outerShdw>
                </a:effectLst>
              </a:rPr>
              <a:t>You will have </a:t>
            </a:r>
            <a:r>
              <a:rPr lang="en-US" b="1" dirty="0">
                <a:solidFill>
                  <a:srgbClr val="FFC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Registration Holds</a:t>
            </a:r>
            <a:r>
              <a:rPr lang="en-US" b="1" dirty="0">
                <a:effectLst>
                  <a:outerShdw blurRad="38100" dist="38100" dir="2700000" algn="tl">
                    <a:srgbClr val="000000">
                      <a:alpha val="43137"/>
                    </a:srgbClr>
                  </a:outerShdw>
                </a:effectLst>
              </a:rPr>
              <a:t> put on your account preventing you from adding future classes</a:t>
            </a:r>
          </a:p>
          <a:p>
            <a:r>
              <a:rPr lang="en-US" b="1" dirty="0">
                <a:effectLst>
                  <a:outerShdw blurRad="38100" dist="38100" dir="2700000" algn="tl">
                    <a:srgbClr val="000000">
                      <a:alpha val="43137"/>
                    </a:srgbClr>
                  </a:outerShdw>
                </a:effectLst>
              </a:rPr>
              <a:t>You increase your chances of registering for classes you don’t need or accidentally repeating a class</a:t>
            </a:r>
          </a:p>
          <a:p>
            <a:r>
              <a:rPr lang="en-US" b="1" dirty="0">
                <a:effectLst>
                  <a:outerShdw blurRad="38100" dist="38100" dir="2700000" algn="tl">
                    <a:srgbClr val="000000">
                      <a:alpha val="43137"/>
                    </a:srgbClr>
                  </a:outerShdw>
                </a:effectLst>
              </a:rPr>
              <a:t>You may not be able to register for classes without making an advising appointment</a:t>
            </a:r>
          </a:p>
        </p:txBody>
      </p:sp>
      <p:pic>
        <p:nvPicPr>
          <p:cNvPr id="14" name="Picture 13" descr="Pictures of MSU Denver College of Business Faculty and Staff">
            <a:extLst>
              <a:ext uri="{FF2B5EF4-FFF2-40B4-BE49-F238E27FC236}">
                <a16:creationId xmlns:a16="http://schemas.microsoft.com/office/drawing/2014/main" id="{C3D711DD-FDF6-EA51-06B1-3423080DC0AC}"/>
              </a:ext>
            </a:extLst>
          </p:cNvPr>
          <p:cNvPicPr>
            <a:picLocks noChangeAspect="1"/>
          </p:cNvPicPr>
          <p:nvPr/>
        </p:nvPicPr>
        <p:blipFill>
          <a:blip r:embed="rId3"/>
          <a:stretch>
            <a:fillRect/>
          </a:stretch>
        </p:blipFill>
        <p:spPr>
          <a:xfrm>
            <a:off x="0" y="4916385"/>
            <a:ext cx="12192000" cy="1803764"/>
          </a:xfrm>
          <a:prstGeom prst="rect">
            <a:avLst/>
          </a:prstGeom>
        </p:spPr>
      </p:pic>
    </p:spTree>
    <p:extLst>
      <p:ext uri="{BB962C8B-B14F-4D97-AF65-F5344CB8AC3E}">
        <p14:creationId xmlns:p14="http://schemas.microsoft.com/office/powerpoint/2010/main" val="246030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erson writing on a board">
            <a:extLst>
              <a:ext uri="{FF2B5EF4-FFF2-40B4-BE49-F238E27FC236}">
                <a16:creationId xmlns:a16="http://schemas.microsoft.com/office/drawing/2014/main" id="{9F2C460F-727E-5839-24C2-F94856063F14}"/>
              </a:ext>
            </a:extLst>
          </p:cNvPr>
          <p:cNvPicPr>
            <a:picLocks noChangeAspect="1"/>
          </p:cNvPicPr>
          <p:nvPr/>
        </p:nvPicPr>
        <p:blipFill>
          <a:blip r:embed="rId2">
            <a:alphaModFix amt="24000"/>
          </a:blip>
          <a:srcRect l="5428" t="-4384" r="1307" b="23838"/>
          <a:stretch>
            <a:fillRect/>
          </a:stretch>
        </p:blipFill>
        <p:spPr>
          <a:xfrm>
            <a:off x="1" y="-337179"/>
            <a:ext cx="12191999" cy="7195179"/>
          </a:xfrm>
          <a:prstGeom prst="rect">
            <a:avLst/>
          </a:prstGeom>
          <a:effectLst>
            <a:softEdge rad="0"/>
          </a:effectLst>
        </p:spPr>
      </p:pic>
      <p:sp>
        <p:nvSpPr>
          <p:cNvPr id="2" name="Title 1">
            <a:extLst>
              <a:ext uri="{FF2B5EF4-FFF2-40B4-BE49-F238E27FC236}">
                <a16:creationId xmlns:a16="http://schemas.microsoft.com/office/drawing/2014/main" id="{B873E1BC-EB22-8D55-FE5C-3BF7143EA41F}"/>
              </a:ext>
            </a:extLst>
          </p:cNvPr>
          <p:cNvSpPr>
            <a:spLocks noGrp="1"/>
          </p:cNvSpPr>
          <p:nvPr>
            <p:ph type="ctrTitle"/>
          </p:nvPr>
        </p:nvSpPr>
        <p:spPr>
          <a:xfrm>
            <a:off x="1610360" y="0"/>
            <a:ext cx="8971280" cy="1043527"/>
          </a:xfrm>
        </p:spPr>
        <p:txBody>
          <a:bodyPr/>
          <a:lstStyle/>
          <a:p>
            <a:r>
              <a:rPr lang="en-US" dirty="0">
                <a:effectLst>
                  <a:outerShdw blurRad="38100" dist="38100" dir="2700000" algn="tl">
                    <a:srgbClr val="000000">
                      <a:alpha val="43137"/>
                    </a:srgbClr>
                  </a:outerShdw>
                </a:effectLst>
              </a:rPr>
              <a:t>English and Math Placement</a:t>
            </a:r>
          </a:p>
        </p:txBody>
      </p:sp>
      <p:sp>
        <p:nvSpPr>
          <p:cNvPr id="3" name="Content Placeholder 2">
            <a:extLst>
              <a:ext uri="{FF2B5EF4-FFF2-40B4-BE49-F238E27FC236}">
                <a16:creationId xmlns:a16="http://schemas.microsoft.com/office/drawing/2014/main" id="{971B3AE1-3B53-FB31-A2B9-0FA42397A7C8}"/>
              </a:ext>
            </a:extLst>
          </p:cNvPr>
          <p:cNvSpPr>
            <a:spLocks noGrp="1"/>
          </p:cNvSpPr>
          <p:nvPr>
            <p:ph sz="half" idx="1"/>
          </p:nvPr>
        </p:nvSpPr>
        <p:spPr>
          <a:xfrm>
            <a:off x="357045" y="1286533"/>
            <a:ext cx="11477910" cy="2947090"/>
          </a:xfrm>
        </p:spPr>
        <p:txBody>
          <a:bodyPr>
            <a:normAutofit fontScale="92500"/>
          </a:bodyPr>
          <a:lstStyle/>
          <a:p>
            <a:r>
              <a:rPr lang="en-US" b="1" dirty="0">
                <a:effectLst>
                  <a:outerShdw blurRad="38100" dist="38100" dir="2700000" algn="tl">
                    <a:srgbClr val="000000">
                      <a:alpha val="43137"/>
                    </a:srgbClr>
                  </a:outerShdw>
                </a:effectLst>
              </a:rPr>
              <a:t>You may need to take placement tests for English &amp; Math  </a:t>
            </a:r>
          </a:p>
          <a:p>
            <a:r>
              <a:rPr lang="en-US" sz="3200" b="1" dirty="0">
                <a:effectLst>
                  <a:outerShdw blurRad="38100" dist="38100" dir="2700000" algn="tl">
                    <a:srgbClr val="000000">
                      <a:alpha val="43137"/>
                    </a:srgbClr>
                  </a:outerShdw>
                </a:effectLst>
              </a:rPr>
              <a:t>Most Business classes require English, an Oral Communication, and a College Math class as </a:t>
            </a:r>
            <a:r>
              <a:rPr lang="en-US" sz="3200" b="1" u="sng" dirty="0">
                <a:solidFill>
                  <a:srgbClr val="FFC000"/>
                </a:solidFill>
                <a:effectLst>
                  <a:outerShdw blurRad="38100" dist="38100" dir="2700000" algn="tl">
                    <a:srgbClr val="000000">
                      <a:alpha val="43137"/>
                    </a:srgbClr>
                  </a:outerShdw>
                </a:effectLst>
              </a:rPr>
              <a:t>prerequisites</a:t>
            </a:r>
          </a:p>
          <a:p>
            <a:r>
              <a:rPr lang="en-US" sz="3200" b="1" u="sng" dirty="0">
                <a:effectLst>
                  <a:outerShdw blurRad="38100" dist="38100" dir="2700000" algn="tl">
                    <a:srgbClr val="000000">
                      <a:alpha val="43137"/>
                    </a:srgbClr>
                  </a:outerShdw>
                </a:effectLst>
              </a:rPr>
              <a:t>If you do not take your placement tests/prerequisites in a timely manner, you will run out of classes to take that count towards your degree</a:t>
            </a:r>
          </a:p>
        </p:txBody>
      </p:sp>
      <p:grpSp>
        <p:nvGrpSpPr>
          <p:cNvPr id="4" name="Group 3" descr="CBUS Sticker from our Marketing Student Sticker competition">
            <a:extLst>
              <a:ext uri="{FF2B5EF4-FFF2-40B4-BE49-F238E27FC236}">
                <a16:creationId xmlns:a16="http://schemas.microsoft.com/office/drawing/2014/main" id="{882C41AA-1C83-BCE4-FBB4-3D13C8EB1CA1}"/>
              </a:ext>
            </a:extLst>
          </p:cNvPr>
          <p:cNvGrpSpPr/>
          <p:nvPr/>
        </p:nvGrpSpPr>
        <p:grpSpPr>
          <a:xfrm>
            <a:off x="703975" y="4379558"/>
            <a:ext cx="2181730" cy="1938992"/>
            <a:chOff x="4683197" y="9928812"/>
            <a:chExt cx="1501411" cy="1251857"/>
          </a:xfrm>
        </p:grpSpPr>
        <p:sp>
          <p:nvSpPr>
            <p:cNvPr id="7" name="Oval 6">
              <a:extLst>
                <a:ext uri="{FF2B5EF4-FFF2-40B4-BE49-F238E27FC236}">
                  <a16:creationId xmlns:a16="http://schemas.microsoft.com/office/drawing/2014/main" id="{D56C6688-E45A-C1B4-9A0C-4E7EA94AE23F}"/>
                </a:ext>
              </a:extLst>
            </p:cNvPr>
            <p:cNvSpPr/>
            <p:nvPr/>
          </p:nvSpPr>
          <p:spPr>
            <a:xfrm>
              <a:off x="4758890" y="9928812"/>
              <a:ext cx="1379764" cy="1251857"/>
            </a:xfrm>
            <a:prstGeom prst="ellipse">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MSU Denver CBUS Sticker.">
              <a:extLst>
                <a:ext uri="{FF2B5EF4-FFF2-40B4-BE49-F238E27FC236}">
                  <a16:creationId xmlns:a16="http://schemas.microsoft.com/office/drawing/2014/main" id="{1FAA4E86-2F68-2391-04BD-694E17ED5751}"/>
                </a:ext>
              </a:extLst>
            </p:cNvPr>
            <p:cNvPicPr>
              <a:picLocks noChangeAspect="1"/>
            </p:cNvPicPr>
            <p:nvPr/>
          </p:nvPicPr>
          <p:blipFill>
            <a:blip r:embed="rId3">
              <a:extLst>
                <a:ext uri="{28A0092B-C50C-407E-A947-70E740481C1C}">
                  <a14:useLocalDpi xmlns:a14="http://schemas.microsoft.com/office/drawing/2010/main" val="0"/>
                </a:ext>
              </a:extLst>
            </a:blip>
            <a:srcRect t="27104" b="18997"/>
            <a:stretch>
              <a:fillRect/>
            </a:stretch>
          </p:blipFill>
          <p:spPr>
            <a:xfrm>
              <a:off x="4683197" y="10158962"/>
              <a:ext cx="1501411" cy="927488"/>
            </a:xfrm>
            <a:prstGeom prst="rect">
              <a:avLst/>
            </a:prstGeom>
          </p:spPr>
        </p:pic>
      </p:grpSp>
      <p:sp>
        <p:nvSpPr>
          <p:cNvPr id="5" name="TextBox 4">
            <a:extLst>
              <a:ext uri="{FF2B5EF4-FFF2-40B4-BE49-F238E27FC236}">
                <a16:creationId xmlns:a16="http://schemas.microsoft.com/office/drawing/2014/main" id="{5F6A65D6-ED31-E9D9-A340-54AD73F70BCB}"/>
              </a:ext>
            </a:extLst>
          </p:cNvPr>
          <p:cNvSpPr txBox="1"/>
          <p:nvPr/>
        </p:nvSpPr>
        <p:spPr>
          <a:xfrm>
            <a:off x="2964552" y="4319648"/>
            <a:ext cx="9148601" cy="2092881"/>
          </a:xfrm>
          <a:prstGeom prst="rect">
            <a:avLst/>
          </a:prstGeom>
          <a:noFill/>
        </p:spPr>
        <p:txBody>
          <a:bodyPr wrap="square" rtlCol="0">
            <a:spAutoFit/>
          </a:bodyPr>
          <a:lstStyle/>
          <a:p>
            <a:r>
              <a:rPr lang="en-US" sz="2600" b="1" dirty="0">
                <a:solidFill>
                  <a:srgbClr val="FFC000"/>
                </a:solidFill>
                <a:effectLst>
                  <a:outerShdw blurRad="38100" dist="38100" dir="2700000" algn="tl">
                    <a:srgbClr val="000000">
                      <a:alpha val="43137"/>
                    </a:srgbClr>
                  </a:outerShdw>
                </a:effectLst>
              </a:rPr>
              <a:t>A prerequisite is a requirement, condition, or course that must be fulfilled or completed before another can take place. For example, taking a beginner class before an advanced one.  </a:t>
            </a:r>
            <a:r>
              <a:rPr lang="en-US" sz="2600" b="1" u="sng" dirty="0">
                <a:solidFill>
                  <a:srgbClr val="FFC000"/>
                </a:solidFill>
                <a:effectLst>
                  <a:outerShdw blurRad="38100" dist="38100" dir="2700000" algn="tl">
                    <a:srgbClr val="000000">
                      <a:alpha val="43137"/>
                    </a:srgbClr>
                  </a:outerShdw>
                </a:effectLst>
              </a:rPr>
              <a:t>Because we are AACSB accredited, we will not waive prerequisites in any circumstances. </a:t>
            </a:r>
            <a:endParaRPr lang="en-US" sz="2600" u="sng" dirty="0"/>
          </a:p>
        </p:txBody>
      </p:sp>
    </p:spTree>
    <p:extLst>
      <p:ext uri="{BB962C8B-B14F-4D97-AF65-F5344CB8AC3E}">
        <p14:creationId xmlns:p14="http://schemas.microsoft.com/office/powerpoint/2010/main" val="345272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AAFA-43E8-A18C-602E-27D2A9E54E5F}"/>
              </a:ext>
            </a:extLst>
          </p:cNvPr>
          <p:cNvSpPr>
            <a:spLocks noGrp="1"/>
          </p:cNvSpPr>
          <p:nvPr>
            <p:ph type="ctrTitle"/>
          </p:nvPr>
        </p:nvSpPr>
        <p:spPr>
          <a:xfrm>
            <a:off x="402310" y="391828"/>
            <a:ext cx="10744200" cy="987669"/>
          </a:xfrm>
        </p:spPr>
        <p:txBody>
          <a:bodyPr/>
          <a:lstStyle/>
          <a:p>
            <a:r>
              <a:rPr lang="en-US" sz="4000" dirty="0">
                <a:solidFill>
                  <a:srgbClr val="FFC000"/>
                </a:solidFill>
                <a:effectLst>
                  <a:outerShdw blurRad="38100" dist="38100" dir="2700000" algn="tl">
                    <a:srgbClr val="000000">
                      <a:alpha val="43137"/>
                    </a:srgbClr>
                  </a:outerShdw>
                </a:effectLst>
              </a:rPr>
              <a:t>How do I know if I need to take English and Math Placement Tests?</a:t>
            </a:r>
          </a:p>
        </p:txBody>
      </p:sp>
      <p:sp>
        <p:nvSpPr>
          <p:cNvPr id="3" name="Content Placeholder 2">
            <a:extLst>
              <a:ext uri="{FF2B5EF4-FFF2-40B4-BE49-F238E27FC236}">
                <a16:creationId xmlns:a16="http://schemas.microsoft.com/office/drawing/2014/main" id="{49141854-F81F-B4BE-9D0A-01149C00CB4D}"/>
              </a:ext>
            </a:extLst>
          </p:cNvPr>
          <p:cNvSpPr>
            <a:spLocks noGrp="1"/>
          </p:cNvSpPr>
          <p:nvPr>
            <p:ph sz="half" idx="1"/>
          </p:nvPr>
        </p:nvSpPr>
        <p:spPr>
          <a:xfrm>
            <a:off x="517072" y="885662"/>
            <a:ext cx="7697322" cy="2343908"/>
          </a:xfrm>
        </p:spPr>
        <p:txBody>
          <a:bodyPr>
            <a:normAutofit/>
          </a:bodyPr>
          <a:lstStyle/>
          <a:p>
            <a:pPr marL="0" indent="0">
              <a:buNone/>
            </a:pPr>
            <a:endParaRPr lang="en-US" sz="3600" b="1" dirty="0">
              <a:effectLst>
                <a:outerShdw blurRad="38100" dist="38100" dir="2700000" algn="tl">
                  <a:srgbClr val="000000">
                    <a:alpha val="43137"/>
                  </a:srgbClr>
                </a:outerShdw>
              </a:effectLst>
            </a:endParaRPr>
          </a:p>
          <a:p>
            <a:pPr marL="0" indent="0">
              <a:buNone/>
            </a:pPr>
            <a:r>
              <a:rPr lang="en-US" sz="4000" b="1" dirty="0">
                <a:effectLst>
                  <a:outerShdw blurRad="38100" dist="38100" dir="2700000" algn="tl">
                    <a:srgbClr val="000000">
                      <a:alpha val="43137"/>
                    </a:srgbClr>
                  </a:outerShdw>
                </a:effectLst>
              </a:rPr>
              <a:t>See our CBUS Advising Website </a:t>
            </a:r>
            <a:r>
              <a:rPr lang="en-US" sz="4000" b="1" dirty="0">
                <a:solidFill>
                  <a:srgbClr val="FFFF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General Requirements</a:t>
            </a:r>
            <a:endParaRPr lang="en-US" sz="4000" b="1" dirty="0">
              <a:solidFill>
                <a:srgbClr val="FFFF00"/>
              </a:solidFill>
              <a:effectLst>
                <a:outerShdw blurRad="38100" dist="38100" dir="2700000" algn="tl">
                  <a:srgbClr val="000000">
                    <a:alpha val="43137"/>
                  </a:srgbClr>
                </a:outerShdw>
              </a:effectLst>
            </a:endParaRPr>
          </a:p>
        </p:txBody>
      </p:sp>
      <p:pic>
        <p:nvPicPr>
          <p:cNvPr id="7" name="Picture 6" descr="CBUS Sticker">
            <a:hlinkClick r:id="rId3"/>
            <a:extLst>
              <a:ext uri="{FF2B5EF4-FFF2-40B4-BE49-F238E27FC236}">
                <a16:creationId xmlns:a16="http://schemas.microsoft.com/office/drawing/2014/main" id="{FA8923E3-BB7F-EC2E-1591-756380062F45}"/>
              </a:ext>
            </a:extLst>
          </p:cNvPr>
          <p:cNvPicPr>
            <a:picLocks noChangeAspect="1"/>
          </p:cNvPicPr>
          <p:nvPr/>
        </p:nvPicPr>
        <p:blipFill>
          <a:blip r:embed="rId4">
            <a:extLst>
              <a:ext uri="{28A0092B-C50C-407E-A947-70E740481C1C}">
                <a14:useLocalDpi xmlns:a14="http://schemas.microsoft.com/office/drawing/2010/main" val="0"/>
              </a:ext>
            </a:extLst>
          </a:blip>
          <a:srcRect l="15259" t="14288" r="13614" b="16228"/>
          <a:stretch>
            <a:fillRect/>
          </a:stretch>
        </p:blipFill>
        <p:spPr>
          <a:xfrm>
            <a:off x="9144000" y="1106080"/>
            <a:ext cx="2253804" cy="2201737"/>
          </a:xfrm>
          <a:prstGeom prst="rect">
            <a:avLst/>
          </a:prstGeom>
        </p:spPr>
      </p:pic>
      <p:sp>
        <p:nvSpPr>
          <p:cNvPr id="4" name="TextBox 3">
            <a:extLst>
              <a:ext uri="{FF2B5EF4-FFF2-40B4-BE49-F238E27FC236}">
                <a16:creationId xmlns:a16="http://schemas.microsoft.com/office/drawing/2014/main" id="{0380069F-F71D-CCB3-C234-0CE3694BADF0}"/>
              </a:ext>
            </a:extLst>
          </p:cNvPr>
          <p:cNvSpPr txBox="1"/>
          <p:nvPr/>
        </p:nvSpPr>
        <p:spPr>
          <a:xfrm>
            <a:off x="243939" y="3015822"/>
            <a:ext cx="11153865" cy="3231654"/>
          </a:xfrm>
          <a:prstGeom prst="rect">
            <a:avLst/>
          </a:prstGeom>
          <a:noFill/>
        </p:spPr>
        <p:txBody>
          <a:bodyPr wrap="square" rtlCol="0">
            <a:spAutoFit/>
          </a:bodyPr>
          <a:lstStyle/>
          <a:p>
            <a:r>
              <a:rPr lang="en-US" sz="2800" b="1" u="sng" dirty="0">
                <a:solidFill>
                  <a:schemeClr val="bg1"/>
                </a:solidFill>
                <a:effectLst>
                  <a:outerShdw blurRad="38100" dist="38100" dir="2700000" algn="tl">
                    <a:srgbClr val="000000">
                      <a:alpha val="43137"/>
                    </a:srgbClr>
                  </a:outerShdw>
                </a:effectLst>
              </a:rPr>
              <a:t>Transfer Students: </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If you completed equivalents to ENG 1010 or ENG 1020, you do not need to take the English Placement Survey</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If you completed College Algebra (MTH 1110), Finite Math (MTH 1310), Pre-Calculus (MTH 1400), Business Calculus (MTH 1320), or Calculus (MTH 1410), you do not need to take the Math placement test</a:t>
            </a:r>
          </a:p>
          <a:p>
            <a:pPr marL="342900" indent="-342900">
              <a:buFont typeface="Arial" panose="020B0604020202020204" pitchFamily="34" charset="0"/>
              <a:buChar char="•"/>
            </a:pPr>
            <a:r>
              <a:rPr lang="en-US" sz="2800" b="1" dirty="0">
                <a:solidFill>
                  <a:srgbClr val="FFC000"/>
                </a:solidFill>
                <a:effectLst>
                  <a:outerShdw blurRad="38100" dist="38100" dir="2700000" algn="tl">
                    <a:srgbClr val="000000">
                      <a:alpha val="43137"/>
                    </a:srgbClr>
                  </a:outerShdw>
                </a:effectLst>
              </a:rPr>
              <a:t>You can check if courses transfer in as equivalents via </a:t>
            </a:r>
            <a:r>
              <a:rPr lang="en-US" sz="2800" b="1" dirty="0">
                <a:solidFill>
                  <a:srgbClr val="FFC00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Transferology</a:t>
            </a:r>
            <a:r>
              <a:rPr lang="en-US" sz="2800" b="1" dirty="0">
                <a:solidFill>
                  <a:srgbClr val="FFC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2007953"/>
      </p:ext>
    </p:extLst>
  </p:cSld>
  <p:clrMapOvr>
    <a:masterClrMapping/>
  </p:clrMapOvr>
</p:sld>
</file>

<file path=ppt/theme/theme1.xml><?xml version="1.0" encoding="utf-8"?>
<a:theme xmlns:a="http://schemas.openxmlformats.org/drawingml/2006/main" name="Office Theme">
  <a:themeElements>
    <a:clrScheme name="MSU Denver Color Palette">
      <a:dk1>
        <a:srgbClr val="00457C"/>
      </a:dk1>
      <a:lt1>
        <a:sysClr val="window" lastClr="FFFFFF"/>
      </a:lt1>
      <a:dk2>
        <a:srgbClr val="00457C"/>
      </a:dk2>
      <a:lt2>
        <a:srgbClr val="E7E6E6"/>
      </a:lt2>
      <a:accent1>
        <a:srgbClr val="508FCC"/>
      </a:accent1>
      <a:accent2>
        <a:srgbClr val="D11242"/>
      </a:accent2>
      <a:accent3>
        <a:srgbClr val="B3B5B7"/>
      </a:accent3>
      <a:accent4>
        <a:srgbClr val="6D6E70"/>
      </a:accent4>
      <a:accent5>
        <a:srgbClr val="00457C"/>
      </a:accent5>
      <a:accent6>
        <a:srgbClr val="0C0C0C"/>
      </a:accent6>
      <a:hlink>
        <a:srgbClr val="508FCC"/>
      </a:hlink>
      <a:folHlink>
        <a:srgbClr val="D112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fdcacb1-639a-4118-a981-cd0bf7f92406">
      <UserInfo>
        <DisplayName>Pamela Packer</DisplayName>
        <AccountId>9</AccountId>
        <AccountType/>
      </UserInfo>
    </SharedWithUsers>
    <TaxCatchAll xmlns="3fdcacb1-639a-4118-a981-cd0bf7f92406" xsi:nil="true"/>
    <lcf76f155ced4ddcb4097134ff3c332f xmlns="55d52feb-90b8-4648-aedf-8346d6048b4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18A3CF96ED2542914976F48BA73B56" ma:contentTypeVersion="13" ma:contentTypeDescription="Create a new document." ma:contentTypeScope="" ma:versionID="c463afd432e65f65c71c7656f5cb0dba">
  <xsd:schema xmlns:xsd="http://www.w3.org/2001/XMLSchema" xmlns:xs="http://www.w3.org/2001/XMLSchema" xmlns:p="http://schemas.microsoft.com/office/2006/metadata/properties" xmlns:ns2="55d52feb-90b8-4648-aedf-8346d6048b40" xmlns:ns3="3fdcacb1-639a-4118-a981-cd0bf7f92406" targetNamespace="http://schemas.microsoft.com/office/2006/metadata/properties" ma:root="true" ma:fieldsID="0d0cda2d490dfaef2fce8ebbbb7f0471" ns2:_="" ns3:_="">
    <xsd:import namespace="55d52feb-90b8-4648-aedf-8346d6048b40"/>
    <xsd:import namespace="3fdcacb1-639a-4118-a981-cd0bf7f924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52feb-90b8-4648-aedf-8346d6048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3401fd-4171-4ebb-b21f-c984330e7b5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cacb1-639a-4118-a981-cd0bf7f924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f74455d-3f23-4a65-9448-79e6ac9afd87}" ma:internalName="TaxCatchAll" ma:showField="CatchAllData" ma:web="3fdcacb1-639a-4118-a981-cd0bf7f924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1E77DD-ECE0-4755-8739-B07746CC95F7}">
  <ds:schemaRefs>
    <ds:schemaRef ds:uri="55d52feb-90b8-4648-aedf-8346d6048b40"/>
    <ds:schemaRef ds:uri="http://schemas.microsoft.com/office/2006/documentManagement/types"/>
    <ds:schemaRef ds:uri="http://purl.org/dc/terms/"/>
    <ds:schemaRef ds:uri="http://purl.org/dc/dcmitype/"/>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3fdcacb1-639a-4118-a981-cd0bf7f92406"/>
    <ds:schemaRef ds:uri="http://purl.org/dc/elements/1.1/"/>
  </ds:schemaRefs>
</ds:datastoreItem>
</file>

<file path=customXml/itemProps2.xml><?xml version="1.0" encoding="utf-8"?>
<ds:datastoreItem xmlns:ds="http://schemas.openxmlformats.org/officeDocument/2006/customXml" ds:itemID="{310F993F-BD3C-4602-933D-97823EA74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d52feb-90b8-4648-aedf-8346d6048b40"/>
    <ds:schemaRef ds:uri="3fdcacb1-639a-4118-a981-cd0bf7f924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2EEF44-0359-43B5-AF4C-B3B2EE9A65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19229</TotalTime>
  <Words>2604</Words>
  <Application>Microsoft Office PowerPoint</Application>
  <PresentationFormat>Widescreen</PresentationFormat>
  <Paragraphs>214</Paragraphs>
  <Slides>34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Wingdings</vt:lpstr>
      <vt:lpstr>Office Theme</vt:lpstr>
      <vt:lpstr>MSU Denver College of Business  New Students Pre-Orientation Slides  </vt:lpstr>
      <vt:lpstr> These slides will familiarize you with important policies and information regarding your academic program.    You are responsible for knowing and understanding this information.  </vt:lpstr>
      <vt:lpstr>Welcome to the College of Business (CBUS)</vt:lpstr>
      <vt:lpstr>You need to be      Rowdy Ready by… </vt:lpstr>
      <vt:lpstr>Admissions Steps </vt:lpstr>
      <vt:lpstr>Concurrent Enrollment (CE)  Transcripts </vt:lpstr>
      <vt:lpstr>What happens if I don’t complete my Admissions Steps in a timely manner?</vt:lpstr>
      <vt:lpstr>English and Math Placement</vt:lpstr>
      <vt:lpstr>How do I know if I need to take English and Math Placement Tests?</vt:lpstr>
      <vt:lpstr>If you do not know for certain if you are transferring in ENG 1010 or ENG 1020 or have the test scores to take ENG 1010, take the English Placement Survey now  The Survey takes less than a minute, there’s no pass/fail, and it is free!   You will be emailed your recommended English Class.  This is only a recommendation—you can talk to an Academic Advisor about your options. </vt:lpstr>
      <vt:lpstr>Policies, Dates, and Deadlines  </vt:lpstr>
      <vt:lpstr>Mandatory Class Participation</vt:lpstr>
      <vt:lpstr>100% Refund Deadline</vt:lpstr>
      <vt:lpstr>50% Refund Deadline </vt:lpstr>
      <vt:lpstr>Full Term and Part Term Classes </vt:lpstr>
      <vt:lpstr>Refund Deadlines </vt:lpstr>
      <vt:lpstr>Financial Responsibility Reminders </vt:lpstr>
      <vt:lpstr>How can I keep my education costs down? </vt:lpstr>
      <vt:lpstr>Additional Advice</vt:lpstr>
      <vt:lpstr>Live Proctoring for Exams</vt:lpstr>
      <vt:lpstr>Let’s Talk Academic Advising</vt:lpstr>
      <vt:lpstr> We have two types of Business Advisors </vt:lpstr>
      <vt:lpstr>Professional Academic Advisors </vt:lpstr>
      <vt:lpstr>Faculty &amp; Professional Academic Advisors…</vt:lpstr>
      <vt:lpstr>How do I contact an Advisor?</vt:lpstr>
      <vt:lpstr>Teams Appointments</vt:lpstr>
      <vt:lpstr>Final Section: Preparing for your first Academic Advising Appointment or Registration Session </vt:lpstr>
      <vt:lpstr>We recommend signing up for the earliest possible registration session or advising appointment</vt:lpstr>
      <vt:lpstr>Preparing for your First Appointment or Registration Session</vt:lpstr>
      <vt:lpstr> Additionally, we highly recommend completing the following before your appointment The English Placement Survey  The appropriate Math Assessment (if needed) Our Course Selection Guide for First Time Students (this will help you pick classes and your schedule)  Reviewing our CBUS Advising Website, including Student Expectations  We will not provide course overrides without proof you have completed prerequisites</vt:lpstr>
      <vt:lpstr>Transfer Students </vt:lpstr>
      <vt:lpstr>International Transfer Students </vt:lpstr>
      <vt:lpstr>Email / Social Media</vt:lpstr>
      <vt:lpstr>Thank you for your attention.  We look forward to seeing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Caston, Cheryl</dc:creator>
  <cp:lastModifiedBy>Erica Yan</cp:lastModifiedBy>
  <cp:revision>201</cp:revision>
  <cp:lastPrinted>2022-06-23T16:01:45Z</cp:lastPrinted>
  <dcterms:created xsi:type="dcterms:W3CDTF">2022-06-08T18:24:12Z</dcterms:created>
  <dcterms:modified xsi:type="dcterms:W3CDTF">2026-04-21T18:18:04Z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0x0101008718A3CF96ED2542914976F48BA73B56</vt:lpwstr>
  </property>
  <property fmtid="{D5CDD505-2E9C-101B-9397-08002B2CF9AE}" pid="3" name="MediaServiceImageTags">
    <vt:lpwstr/>
  </property>
</Properties>
</file>