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8" r:id="rId5"/>
    <p:sldMasterId id="2147483697" r:id="rId6"/>
    <p:sldMasterId id="2147483710" r:id="rId7"/>
  </p:sldMasterIdLst>
  <p:notesMasterIdLst>
    <p:notesMasterId r:id="rId44"/>
  </p:notesMasterIdLst>
  <p:sldIdLst>
    <p:sldId id="257" r:id="rId8"/>
    <p:sldId id="474" r:id="rId9"/>
    <p:sldId id="3134" r:id="rId10"/>
    <p:sldId id="3125" r:id="rId11"/>
    <p:sldId id="3106" r:id="rId12"/>
    <p:sldId id="3069" r:id="rId13"/>
    <p:sldId id="3077" r:id="rId14"/>
    <p:sldId id="3123" r:id="rId15"/>
    <p:sldId id="3122" r:id="rId16"/>
    <p:sldId id="528" r:id="rId17"/>
    <p:sldId id="3054" r:id="rId18"/>
    <p:sldId id="3108" r:id="rId19"/>
    <p:sldId id="3110" r:id="rId20"/>
    <p:sldId id="3131" r:id="rId21"/>
    <p:sldId id="3124" r:id="rId22"/>
    <p:sldId id="3088" r:id="rId23"/>
    <p:sldId id="3126" r:id="rId24"/>
    <p:sldId id="3132" r:id="rId25"/>
    <p:sldId id="3127" r:id="rId26"/>
    <p:sldId id="542" r:id="rId27"/>
    <p:sldId id="3129" r:id="rId28"/>
    <p:sldId id="612" r:id="rId29"/>
    <p:sldId id="3128" r:id="rId30"/>
    <p:sldId id="611" r:id="rId31"/>
    <p:sldId id="3130" r:id="rId32"/>
    <p:sldId id="2987" r:id="rId33"/>
    <p:sldId id="3133" r:id="rId34"/>
    <p:sldId id="3135" r:id="rId35"/>
    <p:sldId id="596" r:id="rId36"/>
    <p:sldId id="3120" r:id="rId37"/>
    <p:sldId id="3138" r:id="rId38"/>
    <p:sldId id="3076" r:id="rId39"/>
    <p:sldId id="3121" r:id="rId40"/>
    <p:sldId id="3074" r:id="rId41"/>
    <p:sldId id="3137" r:id="rId42"/>
    <p:sldId id="313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1A8228-E317-4CC3-05CA-782345098255}" name="Jim Carpenter" initials="JC" userId="S::jcarpe33@msudenver.edu::6d44ab61-67d0-4446-a6c2-85d82a4e30b3" providerId="AD"/>
  <p188:author id="{59E2E86A-C552-AFB6-C82D-922E1B601F03}" name="Andrew Rauch" initials="AR" userId="S::anrauch@msudenver.edu::991380f4-7367-4388-9ee1-1daa26324be2" providerId="AD"/>
  <p188:author id="{187D506E-8BDB-1BC8-5F7B-E83EA11C6AD0}" name="Kevin Taylor" initials="" userId="S::ktaylo79@msudenver.edu::a60b4354-6921-4b71-a6a2-c5ae870a3095" providerId="AD"/>
  <p188:author id="{BB03E9E9-7C97-0E07-A9C8-9140E0B0B6C8}" name="Leone Dick" initials="LD" userId="S::sschulz8@msudenver.edu::9139aebe-2e03-4b04-8b2a-cc22138acdd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E50BAE-B61E-1247-3E9E-3AF629BCA6AD}" v="3" dt="2025-06-11T20:23:47.499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Rauch" userId="S::anrauch@msudenver.edu::991380f4-7367-4388-9ee1-1daa26324be2" providerId="AD" clId="Web-{36DDCE6A-7921-FB21-13CD-EBE8A5727B2E}"/>
    <pc:docChg chg="modSld">
      <pc:chgData name="Andrew Rauch" userId="S::anrauch@msudenver.edu::991380f4-7367-4388-9ee1-1daa26324be2" providerId="AD" clId="Web-{36DDCE6A-7921-FB21-13CD-EBE8A5727B2E}" dt="2025-06-06T15:21:25.050" v="180"/>
      <pc:docMkLst>
        <pc:docMk/>
      </pc:docMkLst>
      <pc:sldChg chg="modSp">
        <pc:chgData name="Andrew Rauch" userId="S::anrauch@msudenver.edu::991380f4-7367-4388-9ee1-1daa26324be2" providerId="AD" clId="Web-{36DDCE6A-7921-FB21-13CD-EBE8A5727B2E}" dt="2025-06-05T22:07:34.388" v="3" actId="20577"/>
        <pc:sldMkLst>
          <pc:docMk/>
          <pc:sldMk cId="821218382" sldId="612"/>
        </pc:sldMkLst>
        <pc:spChg chg="mod">
          <ac:chgData name="Andrew Rauch" userId="S::anrauch@msudenver.edu::991380f4-7367-4388-9ee1-1daa26324be2" providerId="AD" clId="Web-{36DDCE6A-7921-FB21-13CD-EBE8A5727B2E}" dt="2025-06-05T22:07:34.388" v="3" actId="20577"/>
          <ac:spMkLst>
            <pc:docMk/>
            <pc:sldMk cId="821218382" sldId="612"/>
            <ac:spMk id="3" creationId="{411176EC-53BB-B6B6-9AA4-563E0AF286EF}"/>
          </ac:spMkLst>
        </pc:spChg>
      </pc:sldChg>
      <pc:sldChg chg="addSp delSp modSp">
        <pc:chgData name="Andrew Rauch" userId="S::anrauch@msudenver.edu::991380f4-7367-4388-9ee1-1daa26324be2" providerId="AD" clId="Web-{36DDCE6A-7921-FB21-13CD-EBE8A5727B2E}" dt="2025-06-06T15:21:25.050" v="180"/>
        <pc:sldMkLst>
          <pc:docMk/>
          <pc:sldMk cId="1458810116" sldId="3112"/>
        </pc:sldMkLst>
      </pc:sldChg>
      <pc:sldChg chg="delSp">
        <pc:chgData name="Andrew Rauch" userId="S::anrauch@msudenver.edu::991380f4-7367-4388-9ee1-1daa26324be2" providerId="AD" clId="Web-{36DDCE6A-7921-FB21-13CD-EBE8A5727B2E}" dt="2025-06-05T22:20:22.758" v="5"/>
        <pc:sldMkLst>
          <pc:docMk/>
          <pc:sldMk cId="501618520" sldId="3129"/>
        </pc:sldMkLst>
      </pc:sldChg>
    </pc:docChg>
  </pc:docChgLst>
  <pc:docChgLst>
    <pc:chgData name="Andrew Rauch" userId="S::anrauch@msudenver.edu::991380f4-7367-4388-9ee1-1daa26324be2" providerId="AD" clId="Web-{44E50BAE-B61E-1247-3E9E-3AF629BCA6AD}"/>
    <pc:docChg chg="modSld">
      <pc:chgData name="Andrew Rauch" userId="S::anrauch@msudenver.edu::991380f4-7367-4388-9ee1-1daa26324be2" providerId="AD" clId="Web-{44E50BAE-B61E-1247-3E9E-3AF629BCA6AD}" dt="2025-06-11T20:23:45.749" v="0" actId="20577"/>
      <pc:docMkLst>
        <pc:docMk/>
      </pc:docMkLst>
      <pc:sldChg chg="modSp">
        <pc:chgData name="Andrew Rauch" userId="S::anrauch@msudenver.edu::991380f4-7367-4388-9ee1-1daa26324be2" providerId="AD" clId="Web-{44E50BAE-B61E-1247-3E9E-3AF629BCA6AD}" dt="2025-06-11T20:23:45.749" v="0" actId="20577"/>
        <pc:sldMkLst>
          <pc:docMk/>
          <pc:sldMk cId="3758173559" sldId="257"/>
        </pc:sldMkLst>
        <pc:spChg chg="mod">
          <ac:chgData name="Andrew Rauch" userId="S::anrauch@msudenver.edu::991380f4-7367-4388-9ee1-1daa26324be2" providerId="AD" clId="Web-{44E50BAE-B61E-1247-3E9E-3AF629BCA6AD}" dt="2025-06-11T20:23:45.749" v="0" actId="20577"/>
          <ac:spMkLst>
            <pc:docMk/>
            <pc:sldMk cId="3758173559" sldId="257"/>
            <ac:spMk id="6" creationId="{517AB8A4-6A81-8926-9ABD-BDC553B5AEAA}"/>
          </ac:spMkLst>
        </pc:spChg>
      </pc:sldChg>
    </pc:docChg>
  </pc:docChgLst>
  <pc:docChgLst>
    <pc:chgData name="Janine A Davidson" userId="S::davidson@msudenver.edu::84cb3047-674a-47c6-9388-5941949d274d" providerId="AD" clId="Web-{0D183C86-03F4-AAA0-8572-B2C22A6F27F3}"/>
    <pc:docChg chg="addSld modSld">
      <pc:chgData name="Janine A Davidson" userId="S::davidson@msudenver.edu::84cb3047-674a-47c6-9388-5941949d274d" providerId="AD" clId="Web-{0D183C86-03F4-AAA0-8572-B2C22A6F27F3}" dt="2025-06-02T00:27:09.176" v="561" actId="20577"/>
      <pc:docMkLst>
        <pc:docMk/>
      </pc:docMkLst>
      <pc:sldChg chg="addSp modSp">
        <pc:chgData name="Janine A Davidson" userId="S::davidson@msudenver.edu::84cb3047-674a-47c6-9388-5941949d274d" providerId="AD" clId="Web-{0D183C86-03F4-AAA0-8572-B2C22A6F27F3}" dt="2025-06-02T00:25:10.332" v="435" actId="20577"/>
        <pc:sldMkLst>
          <pc:docMk/>
          <pc:sldMk cId="3227942399" sldId="542"/>
        </pc:sldMkLst>
      </pc:sldChg>
      <pc:sldChg chg="addSp modSp">
        <pc:chgData name="Janine A Davidson" userId="S::davidson@msudenver.edu::84cb3047-674a-47c6-9388-5941949d274d" providerId="AD" clId="Web-{0D183C86-03F4-AAA0-8572-B2C22A6F27F3}" dt="2025-06-02T00:20:32.176" v="310" actId="20577"/>
        <pc:sldMkLst>
          <pc:docMk/>
          <pc:sldMk cId="1146223202" sldId="545"/>
        </pc:sldMkLst>
      </pc:sldChg>
      <pc:sldChg chg="addSp delSp modSp">
        <pc:chgData name="Janine A Davidson" userId="S::davidson@msudenver.edu::84cb3047-674a-47c6-9388-5941949d274d" providerId="AD" clId="Web-{0D183C86-03F4-AAA0-8572-B2C22A6F27F3}" dt="2025-06-02T00:19:27.145" v="220"/>
        <pc:sldMkLst>
          <pc:docMk/>
          <pc:sldMk cId="2681558756" sldId="611"/>
        </pc:sldMkLst>
      </pc:sldChg>
      <pc:sldChg chg="addSp modSp">
        <pc:chgData name="Janine A Davidson" userId="S::davidson@msudenver.edu::84cb3047-674a-47c6-9388-5941949d274d" providerId="AD" clId="Web-{0D183C86-03F4-AAA0-8572-B2C22A6F27F3}" dt="2025-06-02T00:21:17.129" v="335" actId="20577"/>
        <pc:sldMkLst>
          <pc:docMk/>
          <pc:sldMk cId="1546664834" sldId="3077"/>
        </pc:sldMkLst>
      </pc:sldChg>
      <pc:sldChg chg="modSp">
        <pc:chgData name="Janine A Davidson" userId="S::davidson@msudenver.edu::84cb3047-674a-47c6-9388-5941949d274d" providerId="AD" clId="Web-{0D183C86-03F4-AAA0-8572-B2C22A6F27F3}" dt="2025-06-02T00:08:47.005" v="62" actId="20577"/>
        <pc:sldMkLst>
          <pc:docMk/>
          <pc:sldMk cId="668280563" sldId="3106"/>
        </pc:sldMkLst>
        <pc:spChg chg="mod">
          <ac:chgData name="Janine A Davidson" userId="S::davidson@msudenver.edu::84cb3047-674a-47c6-9388-5941949d274d" providerId="AD" clId="Web-{0D183C86-03F4-AAA0-8572-B2C22A6F27F3}" dt="2025-06-02T00:08:47.005" v="62" actId="20577"/>
          <ac:spMkLst>
            <pc:docMk/>
            <pc:sldMk cId="668280563" sldId="3106"/>
            <ac:spMk id="5" creationId="{6D70D82C-328F-C816-F1AF-EC7A64FE8A3F}"/>
          </ac:spMkLst>
        </pc:spChg>
      </pc:sldChg>
      <pc:sldChg chg="modSp">
        <pc:chgData name="Janine A Davidson" userId="S::davidson@msudenver.edu::84cb3047-674a-47c6-9388-5941949d274d" providerId="AD" clId="Web-{0D183C86-03F4-AAA0-8572-B2C22A6F27F3}" dt="2025-06-02T00:12:54.083" v="151" actId="20577"/>
        <pc:sldMkLst>
          <pc:docMk/>
          <pc:sldMk cId="2963248673" sldId="3122"/>
        </pc:sldMkLst>
        <pc:spChg chg="mod">
          <ac:chgData name="Janine A Davidson" userId="S::davidson@msudenver.edu::84cb3047-674a-47c6-9388-5941949d274d" providerId="AD" clId="Web-{0D183C86-03F4-AAA0-8572-B2C22A6F27F3}" dt="2025-06-02T00:12:54.083" v="151" actId="20577"/>
          <ac:spMkLst>
            <pc:docMk/>
            <pc:sldMk cId="2963248673" sldId="3122"/>
            <ac:spMk id="5" creationId="{33F65F77-189A-EA6F-97A6-B1160C03A897}"/>
          </ac:spMkLst>
        </pc:spChg>
      </pc:sldChg>
      <pc:sldChg chg="addSp modSp">
        <pc:chgData name="Janine A Davidson" userId="S::davidson@msudenver.edu::84cb3047-674a-47c6-9388-5941949d274d" providerId="AD" clId="Web-{0D183C86-03F4-AAA0-8572-B2C22A6F27F3}" dt="2025-06-02T00:19:57.770" v="272" actId="20577"/>
        <pc:sldMkLst>
          <pc:docMk/>
          <pc:sldMk cId="2512353346" sldId="3123"/>
        </pc:sldMkLst>
        <pc:spChg chg="mod">
          <ac:chgData name="Janine A Davidson" userId="S::davidson@msudenver.edu::84cb3047-674a-47c6-9388-5941949d274d" providerId="AD" clId="Web-{0D183C86-03F4-AAA0-8572-B2C22A6F27F3}" dt="2025-06-02T00:12:25.145" v="143" actId="20577"/>
          <ac:spMkLst>
            <pc:docMk/>
            <pc:sldMk cId="2512353346" sldId="3123"/>
            <ac:spMk id="2" creationId="{29C057D0-17B5-C03F-018F-835460748C02}"/>
          </ac:spMkLst>
        </pc:spChg>
      </pc:sldChg>
      <pc:sldChg chg="modSp">
        <pc:chgData name="Janine A Davidson" userId="S::davidson@msudenver.edu::84cb3047-674a-47c6-9388-5941949d274d" providerId="AD" clId="Web-{0D183C86-03F4-AAA0-8572-B2C22A6F27F3}" dt="2025-06-02T00:23:09.004" v="348" actId="20577"/>
        <pc:sldMkLst>
          <pc:docMk/>
          <pc:sldMk cId="3586499461" sldId="3126"/>
        </pc:sldMkLst>
        <pc:spChg chg="mod">
          <ac:chgData name="Janine A Davidson" userId="S::davidson@msudenver.edu::84cb3047-674a-47c6-9388-5941949d274d" providerId="AD" clId="Web-{0D183C86-03F4-AAA0-8572-B2C22A6F27F3}" dt="2025-06-02T00:23:09.004" v="348" actId="20577"/>
          <ac:spMkLst>
            <pc:docMk/>
            <pc:sldMk cId="3586499461" sldId="3126"/>
            <ac:spMk id="2" creationId="{3B6B5190-D992-BA76-7594-F8BEE2209C4E}"/>
          </ac:spMkLst>
        </pc:spChg>
      </pc:sldChg>
      <pc:sldChg chg="addSp modSp">
        <pc:chgData name="Janine A Davidson" userId="S::davidson@msudenver.edu::84cb3047-674a-47c6-9388-5941949d274d" providerId="AD" clId="Web-{0D183C86-03F4-AAA0-8572-B2C22A6F27F3}" dt="2025-06-02T00:27:09.176" v="561" actId="20577"/>
        <pc:sldMkLst>
          <pc:docMk/>
          <pc:sldMk cId="1653619581" sldId="3128"/>
        </pc:sldMkLst>
        <pc:spChg chg="mod">
          <ac:chgData name="Janine A Davidson" userId="S::davidson@msudenver.edu::84cb3047-674a-47c6-9388-5941949d274d" providerId="AD" clId="Web-{0D183C86-03F4-AAA0-8572-B2C22A6F27F3}" dt="2025-06-02T00:25:38.332" v="436" actId="20577"/>
          <ac:spMkLst>
            <pc:docMk/>
            <pc:sldMk cId="1653619581" sldId="3128"/>
            <ac:spMk id="4" creationId="{837B1D9E-17D7-D07A-CBD2-9E4D1FC8E6F2}"/>
          </ac:spMkLst>
        </pc:spChg>
      </pc:sldChg>
      <pc:sldChg chg="addSp">
        <pc:chgData name="Janine A Davidson" userId="S::davidson@msudenver.edu::84cb3047-674a-47c6-9388-5941949d274d" providerId="AD" clId="Web-{0D183C86-03F4-AAA0-8572-B2C22A6F27F3}" dt="2025-06-02T00:20:44.723" v="311"/>
        <pc:sldMkLst>
          <pc:docMk/>
          <pc:sldMk cId="1550114788" sldId="3130"/>
        </pc:sldMkLst>
      </pc:sldChg>
      <pc:sldChg chg="addSp modSp">
        <pc:chgData name="Janine A Davidson" userId="S::davidson@msudenver.edu::84cb3047-674a-47c6-9388-5941949d274d" providerId="AD" clId="Web-{0D183C86-03F4-AAA0-8572-B2C22A6F27F3}" dt="2025-06-02T00:24:19.848" v="417" actId="20577"/>
        <pc:sldMkLst>
          <pc:docMk/>
          <pc:sldMk cId="568271877" sldId="3132"/>
        </pc:sldMkLst>
      </pc:sldChg>
      <pc:sldChg chg="modSp new">
        <pc:chgData name="Janine A Davidson" userId="S::davidson@msudenver.edu::84cb3047-674a-47c6-9388-5941949d274d" providerId="AD" clId="Web-{0D183C86-03F4-AAA0-8572-B2C22A6F27F3}" dt="2025-06-02T00:14:22.239" v="176" actId="20577"/>
        <pc:sldMkLst>
          <pc:docMk/>
          <pc:sldMk cId="4138252920" sldId="3134"/>
        </pc:sldMkLst>
        <pc:spChg chg="mod">
          <ac:chgData name="Janine A Davidson" userId="S::davidson@msudenver.edu::84cb3047-674a-47c6-9388-5941949d274d" providerId="AD" clId="Web-{0D183C86-03F4-AAA0-8572-B2C22A6F27F3}" dt="2025-06-02T00:14:22.239" v="176" actId="20577"/>
          <ac:spMkLst>
            <pc:docMk/>
            <pc:sldMk cId="4138252920" sldId="3134"/>
            <ac:spMk id="2" creationId="{91CBA9F3-5CEB-A245-6BA8-91710E7A4D97}"/>
          </ac:spMkLst>
        </pc:spChg>
      </pc:sldChg>
    </pc:docChg>
  </pc:docChgLst>
  <pc:docChgLst>
    <pc:chgData clId="Web-{44E50BAE-B61E-1247-3E9E-3AF629BCA6AD}"/>
    <pc:docChg chg="modSld">
      <pc:chgData name="" userId="" providerId="" clId="Web-{44E50BAE-B61E-1247-3E9E-3AF629BCA6AD}" dt="2025-06-11T20:23:44.999" v="0" actId="20577"/>
      <pc:docMkLst>
        <pc:docMk/>
      </pc:docMkLst>
      <pc:sldChg chg="modSp">
        <pc:chgData name="" userId="" providerId="" clId="Web-{44E50BAE-B61E-1247-3E9E-3AF629BCA6AD}" dt="2025-06-11T20:23:44.999" v="0" actId="20577"/>
        <pc:sldMkLst>
          <pc:docMk/>
          <pc:sldMk cId="3758173559" sldId="257"/>
        </pc:sldMkLst>
        <pc:spChg chg="mod">
          <ac:chgData name="" userId="" providerId="" clId="Web-{44E50BAE-B61E-1247-3E9E-3AF629BCA6AD}" dt="2025-06-11T20:23:44.999" v="0" actId="20577"/>
          <ac:spMkLst>
            <pc:docMk/>
            <pc:sldMk cId="3758173559" sldId="257"/>
            <ac:spMk id="6" creationId="{517AB8A4-6A81-8926-9ABD-BDC553B5AEAA}"/>
          </ac:spMkLst>
        </pc:spChg>
      </pc:sldChg>
    </pc:docChg>
  </pc:docChgLst>
  <pc:docChgLst>
    <pc:chgData name="Jim Carpenter" userId="6d44ab61-67d0-4446-a6c2-85d82a4e30b3" providerId="ADAL" clId="{C8715821-6FF7-46B0-8020-E7173617A401}"/>
    <pc:docChg chg="modSld">
      <pc:chgData name="Jim Carpenter" userId="6d44ab61-67d0-4446-a6c2-85d82a4e30b3" providerId="ADAL" clId="{C8715821-6FF7-46B0-8020-E7173617A401}" dt="2025-05-30T23:38:37.721" v="1" actId="20577"/>
      <pc:docMkLst>
        <pc:docMk/>
      </pc:docMkLst>
      <pc:sldChg chg="modSp mod">
        <pc:chgData name="Jim Carpenter" userId="6d44ab61-67d0-4446-a6c2-85d82a4e30b3" providerId="ADAL" clId="{C8715821-6FF7-46B0-8020-E7173617A401}" dt="2025-05-30T23:38:37.721" v="1" actId="20577"/>
        <pc:sldMkLst>
          <pc:docMk/>
          <pc:sldMk cId="2681558756" sldId="611"/>
        </pc:sldMkLst>
        <pc:spChg chg="mod">
          <ac:chgData name="Jim Carpenter" userId="6d44ab61-67d0-4446-a6c2-85d82a4e30b3" providerId="ADAL" clId="{C8715821-6FF7-46B0-8020-E7173617A401}" dt="2025-05-30T23:38:37.721" v="1" actId="20577"/>
          <ac:spMkLst>
            <pc:docMk/>
            <pc:sldMk cId="2681558756" sldId="611"/>
            <ac:spMk id="17" creationId="{E5F2C44F-5492-BC7B-EA62-56318274F1EE}"/>
          </ac:spMkLst>
        </pc:spChg>
      </pc:sldChg>
    </pc:docChg>
  </pc:docChgLst>
  <pc:docChgLst>
    <pc:chgData name="Andrew Rauch" userId="991380f4-7367-4388-9ee1-1daa26324be2" providerId="ADAL" clId="{54A3F635-866C-43F3-84B0-893C238695D9}"/>
    <pc:docChg chg="undo redo custSel addSld modSld sldOrd">
      <pc:chgData name="Andrew Rauch" userId="991380f4-7367-4388-9ee1-1daa26324be2" providerId="ADAL" clId="{54A3F635-866C-43F3-84B0-893C238695D9}" dt="2025-06-02T23:33:48.970" v="1462" actId="255"/>
      <pc:docMkLst>
        <pc:docMk/>
      </pc:docMkLst>
      <pc:sldChg chg="delSp modSp mod">
        <pc:chgData name="Andrew Rauch" userId="991380f4-7367-4388-9ee1-1daa26324be2" providerId="ADAL" clId="{54A3F635-866C-43F3-84B0-893C238695D9}" dt="2025-06-02T14:53:25.754" v="71" actId="478"/>
        <pc:sldMkLst>
          <pc:docMk/>
          <pc:sldMk cId="3227942399" sldId="542"/>
        </pc:sldMkLst>
        <pc:spChg chg="mod">
          <ac:chgData name="Andrew Rauch" userId="991380f4-7367-4388-9ee1-1daa26324be2" providerId="ADAL" clId="{54A3F635-866C-43F3-84B0-893C238695D9}" dt="2025-06-02T14:53:21.026" v="70" actId="20577"/>
          <ac:spMkLst>
            <pc:docMk/>
            <pc:sldMk cId="3227942399" sldId="542"/>
            <ac:spMk id="5" creationId="{5CE5C470-C058-5C8D-919D-5A9F35D242EE}"/>
          </ac:spMkLst>
        </pc:spChg>
      </pc:sldChg>
      <pc:sldChg chg="delSp modSp mod">
        <pc:chgData name="Andrew Rauch" userId="991380f4-7367-4388-9ee1-1daa26324be2" providerId="ADAL" clId="{54A3F635-866C-43F3-84B0-893C238695D9}" dt="2025-06-02T15:01:44.100" v="343" actId="14100"/>
        <pc:sldMkLst>
          <pc:docMk/>
          <pc:sldMk cId="1146223202" sldId="545"/>
        </pc:sldMkLst>
      </pc:sldChg>
      <pc:sldChg chg="delSp mod ord">
        <pc:chgData name="Andrew Rauch" userId="991380f4-7367-4388-9ee1-1daa26324be2" providerId="ADAL" clId="{54A3F635-866C-43F3-84B0-893C238695D9}" dt="2025-06-02T23:07:17.906" v="829"/>
        <pc:sldMkLst>
          <pc:docMk/>
          <pc:sldMk cId="2681558756" sldId="611"/>
        </pc:sldMkLst>
      </pc:sldChg>
      <pc:sldChg chg="ord">
        <pc:chgData name="Andrew Rauch" userId="991380f4-7367-4388-9ee1-1daa26324be2" providerId="ADAL" clId="{54A3F635-866C-43F3-84B0-893C238695D9}" dt="2025-06-02T23:07:20.274" v="831"/>
        <pc:sldMkLst>
          <pc:docMk/>
          <pc:sldMk cId="821218382" sldId="612"/>
        </pc:sldMkLst>
      </pc:sldChg>
      <pc:sldChg chg="delSp mod ord">
        <pc:chgData name="Andrew Rauch" userId="991380f4-7367-4388-9ee1-1daa26324be2" providerId="ADAL" clId="{54A3F635-866C-43F3-84B0-893C238695D9}" dt="2025-06-02T15:02:23.653" v="357" actId="478"/>
        <pc:sldMkLst>
          <pc:docMk/>
          <pc:sldMk cId="1546664834" sldId="3077"/>
        </pc:sldMkLst>
      </pc:sldChg>
      <pc:sldChg chg="modSp mod">
        <pc:chgData name="Andrew Rauch" userId="991380f4-7367-4388-9ee1-1daa26324be2" providerId="ADAL" clId="{54A3F635-866C-43F3-84B0-893C238695D9}" dt="2025-06-02T20:57:00.948" v="825" actId="20577"/>
        <pc:sldMkLst>
          <pc:docMk/>
          <pc:sldMk cId="2125397711" sldId="3108"/>
        </pc:sldMkLst>
        <pc:spChg chg="mod">
          <ac:chgData name="Andrew Rauch" userId="991380f4-7367-4388-9ee1-1daa26324be2" providerId="ADAL" clId="{54A3F635-866C-43F3-84B0-893C238695D9}" dt="2025-06-02T20:57:00.948" v="825" actId="20577"/>
          <ac:spMkLst>
            <pc:docMk/>
            <pc:sldMk cId="2125397711" sldId="3108"/>
            <ac:spMk id="6" creationId="{CE5C0BF2-9AB0-B6C4-531F-BCC64DABA376}"/>
          </ac:spMkLst>
        </pc:spChg>
      </pc:sldChg>
      <pc:sldChg chg="modSp">
        <pc:chgData name="Andrew Rauch" userId="991380f4-7367-4388-9ee1-1daa26324be2" providerId="ADAL" clId="{54A3F635-866C-43F3-84B0-893C238695D9}" dt="2025-06-02T18:32:48.332" v="495" actId="20577"/>
        <pc:sldMkLst>
          <pc:docMk/>
          <pc:sldMk cId="1458810116" sldId="3112"/>
        </pc:sldMkLst>
      </pc:sldChg>
      <pc:sldChg chg="modSp mod">
        <pc:chgData name="Andrew Rauch" userId="991380f4-7367-4388-9ee1-1daa26324be2" providerId="ADAL" clId="{54A3F635-866C-43F3-84B0-893C238695D9}" dt="2025-06-02T20:56:30.335" v="817" actId="20577"/>
        <pc:sldMkLst>
          <pc:docMk/>
          <pc:sldMk cId="2963248673" sldId="3122"/>
        </pc:sldMkLst>
        <pc:spChg chg="mod">
          <ac:chgData name="Andrew Rauch" userId="991380f4-7367-4388-9ee1-1daa26324be2" providerId="ADAL" clId="{54A3F635-866C-43F3-84B0-893C238695D9}" dt="2025-06-02T20:56:30.335" v="817" actId="20577"/>
          <ac:spMkLst>
            <pc:docMk/>
            <pc:sldMk cId="2963248673" sldId="3122"/>
            <ac:spMk id="5" creationId="{33F65F77-189A-EA6F-97A6-B1160C03A897}"/>
          </ac:spMkLst>
        </pc:spChg>
      </pc:sldChg>
      <pc:sldChg chg="delSp mod">
        <pc:chgData name="Andrew Rauch" userId="991380f4-7367-4388-9ee1-1daa26324be2" providerId="ADAL" clId="{54A3F635-866C-43F3-84B0-893C238695D9}" dt="2025-06-02T14:54:14.237" v="72" actId="478"/>
        <pc:sldMkLst>
          <pc:docMk/>
          <pc:sldMk cId="2512353346" sldId="3123"/>
        </pc:sldMkLst>
      </pc:sldChg>
      <pc:sldChg chg="delSp modSp mod">
        <pc:chgData name="Andrew Rauch" userId="991380f4-7367-4388-9ee1-1daa26324be2" providerId="ADAL" clId="{54A3F635-866C-43F3-84B0-893C238695D9}" dt="2025-06-02T23:07:24.650" v="832" actId="478"/>
        <pc:sldMkLst>
          <pc:docMk/>
          <pc:sldMk cId="1653619581" sldId="3128"/>
        </pc:sldMkLst>
        <pc:graphicFrameChg chg="modGraphic">
          <ac:chgData name="Andrew Rauch" userId="991380f4-7367-4388-9ee1-1daa26324be2" providerId="ADAL" clId="{54A3F635-866C-43F3-84B0-893C238695D9}" dt="2025-06-02T17:51:25.058" v="370" actId="20577"/>
          <ac:graphicFrameMkLst>
            <pc:docMk/>
            <pc:sldMk cId="1653619581" sldId="3128"/>
            <ac:graphicFrameMk id="9" creationId="{FA7C579B-EE50-471B-CFEF-93167307B519}"/>
          </ac:graphicFrameMkLst>
        </pc:graphicFrameChg>
      </pc:sldChg>
      <pc:sldChg chg="delSp mod ord">
        <pc:chgData name="Andrew Rauch" userId="991380f4-7367-4388-9ee1-1daa26324be2" providerId="ADAL" clId="{54A3F635-866C-43F3-84B0-893C238695D9}" dt="2025-06-02T23:07:17.906" v="829"/>
        <pc:sldMkLst>
          <pc:docMk/>
          <pc:sldMk cId="1550114788" sldId="3130"/>
        </pc:sldMkLst>
      </pc:sldChg>
      <pc:sldChg chg="delSp modSp mod">
        <pc:chgData name="Andrew Rauch" userId="991380f4-7367-4388-9ee1-1daa26324be2" providerId="ADAL" clId="{54A3F635-866C-43F3-84B0-893C238695D9}" dt="2025-06-02T14:57:37.878" v="284" actId="20577"/>
        <pc:sldMkLst>
          <pc:docMk/>
          <pc:sldMk cId="568271877" sldId="3132"/>
        </pc:sldMkLst>
        <pc:spChg chg="mod">
          <ac:chgData name="Andrew Rauch" userId="991380f4-7367-4388-9ee1-1daa26324be2" providerId="ADAL" clId="{54A3F635-866C-43F3-84B0-893C238695D9}" dt="2025-06-02T14:56:24.681" v="229" actId="20577"/>
          <ac:spMkLst>
            <pc:docMk/>
            <pc:sldMk cId="568271877" sldId="3132"/>
            <ac:spMk id="2" creationId="{F10B1C42-C901-2AC8-EB16-ECC6EDC78A6E}"/>
          </ac:spMkLst>
        </pc:spChg>
        <pc:spChg chg="mod">
          <ac:chgData name="Andrew Rauch" userId="991380f4-7367-4388-9ee1-1daa26324be2" providerId="ADAL" clId="{54A3F635-866C-43F3-84B0-893C238695D9}" dt="2025-06-02T14:57:37.878" v="284" actId="20577"/>
          <ac:spMkLst>
            <pc:docMk/>
            <pc:sldMk cId="568271877" sldId="3132"/>
            <ac:spMk id="3" creationId="{73B5A4EE-5308-90D9-92A0-227F7A83FBFF}"/>
          </ac:spMkLst>
        </pc:spChg>
      </pc:sldChg>
      <pc:sldChg chg="addSp modSp mod setBg">
        <pc:chgData name="Andrew Rauch" userId="991380f4-7367-4388-9ee1-1daa26324be2" providerId="ADAL" clId="{54A3F635-866C-43F3-84B0-893C238695D9}" dt="2025-06-02T18:39:18.923" v="815" actId="255"/>
        <pc:sldMkLst>
          <pc:docMk/>
          <pc:sldMk cId="4138252920" sldId="3134"/>
        </pc:sldMkLst>
        <pc:spChg chg="mod">
          <ac:chgData name="Andrew Rauch" userId="991380f4-7367-4388-9ee1-1daa26324be2" providerId="ADAL" clId="{54A3F635-866C-43F3-84B0-893C238695D9}" dt="2025-06-02T18:39:18.923" v="815" actId="255"/>
          <ac:spMkLst>
            <pc:docMk/>
            <pc:sldMk cId="4138252920" sldId="3134"/>
            <ac:spMk id="2" creationId="{91CBA9F3-5CEB-A245-6BA8-91710E7A4D97}"/>
          </ac:spMkLst>
        </pc:spChg>
        <pc:spChg chg="mod">
          <ac:chgData name="Andrew Rauch" userId="991380f4-7367-4388-9ee1-1daa26324be2" providerId="ADAL" clId="{54A3F635-866C-43F3-84B0-893C238695D9}" dt="2025-06-02T18:38:39.102" v="777" actId="26606"/>
          <ac:spMkLst>
            <pc:docMk/>
            <pc:sldMk cId="4138252920" sldId="3134"/>
            <ac:spMk id="3" creationId="{2748860F-83C1-5155-B605-C8CEB6161966}"/>
          </ac:spMkLst>
        </pc:spChg>
        <pc:spChg chg="add">
          <ac:chgData name="Andrew Rauch" userId="991380f4-7367-4388-9ee1-1daa26324be2" providerId="ADAL" clId="{54A3F635-866C-43F3-84B0-893C238695D9}" dt="2025-06-02T18:38:39.102" v="777" actId="26606"/>
          <ac:spMkLst>
            <pc:docMk/>
            <pc:sldMk cId="4138252920" sldId="3134"/>
            <ac:spMk id="10" creationId="{F13C74B1-5B17-4795-BED0-7140497B445A}"/>
          </ac:spMkLst>
        </pc:spChg>
        <pc:spChg chg="add">
          <ac:chgData name="Andrew Rauch" userId="991380f4-7367-4388-9ee1-1daa26324be2" providerId="ADAL" clId="{54A3F635-866C-43F3-84B0-893C238695D9}" dt="2025-06-02T18:38:39.102" v="777" actId="26606"/>
          <ac:spMkLst>
            <pc:docMk/>
            <pc:sldMk cId="4138252920" sldId="3134"/>
            <ac:spMk id="12" creationId="{D4974D33-8DC5-464E-8C6D-BE58F0669C17}"/>
          </ac:spMkLst>
        </pc:spChg>
        <pc:picChg chg="add mod">
          <ac:chgData name="Andrew Rauch" userId="991380f4-7367-4388-9ee1-1daa26324be2" providerId="ADAL" clId="{54A3F635-866C-43F3-84B0-893C238695D9}" dt="2025-06-02T18:38:39.102" v="777" actId="26606"/>
          <ac:picMkLst>
            <pc:docMk/>
            <pc:sldMk cId="4138252920" sldId="3134"/>
            <ac:picMk id="5" creationId="{88E98152-82BF-5959-EB23-0A0A665F1814}"/>
          </ac:picMkLst>
        </pc:picChg>
      </pc:sldChg>
      <pc:sldChg chg="addSp delSp modSp new mod setBg modClrScheme chgLayout">
        <pc:chgData name="Andrew Rauch" userId="991380f4-7367-4388-9ee1-1daa26324be2" providerId="ADAL" clId="{54A3F635-866C-43F3-84B0-893C238695D9}" dt="2025-06-02T23:26:01.415" v="937" actId="14100"/>
        <pc:sldMkLst>
          <pc:docMk/>
          <pc:sldMk cId="2896432815" sldId="3135"/>
        </pc:sldMkLst>
        <pc:spChg chg="add mod ord">
          <ac:chgData name="Andrew Rauch" userId="991380f4-7367-4388-9ee1-1daa26324be2" providerId="ADAL" clId="{54A3F635-866C-43F3-84B0-893C238695D9}" dt="2025-06-02T23:25:49.058" v="932" actId="26606"/>
          <ac:spMkLst>
            <pc:docMk/>
            <pc:sldMk cId="2896432815" sldId="3135"/>
            <ac:spMk id="4" creationId="{26741446-ACAA-7A21-FED9-EA699DF9AFC9}"/>
          </ac:spMkLst>
        </pc:spChg>
        <pc:spChg chg="add">
          <ac:chgData name="Andrew Rauch" userId="991380f4-7367-4388-9ee1-1daa26324be2" providerId="ADAL" clId="{54A3F635-866C-43F3-84B0-893C238695D9}" dt="2025-06-02T23:25:49.058" v="932" actId="26606"/>
          <ac:spMkLst>
            <pc:docMk/>
            <pc:sldMk cId="2896432815" sldId="3135"/>
            <ac:spMk id="28" creationId="{A4AC5506-6312-4701-8D3C-40187889A947}"/>
          </ac:spMkLst>
        </pc:spChg>
        <pc:graphicFrameChg chg="add mod">
          <ac:chgData name="Andrew Rauch" userId="991380f4-7367-4388-9ee1-1daa26324be2" providerId="ADAL" clId="{54A3F635-866C-43F3-84B0-893C238695D9}" dt="2025-06-02T23:26:01.415" v="937" actId="14100"/>
          <ac:graphicFrameMkLst>
            <pc:docMk/>
            <pc:sldMk cId="2896432815" sldId="3135"/>
            <ac:graphicFrameMk id="6" creationId="{FC357232-D705-38B7-5847-A4E513609E8C}"/>
          </ac:graphicFrameMkLst>
        </pc:graphicFrameChg>
      </pc:sldChg>
      <pc:sldChg chg="addSp modSp new mod setBg">
        <pc:chgData name="Andrew Rauch" userId="991380f4-7367-4388-9ee1-1daa26324be2" providerId="ADAL" clId="{54A3F635-866C-43F3-84B0-893C238695D9}" dt="2025-06-02T23:33:48.970" v="1462" actId="255"/>
        <pc:sldMkLst>
          <pc:docMk/>
          <pc:sldMk cId="651867285" sldId="3136"/>
        </pc:sldMkLst>
        <pc:spChg chg="mod">
          <ac:chgData name="Andrew Rauch" userId="991380f4-7367-4388-9ee1-1daa26324be2" providerId="ADAL" clId="{54A3F635-866C-43F3-84B0-893C238695D9}" dt="2025-06-02T23:33:44.691" v="1461" actId="26606"/>
          <ac:spMkLst>
            <pc:docMk/>
            <pc:sldMk cId="651867285" sldId="3136"/>
            <ac:spMk id="2" creationId="{958BCCE9-699F-1726-A1FF-A7D6A20BD8BE}"/>
          </ac:spMkLst>
        </pc:spChg>
        <pc:spChg chg="mod">
          <ac:chgData name="Andrew Rauch" userId="991380f4-7367-4388-9ee1-1daa26324be2" providerId="ADAL" clId="{54A3F635-866C-43F3-84B0-893C238695D9}" dt="2025-06-02T23:33:48.970" v="1462" actId="255"/>
          <ac:spMkLst>
            <pc:docMk/>
            <pc:sldMk cId="651867285" sldId="3136"/>
            <ac:spMk id="3" creationId="{6A75DBEB-0452-5971-07A4-B9E4B73D6624}"/>
          </ac:spMkLst>
        </pc:spChg>
        <pc:spChg chg="add">
          <ac:chgData name="Andrew Rauch" userId="991380f4-7367-4388-9ee1-1daa26324be2" providerId="ADAL" clId="{54A3F635-866C-43F3-84B0-893C238695D9}" dt="2025-06-02T23:33:44.691" v="1461" actId="26606"/>
          <ac:spMkLst>
            <pc:docMk/>
            <pc:sldMk cId="651867285" sldId="3136"/>
            <ac:spMk id="8" creationId="{C2554CA6-288E-4202-BC52-2E5A8F0C0AED}"/>
          </ac:spMkLst>
        </pc:spChg>
        <pc:spChg chg="add">
          <ac:chgData name="Andrew Rauch" userId="991380f4-7367-4388-9ee1-1daa26324be2" providerId="ADAL" clId="{54A3F635-866C-43F3-84B0-893C238695D9}" dt="2025-06-02T23:33:44.691" v="1461" actId="26606"/>
          <ac:spMkLst>
            <pc:docMk/>
            <pc:sldMk cId="651867285" sldId="3136"/>
            <ac:spMk id="10" creationId="{B10BB131-AC8E-4A8E-A5D1-36260F720C3B}"/>
          </ac:spMkLst>
        </pc:spChg>
        <pc:spChg chg="add">
          <ac:chgData name="Andrew Rauch" userId="991380f4-7367-4388-9ee1-1daa26324be2" providerId="ADAL" clId="{54A3F635-866C-43F3-84B0-893C238695D9}" dt="2025-06-02T23:33:44.691" v="1461" actId="26606"/>
          <ac:spMkLst>
            <pc:docMk/>
            <pc:sldMk cId="651867285" sldId="3136"/>
            <ac:spMk id="12" creationId="{5B7778FC-632E-4DCA-A7CB-0D7731CCF970}"/>
          </ac:spMkLst>
        </pc:spChg>
        <pc:spChg chg="add">
          <ac:chgData name="Andrew Rauch" userId="991380f4-7367-4388-9ee1-1daa26324be2" providerId="ADAL" clId="{54A3F635-866C-43F3-84B0-893C238695D9}" dt="2025-06-02T23:33:44.691" v="1461" actId="26606"/>
          <ac:spMkLst>
            <pc:docMk/>
            <pc:sldMk cId="651867285" sldId="3136"/>
            <ac:spMk id="14" creationId="{FA23A907-97FB-4A8F-880A-DD77401C4296}"/>
          </ac:spMkLst>
        </pc:spChg>
      </pc:sldChg>
    </pc:docChg>
  </pc:docChgLst>
  <pc:docChgLst>
    <pc:chgData name="Andrew Rauch" userId="S::anrauch@msudenver.edu::991380f4-7367-4388-9ee1-1daa26324be2" providerId="AD" clId="Web-{2B010B59-C773-6947-01F0-8815FBC1572D}"/>
    <pc:docChg chg="modSld">
      <pc:chgData name="Andrew Rauch" userId="S::anrauch@msudenver.edu::991380f4-7367-4388-9ee1-1daa26324be2" providerId="AD" clId="Web-{2B010B59-C773-6947-01F0-8815FBC1572D}" dt="2025-06-04T18:53:23.600" v="7" actId="20577"/>
      <pc:docMkLst>
        <pc:docMk/>
      </pc:docMkLst>
      <pc:sldChg chg="modSp">
        <pc:chgData name="Andrew Rauch" userId="S::anrauch@msudenver.edu::991380f4-7367-4388-9ee1-1daa26324be2" providerId="AD" clId="Web-{2B010B59-C773-6947-01F0-8815FBC1572D}" dt="2025-06-04T18:53:23.600" v="7" actId="20577"/>
        <pc:sldMkLst>
          <pc:docMk/>
          <pc:sldMk cId="525049069" sldId="3131"/>
        </pc:sldMkLst>
        <pc:spChg chg="mod">
          <ac:chgData name="Andrew Rauch" userId="S::anrauch@msudenver.edu::991380f4-7367-4388-9ee1-1daa26324be2" providerId="AD" clId="Web-{2B010B59-C773-6947-01F0-8815FBC1572D}" dt="2025-06-04T18:53:23.600" v="7" actId="20577"/>
          <ac:spMkLst>
            <pc:docMk/>
            <pc:sldMk cId="525049069" sldId="3131"/>
            <ac:spMk id="3" creationId="{BFCE8B61-2362-2229-D706-9FB30D8D37E8}"/>
          </ac:spMkLst>
        </pc:spChg>
      </pc:sldChg>
    </pc:docChg>
  </pc:docChgLst>
  <pc:docChgLst>
    <pc:chgData name="Andrew Rauch" userId="991380f4-7367-4388-9ee1-1daa26324be2" providerId="ADAL" clId="{4BD702CF-3914-4B65-BFF8-CB3AFADDE3D1}"/>
    <pc:docChg chg="undo custSel addSld delSld modSld sldOrd">
      <pc:chgData name="Andrew Rauch" userId="991380f4-7367-4388-9ee1-1daa26324be2" providerId="ADAL" clId="{4BD702CF-3914-4B65-BFF8-CB3AFADDE3D1}" dt="2025-06-11T19:19:59.700" v="1127" actId="20577"/>
      <pc:docMkLst>
        <pc:docMk/>
      </pc:docMkLst>
      <pc:sldChg chg="modSp mod">
        <pc:chgData name="Andrew Rauch" userId="991380f4-7367-4388-9ee1-1daa26324be2" providerId="ADAL" clId="{4BD702CF-3914-4B65-BFF8-CB3AFADDE3D1}" dt="2025-06-03T20:28:16.877" v="12" actId="1076"/>
        <pc:sldMkLst>
          <pc:docMk/>
          <pc:sldMk cId="3758173559" sldId="257"/>
        </pc:sldMkLst>
        <pc:spChg chg="mod">
          <ac:chgData name="Andrew Rauch" userId="991380f4-7367-4388-9ee1-1daa26324be2" providerId="ADAL" clId="{4BD702CF-3914-4B65-BFF8-CB3AFADDE3D1}" dt="2025-06-03T20:28:16.877" v="12" actId="1076"/>
          <ac:spMkLst>
            <pc:docMk/>
            <pc:sldMk cId="3758173559" sldId="257"/>
            <ac:spMk id="6" creationId="{517AB8A4-6A81-8926-9ABD-BDC553B5AEAA}"/>
          </ac:spMkLst>
        </pc:spChg>
      </pc:sldChg>
      <pc:sldChg chg="addSp delSp modSp mod">
        <pc:chgData name="Andrew Rauch" userId="991380f4-7367-4388-9ee1-1daa26324be2" providerId="ADAL" clId="{4BD702CF-3914-4B65-BFF8-CB3AFADDE3D1}" dt="2025-06-04T18:24:35.845" v="843" actId="1076"/>
        <pc:sldMkLst>
          <pc:docMk/>
          <pc:sldMk cId="579948462" sldId="528"/>
        </pc:sldMkLst>
        <pc:spChg chg="mod">
          <ac:chgData name="Andrew Rauch" userId="991380f4-7367-4388-9ee1-1daa26324be2" providerId="ADAL" clId="{4BD702CF-3914-4B65-BFF8-CB3AFADDE3D1}" dt="2025-06-03T22:25:54.562" v="336" actId="26606"/>
          <ac:spMkLst>
            <pc:docMk/>
            <pc:sldMk cId="579948462" sldId="528"/>
            <ac:spMk id="2" creationId="{C1DF318E-06C3-BC3E-AEEB-0B0DCDBAAFAA}"/>
          </ac:spMkLst>
        </pc:spChg>
        <pc:spChg chg="mod ord">
          <ac:chgData name="Andrew Rauch" userId="991380f4-7367-4388-9ee1-1daa26324be2" providerId="ADAL" clId="{4BD702CF-3914-4B65-BFF8-CB3AFADDE3D1}" dt="2025-06-04T18:24:35.845" v="843" actId="1076"/>
          <ac:spMkLst>
            <pc:docMk/>
            <pc:sldMk cId="579948462" sldId="528"/>
            <ac:spMk id="3" creationId="{1E38CEAB-F8F7-1BE6-E90F-CC7BBA0D21D7}"/>
          </ac:spMkLst>
        </pc:spChg>
        <pc:spChg chg="add">
          <ac:chgData name="Andrew Rauch" userId="991380f4-7367-4388-9ee1-1daa26324be2" providerId="ADAL" clId="{4BD702CF-3914-4B65-BFF8-CB3AFADDE3D1}" dt="2025-06-03T22:26:46.065" v="341" actId="26606"/>
          <ac:spMkLst>
            <pc:docMk/>
            <pc:sldMk cId="579948462" sldId="528"/>
            <ac:spMk id="46" creationId="{A6D37EE4-EA1B-46EE-A54B-5233C63C9695}"/>
          </ac:spMkLst>
        </pc:spChg>
        <pc:spChg chg="add">
          <ac:chgData name="Andrew Rauch" userId="991380f4-7367-4388-9ee1-1daa26324be2" providerId="ADAL" clId="{4BD702CF-3914-4B65-BFF8-CB3AFADDE3D1}" dt="2025-06-03T22:26:46.065" v="341" actId="26606"/>
          <ac:spMkLst>
            <pc:docMk/>
            <pc:sldMk cId="579948462" sldId="528"/>
            <ac:spMk id="48" creationId="{927D5270-6648-4CC1-8F78-48BE299CAC25}"/>
          </ac:spMkLst>
        </pc:spChg>
        <pc:picChg chg="add mod">
          <ac:chgData name="Andrew Rauch" userId="991380f4-7367-4388-9ee1-1daa26324be2" providerId="ADAL" clId="{4BD702CF-3914-4B65-BFF8-CB3AFADDE3D1}" dt="2025-06-03T22:26:46.065" v="341" actId="26606"/>
          <ac:picMkLst>
            <pc:docMk/>
            <pc:sldMk cId="579948462" sldId="528"/>
            <ac:picMk id="7" creationId="{0C7600EB-A6CA-6A80-FCB1-A8A33B023DAF}"/>
          </ac:picMkLst>
        </pc:picChg>
      </pc:sldChg>
      <pc:sldChg chg="modSp mod">
        <pc:chgData name="Andrew Rauch" userId="991380f4-7367-4388-9ee1-1daa26324be2" providerId="ADAL" clId="{4BD702CF-3914-4B65-BFF8-CB3AFADDE3D1}" dt="2025-06-03T22:20:47.520" v="321" actId="14100"/>
        <pc:sldMkLst>
          <pc:docMk/>
          <pc:sldMk cId="3227942399" sldId="542"/>
        </pc:sldMkLst>
        <pc:spChg chg="mod">
          <ac:chgData name="Andrew Rauch" userId="991380f4-7367-4388-9ee1-1daa26324be2" providerId="ADAL" clId="{4BD702CF-3914-4B65-BFF8-CB3AFADDE3D1}" dt="2025-06-03T22:19:56.571" v="289" actId="14100"/>
          <ac:spMkLst>
            <pc:docMk/>
            <pc:sldMk cId="3227942399" sldId="542"/>
            <ac:spMk id="4" creationId="{364DF0F4-1C16-71C4-1ACF-5B1A7E5B3557}"/>
          </ac:spMkLst>
        </pc:spChg>
        <pc:spChg chg="mod">
          <ac:chgData name="Andrew Rauch" userId="991380f4-7367-4388-9ee1-1daa26324be2" providerId="ADAL" clId="{4BD702CF-3914-4B65-BFF8-CB3AFADDE3D1}" dt="2025-06-03T22:20:41.009" v="320" actId="1076"/>
          <ac:spMkLst>
            <pc:docMk/>
            <pc:sldMk cId="3227942399" sldId="542"/>
            <ac:spMk id="5" creationId="{5CE5C470-C058-5C8D-919D-5A9F35D242EE}"/>
          </ac:spMkLst>
        </pc:spChg>
        <pc:picChg chg="mod">
          <ac:chgData name="Andrew Rauch" userId="991380f4-7367-4388-9ee1-1daa26324be2" providerId="ADAL" clId="{4BD702CF-3914-4B65-BFF8-CB3AFADDE3D1}" dt="2025-06-03T22:20:47.520" v="321" actId="14100"/>
          <ac:picMkLst>
            <pc:docMk/>
            <pc:sldMk cId="3227942399" sldId="542"/>
            <ac:picMk id="7" creationId="{C036C87A-E196-5338-BE3D-EFE309A649F9}"/>
          </ac:picMkLst>
        </pc:picChg>
      </pc:sldChg>
      <pc:sldChg chg="del">
        <pc:chgData name="Andrew Rauch" userId="991380f4-7367-4388-9ee1-1daa26324be2" providerId="ADAL" clId="{4BD702CF-3914-4B65-BFF8-CB3AFADDE3D1}" dt="2025-06-03T20:49:14.047" v="19" actId="47"/>
        <pc:sldMkLst>
          <pc:docMk/>
          <pc:sldMk cId="1146223202" sldId="545"/>
        </pc:sldMkLst>
      </pc:sldChg>
      <pc:sldChg chg="modSp mod">
        <pc:chgData name="Andrew Rauch" userId="991380f4-7367-4388-9ee1-1daa26324be2" providerId="ADAL" clId="{4BD702CF-3914-4B65-BFF8-CB3AFADDE3D1}" dt="2025-06-04T18:01:35.082" v="790" actId="14100"/>
        <pc:sldMkLst>
          <pc:docMk/>
          <pc:sldMk cId="821218382" sldId="612"/>
        </pc:sldMkLst>
        <pc:spChg chg="mod">
          <ac:chgData name="Andrew Rauch" userId="991380f4-7367-4388-9ee1-1daa26324be2" providerId="ADAL" clId="{4BD702CF-3914-4B65-BFF8-CB3AFADDE3D1}" dt="2025-06-04T18:01:35.082" v="790" actId="14100"/>
          <ac:spMkLst>
            <pc:docMk/>
            <pc:sldMk cId="821218382" sldId="612"/>
            <ac:spMk id="2" creationId="{139673F6-AA16-FA2E-BECE-E4A515ADB748}"/>
          </ac:spMkLst>
        </pc:spChg>
        <pc:spChg chg="mod">
          <ac:chgData name="Andrew Rauch" userId="991380f4-7367-4388-9ee1-1daa26324be2" providerId="ADAL" clId="{4BD702CF-3914-4B65-BFF8-CB3AFADDE3D1}" dt="2025-06-03T23:20:58.163" v="504" actId="255"/>
          <ac:spMkLst>
            <pc:docMk/>
            <pc:sldMk cId="821218382" sldId="612"/>
            <ac:spMk id="3" creationId="{411176EC-53BB-B6B6-9AA4-563E0AF286EF}"/>
          </ac:spMkLst>
        </pc:spChg>
        <pc:picChg chg="mod">
          <ac:chgData name="Andrew Rauch" userId="991380f4-7367-4388-9ee1-1daa26324be2" providerId="ADAL" clId="{4BD702CF-3914-4B65-BFF8-CB3AFADDE3D1}" dt="2025-06-04T18:01:29.688" v="788" actId="14100"/>
          <ac:picMkLst>
            <pc:docMk/>
            <pc:sldMk cId="821218382" sldId="612"/>
            <ac:picMk id="6" creationId="{A634E062-5DEC-F8AF-8DFC-4C8A02F7DB4F}"/>
          </ac:picMkLst>
        </pc:picChg>
      </pc:sldChg>
      <pc:sldChg chg="modSp mod">
        <pc:chgData name="Andrew Rauch" userId="991380f4-7367-4388-9ee1-1daa26324be2" providerId="ADAL" clId="{4BD702CF-3914-4B65-BFF8-CB3AFADDE3D1}" dt="2025-06-04T21:57:31.173" v="1089" actId="255"/>
        <pc:sldMkLst>
          <pc:docMk/>
          <pc:sldMk cId="1546664834" sldId="3077"/>
        </pc:sldMkLst>
        <pc:spChg chg="mod">
          <ac:chgData name="Andrew Rauch" userId="991380f4-7367-4388-9ee1-1daa26324be2" providerId="ADAL" clId="{4BD702CF-3914-4B65-BFF8-CB3AFADDE3D1}" dt="2025-06-03T22:28:41.195" v="372" actId="255"/>
          <ac:spMkLst>
            <pc:docMk/>
            <pc:sldMk cId="1546664834" sldId="3077"/>
            <ac:spMk id="2" creationId="{29373720-4EA5-F656-3AE0-50A89523B59D}"/>
          </ac:spMkLst>
        </pc:spChg>
        <pc:graphicFrameChg chg="mod">
          <ac:chgData name="Andrew Rauch" userId="991380f4-7367-4388-9ee1-1daa26324be2" providerId="ADAL" clId="{4BD702CF-3914-4B65-BFF8-CB3AFADDE3D1}" dt="2025-06-04T21:57:31.173" v="1089" actId="255"/>
          <ac:graphicFrameMkLst>
            <pc:docMk/>
            <pc:sldMk cId="1546664834" sldId="3077"/>
            <ac:graphicFrameMk id="3" creationId="{84ED4F60-457D-A90C-0660-DC198CB54C96}"/>
          </ac:graphicFrameMkLst>
        </pc:graphicFrameChg>
      </pc:sldChg>
      <pc:sldChg chg="modSp mod">
        <pc:chgData name="Andrew Rauch" userId="991380f4-7367-4388-9ee1-1daa26324be2" providerId="ADAL" clId="{4BD702CF-3914-4B65-BFF8-CB3AFADDE3D1}" dt="2025-06-04T18:05:42.823" v="824" actId="255"/>
        <pc:sldMkLst>
          <pc:docMk/>
          <pc:sldMk cId="1116655419" sldId="3088"/>
        </pc:sldMkLst>
        <pc:spChg chg="mod">
          <ac:chgData name="Andrew Rauch" userId="991380f4-7367-4388-9ee1-1daa26324be2" providerId="ADAL" clId="{4BD702CF-3914-4B65-BFF8-CB3AFADDE3D1}" dt="2025-06-04T18:05:42.823" v="824" actId="255"/>
          <ac:spMkLst>
            <pc:docMk/>
            <pc:sldMk cId="1116655419" sldId="3088"/>
            <ac:spMk id="3" creationId="{04AA903A-57AA-BBE5-F58C-E126472D4627}"/>
          </ac:spMkLst>
        </pc:spChg>
      </pc:sldChg>
      <pc:sldChg chg="modSp mod">
        <pc:chgData name="Andrew Rauch" userId="991380f4-7367-4388-9ee1-1daa26324be2" providerId="ADAL" clId="{4BD702CF-3914-4B65-BFF8-CB3AFADDE3D1}" dt="2025-06-03T21:39:07.635" v="271" actId="207"/>
        <pc:sldMkLst>
          <pc:docMk/>
          <pc:sldMk cId="2205103801" sldId="3110"/>
        </pc:sldMkLst>
        <pc:spChg chg="mod">
          <ac:chgData name="Andrew Rauch" userId="991380f4-7367-4388-9ee1-1daa26324be2" providerId="ADAL" clId="{4BD702CF-3914-4B65-BFF8-CB3AFADDE3D1}" dt="2025-06-03T21:37:51.686" v="256" actId="207"/>
          <ac:spMkLst>
            <pc:docMk/>
            <pc:sldMk cId="2205103801" sldId="3110"/>
            <ac:spMk id="2" creationId="{A18042CC-EE53-6632-5734-EBA6753A22E8}"/>
          </ac:spMkLst>
        </pc:spChg>
        <pc:spChg chg="mod">
          <ac:chgData name="Andrew Rauch" userId="991380f4-7367-4388-9ee1-1daa26324be2" providerId="ADAL" clId="{4BD702CF-3914-4B65-BFF8-CB3AFADDE3D1}" dt="2025-06-03T21:39:07.635" v="271" actId="207"/>
          <ac:spMkLst>
            <pc:docMk/>
            <pc:sldMk cId="2205103801" sldId="3110"/>
            <ac:spMk id="3" creationId="{E88D5FBF-6627-98CE-79FF-C2C423FC81F1}"/>
          </ac:spMkLst>
        </pc:spChg>
      </pc:sldChg>
      <pc:sldChg chg="del">
        <pc:chgData name="Andrew Rauch" userId="991380f4-7367-4388-9ee1-1daa26324be2" providerId="ADAL" clId="{4BD702CF-3914-4B65-BFF8-CB3AFADDE3D1}" dt="2025-06-06T15:25:05.129" v="1125" actId="47"/>
        <pc:sldMkLst>
          <pc:docMk/>
          <pc:sldMk cId="1458810116" sldId="3112"/>
        </pc:sldMkLst>
      </pc:sldChg>
      <pc:sldChg chg="modNotesTx">
        <pc:chgData name="Andrew Rauch" userId="991380f4-7367-4388-9ee1-1daa26324be2" providerId="ADAL" clId="{4BD702CF-3914-4B65-BFF8-CB3AFADDE3D1}" dt="2025-06-11T19:19:59.700" v="1127" actId="20577"/>
        <pc:sldMkLst>
          <pc:docMk/>
          <pc:sldMk cId="2461797083" sldId="3120"/>
        </pc:sldMkLst>
      </pc:sldChg>
      <pc:sldChg chg="modSp mod">
        <pc:chgData name="Andrew Rauch" userId="991380f4-7367-4388-9ee1-1daa26324be2" providerId="ADAL" clId="{4BD702CF-3914-4B65-BFF8-CB3AFADDE3D1}" dt="2025-06-04T18:00:21.538" v="776" actId="20577"/>
        <pc:sldMkLst>
          <pc:docMk/>
          <pc:sldMk cId="2512353346" sldId="3123"/>
        </pc:sldMkLst>
        <pc:spChg chg="mod">
          <ac:chgData name="Andrew Rauch" userId="991380f4-7367-4388-9ee1-1daa26324be2" providerId="ADAL" clId="{4BD702CF-3914-4B65-BFF8-CB3AFADDE3D1}" dt="2025-06-04T18:00:21.538" v="776" actId="20577"/>
          <ac:spMkLst>
            <pc:docMk/>
            <pc:sldMk cId="2512353346" sldId="3123"/>
            <ac:spMk id="3" creationId="{C60370B2-5D1D-6D25-3751-66F8E3CF90CC}"/>
          </ac:spMkLst>
        </pc:spChg>
      </pc:sldChg>
      <pc:sldChg chg="addSp delSp modSp mod">
        <pc:chgData name="Andrew Rauch" userId="991380f4-7367-4388-9ee1-1daa26324be2" providerId="ADAL" clId="{4BD702CF-3914-4B65-BFF8-CB3AFADDE3D1}" dt="2025-06-04T18:11:25.428" v="842" actId="14100"/>
        <pc:sldMkLst>
          <pc:docMk/>
          <pc:sldMk cId="1424206597" sldId="3124"/>
        </pc:sldMkLst>
        <pc:spChg chg="mod">
          <ac:chgData name="Andrew Rauch" userId="991380f4-7367-4388-9ee1-1daa26324be2" providerId="ADAL" clId="{4BD702CF-3914-4B65-BFF8-CB3AFADDE3D1}" dt="2025-06-04T18:11:25.428" v="842" actId="14100"/>
          <ac:spMkLst>
            <pc:docMk/>
            <pc:sldMk cId="1424206597" sldId="3124"/>
            <ac:spMk id="2" creationId="{BA83BF8E-8D91-1064-4241-523851DC00A6}"/>
          </ac:spMkLst>
        </pc:spChg>
        <pc:spChg chg="mod">
          <ac:chgData name="Andrew Rauch" userId="991380f4-7367-4388-9ee1-1daa26324be2" providerId="ADAL" clId="{4BD702CF-3914-4B65-BFF8-CB3AFADDE3D1}" dt="2025-06-04T18:11:22.350" v="841" actId="255"/>
          <ac:spMkLst>
            <pc:docMk/>
            <pc:sldMk cId="1424206597" sldId="3124"/>
            <ac:spMk id="3" creationId="{944187EE-E376-8B70-135C-313EFEF854EB}"/>
          </ac:spMkLst>
        </pc:spChg>
        <pc:grpChg chg="add">
          <ac:chgData name="Andrew Rauch" userId="991380f4-7367-4388-9ee1-1daa26324be2" providerId="ADAL" clId="{4BD702CF-3914-4B65-BFF8-CB3AFADDE3D1}" dt="2025-06-04T18:10:42.035" v="829" actId="26606"/>
          <ac:grpSpMkLst>
            <pc:docMk/>
            <pc:sldMk cId="1424206597" sldId="3124"/>
            <ac:grpSpMk id="20" creationId="{5EFBDE31-BB3E-6CFC-23CD-B5976DA38438}"/>
          </ac:grpSpMkLst>
        </pc:grpChg>
        <pc:picChg chg="mod">
          <ac:chgData name="Andrew Rauch" userId="991380f4-7367-4388-9ee1-1daa26324be2" providerId="ADAL" clId="{4BD702CF-3914-4B65-BFF8-CB3AFADDE3D1}" dt="2025-06-04T18:10:42.035" v="829" actId="26606"/>
          <ac:picMkLst>
            <pc:docMk/>
            <pc:sldMk cId="1424206597" sldId="3124"/>
            <ac:picMk id="5" creationId="{31602639-1E4A-FAB2-D125-6A7017C7B0BB}"/>
          </ac:picMkLst>
        </pc:picChg>
      </pc:sldChg>
      <pc:sldChg chg="modSp mod">
        <pc:chgData name="Andrew Rauch" userId="991380f4-7367-4388-9ee1-1daa26324be2" providerId="ADAL" clId="{4BD702CF-3914-4B65-BFF8-CB3AFADDE3D1}" dt="2025-06-03T20:21:31.507" v="11" actId="14100"/>
        <pc:sldMkLst>
          <pc:docMk/>
          <pc:sldMk cId="1573264400" sldId="3125"/>
        </pc:sldMkLst>
        <pc:spChg chg="mod">
          <ac:chgData name="Andrew Rauch" userId="991380f4-7367-4388-9ee1-1daa26324be2" providerId="ADAL" clId="{4BD702CF-3914-4B65-BFF8-CB3AFADDE3D1}" dt="2025-06-03T20:21:31.507" v="11" actId="14100"/>
          <ac:spMkLst>
            <pc:docMk/>
            <pc:sldMk cId="1573264400" sldId="3125"/>
            <ac:spMk id="2" creationId="{5A65C019-17AC-48A1-EEDE-47D866DD4B98}"/>
          </ac:spMkLst>
        </pc:spChg>
        <pc:spChg chg="mod">
          <ac:chgData name="Andrew Rauch" userId="991380f4-7367-4388-9ee1-1daa26324be2" providerId="ADAL" clId="{4BD702CF-3914-4B65-BFF8-CB3AFADDE3D1}" dt="2025-06-03T19:58:51.127" v="2" actId="14100"/>
          <ac:spMkLst>
            <pc:docMk/>
            <pc:sldMk cId="1573264400" sldId="3125"/>
            <ac:spMk id="3" creationId="{F307F282-3BD3-AF3A-2B7F-231F2474A949}"/>
          </ac:spMkLst>
        </pc:spChg>
      </pc:sldChg>
      <pc:sldChg chg="addSp delSp modSp mod">
        <pc:chgData name="Andrew Rauch" userId="991380f4-7367-4388-9ee1-1daa26324be2" providerId="ADAL" clId="{4BD702CF-3914-4B65-BFF8-CB3AFADDE3D1}" dt="2025-06-03T23:30:12.713" v="545" actId="14100"/>
        <pc:sldMkLst>
          <pc:docMk/>
          <pc:sldMk cId="3586499461" sldId="3126"/>
        </pc:sldMkLst>
        <pc:spChg chg="mod">
          <ac:chgData name="Andrew Rauch" userId="991380f4-7367-4388-9ee1-1daa26324be2" providerId="ADAL" clId="{4BD702CF-3914-4B65-BFF8-CB3AFADDE3D1}" dt="2025-06-03T23:27:42.333" v="539" actId="14100"/>
          <ac:spMkLst>
            <pc:docMk/>
            <pc:sldMk cId="3586499461" sldId="3126"/>
            <ac:spMk id="2" creationId="{3B6B5190-D992-BA76-7594-F8BEE2209C4E}"/>
          </ac:spMkLst>
        </pc:spChg>
        <pc:spChg chg="add">
          <ac:chgData name="Andrew Rauch" userId="991380f4-7367-4388-9ee1-1daa26324be2" providerId="ADAL" clId="{4BD702CF-3914-4B65-BFF8-CB3AFADDE3D1}" dt="2025-06-03T23:27:21.710" v="534" actId="26606"/>
          <ac:spMkLst>
            <pc:docMk/>
            <pc:sldMk cId="3586499461" sldId="3126"/>
            <ac:spMk id="11" creationId="{A4AC5506-6312-4701-8D3C-40187889A947}"/>
          </ac:spMkLst>
        </pc:spChg>
        <pc:graphicFrameChg chg="mod modGraphic">
          <ac:chgData name="Andrew Rauch" userId="991380f4-7367-4388-9ee1-1daa26324be2" providerId="ADAL" clId="{4BD702CF-3914-4B65-BFF8-CB3AFADDE3D1}" dt="2025-06-03T23:30:12.713" v="545" actId="14100"/>
          <ac:graphicFrameMkLst>
            <pc:docMk/>
            <pc:sldMk cId="3586499461" sldId="3126"/>
            <ac:graphicFrameMk id="4" creationId="{A1B7F280-F94D-2A09-C8FB-0FB78AF3ADE6}"/>
          </ac:graphicFrameMkLst>
        </pc:graphicFrameChg>
      </pc:sldChg>
      <pc:sldChg chg="addSp delSp modSp mod">
        <pc:chgData name="Andrew Rauch" userId="991380f4-7367-4388-9ee1-1daa26324be2" providerId="ADAL" clId="{4BD702CF-3914-4B65-BFF8-CB3AFADDE3D1}" dt="2025-06-04T22:16:06.565" v="1123" actId="27636"/>
        <pc:sldMkLst>
          <pc:docMk/>
          <pc:sldMk cId="2600370331" sldId="3127"/>
        </pc:sldMkLst>
        <pc:spChg chg="mod">
          <ac:chgData name="Andrew Rauch" userId="991380f4-7367-4388-9ee1-1daa26324be2" providerId="ADAL" clId="{4BD702CF-3914-4B65-BFF8-CB3AFADDE3D1}" dt="2025-06-04T22:16:06.565" v="1123" actId="27636"/>
          <ac:spMkLst>
            <pc:docMk/>
            <pc:sldMk cId="2600370331" sldId="3127"/>
            <ac:spMk id="2" creationId="{585D756C-45D9-5CA0-1303-A1666FD7EFC1}"/>
          </ac:spMkLst>
        </pc:spChg>
        <pc:spChg chg="add">
          <ac:chgData name="Andrew Rauch" userId="991380f4-7367-4388-9ee1-1daa26324be2" providerId="ADAL" clId="{4BD702CF-3914-4B65-BFF8-CB3AFADDE3D1}" dt="2025-06-04T22:06:30.398" v="1091" actId="26606"/>
          <ac:spMkLst>
            <pc:docMk/>
            <pc:sldMk cId="2600370331" sldId="3127"/>
            <ac:spMk id="31" creationId="{A4AC5506-6312-4701-8D3C-40187889A947}"/>
          </ac:spMkLst>
        </pc:spChg>
        <pc:graphicFrameChg chg="add mod">
          <ac:chgData name="Andrew Rauch" userId="991380f4-7367-4388-9ee1-1daa26324be2" providerId="ADAL" clId="{4BD702CF-3914-4B65-BFF8-CB3AFADDE3D1}" dt="2025-06-04T22:07:23.791" v="1096" actId="255"/>
          <ac:graphicFrameMkLst>
            <pc:docMk/>
            <pc:sldMk cId="2600370331" sldId="3127"/>
            <ac:graphicFrameMk id="3" creationId="{A141BF3C-7447-4307-9EC7-F7287E75A31A}"/>
          </ac:graphicFrameMkLst>
        </pc:graphicFrameChg>
      </pc:sldChg>
      <pc:sldChg chg="addSp delSp modSp mod">
        <pc:chgData name="Andrew Rauch" userId="991380f4-7367-4388-9ee1-1daa26324be2" providerId="ADAL" clId="{4BD702CF-3914-4B65-BFF8-CB3AFADDE3D1}" dt="2025-06-03T23:26:09.827" v="514" actId="255"/>
        <pc:sldMkLst>
          <pc:docMk/>
          <pc:sldMk cId="1550114788" sldId="3130"/>
        </pc:sldMkLst>
        <pc:graphicFrameChg chg="add mod modGraphic">
          <ac:chgData name="Andrew Rauch" userId="991380f4-7367-4388-9ee1-1daa26324be2" providerId="ADAL" clId="{4BD702CF-3914-4B65-BFF8-CB3AFADDE3D1}" dt="2025-06-03T23:26:09.827" v="514" actId="255"/>
          <ac:graphicFrameMkLst>
            <pc:docMk/>
            <pc:sldMk cId="1550114788" sldId="3130"/>
            <ac:graphicFrameMk id="5" creationId="{401CAB6A-5886-C8FE-834E-0106F07DCEDF}"/>
          </ac:graphicFrameMkLst>
        </pc:graphicFrameChg>
      </pc:sldChg>
      <pc:sldChg chg="modSp mod">
        <pc:chgData name="Andrew Rauch" userId="991380f4-7367-4388-9ee1-1daa26324be2" providerId="ADAL" clId="{4BD702CF-3914-4B65-BFF8-CB3AFADDE3D1}" dt="2025-06-04T18:00:59.788" v="785" actId="20577"/>
        <pc:sldMkLst>
          <pc:docMk/>
          <pc:sldMk cId="525049069" sldId="3131"/>
        </pc:sldMkLst>
        <pc:spChg chg="mod">
          <ac:chgData name="Andrew Rauch" userId="991380f4-7367-4388-9ee1-1daa26324be2" providerId="ADAL" clId="{4BD702CF-3914-4B65-BFF8-CB3AFADDE3D1}" dt="2025-06-03T22:29:48.598" v="489" actId="20577"/>
          <ac:spMkLst>
            <pc:docMk/>
            <pc:sldMk cId="525049069" sldId="3131"/>
            <ac:spMk id="2" creationId="{8C548C1D-F278-4ECD-42E2-8B2E335560DC}"/>
          </ac:spMkLst>
        </pc:spChg>
        <pc:spChg chg="mod">
          <ac:chgData name="Andrew Rauch" userId="991380f4-7367-4388-9ee1-1daa26324be2" providerId="ADAL" clId="{4BD702CF-3914-4B65-BFF8-CB3AFADDE3D1}" dt="2025-06-04T18:00:59.788" v="785" actId="20577"/>
          <ac:spMkLst>
            <pc:docMk/>
            <pc:sldMk cId="525049069" sldId="3131"/>
            <ac:spMk id="3" creationId="{BFCE8B61-2362-2229-D706-9FB30D8D37E8}"/>
          </ac:spMkLst>
        </pc:spChg>
      </pc:sldChg>
      <pc:sldChg chg="modSp mod">
        <pc:chgData name="Andrew Rauch" userId="991380f4-7367-4388-9ee1-1daa26324be2" providerId="ADAL" clId="{4BD702CF-3914-4B65-BFF8-CB3AFADDE3D1}" dt="2025-06-03T22:21:25.031" v="331" actId="255"/>
        <pc:sldMkLst>
          <pc:docMk/>
          <pc:sldMk cId="568271877" sldId="3132"/>
        </pc:sldMkLst>
        <pc:spChg chg="mod">
          <ac:chgData name="Andrew Rauch" userId="991380f4-7367-4388-9ee1-1daa26324be2" providerId="ADAL" clId="{4BD702CF-3914-4B65-BFF8-CB3AFADDE3D1}" dt="2025-06-03T22:21:04.501" v="325" actId="27636"/>
          <ac:spMkLst>
            <pc:docMk/>
            <pc:sldMk cId="568271877" sldId="3132"/>
            <ac:spMk id="2" creationId="{F10B1C42-C901-2AC8-EB16-ECC6EDC78A6E}"/>
          </ac:spMkLst>
        </pc:spChg>
        <pc:spChg chg="mod">
          <ac:chgData name="Andrew Rauch" userId="991380f4-7367-4388-9ee1-1daa26324be2" providerId="ADAL" clId="{4BD702CF-3914-4B65-BFF8-CB3AFADDE3D1}" dt="2025-06-03T22:21:25.031" v="331" actId="255"/>
          <ac:spMkLst>
            <pc:docMk/>
            <pc:sldMk cId="568271877" sldId="3132"/>
            <ac:spMk id="3" creationId="{73B5A4EE-5308-90D9-92A0-227F7A83FBFF}"/>
          </ac:spMkLst>
        </pc:spChg>
      </pc:sldChg>
      <pc:sldChg chg="modSp mod ord">
        <pc:chgData name="Andrew Rauch" userId="991380f4-7367-4388-9ee1-1daa26324be2" providerId="ADAL" clId="{4BD702CF-3914-4B65-BFF8-CB3AFADDE3D1}" dt="2025-06-03T22:18:14.056" v="287" actId="255"/>
        <pc:sldMkLst>
          <pc:docMk/>
          <pc:sldMk cId="4138252920" sldId="3134"/>
        </pc:sldMkLst>
        <pc:spChg chg="mod">
          <ac:chgData name="Andrew Rauch" userId="991380f4-7367-4388-9ee1-1daa26324be2" providerId="ADAL" clId="{4BD702CF-3914-4B65-BFF8-CB3AFADDE3D1}" dt="2025-06-03T22:17:58.413" v="284" actId="1076"/>
          <ac:spMkLst>
            <pc:docMk/>
            <pc:sldMk cId="4138252920" sldId="3134"/>
            <ac:spMk id="2" creationId="{91CBA9F3-5CEB-A245-6BA8-91710E7A4D97}"/>
          </ac:spMkLst>
        </pc:spChg>
        <pc:spChg chg="mod">
          <ac:chgData name="Andrew Rauch" userId="991380f4-7367-4388-9ee1-1daa26324be2" providerId="ADAL" clId="{4BD702CF-3914-4B65-BFF8-CB3AFADDE3D1}" dt="2025-06-03T22:18:14.056" v="287" actId="255"/>
          <ac:spMkLst>
            <pc:docMk/>
            <pc:sldMk cId="4138252920" sldId="3134"/>
            <ac:spMk id="3" creationId="{2748860F-83C1-5155-B605-C8CEB6161966}"/>
          </ac:spMkLst>
        </pc:spChg>
      </pc:sldChg>
      <pc:sldChg chg="addSp delSp modSp new mod modClrScheme chgLayout">
        <pc:chgData name="Andrew Rauch" userId="991380f4-7367-4388-9ee1-1daa26324be2" providerId="ADAL" clId="{4BD702CF-3914-4B65-BFF8-CB3AFADDE3D1}" dt="2025-06-04T21:56:55.625" v="1084" actId="20577"/>
        <pc:sldMkLst>
          <pc:docMk/>
          <pc:sldMk cId="1185100743" sldId="3137"/>
        </pc:sldMkLst>
        <pc:spChg chg="add mod ord">
          <ac:chgData name="Andrew Rauch" userId="991380f4-7367-4388-9ee1-1daa26324be2" providerId="ADAL" clId="{4BD702CF-3914-4B65-BFF8-CB3AFADDE3D1}" dt="2025-06-04T21:55:30.294" v="1049" actId="1076"/>
          <ac:spMkLst>
            <pc:docMk/>
            <pc:sldMk cId="1185100743" sldId="3137"/>
            <ac:spMk id="4" creationId="{F19B1437-3C74-C540-FEA8-B9ABCC2397A5}"/>
          </ac:spMkLst>
        </pc:spChg>
        <pc:spChg chg="add mod ord">
          <ac:chgData name="Andrew Rauch" userId="991380f4-7367-4388-9ee1-1daa26324be2" providerId="ADAL" clId="{4BD702CF-3914-4B65-BFF8-CB3AFADDE3D1}" dt="2025-06-04T21:56:55.625" v="1084" actId="20577"/>
          <ac:spMkLst>
            <pc:docMk/>
            <pc:sldMk cId="1185100743" sldId="3137"/>
            <ac:spMk id="5" creationId="{A478C4DF-5E8B-14FD-8383-11C678785F43}"/>
          </ac:spMkLst>
        </pc:spChg>
        <pc:spChg chg="add mod ord">
          <ac:chgData name="Andrew Rauch" userId="991380f4-7367-4388-9ee1-1daa26324be2" providerId="ADAL" clId="{4BD702CF-3914-4B65-BFF8-CB3AFADDE3D1}" dt="2025-06-04T21:56:44.156" v="1083" actId="20577"/>
          <ac:spMkLst>
            <pc:docMk/>
            <pc:sldMk cId="1185100743" sldId="3137"/>
            <ac:spMk id="6" creationId="{5CD44748-B463-6F0A-B68A-C838A589F507}"/>
          </ac:spMkLst>
        </pc:spChg>
      </pc:sldChg>
      <pc:sldChg chg="add modNotesTx">
        <pc:chgData name="Andrew Rauch" userId="991380f4-7367-4388-9ee1-1daa26324be2" providerId="ADAL" clId="{4BD702CF-3914-4B65-BFF8-CB3AFADDE3D1}" dt="2025-06-11T19:19:46.171" v="1126" actId="20577"/>
        <pc:sldMkLst>
          <pc:docMk/>
          <pc:sldMk cId="3174646523" sldId="313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sudenver-my.sharepoint.com/personal/anrauch_msudenver_edu/Documents/New%20Money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inad.msudenver.edu\drives\ADMNFIN.DIR\ADMIN%20&amp;%20FINANCE\Budget%20Requests\FY25\Multi%20Yr%20Budget%20Model%20FY25_AR%20(version%201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sudenver-my.sharepoint.com/personal/anrauch_msudenver_edu/Documents/New%20Money%20Graph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sudenver-my.sharepoint.com/personal/anrauch_msudenver_edu/Documents/New%20Money%20Graphs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msudenver-my.sharepoint.com/personal/anrauch_msudenver_edu/Documents/New%20Money%20Graph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Resident Tuition Rate (30 CHRs)</c:v>
                </c:pt>
              </c:strCache>
            </c:strRef>
          </c:tx>
          <c:spPr>
            <a:solidFill>
              <a:schemeClr val="tx1"/>
            </a:solidFill>
            <a:ln>
              <a:solidFill>
                <a:srgbClr val="00447C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4A-4D37-AA7C-328E023C05F1}"/>
              </c:ext>
            </c:extLst>
          </c:dPt>
          <c:cat>
            <c:strRef>
              <c:f>Sheet2!$A$2:$A$12</c:f>
              <c:strCache>
                <c:ptCount val="11"/>
                <c:pt idx="0">
                  <c:v>Adams State</c:v>
                </c:pt>
                <c:pt idx="1">
                  <c:v>Fort Lewis</c:v>
                </c:pt>
                <c:pt idx="2">
                  <c:v>CMU</c:v>
                </c:pt>
                <c:pt idx="3">
                  <c:v>Western</c:v>
                </c:pt>
                <c:pt idx="4">
                  <c:v>MSU Denver</c:v>
                </c:pt>
                <c:pt idx="5">
                  <c:v>UNC</c:v>
                </c:pt>
                <c:pt idx="6">
                  <c:v>UCCS</c:v>
                </c:pt>
                <c:pt idx="7">
                  <c:v>CSU Pueblo</c:v>
                </c:pt>
                <c:pt idx="8">
                  <c:v>CU Denver</c:v>
                </c:pt>
                <c:pt idx="9">
                  <c:v>CSU Fort Collins</c:v>
                </c:pt>
                <c:pt idx="10">
                  <c:v>CU Boulder</c:v>
                </c:pt>
              </c:strCache>
            </c:strRef>
          </c:cat>
          <c:val>
            <c:numRef>
              <c:f>Sheet2!$B$2:$B$12</c:f>
              <c:numCache>
                <c:formatCode>_("$"* #,##0_);_("$"* \(#,##0\);_("$"* "-"??_);_(@_)</c:formatCode>
                <c:ptCount val="11"/>
                <c:pt idx="0">
                  <c:v>6120</c:v>
                </c:pt>
                <c:pt idx="1">
                  <c:v>7776</c:v>
                </c:pt>
                <c:pt idx="2">
                  <c:v>9436</c:v>
                </c:pt>
                <c:pt idx="3">
                  <c:v>7308</c:v>
                </c:pt>
                <c:pt idx="4">
                  <c:v>9136</c:v>
                </c:pt>
                <c:pt idx="5">
                  <c:v>9046</c:v>
                </c:pt>
                <c:pt idx="6">
                  <c:v>10316</c:v>
                </c:pt>
                <c:pt idx="7">
                  <c:v>8846</c:v>
                </c:pt>
                <c:pt idx="8">
                  <c:v>11700</c:v>
                </c:pt>
                <c:pt idx="9">
                  <c:v>10608</c:v>
                </c:pt>
                <c:pt idx="10">
                  <c:v>12312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4A-4D37-AA7C-328E023C05F1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Fees at 30 CHRS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rgbClr val="717073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14A-4D37-AA7C-328E023C05F1}"/>
              </c:ext>
            </c:extLst>
          </c:dPt>
          <c:cat>
            <c:strRef>
              <c:f>Sheet2!$A$2:$A$12</c:f>
              <c:strCache>
                <c:ptCount val="11"/>
                <c:pt idx="0">
                  <c:v>Adams State</c:v>
                </c:pt>
                <c:pt idx="1">
                  <c:v>Fort Lewis</c:v>
                </c:pt>
                <c:pt idx="2">
                  <c:v>CMU</c:v>
                </c:pt>
                <c:pt idx="3">
                  <c:v>Western</c:v>
                </c:pt>
                <c:pt idx="4">
                  <c:v>MSU Denver</c:v>
                </c:pt>
                <c:pt idx="5">
                  <c:v>UNC</c:v>
                </c:pt>
                <c:pt idx="6">
                  <c:v>UCCS</c:v>
                </c:pt>
                <c:pt idx="7">
                  <c:v>CSU Pueblo</c:v>
                </c:pt>
                <c:pt idx="8">
                  <c:v>CU Denver</c:v>
                </c:pt>
                <c:pt idx="9">
                  <c:v>CSU Fort Collins</c:v>
                </c:pt>
                <c:pt idx="10">
                  <c:v>CU Boulder</c:v>
                </c:pt>
              </c:strCache>
            </c:strRef>
          </c:cat>
          <c:val>
            <c:numRef>
              <c:f>Sheet2!$C$2:$C$12</c:f>
              <c:numCache>
                <c:formatCode>"$"#,##0_);[Red]\("$"#,##0\)</c:formatCode>
                <c:ptCount val="11"/>
                <c:pt idx="0">
                  <c:v>3703</c:v>
                </c:pt>
                <c:pt idx="1">
                  <c:v>2183</c:v>
                </c:pt>
                <c:pt idx="2">
                  <c:v>1200</c:v>
                </c:pt>
                <c:pt idx="3">
                  <c:v>3814</c:v>
                </c:pt>
                <c:pt idx="4">
                  <c:v>1990</c:v>
                </c:pt>
                <c:pt idx="5">
                  <c:v>2854</c:v>
                </c:pt>
                <c:pt idx="6">
                  <c:v>1600</c:v>
                </c:pt>
                <c:pt idx="7">
                  <c:v>3228</c:v>
                </c:pt>
                <c:pt idx="8">
                  <c:v>1022</c:v>
                </c:pt>
                <c:pt idx="9">
                  <c:v>2630</c:v>
                </c:pt>
                <c:pt idx="10">
                  <c:v>1690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4A-4D37-AA7C-328E023C0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2977647"/>
        <c:axId val="1512981007"/>
      </c:barChart>
      <c:catAx>
        <c:axId val="1512977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2981007"/>
        <c:crosses val="autoZero"/>
        <c:auto val="1"/>
        <c:lblAlgn val="ctr"/>
        <c:lblOffset val="100"/>
        <c:noMultiLvlLbl val="0"/>
      </c:catAx>
      <c:valAx>
        <c:axId val="1512981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2977647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4572968714974467"/>
          <c:y val="1.6813206972658208E-2"/>
          <c:w val="0.3074989589484054"/>
          <c:h val="3.83089582809299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pPr>
            <a:r>
              <a:rPr lang="en-US" sz="1300"/>
              <a:t>Education and General Reserve FY18 - FY28 (Estimated)</a:t>
            </a:r>
            <a:br>
              <a:rPr lang="en-US" sz="1300"/>
            </a:br>
            <a:r>
              <a:rPr lang="en-US" sz="1300"/>
              <a:t>Board Approved Target is 15%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447C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'E&amp;G'!$F$2</c:f>
              <c:strCache>
                <c:ptCount val="1"/>
                <c:pt idx="0">
                  <c:v> Ending E&amp;G Fund Balance </c:v>
                </c:pt>
              </c:strCache>
            </c:strRef>
          </c:tx>
          <c:spPr>
            <a:solidFill>
              <a:srgbClr val="00447C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44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35-4C70-8E26-977E430A5C5C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35-4C70-8E26-977E430A5C5C}"/>
              </c:ext>
            </c:extLst>
          </c:dPt>
          <c:cat>
            <c:strRef>
              <c:f>'E&amp;G'!$A$8:$A$18</c:f>
              <c:strCache>
                <c:ptCount val="11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 Projected</c:v>
                </c:pt>
                <c:pt idx="8">
                  <c:v>FY26 (est)</c:v>
                </c:pt>
                <c:pt idx="9">
                  <c:v>FY27 (est)</c:v>
                </c:pt>
                <c:pt idx="10">
                  <c:v>FY28 (est)</c:v>
                </c:pt>
              </c:strCache>
            </c:strRef>
          </c:cat>
          <c:val>
            <c:numRef>
              <c:f>'E&amp;G'!$F$8:$F$18</c:f>
              <c:numCache>
                <c:formatCode>_("$"* #,##0_);_("$"* \(#,##0\);_("$"* "-"??_);_(@_)</c:formatCode>
                <c:ptCount val="11"/>
                <c:pt idx="0">
                  <c:v>23324193.240000002</c:v>
                </c:pt>
                <c:pt idx="1">
                  <c:v>25353163.350000001</c:v>
                </c:pt>
                <c:pt idx="2">
                  <c:v>31480392</c:v>
                </c:pt>
                <c:pt idx="3">
                  <c:v>58291008</c:v>
                </c:pt>
                <c:pt idx="4">
                  <c:v>43540466</c:v>
                </c:pt>
                <c:pt idx="5">
                  <c:v>25875375</c:v>
                </c:pt>
                <c:pt idx="6">
                  <c:v>28000000</c:v>
                </c:pt>
                <c:pt idx="7">
                  <c:v>30800000</c:v>
                </c:pt>
                <c:pt idx="8">
                  <c:v>33440100</c:v>
                </c:pt>
                <c:pt idx="9">
                  <c:v>34443303</c:v>
                </c:pt>
                <c:pt idx="10">
                  <c:v>35476602.089999996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35-4C70-8E26-977E430A5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5575984"/>
        <c:axId val="1105576816"/>
      </c:barChart>
      <c:lineChart>
        <c:grouping val="standard"/>
        <c:varyColors val="0"/>
        <c:ser>
          <c:idx val="2"/>
          <c:order val="1"/>
          <c:tx>
            <c:strRef>
              <c:f>'E&amp;G'!$D$2</c:f>
              <c:strCache>
                <c:ptCount val="1"/>
                <c:pt idx="0">
                  <c:v>Fund Balance as a % of Approp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'E&amp;G'!$A$8:$A$18</c:f>
              <c:strCache>
                <c:ptCount val="11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 Projected</c:v>
                </c:pt>
                <c:pt idx="8">
                  <c:v>FY26 (est)</c:v>
                </c:pt>
                <c:pt idx="9">
                  <c:v>FY27 (est)</c:v>
                </c:pt>
                <c:pt idx="10">
                  <c:v>FY28 (est)</c:v>
                </c:pt>
              </c:strCache>
            </c:strRef>
          </c:cat>
          <c:val>
            <c:numRef>
              <c:f>'E&amp;G'!$D$8:$D$18</c:f>
              <c:numCache>
                <c:formatCode>0.0%</c:formatCode>
                <c:ptCount val="11"/>
                <c:pt idx="0">
                  <c:v>0.12729830641714704</c:v>
                </c:pt>
                <c:pt idx="1">
                  <c:v>0.13341861595799087</c:v>
                </c:pt>
                <c:pt idx="2">
                  <c:v>0.15527095541769154</c:v>
                </c:pt>
                <c:pt idx="3">
                  <c:v>0.33958219400884837</c:v>
                </c:pt>
                <c:pt idx="4">
                  <c:v>0.19838753214502022</c:v>
                </c:pt>
                <c:pt idx="5">
                  <c:v>0.12903078604505425</c:v>
                </c:pt>
                <c:pt idx="6">
                  <c:v>0.13208056739132404</c:v>
                </c:pt>
                <c:pt idx="7">
                  <c:v>0.13475675965173306</c:v>
                </c:pt>
                <c:pt idx="8">
                  <c:v>0.15</c:v>
                </c:pt>
                <c:pt idx="9">
                  <c:v>0.15</c:v>
                </c:pt>
                <c:pt idx="10">
                  <c:v>0.15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735-4C70-8E26-977E430A5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7928880"/>
        <c:axId val="1667927440"/>
      </c:lineChart>
      <c:catAx>
        <c:axId val="110557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5576816"/>
        <c:crosses val="autoZero"/>
        <c:auto val="1"/>
        <c:lblAlgn val="ctr"/>
        <c:lblOffset val="100"/>
        <c:noMultiLvlLbl val="0"/>
      </c:catAx>
      <c:valAx>
        <c:axId val="110557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447C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5575984"/>
        <c:crosses val="autoZero"/>
        <c:crossBetween val="between"/>
      </c:valAx>
      <c:valAx>
        <c:axId val="1667927440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7928880"/>
        <c:crosses val="max"/>
        <c:crossBetween val="between"/>
      </c:valAx>
      <c:catAx>
        <c:axId val="1667928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7927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447C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447C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Budget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rgbClr val="00447C"/>
              </a:solidFill>
              <a:ln w="19050">
                <a:solidFill>
                  <a:srgbClr val="00447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6B-4B59-A176-B74D25596726}"/>
              </c:ext>
            </c:extLst>
          </c:dPt>
          <c:dPt>
            <c:idx val="1"/>
            <c:bubble3D val="0"/>
            <c:explosion val="9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6B-4B59-A176-B74D25596726}"/>
              </c:ext>
            </c:extLst>
          </c:dPt>
          <c:dPt>
            <c:idx val="2"/>
            <c:bubble3D val="0"/>
            <c:explosion val="7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6B-4B59-A176-B74D25596726}"/>
              </c:ext>
            </c:extLst>
          </c:dPt>
          <c:dPt>
            <c:idx val="3"/>
            <c:bubble3D val="0"/>
            <c:explosion val="8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6B-4B59-A176-B74D25596726}"/>
              </c:ext>
            </c:extLst>
          </c:dPt>
          <c:dLbls>
            <c:dLbl>
              <c:idx val="0"/>
              <c:layout>
                <c:manualLayout>
                  <c:x val="5.4128327849125704E-2"/>
                  <c:y val="-1.3396253575022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6B-4B59-A176-B74D25596726}"/>
                </c:ext>
              </c:extLst>
            </c:dLbl>
            <c:dLbl>
              <c:idx val="1"/>
              <c:layout>
                <c:manualLayout>
                  <c:x val="-5.4980222184033034E-2"/>
                  <c:y val="1.680924933027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6B-4B59-A176-B74D25596726}"/>
                </c:ext>
              </c:extLst>
            </c:dLbl>
            <c:dLbl>
              <c:idx val="2"/>
              <c:layout>
                <c:manualLayout>
                  <c:x val="-1.3157997741701791E-2"/>
                  <c:y val="-5.1305121273017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6B-4B59-A176-B74D25596726}"/>
                </c:ext>
              </c:extLst>
            </c:dLbl>
            <c:dLbl>
              <c:idx val="3"/>
              <c:layout>
                <c:manualLayout>
                  <c:x val="6.2342710352943894E-3"/>
                  <c:y val="-5.1393634230241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6B-4B59-A176-B74D255967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31750" cap="flat" cmpd="sng" algn="ctr">
                  <a:solidFill>
                    <a:srgbClr val="00447C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General Fund</c:v>
                </c:pt>
                <c:pt idx="1">
                  <c:v>Mandatory Fees</c:v>
                </c:pt>
                <c:pt idx="2">
                  <c:v>Business Activities</c:v>
                </c:pt>
                <c:pt idx="3">
                  <c:v>Learning Centers (Education Related Auxiliaries)</c:v>
                </c:pt>
              </c:strCache>
            </c:strRef>
          </c:cat>
          <c:val>
            <c:numRef>
              <c:f>Sheet1!$B$2:$B$5</c:f>
              <c:numCache>
                <c:formatCode>"$"#,##0.0_);[Red]\("$"#,##0.0\)</c:formatCode>
                <c:ptCount val="4"/>
                <c:pt idx="0">
                  <c:v>228.5</c:v>
                </c:pt>
                <c:pt idx="1">
                  <c:v>21.2</c:v>
                </c:pt>
                <c:pt idx="2">
                  <c:v>22.5</c:v>
                </c:pt>
                <c:pt idx="3">
                  <c:v>19.8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16B-4B59-A176-B74D25596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1"/>
                </a:solidFill>
              </a:rPr>
              <a:t>General Fund Basics: Revenue Sources for</a:t>
            </a:r>
            <a:r>
              <a:rPr lang="en-US" sz="2800" baseline="0">
                <a:solidFill>
                  <a:schemeClr val="tx1"/>
                </a:solidFill>
              </a:rPr>
              <a:t> </a:t>
            </a:r>
            <a:r>
              <a:rPr lang="en-US" sz="2800">
                <a:solidFill>
                  <a:schemeClr val="tx1"/>
                </a:solidFill>
              </a:rPr>
              <a:t>228.5M</a:t>
            </a:r>
            <a:r>
              <a:rPr lang="en-US" sz="2800" baseline="0">
                <a:solidFill>
                  <a:schemeClr val="tx1"/>
                </a:solidFill>
              </a:rPr>
              <a:t> Budget</a:t>
            </a:r>
            <a:endParaRPr lang="en-US" sz="280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rgbClr val="00447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91-42DA-8792-B2D869D6E707}"/>
              </c:ext>
            </c:extLst>
          </c:dPt>
          <c:dPt>
            <c:idx val="1"/>
            <c:bubble3D val="0"/>
            <c:spPr>
              <a:solidFill>
                <a:srgbClr val="D112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91-42DA-8792-B2D869D6E707}"/>
              </c:ext>
            </c:extLst>
          </c:dPt>
          <c:dPt>
            <c:idx val="2"/>
            <c:bubble3D val="0"/>
            <c:explosion val="8"/>
            <c:spPr>
              <a:solidFill>
                <a:srgbClr val="00447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91-42DA-8792-B2D869D6E707}"/>
              </c:ext>
            </c:extLst>
          </c:dPt>
          <c:dPt>
            <c:idx val="3"/>
            <c:bubble3D val="0"/>
            <c:explosion val="4"/>
            <c:spPr>
              <a:solidFill>
                <a:srgbClr val="7170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91-42DA-8792-B2D869D6E707}"/>
              </c:ext>
            </c:extLst>
          </c:dPt>
          <c:dLbls>
            <c:dLbl>
              <c:idx val="0"/>
              <c:layout>
                <c:manualLayout>
                  <c:x val="2.2339137565055935E-2"/>
                  <c:y val="-2.337642304941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91-42DA-8792-B2D869D6E707}"/>
                </c:ext>
              </c:extLst>
            </c:dLbl>
            <c:dLbl>
              <c:idx val="1"/>
              <c:layout>
                <c:manualLayout>
                  <c:x val="-1.6333208390983681E-2"/>
                  <c:y val="5.43012855449471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91-42DA-8792-B2D869D6E707}"/>
                </c:ext>
              </c:extLst>
            </c:dLbl>
            <c:dLbl>
              <c:idx val="3"/>
              <c:layout>
                <c:manualLayout>
                  <c:x val="7.9559876919602299E-2"/>
                  <c:y val="7.75982829918297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91-42DA-8792-B2D869D6E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Sheet1!$A$11:$A$14</c:f>
              <c:strCache>
                <c:ptCount val="4"/>
                <c:pt idx="0">
                  <c:v>Tuition and Fees</c:v>
                </c:pt>
                <c:pt idx="1">
                  <c:v>State Funding</c:v>
                </c:pt>
                <c:pt idx="2">
                  <c:v>Administrative Service Recharge</c:v>
                </c:pt>
                <c:pt idx="3">
                  <c:v>Other</c:v>
                </c:pt>
              </c:strCache>
            </c:strRef>
          </c:cat>
          <c:val>
            <c:numRef>
              <c:f>Sheet1!$B$11:$B$14</c:f>
              <c:numCache>
                <c:formatCode>"$"#,##0.0_);[Red]\("$"#,##0.0\)</c:formatCode>
                <c:ptCount val="4"/>
                <c:pt idx="0">
                  <c:v>110.4</c:v>
                </c:pt>
                <c:pt idx="1">
                  <c:v>102.6</c:v>
                </c:pt>
                <c:pt idx="2">
                  <c:v>5.6</c:v>
                </c:pt>
                <c:pt idx="3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91-42DA-8792-B2D869D6E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none" strike="noStrike" kern="1200" spc="0" baseline="0">
                <a:solidFill>
                  <a:schemeClr val="tx1"/>
                </a:solidFill>
              </a:rPr>
              <a:t>General Fund Budget Summary</a:t>
            </a:r>
            <a:r>
              <a:rPr lang="en-US" sz="2000" b="0" i="0" u="none" strike="noStrike" kern="1200" spc="0" baseline="0">
                <a:solidFill>
                  <a:schemeClr val="tx1"/>
                </a:solidFill>
              </a:rPr>
              <a:t>: (Academic Affairs = 50% of total)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Sheet1!$B$17</c:f>
              <c:strCache>
                <c:ptCount val="1"/>
                <c:pt idx="0">
                  <c:v>Millions</c:v>
                </c:pt>
              </c:strCache>
            </c:strRef>
          </c:tx>
          <c:spPr>
            <a:solidFill>
              <a:srgbClr val="00447C"/>
            </a:solidFill>
            <a:ln w="19050">
              <a:solidFill>
                <a:srgbClr val="00447C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Sheet1!$A$18:$A$30</c:f>
              <c:strCache>
                <c:ptCount val="13"/>
                <c:pt idx="0">
                  <c:v>President</c:v>
                </c:pt>
                <c:pt idx="1">
                  <c:v>Academic Affairs</c:v>
                </c:pt>
                <c:pt idx="2">
                  <c:v>Admin and Finance</c:v>
                </c:pt>
                <c:pt idx="3">
                  <c:v>Advancement</c:v>
                </c:pt>
                <c:pt idx="4">
                  <c:v>Student Affairs</c:v>
                </c:pt>
                <c:pt idx="5">
                  <c:v>Diversity</c:v>
                </c:pt>
                <c:pt idx="6">
                  <c:v>General Counsel</c:v>
                </c:pt>
                <c:pt idx="7">
                  <c:v>Government Relations</c:v>
                </c:pt>
                <c:pt idx="8">
                  <c:v>Strategy</c:v>
                </c:pt>
                <c:pt idx="9">
                  <c:v>Marketing and Communication</c:v>
                </c:pt>
                <c:pt idx="10">
                  <c:v>Athletics</c:v>
                </c:pt>
                <c:pt idx="11">
                  <c:v>Institutional Need-Based Scholarships</c:v>
                </c:pt>
                <c:pt idx="12">
                  <c:v>Campus Wide</c:v>
                </c:pt>
              </c:strCache>
            </c:strRef>
          </c:cat>
          <c:val>
            <c:numRef>
              <c:f>Sheet1!$B$18:$B$30</c:f>
              <c:numCache>
                <c:formatCode>"$"#,##0.0_);[Red]\("$"#,##0.0\)</c:formatCode>
                <c:ptCount val="13"/>
                <c:pt idx="0">
                  <c:v>2.4</c:v>
                </c:pt>
                <c:pt idx="1">
                  <c:v>120.7</c:v>
                </c:pt>
                <c:pt idx="2">
                  <c:v>33.6</c:v>
                </c:pt>
                <c:pt idx="3">
                  <c:v>4.5</c:v>
                </c:pt>
                <c:pt idx="4">
                  <c:v>18.600000000000001</c:v>
                </c:pt>
                <c:pt idx="5">
                  <c:v>1.5</c:v>
                </c:pt>
                <c:pt idx="6">
                  <c:v>2.2000000000000002</c:v>
                </c:pt>
                <c:pt idx="7">
                  <c:v>0.9</c:v>
                </c:pt>
                <c:pt idx="8">
                  <c:v>2.7</c:v>
                </c:pt>
                <c:pt idx="9">
                  <c:v>5</c:v>
                </c:pt>
                <c:pt idx="10">
                  <c:v>3.6</c:v>
                </c:pt>
                <c:pt idx="11">
                  <c:v>6.8</c:v>
                </c:pt>
                <c:pt idx="12">
                  <c:v>25.9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60-4F77-B3FE-207B630C86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3245263"/>
        <c:axId val="1293247183"/>
      </c:barChart>
      <c:valAx>
        <c:axId val="12932471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_);[Red]\(&quot;$&quot;#,##0.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3245263"/>
        <c:crosses val="autoZero"/>
        <c:crossBetween val="between"/>
      </c:valAx>
      <c:catAx>
        <c:axId val="129324526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324718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Sheet3!$C$1</c:f>
              <c:strCache>
                <c:ptCount val="1"/>
                <c:pt idx="0">
                  <c:v>3 Credit Hours (Rate Increase)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Sheet3!$A$2:$A$12</c:f>
              <c:strCache>
                <c:ptCount val="10"/>
                <c:pt idx="0">
                  <c:v>15-16</c:v>
                </c:pt>
                <c:pt idx="1">
                  <c:v>16-17</c:v>
                </c:pt>
                <c:pt idx="2">
                  <c:v>17-18</c:v>
                </c:pt>
                <c:pt idx="3">
                  <c:v>18-19</c:v>
                </c:pt>
                <c:pt idx="4">
                  <c:v>19-20</c:v>
                </c:pt>
                <c:pt idx="5">
                  <c:v>20-21</c:v>
                </c:pt>
                <c:pt idx="6">
                  <c:v>21-22</c:v>
                </c:pt>
                <c:pt idx="7">
                  <c:v>22-23</c:v>
                </c:pt>
                <c:pt idx="8">
                  <c:v>23-24</c:v>
                </c:pt>
                <c:pt idx="9">
                  <c:v>24-25</c:v>
                </c:pt>
              </c:strCache>
            </c:strRef>
          </c:cat>
          <c:val>
            <c:numRef>
              <c:f>Sheet3!$C$2:$C$12</c:f>
              <c:numCache>
                <c:formatCode>0.0%</c:formatCode>
                <c:ptCount val="10"/>
                <c:pt idx="0">
                  <c:v>5.0193050193050079E-2</c:v>
                </c:pt>
                <c:pt idx="1">
                  <c:v>9.0073529411764816E-2</c:v>
                </c:pt>
                <c:pt idx="2">
                  <c:v>6.4924114671163477E-2</c:v>
                </c:pt>
                <c:pt idx="3">
                  <c:v>3.0087094220110938E-2</c:v>
                </c:pt>
                <c:pt idx="4">
                  <c:v>2.9976940814757849E-2</c:v>
                </c:pt>
                <c:pt idx="5">
                  <c:v>2.9850746268656716E-2</c:v>
                </c:pt>
                <c:pt idx="6">
                  <c:v>0</c:v>
                </c:pt>
                <c:pt idx="7">
                  <c:v>1.9927536231884056E-2</c:v>
                </c:pt>
                <c:pt idx="8">
                  <c:v>5.0088809946713976E-2</c:v>
                </c:pt>
                <c:pt idx="9">
                  <c:v>3.0108254397834964E-2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C3-485D-BBE7-0069B26A4480}"/>
            </c:ext>
          </c:extLst>
        </c:ser>
        <c:ser>
          <c:idx val="3"/>
          <c:order val="1"/>
          <c:tx>
            <c:strRef>
              <c:f>Sheet3!$E$1</c:f>
              <c:strCache>
                <c:ptCount val="1"/>
                <c:pt idx="0">
                  <c:v>15 Credit Hours (Rate Increase)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Sheet3!$A$2:$A$12</c:f>
              <c:strCache>
                <c:ptCount val="10"/>
                <c:pt idx="0">
                  <c:v>15-16</c:v>
                </c:pt>
                <c:pt idx="1">
                  <c:v>16-17</c:v>
                </c:pt>
                <c:pt idx="2">
                  <c:v>17-18</c:v>
                </c:pt>
                <c:pt idx="3">
                  <c:v>18-19</c:v>
                </c:pt>
                <c:pt idx="4">
                  <c:v>19-20</c:v>
                </c:pt>
                <c:pt idx="5">
                  <c:v>20-21</c:v>
                </c:pt>
                <c:pt idx="6">
                  <c:v>21-22</c:v>
                </c:pt>
                <c:pt idx="7">
                  <c:v>22-23</c:v>
                </c:pt>
                <c:pt idx="8">
                  <c:v>23-24</c:v>
                </c:pt>
                <c:pt idx="9">
                  <c:v>24-25</c:v>
                </c:pt>
              </c:strCache>
            </c:strRef>
          </c:cat>
          <c:val>
            <c:numRef>
              <c:f>Sheet3!$E$2:$E$12</c:f>
              <c:numCache>
                <c:formatCode>0.0%</c:formatCode>
                <c:ptCount val="10"/>
                <c:pt idx="0">
                  <c:v>5.0193050193050079E-2</c:v>
                </c:pt>
                <c:pt idx="1">
                  <c:v>9.0073529411764816E-2</c:v>
                </c:pt>
                <c:pt idx="2">
                  <c:v>6.4924114671163477E-2</c:v>
                </c:pt>
                <c:pt idx="3">
                  <c:v>3.0087094220110938E-2</c:v>
                </c:pt>
                <c:pt idx="4">
                  <c:v>0.15872405841660259</c:v>
                </c:pt>
                <c:pt idx="5">
                  <c:v>2.9850746268656716E-2</c:v>
                </c:pt>
                <c:pt idx="6">
                  <c:v>0.1111111111111111</c:v>
                </c:pt>
                <c:pt idx="7">
                  <c:v>1.9927536231884056E-2</c:v>
                </c:pt>
                <c:pt idx="8">
                  <c:v>5.0088809946714032E-2</c:v>
                </c:pt>
                <c:pt idx="9">
                  <c:v>3.0108254397834912E-2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C3-485D-BBE7-0069B26A4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9412639"/>
        <c:axId val="1609415519"/>
      </c:barChart>
      <c:catAx>
        <c:axId val="1609412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9415519"/>
        <c:crosses val="autoZero"/>
        <c:auto val="1"/>
        <c:lblAlgn val="ctr"/>
        <c:lblOffset val="100"/>
        <c:noMultiLvlLbl val="0"/>
      </c:catAx>
      <c:valAx>
        <c:axId val="1609415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941263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E5E6B-512E-4F27-BDF9-F5E2B4BF825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7348E98-69DA-4599-A7F3-B7478CD817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Federal Aid</a:t>
          </a:r>
          <a:r>
            <a:rPr lang="en-US">
              <a:latin typeface="Arial"/>
            </a:rPr>
            <a:t>:</a:t>
          </a:r>
          <a:endParaRPr lang="en-US"/>
        </a:p>
      </dgm:t>
    </dgm:pt>
    <dgm:pt modelId="{998390AC-2E5E-4C7D-B7A3-649E2D61E4CA}" type="parTrans" cxnId="{109E0197-97D6-4D78-A0A1-9F75B5B75191}">
      <dgm:prSet/>
      <dgm:spPr/>
      <dgm:t>
        <a:bodyPr/>
        <a:lstStyle/>
        <a:p>
          <a:endParaRPr lang="en-US"/>
        </a:p>
      </dgm:t>
    </dgm:pt>
    <dgm:pt modelId="{C114E6D0-3750-4429-8B20-2236BD782492}" type="sibTrans" cxnId="{109E0197-97D6-4D78-A0A1-9F75B5B75191}">
      <dgm:prSet/>
      <dgm:spPr/>
      <dgm:t>
        <a:bodyPr/>
        <a:lstStyle/>
        <a:p>
          <a:endParaRPr lang="en-US"/>
        </a:p>
      </dgm:t>
    </dgm:pt>
    <dgm:pt modelId="{20E6DC42-5EFB-4D6D-9B23-23A41ECFC7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rgbClr val="FF0000"/>
              </a:solidFill>
            </a:rPr>
            <a:t>$</a:t>
          </a:r>
          <a:r>
            <a:rPr lang="en-US" b="1">
              <a:solidFill>
                <a:srgbClr val="FF0000"/>
              </a:solidFill>
              <a:latin typeface="Arial"/>
            </a:rPr>
            <a:t>41.8M</a:t>
          </a:r>
          <a:r>
            <a:rPr lang="en-US" b="1">
              <a:solidFill>
                <a:srgbClr val="FF0000"/>
              </a:solidFill>
            </a:rPr>
            <a:t> </a:t>
          </a:r>
        </a:p>
      </dgm:t>
    </dgm:pt>
    <dgm:pt modelId="{23196596-0890-4768-A85C-B37EC90A834B}" type="parTrans" cxnId="{F867F44D-6268-49FB-998A-343F478F650E}">
      <dgm:prSet/>
      <dgm:spPr/>
      <dgm:t>
        <a:bodyPr/>
        <a:lstStyle/>
        <a:p>
          <a:endParaRPr lang="en-US"/>
        </a:p>
      </dgm:t>
    </dgm:pt>
    <dgm:pt modelId="{D3A7A3EB-247B-4A3A-8F0E-6F0F1D49C077}" type="sibTrans" cxnId="{F867F44D-6268-49FB-998A-343F478F650E}">
      <dgm:prSet/>
      <dgm:spPr/>
      <dgm:t>
        <a:bodyPr/>
        <a:lstStyle/>
        <a:p>
          <a:endParaRPr lang="en-US"/>
        </a:p>
      </dgm:t>
    </dgm:pt>
    <dgm:pt modelId="{E00C635F-4A86-4C16-A63B-775651308CA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State Aid</a:t>
          </a:r>
          <a:r>
            <a:rPr lang="en-US">
              <a:latin typeface="Arial"/>
            </a:rPr>
            <a:t>:</a:t>
          </a:r>
          <a:endParaRPr lang="en-US"/>
        </a:p>
      </dgm:t>
    </dgm:pt>
    <dgm:pt modelId="{492464BA-483C-4458-98AA-54F7E175DA3E}" type="parTrans" cxnId="{0945C87A-E0CD-4DB2-B844-315443BB905A}">
      <dgm:prSet/>
      <dgm:spPr/>
      <dgm:t>
        <a:bodyPr/>
        <a:lstStyle/>
        <a:p>
          <a:endParaRPr lang="en-US"/>
        </a:p>
      </dgm:t>
    </dgm:pt>
    <dgm:pt modelId="{C7C9480B-1EAF-4DDE-8685-A9A852BBA569}" type="sibTrans" cxnId="{0945C87A-E0CD-4DB2-B844-315443BB905A}">
      <dgm:prSet/>
      <dgm:spPr/>
      <dgm:t>
        <a:bodyPr/>
        <a:lstStyle/>
        <a:p>
          <a:endParaRPr lang="en-US"/>
        </a:p>
      </dgm:t>
    </dgm:pt>
    <dgm:pt modelId="{1DFD0E83-1C50-463C-8BE3-65F4482AF1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rgbClr val="FF0000"/>
              </a:solidFill>
            </a:rPr>
            <a:t>$</a:t>
          </a:r>
          <a:r>
            <a:rPr lang="en-US" b="1">
              <a:solidFill>
                <a:srgbClr val="FF0000"/>
              </a:solidFill>
              <a:latin typeface="Arial"/>
            </a:rPr>
            <a:t>32.3M</a:t>
          </a:r>
          <a:endParaRPr lang="en-US" b="1">
            <a:solidFill>
              <a:srgbClr val="FF0000"/>
            </a:solidFill>
          </a:endParaRPr>
        </a:p>
      </dgm:t>
    </dgm:pt>
    <dgm:pt modelId="{4C246137-22B0-4925-997C-BFC4E15E6891}" type="parTrans" cxnId="{7316CF1B-2B1E-41BF-B942-592A98984316}">
      <dgm:prSet/>
      <dgm:spPr/>
      <dgm:t>
        <a:bodyPr/>
        <a:lstStyle/>
        <a:p>
          <a:endParaRPr lang="en-US"/>
        </a:p>
      </dgm:t>
    </dgm:pt>
    <dgm:pt modelId="{244C7E57-F90D-4AC6-A0D1-1E5FFFC2E980}" type="sibTrans" cxnId="{7316CF1B-2B1E-41BF-B942-592A98984316}">
      <dgm:prSet/>
      <dgm:spPr/>
      <dgm:t>
        <a:bodyPr/>
        <a:lstStyle/>
        <a:p>
          <a:endParaRPr lang="en-US"/>
        </a:p>
      </dgm:t>
    </dgm:pt>
    <dgm:pt modelId="{4B1526BD-28AC-4960-A8F2-C269832F87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u="none">
              <a:latin typeface="Arial"/>
            </a:rPr>
            <a:t>Institutional Aid</a:t>
          </a:r>
          <a:r>
            <a:rPr lang="en-US" u="none"/>
            <a:t>:</a:t>
          </a:r>
          <a:endParaRPr lang="en-US" u="none">
            <a:latin typeface="Arial"/>
          </a:endParaRPr>
        </a:p>
      </dgm:t>
    </dgm:pt>
    <dgm:pt modelId="{7CDC6120-7B3D-4B25-88E2-B62673A2D7A8}" type="parTrans" cxnId="{DDD77E0B-97A2-4979-B587-79B5272CEDF8}">
      <dgm:prSet/>
      <dgm:spPr/>
      <dgm:t>
        <a:bodyPr/>
        <a:lstStyle/>
        <a:p>
          <a:endParaRPr lang="en-US"/>
        </a:p>
      </dgm:t>
    </dgm:pt>
    <dgm:pt modelId="{DE96EF43-8F0D-48CD-B68B-5E7B25DDA377}" type="sibTrans" cxnId="{DDD77E0B-97A2-4979-B587-79B5272CEDF8}">
      <dgm:prSet/>
      <dgm:spPr/>
      <dgm:t>
        <a:bodyPr/>
        <a:lstStyle/>
        <a:p>
          <a:endParaRPr lang="en-US"/>
        </a:p>
      </dgm:t>
    </dgm:pt>
    <dgm:pt modelId="{78865A1D-1695-4C80-B1F5-740DE0E74B96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b="1">
              <a:latin typeface="Arial"/>
            </a:rPr>
            <a:t>TOTAL</a:t>
          </a:r>
          <a:r>
            <a:rPr lang="en-US">
              <a:latin typeface="Arial"/>
            </a:rPr>
            <a:t>:</a:t>
          </a:r>
        </a:p>
      </dgm:t>
    </dgm:pt>
    <dgm:pt modelId="{4922F05D-567E-43E8-9C21-A9FB5C312A80}" type="parTrans" cxnId="{C80C431E-7BF0-4032-A270-7869C3DDA743}">
      <dgm:prSet/>
      <dgm:spPr/>
      <dgm:t>
        <a:bodyPr/>
        <a:lstStyle/>
        <a:p>
          <a:endParaRPr lang="en-US"/>
        </a:p>
      </dgm:t>
    </dgm:pt>
    <dgm:pt modelId="{8F2A08D0-E7CF-4B73-8745-E311C20CC7E3}" type="sibTrans" cxnId="{C80C431E-7BF0-4032-A270-7869C3DDA743}">
      <dgm:prSet/>
      <dgm:spPr/>
      <dgm:t>
        <a:bodyPr/>
        <a:lstStyle/>
        <a:p>
          <a:endParaRPr lang="en-US"/>
        </a:p>
      </dgm:t>
    </dgm:pt>
    <dgm:pt modelId="{CA9CC2F9-BE85-7846-AF56-02B2AE8B7AC5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latin typeface="Arial"/>
            </a:rPr>
            <a:t>Scholarships (MSUDF, Corporate, Tribal, </a:t>
          </a:r>
          <a:r>
            <a:rPr lang="en-US" err="1">
              <a:latin typeface="Arial"/>
            </a:rPr>
            <a:t>etc</a:t>
          </a:r>
          <a:r>
            <a:rPr lang="en-US">
              <a:latin typeface="Arial"/>
            </a:rPr>
            <a:t>):</a:t>
          </a:r>
        </a:p>
      </dgm:t>
    </dgm:pt>
    <dgm:pt modelId="{195C50C8-9381-584E-BDB5-E46D61F3F19F}" type="parTrans" cxnId="{4DF31163-950D-584B-9D1F-08B725596C86}">
      <dgm:prSet/>
      <dgm:spPr/>
      <dgm:t>
        <a:bodyPr/>
        <a:lstStyle/>
        <a:p>
          <a:endParaRPr lang="en-US"/>
        </a:p>
      </dgm:t>
    </dgm:pt>
    <dgm:pt modelId="{DD2010A9-A9A1-3842-A79C-E95D21F8CA53}" type="sibTrans" cxnId="{4DF31163-950D-584B-9D1F-08B725596C86}">
      <dgm:prSet/>
      <dgm:spPr/>
      <dgm:t>
        <a:bodyPr/>
        <a:lstStyle/>
        <a:p>
          <a:endParaRPr lang="en-US"/>
        </a:p>
      </dgm:t>
    </dgm:pt>
    <dgm:pt modelId="{4B7ED3EC-C802-49C8-8DE0-4C10AD90C1B0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 u="none">
              <a:solidFill>
                <a:srgbClr val="FF0000"/>
              </a:solidFill>
            </a:rPr>
            <a:t>$</a:t>
          </a:r>
          <a:r>
            <a:rPr lang="en-US" b="1" u="none">
              <a:solidFill>
                <a:srgbClr val="FF0000"/>
              </a:solidFill>
              <a:latin typeface="Arial"/>
            </a:rPr>
            <a:t>13.4M</a:t>
          </a:r>
          <a:endParaRPr lang="en-US" b="1">
            <a:solidFill>
              <a:srgbClr val="FF0000"/>
            </a:solidFill>
          </a:endParaRPr>
        </a:p>
      </dgm:t>
    </dgm:pt>
    <dgm:pt modelId="{6FD52F77-B236-49E8-B715-309760EAFE9C}" type="parTrans" cxnId="{607CB72A-C8A0-4D1C-9B4D-BE6EADC749DF}">
      <dgm:prSet/>
      <dgm:spPr/>
      <dgm:t>
        <a:bodyPr/>
        <a:lstStyle/>
        <a:p>
          <a:endParaRPr lang="en-US"/>
        </a:p>
      </dgm:t>
    </dgm:pt>
    <dgm:pt modelId="{8EEAC0C5-7200-4287-B4F1-F7F15BE6D6A3}" type="sibTrans" cxnId="{607CB72A-C8A0-4D1C-9B4D-BE6EADC749DF}">
      <dgm:prSet/>
      <dgm:spPr/>
      <dgm:t>
        <a:bodyPr/>
        <a:lstStyle/>
        <a:p>
          <a:endParaRPr lang="en-US"/>
        </a:p>
      </dgm:t>
    </dgm:pt>
    <dgm:pt modelId="{2FD47601-CCF8-4A90-9762-C6CD0355B80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rgbClr val="FF0000"/>
              </a:solidFill>
              <a:latin typeface="Arial"/>
            </a:rPr>
            <a:t>$8.7M</a:t>
          </a:r>
          <a:endParaRPr lang="en-US" b="1">
            <a:solidFill>
              <a:srgbClr val="FF0000"/>
            </a:solidFill>
          </a:endParaRPr>
        </a:p>
      </dgm:t>
    </dgm:pt>
    <dgm:pt modelId="{4266F06E-9C64-40A1-B401-C416F4D0D82A}" type="parTrans" cxnId="{A3FCDC85-1F13-4820-8068-1A4102048370}">
      <dgm:prSet/>
      <dgm:spPr/>
      <dgm:t>
        <a:bodyPr/>
        <a:lstStyle/>
        <a:p>
          <a:endParaRPr lang="en-US"/>
        </a:p>
      </dgm:t>
    </dgm:pt>
    <dgm:pt modelId="{40C0CDAD-7ABD-4252-9BDE-2F07EBFEF3E0}" type="sibTrans" cxnId="{A3FCDC85-1F13-4820-8068-1A4102048370}">
      <dgm:prSet/>
      <dgm:spPr/>
      <dgm:t>
        <a:bodyPr/>
        <a:lstStyle/>
        <a:p>
          <a:endParaRPr lang="en-US"/>
        </a:p>
      </dgm:t>
    </dgm:pt>
    <dgm:pt modelId="{81B86239-002C-407A-9B33-B171733C4969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b="1">
              <a:solidFill>
                <a:srgbClr val="FF0000"/>
              </a:solidFill>
            </a:rPr>
            <a:t>$</a:t>
          </a:r>
          <a:r>
            <a:rPr lang="en-US" b="1">
              <a:solidFill>
                <a:srgbClr val="FF0000"/>
              </a:solidFill>
              <a:latin typeface="Arial"/>
            </a:rPr>
            <a:t>96.2M aid</a:t>
          </a:r>
          <a:br>
            <a:rPr lang="en-US" b="1">
              <a:solidFill>
                <a:srgbClr val="FF0000"/>
              </a:solidFill>
              <a:latin typeface="Arial"/>
            </a:rPr>
          </a:br>
          <a:r>
            <a:rPr lang="en-US" b="1">
              <a:solidFill>
                <a:srgbClr val="FF0000"/>
              </a:solidFill>
              <a:latin typeface="Arial"/>
            </a:rPr>
            <a:t>$150.9M tuition/fees</a:t>
          </a:r>
          <a:endParaRPr lang="en-US" b="1">
            <a:solidFill>
              <a:srgbClr val="FF0000"/>
            </a:solidFill>
          </a:endParaRPr>
        </a:p>
      </dgm:t>
    </dgm:pt>
    <dgm:pt modelId="{26518039-B433-4E35-AF05-0BE210DDC0E4}" type="parTrans" cxnId="{675596A1-568E-413D-94B7-0567C10BCA67}">
      <dgm:prSet/>
      <dgm:spPr/>
      <dgm:t>
        <a:bodyPr/>
        <a:lstStyle/>
        <a:p>
          <a:endParaRPr lang="en-US"/>
        </a:p>
      </dgm:t>
    </dgm:pt>
    <dgm:pt modelId="{5A2871EA-2C8C-40AC-9563-53974EA2F60A}" type="sibTrans" cxnId="{675596A1-568E-413D-94B7-0567C10BCA67}">
      <dgm:prSet/>
      <dgm:spPr/>
      <dgm:t>
        <a:bodyPr/>
        <a:lstStyle/>
        <a:p>
          <a:endParaRPr lang="en-US"/>
        </a:p>
      </dgm:t>
    </dgm:pt>
    <dgm:pt modelId="{B5D13CB0-A777-4A41-935C-8B449BFDAF7F}" type="pres">
      <dgm:prSet presAssocID="{88EE5E6B-512E-4F27-BDF9-F5E2B4BF8250}" presName="root" presStyleCnt="0">
        <dgm:presLayoutVars>
          <dgm:dir/>
          <dgm:resizeHandles val="exact"/>
        </dgm:presLayoutVars>
      </dgm:prSet>
      <dgm:spPr/>
    </dgm:pt>
    <dgm:pt modelId="{D4E1E959-539C-489D-B737-511240C2CB8D}" type="pres">
      <dgm:prSet presAssocID="{27348E98-69DA-4599-A7F3-B7478CD817D3}" presName="compNode" presStyleCnt="0"/>
      <dgm:spPr/>
    </dgm:pt>
    <dgm:pt modelId="{15DD5AE3-EBA3-414F-B6CD-524D622451D0}" type="pres">
      <dgm:prSet presAssocID="{27348E98-69DA-4599-A7F3-B7478CD817D3}" presName="bgRect" presStyleLbl="bgShp" presStyleIdx="0" presStyleCnt="5"/>
      <dgm:spPr/>
    </dgm:pt>
    <dgm:pt modelId="{2F5AD4B7-8F0E-4143-86C5-E940301E706C}" type="pres">
      <dgm:prSet presAssocID="{27348E98-69DA-4599-A7F3-B7478CD817D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9842544D-E514-46B0-9EC8-E4B9CFB82216}" type="pres">
      <dgm:prSet presAssocID="{27348E98-69DA-4599-A7F3-B7478CD817D3}" presName="spaceRect" presStyleCnt="0"/>
      <dgm:spPr/>
    </dgm:pt>
    <dgm:pt modelId="{79F07F32-9AA2-4F5E-9E2E-6291E3418CEB}" type="pres">
      <dgm:prSet presAssocID="{27348E98-69DA-4599-A7F3-B7478CD817D3}" presName="parTx" presStyleLbl="revTx" presStyleIdx="0" presStyleCnt="10">
        <dgm:presLayoutVars>
          <dgm:chMax val="0"/>
          <dgm:chPref val="0"/>
        </dgm:presLayoutVars>
      </dgm:prSet>
      <dgm:spPr/>
    </dgm:pt>
    <dgm:pt modelId="{D5A3C9AA-4B28-4BFA-B3BC-BC7FE3824FB2}" type="pres">
      <dgm:prSet presAssocID="{27348E98-69DA-4599-A7F3-B7478CD817D3}" presName="desTx" presStyleLbl="revTx" presStyleIdx="1" presStyleCnt="10">
        <dgm:presLayoutVars/>
      </dgm:prSet>
      <dgm:spPr/>
    </dgm:pt>
    <dgm:pt modelId="{CED90A1D-2959-4A3C-86C4-E62D842D22B3}" type="pres">
      <dgm:prSet presAssocID="{C114E6D0-3750-4429-8B20-2236BD782492}" presName="sibTrans" presStyleCnt="0"/>
      <dgm:spPr/>
    </dgm:pt>
    <dgm:pt modelId="{93253F0B-894B-4275-A9E7-254D6EE34D17}" type="pres">
      <dgm:prSet presAssocID="{E00C635F-4A86-4C16-A63B-775651308CAA}" presName="compNode" presStyleCnt="0"/>
      <dgm:spPr/>
    </dgm:pt>
    <dgm:pt modelId="{24A458D6-45ED-4E6A-91C4-D83FBC5E05C1}" type="pres">
      <dgm:prSet presAssocID="{E00C635F-4A86-4C16-A63B-775651308CAA}" presName="bgRect" presStyleLbl="bgShp" presStyleIdx="1" presStyleCnt="5"/>
      <dgm:spPr/>
    </dgm:pt>
    <dgm:pt modelId="{23EA4554-E9BD-4BB9-ADB7-02AF79E9CA4B}" type="pres">
      <dgm:prSet presAssocID="{E00C635F-4A86-4C16-A63B-775651308CA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3E4B38A6-BE75-4010-BE45-0F13BA0E9DD8}" type="pres">
      <dgm:prSet presAssocID="{E00C635F-4A86-4C16-A63B-775651308CAA}" presName="spaceRect" presStyleCnt="0"/>
      <dgm:spPr/>
    </dgm:pt>
    <dgm:pt modelId="{E649BD25-A07E-470C-87E5-ED877D9C4ABF}" type="pres">
      <dgm:prSet presAssocID="{E00C635F-4A86-4C16-A63B-775651308CAA}" presName="parTx" presStyleLbl="revTx" presStyleIdx="2" presStyleCnt="10">
        <dgm:presLayoutVars>
          <dgm:chMax val="0"/>
          <dgm:chPref val="0"/>
        </dgm:presLayoutVars>
      </dgm:prSet>
      <dgm:spPr/>
    </dgm:pt>
    <dgm:pt modelId="{15DE1356-83F0-4854-88FA-EFBB4E6AD93E}" type="pres">
      <dgm:prSet presAssocID="{E00C635F-4A86-4C16-A63B-775651308CAA}" presName="desTx" presStyleLbl="revTx" presStyleIdx="3" presStyleCnt="10">
        <dgm:presLayoutVars/>
      </dgm:prSet>
      <dgm:spPr/>
    </dgm:pt>
    <dgm:pt modelId="{5E629A90-03E6-4C1F-A1EA-6FB471D46A69}" type="pres">
      <dgm:prSet presAssocID="{C7C9480B-1EAF-4DDE-8685-A9A852BBA569}" presName="sibTrans" presStyleCnt="0"/>
      <dgm:spPr/>
    </dgm:pt>
    <dgm:pt modelId="{0F38FC83-43B9-4C2F-A2E1-C6B38A75DAB3}" type="pres">
      <dgm:prSet presAssocID="{4B1526BD-28AC-4960-A8F2-C269832F8775}" presName="compNode" presStyleCnt="0"/>
      <dgm:spPr/>
    </dgm:pt>
    <dgm:pt modelId="{51BE35D5-382E-4A75-BA14-6A5CA224C85B}" type="pres">
      <dgm:prSet presAssocID="{4B1526BD-28AC-4960-A8F2-C269832F8775}" presName="bgRect" presStyleLbl="bgShp" presStyleIdx="2" presStyleCnt="5"/>
      <dgm:spPr/>
    </dgm:pt>
    <dgm:pt modelId="{80C9555C-10CD-4B15-9740-4D1660E70475}" type="pres">
      <dgm:prSet presAssocID="{4B1526BD-28AC-4960-A8F2-C269832F877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83658530-8016-4BB7-A6A5-0F54960419F0}" type="pres">
      <dgm:prSet presAssocID="{4B1526BD-28AC-4960-A8F2-C269832F8775}" presName="spaceRect" presStyleCnt="0"/>
      <dgm:spPr/>
    </dgm:pt>
    <dgm:pt modelId="{595D9FAD-26FB-4A75-8BF7-AB0323BEA12E}" type="pres">
      <dgm:prSet presAssocID="{4B1526BD-28AC-4960-A8F2-C269832F8775}" presName="parTx" presStyleLbl="revTx" presStyleIdx="4" presStyleCnt="10">
        <dgm:presLayoutVars>
          <dgm:chMax val="0"/>
          <dgm:chPref val="0"/>
        </dgm:presLayoutVars>
      </dgm:prSet>
      <dgm:spPr/>
    </dgm:pt>
    <dgm:pt modelId="{D9CD8E61-6913-45E0-9315-8BD685A8DEC2}" type="pres">
      <dgm:prSet presAssocID="{4B1526BD-28AC-4960-A8F2-C269832F8775}" presName="desTx" presStyleLbl="revTx" presStyleIdx="5" presStyleCnt="10">
        <dgm:presLayoutVars/>
      </dgm:prSet>
      <dgm:spPr/>
    </dgm:pt>
    <dgm:pt modelId="{74BB93CA-5AC4-44B8-B833-FCD6025588B4}" type="pres">
      <dgm:prSet presAssocID="{DE96EF43-8F0D-48CD-B68B-5E7B25DDA377}" presName="sibTrans" presStyleCnt="0"/>
      <dgm:spPr/>
    </dgm:pt>
    <dgm:pt modelId="{D8885876-78FE-D445-B845-9122052600ED}" type="pres">
      <dgm:prSet presAssocID="{CA9CC2F9-BE85-7846-AF56-02B2AE8B7AC5}" presName="compNode" presStyleCnt="0"/>
      <dgm:spPr/>
    </dgm:pt>
    <dgm:pt modelId="{B2090829-C08C-F642-94E0-855E140DBBF4}" type="pres">
      <dgm:prSet presAssocID="{CA9CC2F9-BE85-7846-AF56-02B2AE8B7AC5}" presName="bgRect" presStyleLbl="bgShp" presStyleIdx="3" presStyleCnt="5"/>
      <dgm:spPr/>
    </dgm:pt>
    <dgm:pt modelId="{57CBC6B0-3E7E-E244-AC08-8ABF826F9EEE}" type="pres">
      <dgm:prSet presAssocID="{CA9CC2F9-BE85-7846-AF56-02B2AE8B7AC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A038B9B4-8763-4248-ABE9-B3F0482C0C12}" type="pres">
      <dgm:prSet presAssocID="{CA9CC2F9-BE85-7846-AF56-02B2AE8B7AC5}" presName="spaceRect" presStyleCnt="0"/>
      <dgm:spPr/>
    </dgm:pt>
    <dgm:pt modelId="{E4DA307E-53F2-0E43-93AE-9669920A48C2}" type="pres">
      <dgm:prSet presAssocID="{CA9CC2F9-BE85-7846-AF56-02B2AE8B7AC5}" presName="parTx" presStyleLbl="revTx" presStyleIdx="6" presStyleCnt="10">
        <dgm:presLayoutVars>
          <dgm:chMax val="0"/>
          <dgm:chPref val="0"/>
        </dgm:presLayoutVars>
      </dgm:prSet>
      <dgm:spPr/>
    </dgm:pt>
    <dgm:pt modelId="{2590F7F8-F88C-47D9-B9B1-5FBBB4E1C8BD}" type="pres">
      <dgm:prSet presAssocID="{CA9CC2F9-BE85-7846-AF56-02B2AE8B7AC5}" presName="desTx" presStyleLbl="revTx" presStyleIdx="7" presStyleCnt="10">
        <dgm:presLayoutVars/>
      </dgm:prSet>
      <dgm:spPr/>
    </dgm:pt>
    <dgm:pt modelId="{194DF5CE-62A9-9A40-88F8-36B42DE40A1E}" type="pres">
      <dgm:prSet presAssocID="{DD2010A9-A9A1-3842-A79C-E95D21F8CA53}" presName="sibTrans" presStyleCnt="0"/>
      <dgm:spPr/>
    </dgm:pt>
    <dgm:pt modelId="{0538AAE2-0EFE-4EDD-865E-EA1E8858DC51}" type="pres">
      <dgm:prSet presAssocID="{78865A1D-1695-4C80-B1F5-740DE0E74B96}" presName="compNode" presStyleCnt="0"/>
      <dgm:spPr/>
    </dgm:pt>
    <dgm:pt modelId="{3EE3CB7F-C067-4D88-9256-AE0F145C0167}" type="pres">
      <dgm:prSet presAssocID="{78865A1D-1695-4C80-B1F5-740DE0E74B96}" presName="bgRect" presStyleLbl="bgShp" presStyleIdx="4" presStyleCnt="5"/>
      <dgm:spPr/>
    </dgm:pt>
    <dgm:pt modelId="{D1C0823E-B212-4484-B256-30E17B1E8FA5}" type="pres">
      <dgm:prSet presAssocID="{78865A1D-1695-4C80-B1F5-740DE0E74B9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039B62C-42D2-4B96-B3CD-53A6FC3D509C}" type="pres">
      <dgm:prSet presAssocID="{78865A1D-1695-4C80-B1F5-740DE0E74B96}" presName="spaceRect" presStyleCnt="0"/>
      <dgm:spPr/>
    </dgm:pt>
    <dgm:pt modelId="{EB40A517-3B4A-4EAA-BABD-4AD16F9216E9}" type="pres">
      <dgm:prSet presAssocID="{78865A1D-1695-4C80-B1F5-740DE0E74B96}" presName="parTx" presStyleLbl="revTx" presStyleIdx="8" presStyleCnt="10">
        <dgm:presLayoutVars>
          <dgm:chMax val="0"/>
          <dgm:chPref val="0"/>
        </dgm:presLayoutVars>
      </dgm:prSet>
      <dgm:spPr/>
    </dgm:pt>
    <dgm:pt modelId="{201F5C98-10BD-4559-8408-87D18E8BB5AE}" type="pres">
      <dgm:prSet presAssocID="{78865A1D-1695-4C80-B1F5-740DE0E74B96}" presName="desTx" presStyleLbl="revTx" presStyleIdx="9" presStyleCnt="10">
        <dgm:presLayoutVars/>
      </dgm:prSet>
      <dgm:spPr/>
    </dgm:pt>
  </dgm:ptLst>
  <dgm:cxnLst>
    <dgm:cxn modelId="{51633E06-A632-4034-BB79-1620497DC7FC}" type="presOf" srcId="{E00C635F-4A86-4C16-A63B-775651308CAA}" destId="{E649BD25-A07E-470C-87E5-ED877D9C4ABF}" srcOrd="0" destOrd="0" presId="urn:microsoft.com/office/officeart/2018/2/layout/IconVerticalSolidList"/>
    <dgm:cxn modelId="{44F85D07-A915-4DF6-8526-CC7731E07FF9}" type="presOf" srcId="{78865A1D-1695-4C80-B1F5-740DE0E74B96}" destId="{EB40A517-3B4A-4EAA-BABD-4AD16F9216E9}" srcOrd="0" destOrd="0" presId="urn:microsoft.com/office/officeart/2018/2/layout/IconVerticalSolidList"/>
    <dgm:cxn modelId="{DDD77E0B-97A2-4979-B587-79B5272CEDF8}" srcId="{88EE5E6B-512E-4F27-BDF9-F5E2B4BF8250}" destId="{4B1526BD-28AC-4960-A8F2-C269832F8775}" srcOrd="2" destOrd="0" parTransId="{7CDC6120-7B3D-4B25-88E2-B62673A2D7A8}" sibTransId="{DE96EF43-8F0D-48CD-B68B-5E7B25DDA377}"/>
    <dgm:cxn modelId="{CB071F13-2E38-4EC4-A11B-1C95320AAFE5}" type="presOf" srcId="{1DFD0E83-1C50-463C-8BE3-65F4482AF1B3}" destId="{15DE1356-83F0-4854-88FA-EFBB4E6AD93E}" srcOrd="0" destOrd="0" presId="urn:microsoft.com/office/officeart/2018/2/layout/IconVerticalSolidList"/>
    <dgm:cxn modelId="{E723761B-BD50-4360-9515-7639567C6788}" type="presOf" srcId="{27348E98-69DA-4599-A7F3-B7478CD817D3}" destId="{79F07F32-9AA2-4F5E-9E2E-6291E3418CEB}" srcOrd="0" destOrd="0" presId="urn:microsoft.com/office/officeart/2018/2/layout/IconVerticalSolidList"/>
    <dgm:cxn modelId="{7316CF1B-2B1E-41BF-B942-592A98984316}" srcId="{E00C635F-4A86-4C16-A63B-775651308CAA}" destId="{1DFD0E83-1C50-463C-8BE3-65F4482AF1B3}" srcOrd="0" destOrd="0" parTransId="{4C246137-22B0-4925-997C-BFC4E15E6891}" sibTransId="{244C7E57-F90D-4AC6-A0D1-1E5FFFC2E980}"/>
    <dgm:cxn modelId="{C80C431E-7BF0-4032-A270-7869C3DDA743}" srcId="{88EE5E6B-512E-4F27-BDF9-F5E2B4BF8250}" destId="{78865A1D-1695-4C80-B1F5-740DE0E74B96}" srcOrd="4" destOrd="0" parTransId="{4922F05D-567E-43E8-9C21-A9FB5C312A80}" sibTransId="{8F2A08D0-E7CF-4B73-8745-E311C20CC7E3}"/>
    <dgm:cxn modelId="{9D1B4229-1774-4207-B36F-1BC367C2E7F0}" type="presOf" srcId="{88EE5E6B-512E-4F27-BDF9-F5E2B4BF8250}" destId="{B5D13CB0-A777-4A41-935C-8B449BFDAF7F}" srcOrd="0" destOrd="0" presId="urn:microsoft.com/office/officeart/2018/2/layout/IconVerticalSolidList"/>
    <dgm:cxn modelId="{607CB72A-C8A0-4D1C-9B4D-BE6EADC749DF}" srcId="{4B1526BD-28AC-4960-A8F2-C269832F8775}" destId="{4B7ED3EC-C802-49C8-8DE0-4C10AD90C1B0}" srcOrd="0" destOrd="0" parTransId="{6FD52F77-B236-49E8-B715-309760EAFE9C}" sibTransId="{8EEAC0C5-7200-4287-B4F1-F7F15BE6D6A3}"/>
    <dgm:cxn modelId="{E613825F-6F8B-4DA4-9771-351B7E1AFCCC}" type="presOf" srcId="{20E6DC42-5EFB-4D6D-9B23-23A41ECFC7CB}" destId="{D5A3C9AA-4B28-4BFA-B3BC-BC7FE3824FB2}" srcOrd="0" destOrd="0" presId="urn:microsoft.com/office/officeart/2018/2/layout/IconVerticalSolidList"/>
    <dgm:cxn modelId="{4DF31163-950D-584B-9D1F-08B725596C86}" srcId="{88EE5E6B-512E-4F27-BDF9-F5E2B4BF8250}" destId="{CA9CC2F9-BE85-7846-AF56-02B2AE8B7AC5}" srcOrd="3" destOrd="0" parTransId="{195C50C8-9381-584E-BDB5-E46D61F3F19F}" sibTransId="{DD2010A9-A9A1-3842-A79C-E95D21F8CA53}"/>
    <dgm:cxn modelId="{0C92166B-C980-4DF2-A4A8-84DEAF3BB38A}" type="presOf" srcId="{2FD47601-CCF8-4A90-9762-C6CD0355B80E}" destId="{2590F7F8-F88C-47D9-B9B1-5FBBB4E1C8BD}" srcOrd="0" destOrd="0" presId="urn:microsoft.com/office/officeart/2018/2/layout/IconVerticalSolidList"/>
    <dgm:cxn modelId="{03C6824D-2423-4865-8A8D-2FEC82691DF4}" type="presOf" srcId="{4B7ED3EC-C802-49C8-8DE0-4C10AD90C1B0}" destId="{D9CD8E61-6913-45E0-9315-8BD685A8DEC2}" srcOrd="0" destOrd="0" presId="urn:microsoft.com/office/officeart/2018/2/layout/IconVerticalSolidList"/>
    <dgm:cxn modelId="{F867F44D-6268-49FB-998A-343F478F650E}" srcId="{27348E98-69DA-4599-A7F3-B7478CD817D3}" destId="{20E6DC42-5EFB-4D6D-9B23-23A41ECFC7CB}" srcOrd="0" destOrd="0" parTransId="{23196596-0890-4768-A85C-B37EC90A834B}" sibTransId="{D3A7A3EB-247B-4A3A-8F0E-6F0F1D49C077}"/>
    <dgm:cxn modelId="{0945C87A-E0CD-4DB2-B844-315443BB905A}" srcId="{88EE5E6B-512E-4F27-BDF9-F5E2B4BF8250}" destId="{E00C635F-4A86-4C16-A63B-775651308CAA}" srcOrd="1" destOrd="0" parTransId="{492464BA-483C-4458-98AA-54F7E175DA3E}" sibTransId="{C7C9480B-1EAF-4DDE-8685-A9A852BBA569}"/>
    <dgm:cxn modelId="{A3FCDC85-1F13-4820-8068-1A4102048370}" srcId="{CA9CC2F9-BE85-7846-AF56-02B2AE8B7AC5}" destId="{2FD47601-CCF8-4A90-9762-C6CD0355B80E}" srcOrd="0" destOrd="0" parTransId="{4266F06E-9C64-40A1-B401-C416F4D0D82A}" sibTransId="{40C0CDAD-7ABD-4252-9BDE-2F07EBFEF3E0}"/>
    <dgm:cxn modelId="{109E0197-97D6-4D78-A0A1-9F75B5B75191}" srcId="{88EE5E6B-512E-4F27-BDF9-F5E2B4BF8250}" destId="{27348E98-69DA-4599-A7F3-B7478CD817D3}" srcOrd="0" destOrd="0" parTransId="{998390AC-2E5E-4C7D-B7A3-649E2D61E4CA}" sibTransId="{C114E6D0-3750-4429-8B20-2236BD782492}"/>
    <dgm:cxn modelId="{675596A1-568E-413D-94B7-0567C10BCA67}" srcId="{78865A1D-1695-4C80-B1F5-740DE0E74B96}" destId="{81B86239-002C-407A-9B33-B171733C4969}" srcOrd="0" destOrd="0" parTransId="{26518039-B433-4E35-AF05-0BE210DDC0E4}" sibTransId="{5A2871EA-2C8C-40AC-9563-53974EA2F60A}"/>
    <dgm:cxn modelId="{458E26BC-4FF9-4A03-967F-0D3D0DC0D44F}" type="presOf" srcId="{81B86239-002C-407A-9B33-B171733C4969}" destId="{201F5C98-10BD-4559-8408-87D18E8BB5AE}" srcOrd="0" destOrd="0" presId="urn:microsoft.com/office/officeart/2018/2/layout/IconVerticalSolidList"/>
    <dgm:cxn modelId="{B32381E6-3C74-4C4D-8C91-B991006B0BC0}" type="presOf" srcId="{4B1526BD-28AC-4960-A8F2-C269832F8775}" destId="{595D9FAD-26FB-4A75-8BF7-AB0323BEA12E}" srcOrd="0" destOrd="0" presId="urn:microsoft.com/office/officeart/2018/2/layout/IconVerticalSolidList"/>
    <dgm:cxn modelId="{0A10C3F9-A02A-4619-B44C-019DEBE5AB9D}" type="presOf" srcId="{CA9CC2F9-BE85-7846-AF56-02B2AE8B7AC5}" destId="{E4DA307E-53F2-0E43-93AE-9669920A48C2}" srcOrd="0" destOrd="0" presId="urn:microsoft.com/office/officeart/2018/2/layout/IconVerticalSolidList"/>
    <dgm:cxn modelId="{FA4C647C-DC85-4C77-9D47-D38E09B81C82}" type="presParOf" srcId="{B5D13CB0-A777-4A41-935C-8B449BFDAF7F}" destId="{D4E1E959-539C-489D-B737-511240C2CB8D}" srcOrd="0" destOrd="0" presId="urn:microsoft.com/office/officeart/2018/2/layout/IconVerticalSolidList"/>
    <dgm:cxn modelId="{8F8CF56B-49C8-4F22-8E69-7DD004A33B48}" type="presParOf" srcId="{D4E1E959-539C-489D-B737-511240C2CB8D}" destId="{15DD5AE3-EBA3-414F-B6CD-524D622451D0}" srcOrd="0" destOrd="0" presId="urn:microsoft.com/office/officeart/2018/2/layout/IconVerticalSolidList"/>
    <dgm:cxn modelId="{7A45B771-AFC9-4BED-B598-A5390551B997}" type="presParOf" srcId="{D4E1E959-539C-489D-B737-511240C2CB8D}" destId="{2F5AD4B7-8F0E-4143-86C5-E940301E706C}" srcOrd="1" destOrd="0" presId="urn:microsoft.com/office/officeart/2018/2/layout/IconVerticalSolidList"/>
    <dgm:cxn modelId="{69BFC7E4-EA4A-4B7A-8A13-24C90C104AE6}" type="presParOf" srcId="{D4E1E959-539C-489D-B737-511240C2CB8D}" destId="{9842544D-E514-46B0-9EC8-E4B9CFB82216}" srcOrd="2" destOrd="0" presId="urn:microsoft.com/office/officeart/2018/2/layout/IconVerticalSolidList"/>
    <dgm:cxn modelId="{A82C884B-5133-465E-9D59-C15881E179EA}" type="presParOf" srcId="{D4E1E959-539C-489D-B737-511240C2CB8D}" destId="{79F07F32-9AA2-4F5E-9E2E-6291E3418CEB}" srcOrd="3" destOrd="0" presId="urn:microsoft.com/office/officeart/2018/2/layout/IconVerticalSolidList"/>
    <dgm:cxn modelId="{E7923DDB-20C9-4909-917B-F359269BB741}" type="presParOf" srcId="{D4E1E959-539C-489D-B737-511240C2CB8D}" destId="{D5A3C9AA-4B28-4BFA-B3BC-BC7FE3824FB2}" srcOrd="4" destOrd="0" presId="urn:microsoft.com/office/officeart/2018/2/layout/IconVerticalSolidList"/>
    <dgm:cxn modelId="{61A0DA6D-F15C-4BD4-80EC-07E721F2C26C}" type="presParOf" srcId="{B5D13CB0-A777-4A41-935C-8B449BFDAF7F}" destId="{CED90A1D-2959-4A3C-86C4-E62D842D22B3}" srcOrd="1" destOrd="0" presId="urn:microsoft.com/office/officeart/2018/2/layout/IconVerticalSolidList"/>
    <dgm:cxn modelId="{7D7730C1-8201-4A52-8E37-229308AB282C}" type="presParOf" srcId="{B5D13CB0-A777-4A41-935C-8B449BFDAF7F}" destId="{93253F0B-894B-4275-A9E7-254D6EE34D17}" srcOrd="2" destOrd="0" presId="urn:microsoft.com/office/officeart/2018/2/layout/IconVerticalSolidList"/>
    <dgm:cxn modelId="{78E96246-5635-4232-A39A-81432B01192D}" type="presParOf" srcId="{93253F0B-894B-4275-A9E7-254D6EE34D17}" destId="{24A458D6-45ED-4E6A-91C4-D83FBC5E05C1}" srcOrd="0" destOrd="0" presId="urn:microsoft.com/office/officeart/2018/2/layout/IconVerticalSolidList"/>
    <dgm:cxn modelId="{1CF9F003-D45F-45DC-ACDF-826D6B72F43C}" type="presParOf" srcId="{93253F0B-894B-4275-A9E7-254D6EE34D17}" destId="{23EA4554-E9BD-4BB9-ADB7-02AF79E9CA4B}" srcOrd="1" destOrd="0" presId="urn:microsoft.com/office/officeart/2018/2/layout/IconVerticalSolidList"/>
    <dgm:cxn modelId="{2715CC53-C847-40BF-A458-20B29759569B}" type="presParOf" srcId="{93253F0B-894B-4275-A9E7-254D6EE34D17}" destId="{3E4B38A6-BE75-4010-BE45-0F13BA0E9DD8}" srcOrd="2" destOrd="0" presId="urn:microsoft.com/office/officeart/2018/2/layout/IconVerticalSolidList"/>
    <dgm:cxn modelId="{16EEAA75-872C-4CB0-86CB-F3D0F64EB2F2}" type="presParOf" srcId="{93253F0B-894B-4275-A9E7-254D6EE34D17}" destId="{E649BD25-A07E-470C-87E5-ED877D9C4ABF}" srcOrd="3" destOrd="0" presId="urn:microsoft.com/office/officeart/2018/2/layout/IconVerticalSolidList"/>
    <dgm:cxn modelId="{EB1686A5-BD3D-4C0D-89A7-A826402ADCCD}" type="presParOf" srcId="{93253F0B-894B-4275-A9E7-254D6EE34D17}" destId="{15DE1356-83F0-4854-88FA-EFBB4E6AD93E}" srcOrd="4" destOrd="0" presId="urn:microsoft.com/office/officeart/2018/2/layout/IconVerticalSolidList"/>
    <dgm:cxn modelId="{D5A39629-5A51-495F-9497-C70356CB5F11}" type="presParOf" srcId="{B5D13CB0-A777-4A41-935C-8B449BFDAF7F}" destId="{5E629A90-03E6-4C1F-A1EA-6FB471D46A69}" srcOrd="3" destOrd="0" presId="urn:microsoft.com/office/officeart/2018/2/layout/IconVerticalSolidList"/>
    <dgm:cxn modelId="{33EA2766-E392-4052-BB4A-FA1A8AEA3AB3}" type="presParOf" srcId="{B5D13CB0-A777-4A41-935C-8B449BFDAF7F}" destId="{0F38FC83-43B9-4C2F-A2E1-C6B38A75DAB3}" srcOrd="4" destOrd="0" presId="urn:microsoft.com/office/officeart/2018/2/layout/IconVerticalSolidList"/>
    <dgm:cxn modelId="{6A0BFCA6-82B9-4559-8A80-92AF77F9EDEF}" type="presParOf" srcId="{0F38FC83-43B9-4C2F-A2E1-C6B38A75DAB3}" destId="{51BE35D5-382E-4A75-BA14-6A5CA224C85B}" srcOrd="0" destOrd="0" presId="urn:microsoft.com/office/officeart/2018/2/layout/IconVerticalSolidList"/>
    <dgm:cxn modelId="{71380EB5-1DF4-46C4-8D00-9E12AFC970F0}" type="presParOf" srcId="{0F38FC83-43B9-4C2F-A2E1-C6B38A75DAB3}" destId="{80C9555C-10CD-4B15-9740-4D1660E70475}" srcOrd="1" destOrd="0" presId="urn:microsoft.com/office/officeart/2018/2/layout/IconVerticalSolidList"/>
    <dgm:cxn modelId="{0488C9DF-815F-4750-BC97-76F8931E2F5F}" type="presParOf" srcId="{0F38FC83-43B9-4C2F-A2E1-C6B38A75DAB3}" destId="{83658530-8016-4BB7-A6A5-0F54960419F0}" srcOrd="2" destOrd="0" presId="urn:microsoft.com/office/officeart/2018/2/layout/IconVerticalSolidList"/>
    <dgm:cxn modelId="{C01368D4-2AD3-4C04-90EA-AD4DAD086A1C}" type="presParOf" srcId="{0F38FC83-43B9-4C2F-A2E1-C6B38A75DAB3}" destId="{595D9FAD-26FB-4A75-8BF7-AB0323BEA12E}" srcOrd="3" destOrd="0" presId="urn:microsoft.com/office/officeart/2018/2/layout/IconVerticalSolidList"/>
    <dgm:cxn modelId="{F3778E95-A419-4B41-BF87-4EC1BA90C3DE}" type="presParOf" srcId="{0F38FC83-43B9-4C2F-A2E1-C6B38A75DAB3}" destId="{D9CD8E61-6913-45E0-9315-8BD685A8DEC2}" srcOrd="4" destOrd="0" presId="urn:microsoft.com/office/officeart/2018/2/layout/IconVerticalSolidList"/>
    <dgm:cxn modelId="{0EA9A604-76C6-41A2-A7D7-FF667BCF1293}" type="presParOf" srcId="{B5D13CB0-A777-4A41-935C-8B449BFDAF7F}" destId="{74BB93CA-5AC4-44B8-B833-FCD6025588B4}" srcOrd="5" destOrd="0" presId="urn:microsoft.com/office/officeart/2018/2/layout/IconVerticalSolidList"/>
    <dgm:cxn modelId="{7D892D20-BD86-4FE2-81F6-903D3CCDB8A1}" type="presParOf" srcId="{B5D13CB0-A777-4A41-935C-8B449BFDAF7F}" destId="{D8885876-78FE-D445-B845-9122052600ED}" srcOrd="6" destOrd="0" presId="urn:microsoft.com/office/officeart/2018/2/layout/IconVerticalSolidList"/>
    <dgm:cxn modelId="{C7CAE183-5DDB-403F-AFE9-4A0A9C4B0D0C}" type="presParOf" srcId="{D8885876-78FE-D445-B845-9122052600ED}" destId="{B2090829-C08C-F642-94E0-855E140DBBF4}" srcOrd="0" destOrd="0" presId="urn:microsoft.com/office/officeart/2018/2/layout/IconVerticalSolidList"/>
    <dgm:cxn modelId="{471F2462-A141-427F-8C75-65CC99EFA3D4}" type="presParOf" srcId="{D8885876-78FE-D445-B845-9122052600ED}" destId="{57CBC6B0-3E7E-E244-AC08-8ABF826F9EEE}" srcOrd="1" destOrd="0" presId="urn:microsoft.com/office/officeart/2018/2/layout/IconVerticalSolidList"/>
    <dgm:cxn modelId="{3AFD748F-88CB-45F9-9B0A-588BAC360312}" type="presParOf" srcId="{D8885876-78FE-D445-B845-9122052600ED}" destId="{A038B9B4-8763-4248-ABE9-B3F0482C0C12}" srcOrd="2" destOrd="0" presId="urn:microsoft.com/office/officeart/2018/2/layout/IconVerticalSolidList"/>
    <dgm:cxn modelId="{4B0ADBF0-C0C5-43DE-A83F-4C9150CB4567}" type="presParOf" srcId="{D8885876-78FE-D445-B845-9122052600ED}" destId="{E4DA307E-53F2-0E43-93AE-9669920A48C2}" srcOrd="3" destOrd="0" presId="urn:microsoft.com/office/officeart/2018/2/layout/IconVerticalSolidList"/>
    <dgm:cxn modelId="{8E6710BB-2978-4840-B57E-7BDA5595266C}" type="presParOf" srcId="{D8885876-78FE-D445-B845-9122052600ED}" destId="{2590F7F8-F88C-47D9-B9B1-5FBBB4E1C8BD}" srcOrd="4" destOrd="0" presId="urn:microsoft.com/office/officeart/2018/2/layout/IconVerticalSolidList"/>
    <dgm:cxn modelId="{9D89AEF1-3AEF-4494-B890-18BCEB48102E}" type="presParOf" srcId="{B5D13CB0-A777-4A41-935C-8B449BFDAF7F}" destId="{194DF5CE-62A9-9A40-88F8-36B42DE40A1E}" srcOrd="7" destOrd="0" presId="urn:microsoft.com/office/officeart/2018/2/layout/IconVerticalSolidList"/>
    <dgm:cxn modelId="{0DE519B3-7BDE-46C3-9400-395C9D1B3EF2}" type="presParOf" srcId="{B5D13CB0-A777-4A41-935C-8B449BFDAF7F}" destId="{0538AAE2-0EFE-4EDD-865E-EA1E8858DC51}" srcOrd="8" destOrd="0" presId="urn:microsoft.com/office/officeart/2018/2/layout/IconVerticalSolidList"/>
    <dgm:cxn modelId="{ED28FEB7-A0A9-4CCD-A8A8-3193DBE268B9}" type="presParOf" srcId="{0538AAE2-0EFE-4EDD-865E-EA1E8858DC51}" destId="{3EE3CB7F-C067-4D88-9256-AE0F145C0167}" srcOrd="0" destOrd="0" presId="urn:microsoft.com/office/officeart/2018/2/layout/IconVerticalSolidList"/>
    <dgm:cxn modelId="{F06189E3-6814-48BF-A753-B525D28B7F99}" type="presParOf" srcId="{0538AAE2-0EFE-4EDD-865E-EA1E8858DC51}" destId="{D1C0823E-B212-4484-B256-30E17B1E8FA5}" srcOrd="1" destOrd="0" presId="urn:microsoft.com/office/officeart/2018/2/layout/IconVerticalSolidList"/>
    <dgm:cxn modelId="{35229C58-9871-4A33-867C-38E0DA6B3506}" type="presParOf" srcId="{0538AAE2-0EFE-4EDD-865E-EA1E8858DC51}" destId="{0039B62C-42D2-4B96-B3CD-53A6FC3D509C}" srcOrd="2" destOrd="0" presId="urn:microsoft.com/office/officeart/2018/2/layout/IconVerticalSolidList"/>
    <dgm:cxn modelId="{4751FAE0-55F7-427A-AEE7-0ED415294FBF}" type="presParOf" srcId="{0538AAE2-0EFE-4EDD-865E-EA1E8858DC51}" destId="{EB40A517-3B4A-4EAA-BABD-4AD16F9216E9}" srcOrd="3" destOrd="0" presId="urn:microsoft.com/office/officeart/2018/2/layout/IconVerticalSolidList"/>
    <dgm:cxn modelId="{657742D6-49F6-4278-A60A-CBFE7C512B70}" type="presParOf" srcId="{0538AAE2-0EFE-4EDD-865E-EA1E8858DC51}" destId="{201F5C98-10BD-4559-8408-87D18E8BB5A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D5AE3-EBA3-414F-B6CD-524D622451D0}">
      <dsp:nvSpPr>
        <dsp:cNvPr id="0" name=""/>
        <dsp:cNvSpPr/>
      </dsp:nvSpPr>
      <dsp:spPr>
        <a:xfrm>
          <a:off x="0" y="4307"/>
          <a:ext cx="6364224" cy="91753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AD4B7-8F0E-4143-86C5-E940301E706C}">
      <dsp:nvSpPr>
        <dsp:cNvPr id="0" name=""/>
        <dsp:cNvSpPr/>
      </dsp:nvSpPr>
      <dsp:spPr>
        <a:xfrm>
          <a:off x="277554" y="210753"/>
          <a:ext cx="504644" cy="5046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07F32-9AA2-4F5E-9E2E-6291E3418CEB}">
      <dsp:nvSpPr>
        <dsp:cNvPr id="0" name=""/>
        <dsp:cNvSpPr/>
      </dsp:nvSpPr>
      <dsp:spPr>
        <a:xfrm>
          <a:off x="1059754" y="4307"/>
          <a:ext cx="2863900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Federal Aid</a:t>
          </a:r>
          <a:r>
            <a:rPr lang="en-US" sz="1900" kern="1200">
              <a:latin typeface="Arial"/>
            </a:rPr>
            <a:t>:</a:t>
          </a:r>
          <a:endParaRPr lang="en-US" sz="1900" kern="1200"/>
        </a:p>
      </dsp:txBody>
      <dsp:txXfrm>
        <a:off x="1059754" y="4307"/>
        <a:ext cx="2863900" cy="917536"/>
      </dsp:txXfrm>
    </dsp:sp>
    <dsp:sp modelId="{D5A3C9AA-4B28-4BFA-B3BC-BC7FE3824FB2}">
      <dsp:nvSpPr>
        <dsp:cNvPr id="0" name=""/>
        <dsp:cNvSpPr/>
      </dsp:nvSpPr>
      <dsp:spPr>
        <a:xfrm>
          <a:off x="3923655" y="4307"/>
          <a:ext cx="2440568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FF0000"/>
              </a:solidFill>
            </a:rPr>
            <a:t>$</a:t>
          </a:r>
          <a:r>
            <a:rPr lang="en-US" sz="1800" b="1" kern="1200">
              <a:solidFill>
                <a:srgbClr val="FF0000"/>
              </a:solidFill>
              <a:latin typeface="Arial"/>
            </a:rPr>
            <a:t>41.8M</a:t>
          </a:r>
          <a:r>
            <a:rPr lang="en-US" sz="1800" b="1" kern="1200">
              <a:solidFill>
                <a:srgbClr val="FF0000"/>
              </a:solidFill>
            </a:rPr>
            <a:t> </a:t>
          </a:r>
        </a:p>
      </dsp:txBody>
      <dsp:txXfrm>
        <a:off x="3923655" y="4307"/>
        <a:ext cx="2440568" cy="917536"/>
      </dsp:txXfrm>
    </dsp:sp>
    <dsp:sp modelId="{24A458D6-45ED-4E6A-91C4-D83FBC5E05C1}">
      <dsp:nvSpPr>
        <dsp:cNvPr id="0" name=""/>
        <dsp:cNvSpPr/>
      </dsp:nvSpPr>
      <dsp:spPr>
        <a:xfrm>
          <a:off x="0" y="1151227"/>
          <a:ext cx="6364224" cy="91753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A4554-E9BD-4BB9-ADB7-02AF79E9CA4B}">
      <dsp:nvSpPr>
        <dsp:cNvPr id="0" name=""/>
        <dsp:cNvSpPr/>
      </dsp:nvSpPr>
      <dsp:spPr>
        <a:xfrm>
          <a:off x="277554" y="1357673"/>
          <a:ext cx="504644" cy="5046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9BD25-A07E-470C-87E5-ED877D9C4ABF}">
      <dsp:nvSpPr>
        <dsp:cNvPr id="0" name=""/>
        <dsp:cNvSpPr/>
      </dsp:nvSpPr>
      <dsp:spPr>
        <a:xfrm>
          <a:off x="1059754" y="1151227"/>
          <a:ext cx="2863900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State Aid</a:t>
          </a:r>
          <a:r>
            <a:rPr lang="en-US" sz="1900" kern="1200">
              <a:latin typeface="Arial"/>
            </a:rPr>
            <a:t>:</a:t>
          </a:r>
          <a:endParaRPr lang="en-US" sz="1900" kern="1200"/>
        </a:p>
      </dsp:txBody>
      <dsp:txXfrm>
        <a:off x="1059754" y="1151227"/>
        <a:ext cx="2863900" cy="917536"/>
      </dsp:txXfrm>
    </dsp:sp>
    <dsp:sp modelId="{15DE1356-83F0-4854-88FA-EFBB4E6AD93E}">
      <dsp:nvSpPr>
        <dsp:cNvPr id="0" name=""/>
        <dsp:cNvSpPr/>
      </dsp:nvSpPr>
      <dsp:spPr>
        <a:xfrm>
          <a:off x="3923655" y="1151227"/>
          <a:ext cx="2440568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FF0000"/>
              </a:solidFill>
            </a:rPr>
            <a:t>$</a:t>
          </a:r>
          <a:r>
            <a:rPr lang="en-US" sz="1800" b="1" kern="1200">
              <a:solidFill>
                <a:srgbClr val="FF0000"/>
              </a:solidFill>
              <a:latin typeface="Arial"/>
            </a:rPr>
            <a:t>32.3M</a:t>
          </a:r>
          <a:endParaRPr lang="en-US" sz="1800" b="1" kern="1200">
            <a:solidFill>
              <a:srgbClr val="FF0000"/>
            </a:solidFill>
          </a:endParaRPr>
        </a:p>
      </dsp:txBody>
      <dsp:txXfrm>
        <a:off x="3923655" y="1151227"/>
        <a:ext cx="2440568" cy="917536"/>
      </dsp:txXfrm>
    </dsp:sp>
    <dsp:sp modelId="{51BE35D5-382E-4A75-BA14-6A5CA224C85B}">
      <dsp:nvSpPr>
        <dsp:cNvPr id="0" name=""/>
        <dsp:cNvSpPr/>
      </dsp:nvSpPr>
      <dsp:spPr>
        <a:xfrm>
          <a:off x="0" y="2298147"/>
          <a:ext cx="6364224" cy="91753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C9555C-10CD-4B15-9740-4D1660E70475}">
      <dsp:nvSpPr>
        <dsp:cNvPr id="0" name=""/>
        <dsp:cNvSpPr/>
      </dsp:nvSpPr>
      <dsp:spPr>
        <a:xfrm>
          <a:off x="277554" y="2504593"/>
          <a:ext cx="504644" cy="5046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D9FAD-26FB-4A75-8BF7-AB0323BEA12E}">
      <dsp:nvSpPr>
        <dsp:cNvPr id="0" name=""/>
        <dsp:cNvSpPr/>
      </dsp:nvSpPr>
      <dsp:spPr>
        <a:xfrm>
          <a:off x="1059754" y="2298147"/>
          <a:ext cx="2863900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u="none" kern="1200">
              <a:latin typeface="Arial"/>
            </a:rPr>
            <a:t>Institutional Aid</a:t>
          </a:r>
          <a:r>
            <a:rPr lang="en-US" sz="1900" u="none" kern="1200"/>
            <a:t>:</a:t>
          </a:r>
          <a:endParaRPr lang="en-US" sz="1900" u="none" kern="1200">
            <a:latin typeface="Arial"/>
          </a:endParaRPr>
        </a:p>
      </dsp:txBody>
      <dsp:txXfrm>
        <a:off x="1059754" y="2298147"/>
        <a:ext cx="2863900" cy="917536"/>
      </dsp:txXfrm>
    </dsp:sp>
    <dsp:sp modelId="{D9CD8E61-6913-45E0-9315-8BD685A8DEC2}">
      <dsp:nvSpPr>
        <dsp:cNvPr id="0" name=""/>
        <dsp:cNvSpPr/>
      </dsp:nvSpPr>
      <dsp:spPr>
        <a:xfrm>
          <a:off x="3923655" y="2298147"/>
          <a:ext cx="2440568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>
              <a:solidFill>
                <a:srgbClr val="FF0000"/>
              </a:solidFill>
            </a:rPr>
            <a:t>$</a:t>
          </a:r>
          <a:r>
            <a:rPr lang="en-US" sz="1800" b="1" u="none" kern="1200">
              <a:solidFill>
                <a:srgbClr val="FF0000"/>
              </a:solidFill>
              <a:latin typeface="Arial"/>
            </a:rPr>
            <a:t>13.4M</a:t>
          </a:r>
          <a:endParaRPr lang="en-US" sz="1800" b="1" kern="1200">
            <a:solidFill>
              <a:srgbClr val="FF0000"/>
            </a:solidFill>
          </a:endParaRPr>
        </a:p>
      </dsp:txBody>
      <dsp:txXfrm>
        <a:off x="3923655" y="2298147"/>
        <a:ext cx="2440568" cy="917536"/>
      </dsp:txXfrm>
    </dsp:sp>
    <dsp:sp modelId="{B2090829-C08C-F642-94E0-855E140DBBF4}">
      <dsp:nvSpPr>
        <dsp:cNvPr id="0" name=""/>
        <dsp:cNvSpPr/>
      </dsp:nvSpPr>
      <dsp:spPr>
        <a:xfrm>
          <a:off x="0" y="3445068"/>
          <a:ext cx="6364224" cy="91753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BC6B0-3E7E-E244-AC08-8ABF826F9EEE}">
      <dsp:nvSpPr>
        <dsp:cNvPr id="0" name=""/>
        <dsp:cNvSpPr/>
      </dsp:nvSpPr>
      <dsp:spPr>
        <a:xfrm>
          <a:off x="277554" y="3651513"/>
          <a:ext cx="504644" cy="5046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A307E-53F2-0E43-93AE-9669920A48C2}">
      <dsp:nvSpPr>
        <dsp:cNvPr id="0" name=""/>
        <dsp:cNvSpPr/>
      </dsp:nvSpPr>
      <dsp:spPr>
        <a:xfrm>
          <a:off x="1059754" y="3445068"/>
          <a:ext cx="2863900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</a:rPr>
            <a:t>Scholarships (MSUDF, Corporate, Tribal, </a:t>
          </a:r>
          <a:r>
            <a:rPr lang="en-US" sz="1900" kern="1200" err="1">
              <a:latin typeface="Arial"/>
            </a:rPr>
            <a:t>etc</a:t>
          </a:r>
          <a:r>
            <a:rPr lang="en-US" sz="1900" kern="1200">
              <a:latin typeface="Arial"/>
            </a:rPr>
            <a:t>):</a:t>
          </a:r>
        </a:p>
      </dsp:txBody>
      <dsp:txXfrm>
        <a:off x="1059754" y="3445068"/>
        <a:ext cx="2863900" cy="917536"/>
      </dsp:txXfrm>
    </dsp:sp>
    <dsp:sp modelId="{2590F7F8-F88C-47D9-B9B1-5FBBB4E1C8BD}">
      <dsp:nvSpPr>
        <dsp:cNvPr id="0" name=""/>
        <dsp:cNvSpPr/>
      </dsp:nvSpPr>
      <dsp:spPr>
        <a:xfrm>
          <a:off x="3923655" y="3445068"/>
          <a:ext cx="2440568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FF0000"/>
              </a:solidFill>
              <a:latin typeface="Arial"/>
            </a:rPr>
            <a:t>$8.7M</a:t>
          </a:r>
          <a:endParaRPr lang="en-US" sz="1800" b="1" kern="1200">
            <a:solidFill>
              <a:srgbClr val="FF0000"/>
            </a:solidFill>
          </a:endParaRPr>
        </a:p>
      </dsp:txBody>
      <dsp:txXfrm>
        <a:off x="3923655" y="3445068"/>
        <a:ext cx="2440568" cy="917536"/>
      </dsp:txXfrm>
    </dsp:sp>
    <dsp:sp modelId="{3EE3CB7F-C067-4D88-9256-AE0F145C0167}">
      <dsp:nvSpPr>
        <dsp:cNvPr id="0" name=""/>
        <dsp:cNvSpPr/>
      </dsp:nvSpPr>
      <dsp:spPr>
        <a:xfrm>
          <a:off x="0" y="4591988"/>
          <a:ext cx="6364224" cy="917536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0823E-B212-4484-B256-30E17B1E8FA5}">
      <dsp:nvSpPr>
        <dsp:cNvPr id="0" name=""/>
        <dsp:cNvSpPr/>
      </dsp:nvSpPr>
      <dsp:spPr>
        <a:xfrm>
          <a:off x="277554" y="4798433"/>
          <a:ext cx="504644" cy="5046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40A517-3B4A-4EAA-BABD-4AD16F9216E9}">
      <dsp:nvSpPr>
        <dsp:cNvPr id="0" name=""/>
        <dsp:cNvSpPr/>
      </dsp:nvSpPr>
      <dsp:spPr>
        <a:xfrm>
          <a:off x="1059754" y="4591988"/>
          <a:ext cx="2863900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rial"/>
            </a:rPr>
            <a:t>TOTAL</a:t>
          </a:r>
          <a:r>
            <a:rPr lang="en-US" sz="1900" kern="1200">
              <a:latin typeface="Arial"/>
            </a:rPr>
            <a:t>:</a:t>
          </a:r>
        </a:p>
      </dsp:txBody>
      <dsp:txXfrm>
        <a:off x="1059754" y="4591988"/>
        <a:ext cx="2863900" cy="917536"/>
      </dsp:txXfrm>
    </dsp:sp>
    <dsp:sp modelId="{201F5C98-10BD-4559-8408-87D18E8BB5AE}">
      <dsp:nvSpPr>
        <dsp:cNvPr id="0" name=""/>
        <dsp:cNvSpPr/>
      </dsp:nvSpPr>
      <dsp:spPr>
        <a:xfrm>
          <a:off x="3923655" y="4591988"/>
          <a:ext cx="2440568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FF0000"/>
              </a:solidFill>
            </a:rPr>
            <a:t>$</a:t>
          </a:r>
          <a:r>
            <a:rPr lang="en-US" sz="1800" b="1" kern="1200">
              <a:solidFill>
                <a:srgbClr val="FF0000"/>
              </a:solidFill>
              <a:latin typeface="Arial"/>
            </a:rPr>
            <a:t>96.2M aid</a:t>
          </a:r>
          <a:br>
            <a:rPr lang="en-US" sz="1800" b="1" kern="1200">
              <a:solidFill>
                <a:srgbClr val="FF0000"/>
              </a:solidFill>
              <a:latin typeface="Arial"/>
            </a:rPr>
          </a:br>
          <a:r>
            <a:rPr lang="en-US" sz="1800" b="1" kern="1200">
              <a:solidFill>
                <a:srgbClr val="FF0000"/>
              </a:solidFill>
              <a:latin typeface="Arial"/>
            </a:rPr>
            <a:t>$150.9M tuition/fees</a:t>
          </a:r>
          <a:endParaRPr lang="en-US" sz="1800" b="1" kern="1200">
            <a:solidFill>
              <a:srgbClr val="FF0000"/>
            </a:solidFill>
          </a:endParaRPr>
        </a:p>
      </dsp:txBody>
      <dsp:txXfrm>
        <a:off x="3923655" y="4591988"/>
        <a:ext cx="2440568" cy="917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0.71895</cdr:x>
      <cdr:y>0.13908</cdr:y>
    </cdr:from>
    <cdr:to>
      <cdr:x>0.94303</cdr:x>
      <cdr:y>0.88983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53C3DED-B2F3-C83F-2482-6A03E5475E8C}"/>
            </a:ext>
          </a:extLst>
        </cdr:cNvPr>
        <cdr:cNvSpPr txBox="1"/>
      </cdr:nvSpPr>
      <cdr:spPr>
        <a:xfrm xmlns:a="http://schemas.openxmlformats.org/drawingml/2006/main">
          <a:off x="8416065" y="691266"/>
          <a:ext cx="2623127" cy="373148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50000"/>
            <a:alpha val="6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kern="1200" dirty="0">
            <a:solidFill>
              <a:schemeClr val="tx1">
                <a:lumMod val="40000"/>
                <a:lumOff val="6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0.49576</cdr:x>
      <cdr:y>0.36949</cdr:y>
    </cdr:from>
    <cdr:to>
      <cdr:x>0.66942</cdr:x>
      <cdr:y>0.46643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4E1EF68-8AD1-DF65-C88D-15F46341150D}"/>
            </a:ext>
          </a:extLst>
        </cdr:cNvPr>
        <cdr:cNvSpPr txBox="1"/>
      </cdr:nvSpPr>
      <cdr:spPr>
        <a:xfrm xmlns:a="http://schemas.openxmlformats.org/drawingml/2006/main" rot="20773426">
          <a:off x="5893204" y="1927575"/>
          <a:ext cx="2064331" cy="505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kern="1200" dirty="0">
              <a:solidFill>
                <a:schemeClr val="tx1"/>
              </a:solidFill>
            </a:rPr>
            <a:t>Increase of $5M from FY23 </a:t>
          </a:r>
          <a:r>
            <a:rPr lang="en-US" sz="1200" kern="1200">
              <a:solidFill>
                <a:schemeClr val="tx1"/>
              </a:solidFill>
            </a:rPr>
            <a:t>(12.9%)  </a:t>
          </a:r>
          <a:r>
            <a:rPr lang="en-US" sz="1200" kern="1200" dirty="0">
              <a:solidFill>
                <a:schemeClr val="tx1"/>
              </a:solidFill>
            </a:rPr>
            <a:t>to FY25 (13.5%)</a:t>
          </a:r>
        </a:p>
      </cdr:txBody>
    </cdr:sp>
  </cdr:relSizeAnchor>
  <cdr:relSizeAnchor xmlns:cdr="http://schemas.openxmlformats.org/drawingml/2006/chartDrawing">
    <cdr:from>
      <cdr:x>0.51409</cdr:x>
      <cdr:y>0.4703</cdr:y>
    </cdr:from>
    <cdr:to>
      <cdr:x>0.66982</cdr:x>
      <cdr:y>0.57048</cdr:y>
    </cdr:to>
    <cdr:sp macro="" textlink="">
      <cdr:nvSpPr>
        <cdr:cNvPr id="4" name="Left Brace 3">
          <a:extLst xmlns:a="http://schemas.openxmlformats.org/drawingml/2006/main">
            <a:ext uri="{FF2B5EF4-FFF2-40B4-BE49-F238E27FC236}">
              <a16:creationId xmlns:a16="http://schemas.microsoft.com/office/drawing/2014/main" id="{658C769A-F200-0B69-D882-484DBD543BB9}"/>
            </a:ext>
          </a:extLst>
        </cdr:cNvPr>
        <cdr:cNvSpPr/>
      </cdr:nvSpPr>
      <cdr:spPr>
        <a:xfrm xmlns:a="http://schemas.openxmlformats.org/drawingml/2006/main" rot="4759975">
          <a:off x="6775373" y="1789263"/>
          <a:ext cx="522657" cy="1851118"/>
        </a:xfrm>
        <a:prstGeom xmlns:a="http://schemas.openxmlformats.org/drawingml/2006/main" prst="leftBrace">
          <a:avLst/>
        </a:prstGeom>
        <a:ln xmlns:a="http://schemas.openxmlformats.org/drawingml/2006/main" w="38100">
          <a:solidFill>
            <a:schemeClr val="accent4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0.08951</cdr:x>
      <cdr:y>0.45411</cdr:y>
    </cdr:from>
    <cdr:to>
      <cdr:x>0.29557</cdr:x>
      <cdr:y>0.56374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609FD0DF-A09E-E308-5F53-4C02A184B6B0}"/>
            </a:ext>
          </a:extLst>
        </cdr:cNvPr>
        <cdr:cNvSpPr txBox="1"/>
      </cdr:nvSpPr>
      <cdr:spPr>
        <a:xfrm xmlns:a="http://schemas.openxmlformats.org/drawingml/2006/main">
          <a:off x="1091366" y="3059668"/>
          <a:ext cx="2512226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State funding includes:</a:t>
          </a:r>
        </a:p>
        <a:p xmlns:a="http://schemas.openxmlformats.org/drawingml/2006/main">
          <a:pPr marL="285750" indent="-285750">
            <a:buFont typeface="Arial" panose="020B0604020202020204" pitchFamily="34" charset="0"/>
            <a:buChar char="•"/>
          </a:pPr>
          <a:r>
            <a:rPr lang="en-US" sz="1400" dirty="0"/>
            <a:t>College Opportunity Fund</a:t>
          </a:r>
        </a:p>
        <a:p xmlns:a="http://schemas.openxmlformats.org/drawingml/2006/main">
          <a:pPr marL="285750" indent="-285750">
            <a:buFont typeface="Arial" panose="020B0604020202020204" pitchFamily="34" charset="0"/>
            <a:buChar char="•"/>
          </a:pPr>
          <a:r>
            <a:rPr lang="en-US" sz="1400" dirty="0"/>
            <a:t>Fee-for-Service Contract</a:t>
          </a:r>
        </a:p>
      </cdr:txBody>
    </cdr:sp>
  </cdr:relSizeAnchor>
  <cdr:relSizeAnchor xmlns:cdr="http://schemas.openxmlformats.org/drawingml/2006/chartDrawing">
    <cdr:from>
      <cdr:x>0.21373</cdr:x>
      <cdr:y>0.1135</cdr:y>
    </cdr:from>
    <cdr:to>
      <cdr:x>0.45139</cdr:x>
      <cdr:y>0.19116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B89A0CAD-257A-AE11-6C29-D2F955DC5856}"/>
            </a:ext>
          </a:extLst>
        </cdr:cNvPr>
        <cdr:cNvSpPr txBox="1"/>
      </cdr:nvSpPr>
      <cdr:spPr>
        <a:xfrm xmlns:a="http://schemas.openxmlformats.org/drawingml/2006/main">
          <a:off x="2605817" y="764735"/>
          <a:ext cx="289749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ASR: Overhead Charge for University Auxiliaries</a:t>
          </a:r>
          <a:endParaRPr lang="en-US" dirty="0"/>
        </a:p>
      </cdr:txBody>
    </cdr:sp>
  </cdr:relSizeAnchor>
  <cdr:relSizeAnchor xmlns:cdr="http://schemas.openxmlformats.org/drawingml/2006/chartDrawing">
    <cdr:from>
      <cdr:x>0.55906</cdr:x>
      <cdr:y>0.09974</cdr:y>
    </cdr:from>
    <cdr:to>
      <cdr:x>0.94629</cdr:x>
      <cdr:y>0.17739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6B43A9D6-C787-BAE8-7FB8-8EF332F8C573}"/>
            </a:ext>
          </a:extLst>
        </cdr:cNvPr>
        <cdr:cNvSpPr txBox="1"/>
      </cdr:nvSpPr>
      <cdr:spPr>
        <a:xfrm xmlns:a="http://schemas.openxmlformats.org/drawingml/2006/main">
          <a:off x="6816013" y="671992"/>
          <a:ext cx="4721164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Other includes: Indirect Cost Recoveries, Interest Income</a:t>
          </a:r>
          <a:br>
            <a:rPr lang="en-US" sz="1400" dirty="0"/>
          </a:br>
          <a:r>
            <a:rPr lang="en-US" sz="1400" dirty="0"/>
            <a:t>and some mandatory fee revenue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0.28942</cdr:x>
      <cdr:y>0.35958</cdr:y>
    </cdr:from>
    <cdr:to>
      <cdr:x>1</cdr:x>
      <cdr:y>0.41176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563C799C-D5AC-1527-3476-21750449C451}"/>
            </a:ext>
          </a:extLst>
        </cdr:cNvPr>
        <cdr:cNvSpPr txBox="1"/>
      </cdr:nvSpPr>
      <cdr:spPr>
        <a:xfrm xmlns:a="http://schemas.openxmlformats.org/drawingml/2006/main">
          <a:off x="3252506" y="2120747"/>
          <a:ext cx="7985469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rPr>
            <a:t>		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Includes Data Analytics</a:t>
          </a:r>
        </a:p>
      </cdr:txBody>
    </cdr:sp>
  </cdr:relSizeAnchor>
  <cdr:relSizeAnchor xmlns:cdr="http://schemas.openxmlformats.org/drawingml/2006/chartDrawing">
    <cdr:from>
      <cdr:x>0.28759</cdr:x>
      <cdr:y>0.42862</cdr:y>
    </cdr:from>
    <cdr:to>
      <cdr:x>1</cdr:x>
      <cdr:y>0.4808</cdr:y>
    </cdr:to>
    <cdr:sp macro="" textlink="">
      <cdr:nvSpPr>
        <cdr:cNvPr id="3" name="TextBox 4">
          <a:extLst xmlns:a="http://schemas.openxmlformats.org/drawingml/2006/main">
            <a:ext uri="{FF2B5EF4-FFF2-40B4-BE49-F238E27FC236}">
              <a16:creationId xmlns:a16="http://schemas.microsoft.com/office/drawing/2014/main" id="{0F27A1B1-0AB6-EBDA-CC2B-E1118D6DCE36}"/>
            </a:ext>
          </a:extLst>
        </cdr:cNvPr>
        <cdr:cNvSpPr txBox="1"/>
      </cdr:nvSpPr>
      <cdr:spPr>
        <a:xfrm xmlns:a="http://schemas.openxmlformats.org/drawingml/2006/main">
          <a:off x="3231959" y="2527936"/>
          <a:ext cx="8006017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		 Includes external affairs, generated $56M in capital </a:t>
          </a:r>
          <a:r>
            <a:rPr lang="en-US" sz="1400" dirty="0">
              <a:latin typeface="Arial"/>
            </a:rPr>
            <a:t>funding in FY25</a:t>
          </a:r>
          <a:endParaRPr kumimoji="0" lang="en-US" sz="1400" b="0" i="0" u="none" strike="noStrike" kern="1200" cap="none" spc="0" normalizeH="0" baseline="0" noProof="0" dirty="0">
            <a:ln>
              <a:noFill/>
            </a:ln>
            <a:effectLst/>
            <a:uLnTx/>
            <a:uFillTx/>
            <a:latin typeface="Arial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0.28863</cdr:x>
      <cdr:y>0.87639</cdr:y>
    </cdr:from>
    <cdr:to>
      <cdr:x>1</cdr:x>
      <cdr:y>0.92858</cdr:y>
    </cdr:to>
    <cdr:sp macro="" textlink="">
      <cdr:nvSpPr>
        <cdr:cNvPr id="4" name="TextBox 5">
          <a:extLst xmlns:a="http://schemas.openxmlformats.org/drawingml/2006/main">
            <a:ext uri="{FF2B5EF4-FFF2-40B4-BE49-F238E27FC236}">
              <a16:creationId xmlns:a16="http://schemas.microsoft.com/office/drawing/2014/main" id="{9EAF41CE-6FF8-E1D8-18DB-76FA73FE9D7E}"/>
            </a:ext>
          </a:extLst>
        </cdr:cNvPr>
        <cdr:cNvSpPr txBox="1"/>
      </cdr:nvSpPr>
      <cdr:spPr>
        <a:xfrm xmlns:a="http://schemas.openxmlformats.org/drawingml/2006/main">
          <a:off x="3243568" y="5168862"/>
          <a:ext cx="7994407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		 Includes University Memberships, </a:t>
          </a:r>
          <a:r>
            <a:rPr kumimoji="0" lang="en-US" sz="14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BoT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 Expenses</a:t>
          </a:r>
        </a:p>
      </cdr:txBody>
    </cdr:sp>
  </cdr:relSizeAnchor>
  <cdr:relSizeAnchor xmlns:cdr="http://schemas.openxmlformats.org/drawingml/2006/chartDrawing">
    <cdr:from>
      <cdr:x>0.28863</cdr:x>
      <cdr:y>0.68752</cdr:y>
    </cdr:from>
    <cdr:to>
      <cdr:x>1</cdr:x>
      <cdr:y>0.73971</cdr:y>
    </cdr:to>
    <cdr:sp macro="" textlink="">
      <cdr:nvSpPr>
        <cdr:cNvPr id="5" name="TextBox 10">
          <a:extLst xmlns:a="http://schemas.openxmlformats.org/drawingml/2006/main">
            <a:ext uri="{FF2B5EF4-FFF2-40B4-BE49-F238E27FC236}">
              <a16:creationId xmlns:a16="http://schemas.microsoft.com/office/drawing/2014/main" id="{3CE8A114-A669-3C25-3C27-039A93958631}"/>
            </a:ext>
          </a:extLst>
        </cdr:cNvPr>
        <cdr:cNvSpPr txBox="1"/>
      </cdr:nvSpPr>
      <cdr:spPr>
        <a:xfrm xmlns:a="http://schemas.openxmlformats.org/drawingml/2006/main">
          <a:off x="3243569" y="4054931"/>
          <a:ext cx="7994407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		Includes University Events</a:t>
          </a:r>
          <a:r>
            <a:rPr lang="en-US" sz="1400" dirty="0">
              <a:latin typeface="Arial"/>
            </a:rPr>
            <a:t> and 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Advancement (raising &gt; $10M per year)</a:t>
          </a:r>
        </a:p>
      </cdr:txBody>
    </cdr:sp>
  </cdr:relSizeAnchor>
  <cdr:relSizeAnchor xmlns:cdr="http://schemas.openxmlformats.org/drawingml/2006/chartDrawing">
    <cdr:from>
      <cdr:x>0.28851</cdr:x>
      <cdr:y>0.29542</cdr:y>
    </cdr:from>
    <cdr:to>
      <cdr:x>1</cdr:x>
      <cdr:y>0.3476</cdr:y>
    </cdr:to>
    <cdr:sp macro="" textlink="">
      <cdr:nvSpPr>
        <cdr:cNvPr id="6" name="TextBox 11">
          <a:extLst xmlns:a="http://schemas.openxmlformats.org/drawingml/2006/main">
            <a:ext uri="{FF2B5EF4-FFF2-40B4-BE49-F238E27FC236}">
              <a16:creationId xmlns:a16="http://schemas.microsoft.com/office/drawing/2014/main" id="{FF32234E-AED6-F731-0E04-01834CECA113}"/>
            </a:ext>
          </a:extLst>
        </cdr:cNvPr>
        <cdr:cNvSpPr txBox="1"/>
      </cdr:nvSpPr>
      <cdr:spPr>
        <a:xfrm xmlns:a="http://schemas.openxmlformats.org/drawingml/2006/main">
          <a:off x="3242232" y="1742328"/>
          <a:ext cx="7995743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rPr>
            <a:t>		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MarCom is key to enrollment strategy</a:t>
          </a:r>
        </a:p>
      </cdr:txBody>
    </cdr:sp>
  </cdr:relSizeAnchor>
  <cdr:relSizeAnchor xmlns:cdr="http://schemas.openxmlformats.org/drawingml/2006/chartDrawing">
    <cdr:from>
      <cdr:x>0.28759</cdr:x>
      <cdr:y>0.09717</cdr:y>
    </cdr:from>
    <cdr:to>
      <cdr:x>1</cdr:x>
      <cdr:y>0.14935</cdr:y>
    </cdr:to>
    <cdr:sp macro="" textlink="">
      <cdr:nvSpPr>
        <cdr:cNvPr id="7" name="TextBox 12">
          <a:extLst xmlns:a="http://schemas.openxmlformats.org/drawingml/2006/main">
            <a:ext uri="{FF2B5EF4-FFF2-40B4-BE49-F238E27FC236}">
              <a16:creationId xmlns:a16="http://schemas.microsoft.com/office/drawing/2014/main" id="{83E24BB0-8B58-BB20-BC74-5DDF5970BA73}"/>
            </a:ext>
          </a:extLst>
        </cdr:cNvPr>
        <cdr:cNvSpPr txBox="1"/>
      </cdr:nvSpPr>
      <cdr:spPr>
        <a:xfrm xmlns:a="http://schemas.openxmlformats.org/drawingml/2006/main">
          <a:off x="3231958" y="573068"/>
          <a:ext cx="8006017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rPr>
            <a:t>			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Includes AHEC Funding, Library, and Athletic Scholarships</a:t>
          </a:r>
        </a:p>
      </cdr:txBody>
    </cdr:sp>
  </cdr:relSizeAnchor>
  <cdr:relSizeAnchor xmlns:cdr="http://schemas.openxmlformats.org/drawingml/2006/chartDrawing">
    <cdr:from>
      <cdr:x>0.28851</cdr:x>
      <cdr:y>0.48778</cdr:y>
    </cdr:from>
    <cdr:to>
      <cdr:x>1</cdr:x>
      <cdr:y>0.53996</cdr:y>
    </cdr:to>
    <cdr:sp macro="" textlink="">
      <cdr:nvSpPr>
        <cdr:cNvPr id="8" name="TextBox 14">
          <a:extLst xmlns:a="http://schemas.openxmlformats.org/drawingml/2006/main">
            <a:ext uri="{FF2B5EF4-FFF2-40B4-BE49-F238E27FC236}">
              <a16:creationId xmlns:a16="http://schemas.microsoft.com/office/drawing/2014/main" id="{ADD7264D-39D5-E9CB-31DB-8A0C1B0C92D1}"/>
            </a:ext>
          </a:extLst>
        </cdr:cNvPr>
        <cdr:cNvSpPr txBox="1"/>
      </cdr:nvSpPr>
      <cdr:spPr>
        <a:xfrm xmlns:a="http://schemas.openxmlformats.org/drawingml/2006/main">
          <a:off x="3242232" y="2876856"/>
          <a:ext cx="7995743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		Includes MSU Denver Legal Support and Equal Employment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rPr>
            <a:t> </a:t>
          </a:r>
        </a:p>
      </cdr:txBody>
    </cdr:sp>
  </cdr:relSizeAnchor>
  <cdr:relSizeAnchor xmlns:cdr="http://schemas.openxmlformats.org/drawingml/2006/chartDrawing">
    <cdr:from>
      <cdr:x>0.28759</cdr:x>
      <cdr:y>0.55364</cdr:y>
    </cdr:from>
    <cdr:to>
      <cdr:x>1</cdr:x>
      <cdr:y>0.60583</cdr:y>
    </cdr:to>
    <cdr:sp macro="" textlink="">
      <cdr:nvSpPr>
        <cdr:cNvPr id="9" name="TextBox 15">
          <a:extLst xmlns:a="http://schemas.openxmlformats.org/drawingml/2006/main">
            <a:ext uri="{FF2B5EF4-FFF2-40B4-BE49-F238E27FC236}">
              <a16:creationId xmlns:a16="http://schemas.microsoft.com/office/drawing/2014/main" id="{3F84FC1C-062C-5AF3-7245-9E0C76BB84A8}"/>
            </a:ext>
          </a:extLst>
        </cdr:cNvPr>
        <cdr:cNvSpPr txBox="1"/>
      </cdr:nvSpPr>
      <cdr:spPr>
        <a:xfrm xmlns:a="http://schemas.openxmlformats.org/drawingml/2006/main">
          <a:off x="3231960" y="3265321"/>
          <a:ext cx="8006016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		Includes </a:t>
          </a:r>
          <a:r>
            <a:rPr lang="en-US" sz="1400" dirty="0">
              <a:latin typeface="Arial"/>
            </a:rPr>
            <a:t>Hispanic Serving Initiatives and Affinity Groups</a:t>
          </a:r>
          <a:endParaRPr kumimoji="0" lang="en-US" sz="1400" b="0" i="0" u="none" strike="noStrike" kern="1200" cap="none" spc="0" normalizeH="0" baseline="0" noProof="0" dirty="0">
            <a:ln>
              <a:noFill/>
            </a:ln>
            <a:effectLst/>
            <a:uLnTx/>
            <a:uFillTx/>
            <a:latin typeface="Arial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0.28759</cdr:x>
      <cdr:y>0.22715</cdr:y>
    </cdr:from>
    <cdr:to>
      <cdr:x>1</cdr:x>
      <cdr:y>0.27934</cdr:y>
    </cdr:to>
    <cdr:sp macro="" textlink="">
      <cdr:nvSpPr>
        <cdr:cNvPr id="10" name="TextBox 16">
          <a:extLst xmlns:a="http://schemas.openxmlformats.org/drawingml/2006/main">
            <a:ext uri="{FF2B5EF4-FFF2-40B4-BE49-F238E27FC236}">
              <a16:creationId xmlns:a16="http://schemas.microsoft.com/office/drawing/2014/main" id="{1E74B379-429F-07C0-8A0F-1D388E743244}"/>
            </a:ext>
          </a:extLst>
        </cdr:cNvPr>
        <cdr:cNvSpPr txBox="1"/>
      </cdr:nvSpPr>
      <cdr:spPr>
        <a:xfrm xmlns:a="http://schemas.openxmlformats.org/drawingml/2006/main">
          <a:off x="3231960" y="1339721"/>
          <a:ext cx="8006016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		Retention rates around 75% - 80% and 4-year grad rates 7%-10% higher </a:t>
          </a:r>
        </a:p>
      </cdr:txBody>
    </cdr:sp>
  </cdr:relSizeAnchor>
  <cdr:relSizeAnchor xmlns:cdr="http://schemas.openxmlformats.org/drawingml/2006/chartDrawing">
    <cdr:from>
      <cdr:x>0.28668</cdr:x>
      <cdr:y>0.6213</cdr:y>
    </cdr:from>
    <cdr:to>
      <cdr:x>1</cdr:x>
      <cdr:y>0.67348</cdr:y>
    </cdr:to>
    <cdr:sp macro="" textlink="">
      <cdr:nvSpPr>
        <cdr:cNvPr id="11" name="TextBox 18">
          <a:extLst xmlns:a="http://schemas.openxmlformats.org/drawingml/2006/main">
            <a:ext uri="{FF2B5EF4-FFF2-40B4-BE49-F238E27FC236}">
              <a16:creationId xmlns:a16="http://schemas.microsoft.com/office/drawing/2014/main" id="{FB5A4EF5-46CC-F915-4787-FD9C47C1DFB5}"/>
            </a:ext>
          </a:extLst>
        </cdr:cNvPr>
        <cdr:cNvSpPr txBox="1"/>
      </cdr:nvSpPr>
      <cdr:spPr>
        <a:xfrm xmlns:a="http://schemas.openxmlformats.org/drawingml/2006/main">
          <a:off x="3221684" y="3664345"/>
          <a:ext cx="8016291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rPr>
            <a:t>		</a:t>
          </a: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Includes C2 hub, all student services, clubs</a:t>
          </a:r>
        </a:p>
      </cdr:txBody>
    </cdr:sp>
  </cdr:relSizeAnchor>
  <cdr:relSizeAnchor xmlns:cdr="http://schemas.openxmlformats.org/drawingml/2006/chartDrawing">
    <cdr:from>
      <cdr:x>0.28851</cdr:x>
      <cdr:y>0.75306</cdr:y>
    </cdr:from>
    <cdr:to>
      <cdr:x>1</cdr:x>
      <cdr:y>0.80524</cdr:y>
    </cdr:to>
    <cdr:sp macro="" textlink="">
      <cdr:nvSpPr>
        <cdr:cNvPr id="12" name="TextBox 19">
          <a:extLst xmlns:a="http://schemas.openxmlformats.org/drawingml/2006/main">
            <a:ext uri="{FF2B5EF4-FFF2-40B4-BE49-F238E27FC236}">
              <a16:creationId xmlns:a16="http://schemas.microsoft.com/office/drawing/2014/main" id="{15DEBC58-86B7-F10C-6BE7-1C6542C43ECA}"/>
            </a:ext>
          </a:extLst>
        </cdr:cNvPr>
        <cdr:cNvSpPr txBox="1"/>
      </cdr:nvSpPr>
      <cdr:spPr>
        <a:xfrm xmlns:a="http://schemas.openxmlformats.org/drawingml/2006/main">
          <a:off x="3242232" y="4441441"/>
          <a:ext cx="7995743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			Includes Human Resources, Facilities, IT, Finance </a:t>
          </a:r>
        </a:p>
      </cdr:txBody>
    </cdr:sp>
  </cdr:relSizeAnchor>
  <cdr:relSizeAnchor xmlns:cdr="http://schemas.openxmlformats.org/drawingml/2006/chartDrawing">
    <cdr:from>
      <cdr:x>0.28759</cdr:x>
      <cdr:y>0.16434</cdr:y>
    </cdr:from>
    <cdr:to>
      <cdr:x>1</cdr:x>
      <cdr:y>0.21653</cdr:y>
    </cdr:to>
    <cdr:sp macro="" textlink="">
      <cdr:nvSpPr>
        <cdr:cNvPr id="24" name="TextBox 16">
          <a:extLst xmlns:a="http://schemas.openxmlformats.org/drawingml/2006/main">
            <a:ext uri="{FF2B5EF4-FFF2-40B4-BE49-F238E27FC236}">
              <a16:creationId xmlns:a16="http://schemas.microsoft.com/office/drawing/2014/main" id="{3C0A0CCB-C3CB-5DDC-9721-0368D4B4D590}"/>
            </a:ext>
          </a:extLst>
        </cdr:cNvPr>
        <cdr:cNvSpPr txBox="1"/>
      </cdr:nvSpPr>
      <cdr:spPr>
        <a:xfrm xmlns:a="http://schemas.openxmlformats.org/drawingml/2006/main">
          <a:off x="3231960" y="969281"/>
          <a:ext cx="8006016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		Includes</a:t>
          </a:r>
          <a:r>
            <a:rPr kumimoji="0" lang="en-US" sz="14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rPr>
            <a:t> Roadrunner Promise and Other Institutional Need-Based Aid</a:t>
          </a:r>
          <a:endParaRPr kumimoji="0" lang="en-US" sz="1400" b="0" i="0" u="none" strike="noStrike" kern="1200" cap="none" spc="0" normalizeH="0" baseline="0" noProof="0" dirty="0">
            <a:ln>
              <a:noFill/>
            </a:ln>
            <a:effectLst/>
            <a:uLnTx/>
            <a:uFillTx/>
            <a:latin typeface="Arial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5205FD58-73AC-47A7-B004-5C03B6808F76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415E8ACD-3226-44A6-94E2-9ADC83E3B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Jim – 5 minutes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283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67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D6848-F875-5D97-24AE-9D593FA9A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2229C-879E-B7D0-6301-7E15DD2FE2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ABD37-9FC8-38C7-6AED-8B0AAEC6C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5C643-EA75-B1FE-829B-1C92FE490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E8ACD-3226-44A6-94E2-9ADC83E3BA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020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63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sv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4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0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45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659116"/>
            <a:ext cx="662940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1FFA-6ECB-488D-8913-01B5711C4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920359"/>
            <a:ext cx="6629400" cy="65164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E7623F-7523-4831-A552-6E5742A1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6CDBED-C142-4E62-9469-4D817CD9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3584281-054D-457E-87B8-0A05349C19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8600" y="4730751"/>
            <a:ext cx="6629400" cy="5469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enter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755360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659116"/>
            <a:ext cx="662940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1FFA-6ECB-488D-8913-01B5711C4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920359"/>
            <a:ext cx="6629400" cy="65164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E7623F-7523-4831-A552-6E5742A1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6CDBED-C142-4E62-9469-4D817CD9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3584281-054D-457E-87B8-0A05349C19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8600" y="4730751"/>
            <a:ext cx="6629400" cy="5469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enter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73108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177158"/>
            <a:ext cx="897128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E3C136-16D3-4F3F-B807-3555BB68D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0" y="2554663"/>
            <a:ext cx="8971280" cy="3431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1854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 Colum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4B0D-CADA-47DB-9F74-652F0BF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18286-53E2-4DA6-A8DF-B56C1FF9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515600" cy="4152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350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907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70520" y="1825625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3E1A228-D740-4210-8629-FE14F390172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3421" y="1820738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165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issio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457200"/>
            <a:ext cx="298749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Our Mission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360" y="2469821"/>
            <a:ext cx="2987494" cy="30220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To strive for excellence in supporting a safe, productive, and creative environment for the MSU Denver community.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94360" y="2187019"/>
            <a:ext cx="2971800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395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ision &amp; Value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978" y="457200"/>
            <a:ext cx="32373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Our Vision</a:t>
            </a:r>
            <a:br>
              <a:rPr lang="en-US"/>
            </a:br>
            <a:r>
              <a:rPr lang="en-US"/>
              <a:t>&amp; Values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62573" y="1"/>
            <a:ext cx="7629427" cy="6174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9978" y="2469821"/>
            <a:ext cx="3487114" cy="322396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stewards of university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leaders in creating adaptable facilities that can address current and future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dedicated to excellent customer service and strive to address the university’s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innovative in providing progressive solutions.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problem solvers.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89978" y="2187019"/>
            <a:ext cx="32004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91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07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idebar_Blue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66848-131F-4ADB-B8C0-D850F310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D38693-B9A5-4EA7-A86E-5515FF527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60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659116"/>
            <a:ext cx="662940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1FFA-6ECB-488D-8913-01B5711C4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920359"/>
            <a:ext cx="6629400" cy="65164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E7623F-7523-4831-A552-6E5742A1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6CDBED-C142-4E62-9469-4D817CD9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3584281-054D-457E-87B8-0A05349C19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8600" y="4730751"/>
            <a:ext cx="6629400" cy="5469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enter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127423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177158"/>
            <a:ext cx="897128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E3C136-16D3-4F3F-B807-3555BB68D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0" y="2554663"/>
            <a:ext cx="8971280" cy="3431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67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 Colum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4B0D-CADA-47DB-9F74-652F0BF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18286-53E2-4DA6-A8DF-B56C1FF9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515600" cy="4152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9448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1831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70520" y="1825625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3E1A228-D740-4210-8629-FE14F390172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3421" y="1820738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399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issio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457200"/>
            <a:ext cx="298749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Our Mission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360" y="2469821"/>
            <a:ext cx="2987494" cy="30220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To strive for excellence in supporting a safe, productive, and creative environment for the MSU Denver community.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94360" y="2187019"/>
            <a:ext cx="2971800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532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ision &amp; Value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978" y="457200"/>
            <a:ext cx="32373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Our Vision</a:t>
            </a:r>
            <a:br>
              <a:rPr lang="en-US"/>
            </a:br>
            <a:r>
              <a:rPr lang="en-US"/>
              <a:t>&amp; Values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62573" y="1"/>
            <a:ext cx="7629427" cy="6174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9978" y="2469821"/>
            <a:ext cx="3487114" cy="322396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stewards of university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leaders in creating adaptable facilities that can address current and future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dedicated to excellent customer service and strive to address the university’s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innovative in providing progressive solutions.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problem solvers.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89978" y="2187019"/>
            <a:ext cx="32004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57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idebar_Blue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66848-131F-4ADB-B8C0-D850F310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D38693-B9A5-4EA7-A86E-5515FF527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218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U Denver Timeline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3B0CCA-03F7-48F9-9151-4A332257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2481481" cy="22860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257FDDB-759A-40D8-B85D-E2C4AF323C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2" y="245681"/>
            <a:ext cx="11427738" cy="57881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B6F3442-4938-4FF0-87F2-4DFFE12196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7063" y="6377207"/>
            <a:ext cx="3123590" cy="10972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06FB497-5D70-45F3-9E6B-7463E298B7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9113" y="989011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43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U Denver History Timeline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4B0D-CADA-47DB-9F74-652F0BF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32" y="249511"/>
            <a:ext cx="2659117" cy="2851041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5021C95-0682-48A9-BBB2-E918523FC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" b="27098"/>
          <a:stretch/>
        </p:blipFill>
        <p:spPr>
          <a:xfrm>
            <a:off x="8178228" y="6522805"/>
            <a:ext cx="401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07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cons_Blue 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45A22-BC1A-4B38-9C1B-8802E21A14E9}"/>
              </a:ext>
            </a:extLst>
          </p:cNvPr>
          <p:cNvSpPr txBox="1"/>
          <p:nvPr userDrawn="1"/>
        </p:nvSpPr>
        <p:spPr>
          <a:xfrm>
            <a:off x="582952" y="461914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tx1"/>
                </a:solidFill>
              </a:rPr>
              <a:t>Academics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8B4101-ADD1-46E5-B416-1C899B9D318C}"/>
              </a:ext>
            </a:extLst>
          </p:cNvPr>
          <p:cNvCxnSpPr>
            <a:cxnSpLocks/>
          </p:cNvCxnSpPr>
          <p:nvPr userDrawn="1"/>
        </p:nvCxnSpPr>
        <p:spPr>
          <a:xfrm>
            <a:off x="646657" y="90759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582893-F70F-48DA-8978-FB32D4E76959}"/>
              </a:ext>
            </a:extLst>
          </p:cNvPr>
          <p:cNvSpPr txBox="1"/>
          <p:nvPr userDrawn="1"/>
        </p:nvSpPr>
        <p:spPr>
          <a:xfrm>
            <a:off x="389923" y="1568711"/>
            <a:ext cx="120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tx1"/>
                </a:solidFill>
              </a:rPr>
              <a:t>Demographics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1BE98-46DB-4ED2-B426-515B76306D43}"/>
              </a:ext>
            </a:extLst>
          </p:cNvPr>
          <p:cNvSpPr txBox="1"/>
          <p:nvPr userDrawn="1"/>
        </p:nvSpPr>
        <p:spPr>
          <a:xfrm>
            <a:off x="582952" y="280327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tx1"/>
                </a:solidFill>
              </a:rPr>
              <a:t>Disciplines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6B00A-B773-44A8-9FE3-53E593D02C60}"/>
              </a:ext>
            </a:extLst>
          </p:cNvPr>
          <p:cNvSpPr txBox="1"/>
          <p:nvPr userDrawn="1"/>
        </p:nvSpPr>
        <p:spPr>
          <a:xfrm>
            <a:off x="582952" y="362164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F9E24-5A28-4316-B0CB-CD377C1BBF73}"/>
              </a:ext>
            </a:extLst>
          </p:cNvPr>
          <p:cNvSpPr txBox="1"/>
          <p:nvPr userDrawn="1"/>
        </p:nvSpPr>
        <p:spPr>
          <a:xfrm>
            <a:off x="431345" y="4462774"/>
            <a:ext cx="116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tx1"/>
                </a:solidFill>
              </a:rPr>
              <a:t>Public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8403B-7B11-496B-9504-36ECC5DA5252}"/>
              </a:ext>
            </a:extLst>
          </p:cNvPr>
          <p:cNvSpPr txBox="1"/>
          <p:nvPr userDrawn="1"/>
        </p:nvSpPr>
        <p:spPr>
          <a:xfrm>
            <a:off x="336436" y="5609392"/>
            <a:ext cx="126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tx1"/>
                </a:solidFill>
              </a:rPr>
              <a:t>Miscellaneous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7E330E-A1F3-4A02-A6DB-FCC8EF4C4963}"/>
              </a:ext>
            </a:extLst>
          </p:cNvPr>
          <p:cNvCxnSpPr>
            <a:cxnSpLocks/>
          </p:cNvCxnSpPr>
          <p:nvPr userDrawn="1"/>
        </p:nvCxnSpPr>
        <p:spPr>
          <a:xfrm>
            <a:off x="646657" y="3358933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9EF503-6010-4B68-8E18-F037B84BAB49}"/>
              </a:ext>
            </a:extLst>
          </p:cNvPr>
          <p:cNvCxnSpPr>
            <a:cxnSpLocks/>
          </p:cNvCxnSpPr>
          <p:nvPr userDrawn="1"/>
        </p:nvCxnSpPr>
        <p:spPr>
          <a:xfrm>
            <a:off x="646657" y="253331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90CCB0-B62B-463C-906F-655FF41F066A}"/>
              </a:ext>
            </a:extLst>
          </p:cNvPr>
          <p:cNvCxnSpPr>
            <a:cxnSpLocks/>
          </p:cNvCxnSpPr>
          <p:nvPr userDrawn="1"/>
        </p:nvCxnSpPr>
        <p:spPr>
          <a:xfrm>
            <a:off x="646657" y="418454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60B31C-2BAA-4CFB-8C48-FBDE2A321BC8}"/>
              </a:ext>
            </a:extLst>
          </p:cNvPr>
          <p:cNvCxnSpPr>
            <a:cxnSpLocks/>
          </p:cNvCxnSpPr>
          <p:nvPr userDrawn="1"/>
        </p:nvCxnSpPr>
        <p:spPr>
          <a:xfrm>
            <a:off x="646657" y="501958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693CEC-E77C-4430-A18B-3F9A8047FACC}"/>
              </a:ext>
            </a:extLst>
          </p:cNvPr>
          <p:cNvCxnSpPr/>
          <p:nvPr userDrawn="1"/>
        </p:nvCxnSpPr>
        <p:spPr>
          <a:xfrm>
            <a:off x="1645739" y="220335"/>
            <a:ext cx="0" cy="645384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EF56B0-C834-4A23-BFAD-6845481A0B91}"/>
              </a:ext>
            </a:extLst>
          </p:cNvPr>
          <p:cNvSpPr txBox="1"/>
          <p:nvPr userDrawn="1"/>
        </p:nvSpPr>
        <p:spPr>
          <a:xfrm>
            <a:off x="9059165" y="141402"/>
            <a:ext cx="2969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tx1"/>
                </a:solidFill>
              </a:rPr>
              <a:t>Icons </a:t>
            </a:r>
          </a:p>
          <a:p>
            <a:pPr algn="r"/>
            <a:r>
              <a:rPr lang="en-US" sz="1200">
                <a:solidFill>
                  <a:schemeClr val="tx1"/>
                </a:solidFill>
              </a:rPr>
              <a:t>Use on Light Backgrounds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4456ED-2800-42A7-98E1-A9E87A90038F}"/>
              </a:ext>
            </a:extLst>
          </p:cNvPr>
          <p:cNvSpPr txBox="1"/>
          <p:nvPr userDrawn="1"/>
        </p:nvSpPr>
        <p:spPr>
          <a:xfrm>
            <a:off x="1604954" y="6721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Graduate / Alumni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DD52DA-FF2B-44C6-9A7C-6E63984650D6}"/>
              </a:ext>
            </a:extLst>
          </p:cNvPr>
          <p:cNvSpPr txBox="1"/>
          <p:nvPr userDrawn="1"/>
        </p:nvSpPr>
        <p:spPr>
          <a:xfrm>
            <a:off x="2551104" y="67122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Degree - Generic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B1013B-CA37-4176-80DA-5CC0E53B0A6E}"/>
              </a:ext>
            </a:extLst>
          </p:cNvPr>
          <p:cNvSpPr txBox="1"/>
          <p:nvPr userDrawn="1"/>
        </p:nvSpPr>
        <p:spPr>
          <a:xfrm>
            <a:off x="3524025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Bachelor’s Degree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B9E06D-0EB2-4A00-A0F4-87E84031C9BB}"/>
              </a:ext>
            </a:extLst>
          </p:cNvPr>
          <p:cNvSpPr txBox="1"/>
          <p:nvPr userDrawn="1"/>
        </p:nvSpPr>
        <p:spPr>
          <a:xfrm>
            <a:off x="4467141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Master’s Degree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A2686-49F4-49E3-A4DD-E74447C58643}"/>
              </a:ext>
            </a:extLst>
          </p:cNvPr>
          <p:cNvSpPr txBox="1"/>
          <p:nvPr userDrawn="1"/>
        </p:nvSpPr>
        <p:spPr>
          <a:xfrm>
            <a:off x="5331127" y="6857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Academics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A3133-954E-4FCA-94E7-EDC7BBB5B3C3}"/>
              </a:ext>
            </a:extLst>
          </p:cNvPr>
          <p:cNvSpPr txBox="1"/>
          <p:nvPr userDrawn="1"/>
        </p:nvSpPr>
        <p:spPr>
          <a:xfrm>
            <a:off x="6165078" y="685777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Open Book / Studying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00DAD2-2D49-4ED3-A484-CA98DD7E884A}"/>
              </a:ext>
            </a:extLst>
          </p:cNvPr>
          <p:cNvSpPr txBox="1"/>
          <p:nvPr userDrawn="1"/>
        </p:nvSpPr>
        <p:spPr>
          <a:xfrm>
            <a:off x="1725604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Diversity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396402-9E5D-4B7D-AA41-A1DCF8A39154}"/>
              </a:ext>
            </a:extLst>
          </p:cNvPr>
          <p:cNvSpPr txBox="1"/>
          <p:nvPr userDrawn="1"/>
        </p:nvSpPr>
        <p:spPr>
          <a:xfrm>
            <a:off x="2905357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Student(s)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9B0988-A84D-4439-8E74-26A5D925AFFA}"/>
              </a:ext>
            </a:extLst>
          </p:cNvPr>
          <p:cNvSpPr txBox="1"/>
          <p:nvPr userDrawn="1"/>
        </p:nvSpPr>
        <p:spPr>
          <a:xfrm>
            <a:off x="4218436" y="1535716"/>
            <a:ext cx="1110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Transfer Student(s)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7EB925-364C-407F-A2C7-49BFBE28213B}"/>
              </a:ext>
            </a:extLst>
          </p:cNvPr>
          <p:cNvSpPr txBox="1"/>
          <p:nvPr userDrawn="1"/>
        </p:nvSpPr>
        <p:spPr>
          <a:xfrm>
            <a:off x="5583329" y="153571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Faculty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2F27AC-2FF0-4130-94E9-CA00D7AF46FB}"/>
              </a:ext>
            </a:extLst>
          </p:cNvPr>
          <p:cNvSpPr txBox="1"/>
          <p:nvPr userDrawn="1"/>
        </p:nvSpPr>
        <p:spPr>
          <a:xfrm>
            <a:off x="6795665" y="1535716"/>
            <a:ext cx="1558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Colorado Residents / Alumni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2CB26-E562-456E-A922-6374575672AF}"/>
              </a:ext>
            </a:extLst>
          </p:cNvPr>
          <p:cNvSpPr txBox="1"/>
          <p:nvPr userDrawn="1"/>
        </p:nvSpPr>
        <p:spPr>
          <a:xfrm>
            <a:off x="1617653" y="2297716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Student Organizations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36C30E-1A3A-409E-A637-DADE6E15716A}"/>
              </a:ext>
            </a:extLst>
          </p:cNvPr>
          <p:cNvSpPr txBox="1"/>
          <p:nvPr userDrawn="1"/>
        </p:nvSpPr>
        <p:spPr>
          <a:xfrm>
            <a:off x="2816294" y="2296825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ASSET Student(s)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BB146B-BB1C-406A-B76C-B4B6C9BC13A0}"/>
              </a:ext>
            </a:extLst>
          </p:cNvPr>
          <p:cNvSpPr txBox="1"/>
          <p:nvPr userDrawn="1"/>
        </p:nvSpPr>
        <p:spPr>
          <a:xfrm>
            <a:off x="4162421" y="2304999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First Gen Student(s)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7C5F15-0D95-4241-BC1A-A061B200F127}"/>
              </a:ext>
            </a:extLst>
          </p:cNvPr>
          <p:cNvSpPr txBox="1"/>
          <p:nvPr userDrawn="1"/>
        </p:nvSpPr>
        <p:spPr>
          <a:xfrm>
            <a:off x="5587137" y="23050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Employees / Staff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83B81B-4191-4325-8C5A-B4C0920342E1}"/>
              </a:ext>
            </a:extLst>
          </p:cNvPr>
          <p:cNvSpPr txBox="1"/>
          <p:nvPr userDrawn="1"/>
        </p:nvSpPr>
        <p:spPr>
          <a:xfrm>
            <a:off x="7047822" y="23113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Military / Veterans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09E078-CAA0-4221-BFDD-41143E93C1B0}"/>
              </a:ext>
            </a:extLst>
          </p:cNvPr>
          <p:cNvSpPr txBox="1"/>
          <p:nvPr userDrawn="1"/>
        </p:nvSpPr>
        <p:spPr>
          <a:xfrm>
            <a:off x="1604953" y="3126907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Mechanical / Engineering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175E46-F7B7-487D-A1B2-46C0B70CF887}"/>
              </a:ext>
            </a:extLst>
          </p:cNvPr>
          <p:cNvSpPr txBox="1"/>
          <p:nvPr userDrawn="1"/>
        </p:nvSpPr>
        <p:spPr>
          <a:xfrm>
            <a:off x="2905194" y="3126907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Aviation / Aerospace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F0BD3D-2AA8-43EF-9F0B-FDB95BD39731}"/>
              </a:ext>
            </a:extLst>
          </p:cNvPr>
          <p:cNvSpPr txBox="1"/>
          <p:nvPr userDrawn="1"/>
        </p:nvSpPr>
        <p:spPr>
          <a:xfrm>
            <a:off x="3869270" y="3126907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Beer Industry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28655D-8F5D-4EF5-87C9-36D12A02B171}"/>
              </a:ext>
            </a:extLst>
          </p:cNvPr>
          <p:cNvSpPr txBox="1"/>
          <p:nvPr userDrawn="1"/>
        </p:nvSpPr>
        <p:spPr>
          <a:xfrm>
            <a:off x="470191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Hospitality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30D142-D628-4EC5-AB3A-9F05CB8483E6}"/>
              </a:ext>
            </a:extLst>
          </p:cNvPr>
          <p:cNvSpPr txBox="1"/>
          <p:nvPr userDrawn="1"/>
        </p:nvSpPr>
        <p:spPr>
          <a:xfrm>
            <a:off x="541333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Music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2B8AC1-4996-49D2-B959-7E3EE23891D6}"/>
              </a:ext>
            </a:extLst>
          </p:cNvPr>
          <p:cNvSpPr txBox="1"/>
          <p:nvPr userDrawn="1"/>
        </p:nvSpPr>
        <p:spPr>
          <a:xfrm>
            <a:off x="619273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Healthcare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3C9114-24E6-4C3D-A2ED-7C5ABCC31414}"/>
              </a:ext>
            </a:extLst>
          </p:cNvPr>
          <p:cNvSpPr txBox="1"/>
          <p:nvPr userDrawn="1"/>
        </p:nvSpPr>
        <p:spPr>
          <a:xfrm>
            <a:off x="701642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STEM Fields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53C764-0985-4467-8250-4626F8535229}"/>
              </a:ext>
            </a:extLst>
          </p:cNvPr>
          <p:cNvSpPr txBox="1"/>
          <p:nvPr userDrawn="1"/>
        </p:nvSpPr>
        <p:spPr>
          <a:xfrm>
            <a:off x="7894456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D172F-8983-416C-880F-7DD0FB1B83F2}"/>
              </a:ext>
            </a:extLst>
          </p:cNvPr>
          <p:cNvSpPr txBox="1"/>
          <p:nvPr userDrawn="1"/>
        </p:nvSpPr>
        <p:spPr>
          <a:xfrm>
            <a:off x="8675168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Vocational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DF1707-18B2-48A2-B55F-B3542F969CC6}"/>
              </a:ext>
            </a:extLst>
          </p:cNvPr>
          <p:cNvSpPr txBox="1"/>
          <p:nvPr userDrawn="1"/>
        </p:nvSpPr>
        <p:spPr>
          <a:xfrm>
            <a:off x="9440417" y="312716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Athletics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CB2BA9-EEB1-43E1-9477-65A3CD12F64A}"/>
              </a:ext>
            </a:extLst>
          </p:cNvPr>
          <p:cNvSpPr txBox="1"/>
          <p:nvPr userDrawn="1"/>
        </p:nvSpPr>
        <p:spPr>
          <a:xfrm>
            <a:off x="1896941" y="3910559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United States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8A2337-6912-4CD1-AA12-C611EA182337}"/>
              </a:ext>
            </a:extLst>
          </p:cNvPr>
          <p:cNvSpPr txBox="1"/>
          <p:nvPr userDrawn="1"/>
        </p:nvSpPr>
        <p:spPr>
          <a:xfrm>
            <a:off x="3461657" y="3909668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Colorado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BE555D-7DBF-45E1-9ECC-E82C1464001D}"/>
              </a:ext>
            </a:extLst>
          </p:cNvPr>
          <p:cNvSpPr txBox="1"/>
          <p:nvPr userDrawn="1"/>
        </p:nvSpPr>
        <p:spPr>
          <a:xfrm>
            <a:off x="4646357" y="3917842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Rocky Mountains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781430C-0B14-4853-B8F8-9D3EF784B01D}"/>
              </a:ext>
            </a:extLst>
          </p:cNvPr>
          <p:cNvSpPr txBox="1"/>
          <p:nvPr userDrawn="1"/>
        </p:nvSpPr>
        <p:spPr>
          <a:xfrm>
            <a:off x="5756680" y="3924221"/>
            <a:ext cx="1166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City Near Mountains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2B93308-9388-47E4-9144-6DE6E6DA4C31}"/>
              </a:ext>
            </a:extLst>
          </p:cNvPr>
          <p:cNvSpPr txBox="1"/>
          <p:nvPr userDrawn="1"/>
        </p:nvSpPr>
        <p:spPr>
          <a:xfrm>
            <a:off x="6864050" y="391936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Map Marker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56D880-B062-4F0F-9D13-F6EE9FAD8859}"/>
              </a:ext>
            </a:extLst>
          </p:cNvPr>
          <p:cNvSpPr txBox="1"/>
          <p:nvPr userDrawn="1"/>
        </p:nvSpPr>
        <p:spPr>
          <a:xfrm>
            <a:off x="7721938" y="39079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Sunshine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39DACA-0182-4384-B3AE-9D7B7AA135AF}"/>
              </a:ext>
            </a:extLst>
          </p:cNvPr>
          <p:cNvSpPr txBox="1"/>
          <p:nvPr userDrawn="1"/>
        </p:nvSpPr>
        <p:spPr>
          <a:xfrm>
            <a:off x="1582499" y="4774359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Face Mask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031E11-61E8-4C08-BB38-E6B56E623170}"/>
              </a:ext>
            </a:extLst>
          </p:cNvPr>
          <p:cNvSpPr txBox="1"/>
          <p:nvPr userDrawn="1"/>
        </p:nvSpPr>
        <p:spPr>
          <a:xfrm>
            <a:off x="2452190" y="4781465"/>
            <a:ext cx="1236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Don’t Touch Your Face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12182D-11B8-47E9-8F1C-AD701F0DD31F}"/>
              </a:ext>
            </a:extLst>
          </p:cNvPr>
          <p:cNvSpPr txBox="1"/>
          <p:nvPr userDrawn="1"/>
        </p:nvSpPr>
        <p:spPr>
          <a:xfrm>
            <a:off x="3660506" y="4781465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Hand Washing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026E84-D563-46B9-8B1C-3ED68C1E9E1B}"/>
              </a:ext>
            </a:extLst>
          </p:cNvPr>
          <p:cNvSpPr txBox="1"/>
          <p:nvPr userDrawn="1"/>
        </p:nvSpPr>
        <p:spPr>
          <a:xfrm>
            <a:off x="4896562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Hand Sanitizer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8F6BF42-E41E-4E9B-AA1D-50E1C9AE4881}"/>
              </a:ext>
            </a:extLst>
          </p:cNvPr>
          <p:cNvSpPr txBox="1"/>
          <p:nvPr userDrawn="1"/>
        </p:nvSpPr>
        <p:spPr>
          <a:xfrm>
            <a:off x="6077553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Social Distancing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777A2C-AC9D-4595-A113-2E82CADD6250}"/>
              </a:ext>
            </a:extLst>
          </p:cNvPr>
          <p:cNvSpPr txBox="1"/>
          <p:nvPr userDrawn="1"/>
        </p:nvSpPr>
        <p:spPr>
          <a:xfrm>
            <a:off x="8169751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Health Check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ACA65E2-AFBC-41A2-A8D6-511104C60D21}"/>
              </a:ext>
            </a:extLst>
          </p:cNvPr>
          <p:cNvSpPr txBox="1"/>
          <p:nvPr userDrawn="1"/>
        </p:nvSpPr>
        <p:spPr>
          <a:xfrm>
            <a:off x="7232260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Vaccinations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5B0E35-F09C-4E8F-978F-E6F3A5E33AEF}"/>
              </a:ext>
            </a:extLst>
          </p:cNvPr>
          <p:cNvSpPr txBox="1"/>
          <p:nvPr userDrawn="1"/>
        </p:nvSpPr>
        <p:spPr>
          <a:xfrm>
            <a:off x="9033467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Temperature Check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0942B1-F296-49EC-B868-482D538B84DF}"/>
              </a:ext>
            </a:extLst>
          </p:cNvPr>
          <p:cNvSpPr txBox="1"/>
          <p:nvPr userDrawn="1"/>
        </p:nvSpPr>
        <p:spPr>
          <a:xfrm>
            <a:off x="10012069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Return to Campus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11B71E3-8DC2-4598-9529-FA8578E4B85C}"/>
              </a:ext>
            </a:extLst>
          </p:cNvPr>
          <p:cNvSpPr txBox="1"/>
          <p:nvPr userDrawn="1"/>
        </p:nvSpPr>
        <p:spPr>
          <a:xfrm>
            <a:off x="10930204" y="4781465"/>
            <a:ext cx="830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Checkbox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B4933D8-A537-4F35-A077-D3287EAA9463}"/>
              </a:ext>
            </a:extLst>
          </p:cNvPr>
          <p:cNvSpPr txBox="1"/>
          <p:nvPr userDrawn="1"/>
        </p:nvSpPr>
        <p:spPr>
          <a:xfrm>
            <a:off x="1466003" y="5656005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Award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18B2A50-0625-4736-9A03-196DB1081505}"/>
              </a:ext>
            </a:extLst>
          </p:cNvPr>
          <p:cNvSpPr txBox="1"/>
          <p:nvPr userDrawn="1"/>
        </p:nvSpPr>
        <p:spPr>
          <a:xfrm>
            <a:off x="2256762" y="5656005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Scholarship / Prize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64FB578-4C03-4590-B216-1D714A801D7A}"/>
              </a:ext>
            </a:extLst>
          </p:cNvPr>
          <p:cNvSpPr txBox="1"/>
          <p:nvPr userDrawn="1"/>
        </p:nvSpPr>
        <p:spPr>
          <a:xfrm>
            <a:off x="3228447" y="5656005"/>
            <a:ext cx="774610" cy="22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Laptop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6B50E80-6401-4E30-AA95-B139650E2F6B}"/>
              </a:ext>
            </a:extLst>
          </p:cNvPr>
          <p:cNvSpPr txBox="1"/>
          <p:nvPr userDrawn="1"/>
        </p:nvSpPr>
        <p:spPr>
          <a:xfrm>
            <a:off x="3933317" y="5656005"/>
            <a:ext cx="716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Cell Phone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FE1A52A-B111-452D-9C5B-F008CC01ED88}"/>
              </a:ext>
            </a:extLst>
          </p:cNvPr>
          <p:cNvSpPr txBox="1"/>
          <p:nvPr userDrawn="1"/>
        </p:nvSpPr>
        <p:spPr>
          <a:xfrm>
            <a:off x="4508987" y="5656005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Calculator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828818-887C-4058-8CA7-5574143AC25A}"/>
              </a:ext>
            </a:extLst>
          </p:cNvPr>
          <p:cNvSpPr txBox="1"/>
          <p:nvPr userDrawn="1"/>
        </p:nvSpPr>
        <p:spPr>
          <a:xfrm>
            <a:off x="6195094" y="565600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Calendar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1AC7228-48F5-4C35-8E03-435744344BDE}"/>
              </a:ext>
            </a:extLst>
          </p:cNvPr>
          <p:cNvSpPr txBox="1"/>
          <p:nvPr userDrawn="1"/>
        </p:nvSpPr>
        <p:spPr>
          <a:xfrm>
            <a:off x="5239573" y="5656005"/>
            <a:ext cx="11961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Jobs/ Career Services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D33EB4E-FD4D-4569-B2C4-495F03CC8712}"/>
              </a:ext>
            </a:extLst>
          </p:cNvPr>
          <p:cNvSpPr txBox="1"/>
          <p:nvPr userDrawn="1"/>
        </p:nvSpPr>
        <p:spPr>
          <a:xfrm>
            <a:off x="68640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Financial Aid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E04A31-A79E-4490-8ABB-5FB8B4896DA1}"/>
              </a:ext>
            </a:extLst>
          </p:cNvPr>
          <p:cNvSpPr txBox="1"/>
          <p:nvPr userDrawn="1"/>
        </p:nvSpPr>
        <p:spPr>
          <a:xfrm>
            <a:off x="7627147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Legislature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08E072F-F430-423F-AD30-85975011FCAE}"/>
              </a:ext>
            </a:extLst>
          </p:cNvPr>
          <p:cNvSpPr txBox="1"/>
          <p:nvPr userDrawn="1"/>
        </p:nvSpPr>
        <p:spPr>
          <a:xfrm>
            <a:off x="8385571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Federal Aid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7448C6-CD58-48DB-A4BF-9ABB3313D562}"/>
              </a:ext>
            </a:extLst>
          </p:cNvPr>
          <p:cNvSpPr txBox="1"/>
          <p:nvPr userDrawn="1"/>
        </p:nvSpPr>
        <p:spPr>
          <a:xfrm>
            <a:off x="9135133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State Aid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2EBBC98-937B-4C80-9914-94D49702DFF6}"/>
              </a:ext>
            </a:extLst>
          </p:cNvPr>
          <p:cNvSpPr txBox="1"/>
          <p:nvPr userDrawn="1"/>
        </p:nvSpPr>
        <p:spPr>
          <a:xfrm>
            <a:off x="990646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Brand Promise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EFD758D-5775-4226-9911-DB3EAC588CA2}"/>
              </a:ext>
            </a:extLst>
          </p:cNvPr>
          <p:cNvSpPr txBox="1"/>
          <p:nvPr userDrawn="1"/>
        </p:nvSpPr>
        <p:spPr>
          <a:xfrm>
            <a:off x="107241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Power / 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23F742-C0B7-436F-80CA-50F57443B300}"/>
              </a:ext>
            </a:extLst>
          </p:cNvPr>
          <p:cNvSpPr txBox="1"/>
          <p:nvPr userDrawn="1"/>
        </p:nvSpPr>
        <p:spPr>
          <a:xfrm>
            <a:off x="2758981" y="6506779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Arrows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A8A6044-9EDA-4B0B-A28B-6A5745E618AD}"/>
              </a:ext>
            </a:extLst>
          </p:cNvPr>
          <p:cNvSpPr txBox="1"/>
          <p:nvPr userDrawn="1"/>
        </p:nvSpPr>
        <p:spPr>
          <a:xfrm>
            <a:off x="4627998" y="6506779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Clock / Time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ABBCA06-5429-4E6C-BA6A-4994B1671FAC}"/>
              </a:ext>
            </a:extLst>
          </p:cNvPr>
          <p:cNvSpPr txBox="1"/>
          <p:nvPr userDrawn="1"/>
        </p:nvSpPr>
        <p:spPr>
          <a:xfrm>
            <a:off x="618744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Partnership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33EEA24-C90F-41E2-8EA7-6108D6E246BF}"/>
              </a:ext>
            </a:extLst>
          </p:cNvPr>
          <p:cNvSpPr txBox="1"/>
          <p:nvPr userDrawn="1"/>
        </p:nvSpPr>
        <p:spPr>
          <a:xfrm>
            <a:off x="543092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Checkmark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3126D7C-2962-4D7A-98A2-7128BD6B04C5}"/>
              </a:ext>
            </a:extLst>
          </p:cNvPr>
          <p:cNvSpPr txBox="1"/>
          <p:nvPr userDrawn="1"/>
        </p:nvSpPr>
        <p:spPr>
          <a:xfrm>
            <a:off x="707416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Announcement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9C759EC-7954-4A70-A0C3-DFB4B84087C5}"/>
              </a:ext>
            </a:extLst>
          </p:cNvPr>
          <p:cNvSpPr txBox="1"/>
          <p:nvPr userDrawn="1"/>
        </p:nvSpPr>
        <p:spPr>
          <a:xfrm>
            <a:off x="792123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Path to Health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A3B8391-44AB-4E0F-8230-CCAD1A60E274}"/>
              </a:ext>
            </a:extLst>
          </p:cNvPr>
          <p:cNvSpPr txBox="1"/>
          <p:nvPr userDrawn="1"/>
        </p:nvSpPr>
        <p:spPr>
          <a:xfrm>
            <a:off x="872230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Road / Path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018E6C-A9C7-4F90-BB37-B07730EB0E9B}"/>
              </a:ext>
            </a:extLst>
          </p:cNvPr>
          <p:cNvSpPr txBox="1"/>
          <p:nvPr userDrawn="1"/>
        </p:nvSpPr>
        <p:spPr>
          <a:xfrm>
            <a:off x="967150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Lecture Hall / Class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77AEE42-3A31-49B3-8FEE-A0EFE498D973}"/>
              </a:ext>
            </a:extLst>
          </p:cNvPr>
          <p:cNvSpPr txBox="1"/>
          <p:nvPr userDrawn="1"/>
        </p:nvSpPr>
        <p:spPr>
          <a:xfrm>
            <a:off x="10742680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Buildings / Facilities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EF155DE-C571-47FA-9C2C-D7FC84F14025}"/>
              </a:ext>
            </a:extLst>
          </p:cNvPr>
          <p:cNvSpPr txBox="1"/>
          <p:nvPr userDrawn="1"/>
        </p:nvSpPr>
        <p:spPr>
          <a:xfrm>
            <a:off x="8517387" y="1549070"/>
            <a:ext cx="13282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tx1"/>
                </a:solidFill>
              </a:rPr>
              <a:t>Faculty to Student Ratio</a:t>
            </a:r>
          </a:p>
        </p:txBody>
      </p:sp>
    </p:spTree>
    <p:extLst>
      <p:ext uri="{BB962C8B-B14F-4D97-AF65-F5344CB8AC3E}">
        <p14:creationId xmlns:p14="http://schemas.microsoft.com/office/powerpoint/2010/main" val="3521904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cons_White 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45A22-BC1A-4B38-9C1B-8802E21A14E9}"/>
              </a:ext>
            </a:extLst>
          </p:cNvPr>
          <p:cNvSpPr txBox="1"/>
          <p:nvPr userDrawn="1"/>
        </p:nvSpPr>
        <p:spPr>
          <a:xfrm>
            <a:off x="582952" y="461914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Academics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8B4101-ADD1-46E5-B416-1C899B9D318C}"/>
              </a:ext>
            </a:extLst>
          </p:cNvPr>
          <p:cNvCxnSpPr>
            <a:cxnSpLocks/>
          </p:cNvCxnSpPr>
          <p:nvPr userDrawn="1"/>
        </p:nvCxnSpPr>
        <p:spPr>
          <a:xfrm>
            <a:off x="630087" y="90759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0582893-F70F-48DA-8978-FB32D4E76959}"/>
              </a:ext>
            </a:extLst>
          </p:cNvPr>
          <p:cNvSpPr txBox="1"/>
          <p:nvPr userDrawn="1"/>
        </p:nvSpPr>
        <p:spPr>
          <a:xfrm>
            <a:off x="389923" y="1568711"/>
            <a:ext cx="1208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Demographics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1BE98-46DB-4ED2-B426-515B76306D43}"/>
              </a:ext>
            </a:extLst>
          </p:cNvPr>
          <p:cNvSpPr txBox="1"/>
          <p:nvPr userDrawn="1"/>
        </p:nvSpPr>
        <p:spPr>
          <a:xfrm>
            <a:off x="582952" y="280327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Disciplines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6B00A-B773-44A8-9FE3-53E593D02C60}"/>
              </a:ext>
            </a:extLst>
          </p:cNvPr>
          <p:cNvSpPr txBox="1"/>
          <p:nvPr userDrawn="1"/>
        </p:nvSpPr>
        <p:spPr>
          <a:xfrm>
            <a:off x="582952" y="3621645"/>
            <a:ext cx="101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F9E24-5A28-4316-B0CB-CD377C1BBF73}"/>
              </a:ext>
            </a:extLst>
          </p:cNvPr>
          <p:cNvSpPr txBox="1"/>
          <p:nvPr userDrawn="1"/>
        </p:nvSpPr>
        <p:spPr>
          <a:xfrm>
            <a:off x="431345" y="4462774"/>
            <a:ext cx="116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Public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8403B-7B11-496B-9504-36ECC5DA5252}"/>
              </a:ext>
            </a:extLst>
          </p:cNvPr>
          <p:cNvSpPr txBox="1"/>
          <p:nvPr userDrawn="1"/>
        </p:nvSpPr>
        <p:spPr>
          <a:xfrm>
            <a:off x="336436" y="5609392"/>
            <a:ext cx="126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Miscellaneous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7E330E-A1F3-4A02-A6DB-FCC8EF4C4963}"/>
              </a:ext>
            </a:extLst>
          </p:cNvPr>
          <p:cNvCxnSpPr>
            <a:cxnSpLocks/>
          </p:cNvCxnSpPr>
          <p:nvPr userDrawn="1"/>
        </p:nvCxnSpPr>
        <p:spPr>
          <a:xfrm>
            <a:off x="537328" y="3358933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9EF503-6010-4B68-8E18-F037B84BAB49}"/>
              </a:ext>
            </a:extLst>
          </p:cNvPr>
          <p:cNvCxnSpPr>
            <a:cxnSpLocks/>
          </p:cNvCxnSpPr>
          <p:nvPr userDrawn="1"/>
        </p:nvCxnSpPr>
        <p:spPr>
          <a:xfrm>
            <a:off x="537328" y="253331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90CCB0-B62B-463C-906F-655FF41F066A}"/>
              </a:ext>
            </a:extLst>
          </p:cNvPr>
          <p:cNvCxnSpPr>
            <a:cxnSpLocks/>
          </p:cNvCxnSpPr>
          <p:nvPr userDrawn="1"/>
        </p:nvCxnSpPr>
        <p:spPr>
          <a:xfrm>
            <a:off x="562466" y="4184548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60B31C-2BAA-4CFB-8C48-FBDE2A321BC8}"/>
              </a:ext>
            </a:extLst>
          </p:cNvPr>
          <p:cNvCxnSpPr>
            <a:cxnSpLocks/>
          </p:cNvCxnSpPr>
          <p:nvPr userDrawn="1"/>
        </p:nvCxnSpPr>
        <p:spPr>
          <a:xfrm>
            <a:off x="591622" y="5019589"/>
            <a:ext cx="110670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693CEC-E77C-4430-A18B-3F9A8047FACC}"/>
              </a:ext>
            </a:extLst>
          </p:cNvPr>
          <p:cNvCxnSpPr/>
          <p:nvPr userDrawn="1"/>
        </p:nvCxnSpPr>
        <p:spPr>
          <a:xfrm>
            <a:off x="1645739" y="220335"/>
            <a:ext cx="0" cy="645384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EF56B0-C834-4A23-BFAD-6845481A0B91}"/>
              </a:ext>
            </a:extLst>
          </p:cNvPr>
          <p:cNvSpPr txBox="1"/>
          <p:nvPr userDrawn="1"/>
        </p:nvSpPr>
        <p:spPr>
          <a:xfrm>
            <a:off x="9059165" y="141402"/>
            <a:ext cx="2969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</a:rPr>
              <a:t>Icons </a:t>
            </a:r>
          </a:p>
          <a:p>
            <a:pPr algn="r"/>
            <a:r>
              <a:rPr lang="en-US" sz="1200">
                <a:solidFill>
                  <a:schemeClr val="bg1"/>
                </a:solidFill>
              </a:rPr>
              <a:t>Use on Dark Backgrounds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E345C06-41CE-426D-857C-7B801A99C941}"/>
              </a:ext>
            </a:extLst>
          </p:cNvPr>
          <p:cNvSpPr txBox="1"/>
          <p:nvPr userDrawn="1"/>
        </p:nvSpPr>
        <p:spPr>
          <a:xfrm>
            <a:off x="1604954" y="6721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Graduate / Alumni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4A17B50-5D03-4CB5-992A-A281D488D90B}"/>
              </a:ext>
            </a:extLst>
          </p:cNvPr>
          <p:cNvSpPr txBox="1"/>
          <p:nvPr userDrawn="1"/>
        </p:nvSpPr>
        <p:spPr>
          <a:xfrm>
            <a:off x="2551104" y="67122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Degree - Generic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E7339D3-7528-4B7F-A550-708D8E52A7FD}"/>
              </a:ext>
            </a:extLst>
          </p:cNvPr>
          <p:cNvSpPr txBox="1"/>
          <p:nvPr userDrawn="1"/>
        </p:nvSpPr>
        <p:spPr>
          <a:xfrm>
            <a:off x="3524025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Bachelor’s Degree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349C7F-56BC-4EFE-863C-1BFF345EEAA1}"/>
              </a:ext>
            </a:extLst>
          </p:cNvPr>
          <p:cNvSpPr txBox="1"/>
          <p:nvPr userDrawn="1"/>
        </p:nvSpPr>
        <p:spPr>
          <a:xfrm>
            <a:off x="4467141" y="6794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Master’s Degree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E38865D-A00F-48DD-AFA5-680B173EA03B}"/>
              </a:ext>
            </a:extLst>
          </p:cNvPr>
          <p:cNvSpPr txBox="1"/>
          <p:nvPr userDrawn="1"/>
        </p:nvSpPr>
        <p:spPr>
          <a:xfrm>
            <a:off x="5331127" y="6857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Academics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F290D25-68FF-46D4-AA57-65E3D3654985}"/>
              </a:ext>
            </a:extLst>
          </p:cNvPr>
          <p:cNvSpPr txBox="1"/>
          <p:nvPr userDrawn="1"/>
        </p:nvSpPr>
        <p:spPr>
          <a:xfrm>
            <a:off x="6165078" y="685777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Open Book / Studying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176C074-5E58-4479-AEEB-9897B25042EA}"/>
              </a:ext>
            </a:extLst>
          </p:cNvPr>
          <p:cNvSpPr txBox="1"/>
          <p:nvPr userDrawn="1"/>
        </p:nvSpPr>
        <p:spPr>
          <a:xfrm>
            <a:off x="1725604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Diversity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699E959-4598-4905-8FB8-837E52FA0D6D}"/>
              </a:ext>
            </a:extLst>
          </p:cNvPr>
          <p:cNvSpPr txBox="1"/>
          <p:nvPr userDrawn="1"/>
        </p:nvSpPr>
        <p:spPr>
          <a:xfrm>
            <a:off x="2905357" y="1535716"/>
            <a:ext cx="1015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Student(s)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49184AD-0E32-46A1-B4DE-D4579624080A}"/>
              </a:ext>
            </a:extLst>
          </p:cNvPr>
          <p:cNvSpPr txBox="1"/>
          <p:nvPr userDrawn="1"/>
        </p:nvSpPr>
        <p:spPr>
          <a:xfrm>
            <a:off x="4218436" y="1535716"/>
            <a:ext cx="1110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Transfer Student(s)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D45048F-00D4-4E93-AFDF-1392FC09E466}"/>
              </a:ext>
            </a:extLst>
          </p:cNvPr>
          <p:cNvSpPr txBox="1"/>
          <p:nvPr userDrawn="1"/>
        </p:nvSpPr>
        <p:spPr>
          <a:xfrm>
            <a:off x="5583329" y="153571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Faculty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607A480-056E-4C17-8CB9-8ECD7E56075B}"/>
              </a:ext>
            </a:extLst>
          </p:cNvPr>
          <p:cNvSpPr txBox="1"/>
          <p:nvPr userDrawn="1"/>
        </p:nvSpPr>
        <p:spPr>
          <a:xfrm>
            <a:off x="6795665" y="1535716"/>
            <a:ext cx="1558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Colorado Residents / Alumni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203C971-FFA0-404C-85A2-F71BA8297074}"/>
              </a:ext>
            </a:extLst>
          </p:cNvPr>
          <p:cNvSpPr txBox="1"/>
          <p:nvPr userDrawn="1"/>
        </p:nvSpPr>
        <p:spPr>
          <a:xfrm>
            <a:off x="1617653" y="2297716"/>
            <a:ext cx="1198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Student Organizations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46C260B-266A-40CA-98AE-EBAC6EBFC189}"/>
              </a:ext>
            </a:extLst>
          </p:cNvPr>
          <p:cNvSpPr txBox="1"/>
          <p:nvPr userDrawn="1"/>
        </p:nvSpPr>
        <p:spPr>
          <a:xfrm>
            <a:off x="2816294" y="2296825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ASSET Student(s)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C3083C4-A631-4550-88F0-5C4EBEA26C1E}"/>
              </a:ext>
            </a:extLst>
          </p:cNvPr>
          <p:cNvSpPr txBox="1"/>
          <p:nvPr userDrawn="1"/>
        </p:nvSpPr>
        <p:spPr>
          <a:xfrm>
            <a:off x="4162421" y="2304999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First Gen Student(s)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7CE31C2-1B3D-4DA0-A82D-9DE47E401A43}"/>
              </a:ext>
            </a:extLst>
          </p:cNvPr>
          <p:cNvSpPr txBox="1"/>
          <p:nvPr userDrawn="1"/>
        </p:nvSpPr>
        <p:spPr>
          <a:xfrm>
            <a:off x="5587137" y="23050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Employees / Staff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8958D0C-30CC-4928-BA37-F7DA916B08FC}"/>
              </a:ext>
            </a:extLst>
          </p:cNvPr>
          <p:cNvSpPr txBox="1"/>
          <p:nvPr userDrawn="1"/>
        </p:nvSpPr>
        <p:spPr>
          <a:xfrm>
            <a:off x="7047822" y="231137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Military / Veterans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8924C1F-3D67-4406-9497-6AEBD2F7F334}"/>
              </a:ext>
            </a:extLst>
          </p:cNvPr>
          <p:cNvSpPr txBox="1"/>
          <p:nvPr userDrawn="1"/>
        </p:nvSpPr>
        <p:spPr>
          <a:xfrm>
            <a:off x="1604953" y="3126907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Mechanical / Engineering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D81F921-0C23-4E42-90E9-8623FC1AA559}"/>
              </a:ext>
            </a:extLst>
          </p:cNvPr>
          <p:cNvSpPr txBox="1"/>
          <p:nvPr userDrawn="1"/>
        </p:nvSpPr>
        <p:spPr>
          <a:xfrm>
            <a:off x="2905194" y="3126907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Aviation / Aerospace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7AB3795-1416-4980-B02B-62EC67F66F76}"/>
              </a:ext>
            </a:extLst>
          </p:cNvPr>
          <p:cNvSpPr txBox="1"/>
          <p:nvPr userDrawn="1"/>
        </p:nvSpPr>
        <p:spPr>
          <a:xfrm>
            <a:off x="3869270" y="3126907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Beer Industry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8EE44C5-10E8-469A-AF27-61E6D6A18ADE}"/>
              </a:ext>
            </a:extLst>
          </p:cNvPr>
          <p:cNvSpPr txBox="1"/>
          <p:nvPr userDrawn="1"/>
        </p:nvSpPr>
        <p:spPr>
          <a:xfrm>
            <a:off x="470191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Hospitality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905DB44-C653-47FB-8987-5FC35D403AAF}"/>
              </a:ext>
            </a:extLst>
          </p:cNvPr>
          <p:cNvSpPr txBox="1"/>
          <p:nvPr userDrawn="1"/>
        </p:nvSpPr>
        <p:spPr>
          <a:xfrm>
            <a:off x="5413330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Music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B68B06E-BC5D-45E2-8C42-D1B90F1753E4}"/>
              </a:ext>
            </a:extLst>
          </p:cNvPr>
          <p:cNvSpPr txBox="1"/>
          <p:nvPr userDrawn="1"/>
        </p:nvSpPr>
        <p:spPr>
          <a:xfrm>
            <a:off x="619273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Healthcare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AC2AD7C-32C4-4C82-B59B-D123E64F9766}"/>
              </a:ext>
            </a:extLst>
          </p:cNvPr>
          <p:cNvSpPr txBox="1"/>
          <p:nvPr userDrawn="1"/>
        </p:nvSpPr>
        <p:spPr>
          <a:xfrm>
            <a:off x="7016421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STEM Fields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B82BEBB-F5DA-483E-B413-7ED2733B266E}"/>
              </a:ext>
            </a:extLst>
          </p:cNvPr>
          <p:cNvSpPr txBox="1"/>
          <p:nvPr userDrawn="1"/>
        </p:nvSpPr>
        <p:spPr>
          <a:xfrm>
            <a:off x="7894456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67CE05E-8EDA-4BF5-94E5-19D67475C55F}"/>
              </a:ext>
            </a:extLst>
          </p:cNvPr>
          <p:cNvSpPr txBox="1"/>
          <p:nvPr userDrawn="1"/>
        </p:nvSpPr>
        <p:spPr>
          <a:xfrm>
            <a:off x="8675168" y="3126907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Vocational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DFD8B84-F184-40F8-9516-352FEA524815}"/>
              </a:ext>
            </a:extLst>
          </p:cNvPr>
          <p:cNvSpPr txBox="1"/>
          <p:nvPr userDrawn="1"/>
        </p:nvSpPr>
        <p:spPr>
          <a:xfrm>
            <a:off x="9440417" y="3127168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Athletics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0B03E1B-FF17-4AA7-A112-60BB58A277EC}"/>
              </a:ext>
            </a:extLst>
          </p:cNvPr>
          <p:cNvSpPr txBox="1"/>
          <p:nvPr userDrawn="1"/>
        </p:nvSpPr>
        <p:spPr>
          <a:xfrm>
            <a:off x="1617653" y="3910559"/>
            <a:ext cx="13795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United States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D7E0610-A77A-49BE-BFA2-AF4D349D5A09}"/>
              </a:ext>
            </a:extLst>
          </p:cNvPr>
          <p:cNvSpPr txBox="1"/>
          <p:nvPr userDrawn="1"/>
        </p:nvSpPr>
        <p:spPr>
          <a:xfrm>
            <a:off x="2830012" y="3909668"/>
            <a:ext cx="116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Colorado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8E0C81B-901F-4461-A124-9C89161EC7E5}"/>
              </a:ext>
            </a:extLst>
          </p:cNvPr>
          <p:cNvSpPr txBox="1"/>
          <p:nvPr userDrawn="1"/>
        </p:nvSpPr>
        <p:spPr>
          <a:xfrm>
            <a:off x="3948196" y="3917842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Rocky Mountains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47A853D-F8A9-4FA8-9795-177AF8F9A7B6}"/>
              </a:ext>
            </a:extLst>
          </p:cNvPr>
          <p:cNvSpPr txBox="1"/>
          <p:nvPr userDrawn="1"/>
        </p:nvSpPr>
        <p:spPr>
          <a:xfrm>
            <a:off x="5078397" y="3924221"/>
            <a:ext cx="1166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City Near Mountains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54CFC4E-2FC3-4C1D-B81F-4B3FDC253598}"/>
              </a:ext>
            </a:extLst>
          </p:cNvPr>
          <p:cNvSpPr txBox="1"/>
          <p:nvPr userDrawn="1"/>
        </p:nvSpPr>
        <p:spPr>
          <a:xfrm>
            <a:off x="6185767" y="3919366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Map Marker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68D1B29-B7D7-403C-BB76-ADAFD9C4E23D}"/>
              </a:ext>
            </a:extLst>
          </p:cNvPr>
          <p:cNvSpPr txBox="1"/>
          <p:nvPr userDrawn="1"/>
        </p:nvSpPr>
        <p:spPr>
          <a:xfrm>
            <a:off x="7043655" y="3907900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Sunshine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DB14294-5ED5-47A8-B55D-E03E6B8AEA5E}"/>
              </a:ext>
            </a:extLst>
          </p:cNvPr>
          <p:cNvSpPr txBox="1"/>
          <p:nvPr userDrawn="1"/>
        </p:nvSpPr>
        <p:spPr>
          <a:xfrm>
            <a:off x="1582499" y="4774359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Face Mask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7604D42-8A5E-46C5-8963-3EEF84037415}"/>
              </a:ext>
            </a:extLst>
          </p:cNvPr>
          <p:cNvSpPr txBox="1"/>
          <p:nvPr userDrawn="1"/>
        </p:nvSpPr>
        <p:spPr>
          <a:xfrm>
            <a:off x="2452190" y="4781465"/>
            <a:ext cx="12360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Don’t Touch Your Face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CBEFBF2-CD42-4B3D-B95F-A1A0D1A0CFFA}"/>
              </a:ext>
            </a:extLst>
          </p:cNvPr>
          <p:cNvSpPr txBox="1"/>
          <p:nvPr userDrawn="1"/>
        </p:nvSpPr>
        <p:spPr>
          <a:xfrm>
            <a:off x="3660506" y="4781465"/>
            <a:ext cx="1166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Hand Washing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FD1E007-A950-4EDD-AFC5-CFAE83F0AD0F}"/>
              </a:ext>
            </a:extLst>
          </p:cNvPr>
          <p:cNvSpPr txBox="1"/>
          <p:nvPr userDrawn="1"/>
        </p:nvSpPr>
        <p:spPr>
          <a:xfrm>
            <a:off x="4896562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Hand Sanitizer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BAEC26B-BB35-4FD7-9A0E-6BCDC387D475}"/>
              </a:ext>
            </a:extLst>
          </p:cNvPr>
          <p:cNvSpPr txBox="1"/>
          <p:nvPr userDrawn="1"/>
        </p:nvSpPr>
        <p:spPr>
          <a:xfrm>
            <a:off x="6077553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Social Distancing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3B8D0A1-405E-43C1-9AEF-C2D52A1B5FE0}"/>
              </a:ext>
            </a:extLst>
          </p:cNvPr>
          <p:cNvSpPr txBox="1"/>
          <p:nvPr userDrawn="1"/>
        </p:nvSpPr>
        <p:spPr>
          <a:xfrm>
            <a:off x="8169751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Health Check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C49297E-1686-4A8A-8C98-37672B4A791A}"/>
              </a:ext>
            </a:extLst>
          </p:cNvPr>
          <p:cNvSpPr txBox="1"/>
          <p:nvPr userDrawn="1"/>
        </p:nvSpPr>
        <p:spPr>
          <a:xfrm>
            <a:off x="7232260" y="478146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Vaccinations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119BEEE-8FEE-40A0-9B60-D2AE27836913}"/>
              </a:ext>
            </a:extLst>
          </p:cNvPr>
          <p:cNvSpPr txBox="1"/>
          <p:nvPr userDrawn="1"/>
        </p:nvSpPr>
        <p:spPr>
          <a:xfrm>
            <a:off x="9033467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Temperature Check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C8B9F5D-2E17-4552-932B-44C3ACDC2251}"/>
              </a:ext>
            </a:extLst>
          </p:cNvPr>
          <p:cNvSpPr txBox="1"/>
          <p:nvPr userDrawn="1"/>
        </p:nvSpPr>
        <p:spPr>
          <a:xfrm>
            <a:off x="10012069" y="478146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Return to Campus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CC52613-5058-4B42-A75E-CB36AE703A81}"/>
              </a:ext>
            </a:extLst>
          </p:cNvPr>
          <p:cNvSpPr txBox="1"/>
          <p:nvPr userDrawn="1"/>
        </p:nvSpPr>
        <p:spPr>
          <a:xfrm>
            <a:off x="10930204" y="4781465"/>
            <a:ext cx="830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Checkbox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23E3A54-1E38-4382-8D28-F856F2A64F4A}"/>
              </a:ext>
            </a:extLst>
          </p:cNvPr>
          <p:cNvSpPr txBox="1"/>
          <p:nvPr userDrawn="1"/>
        </p:nvSpPr>
        <p:spPr>
          <a:xfrm>
            <a:off x="1466003" y="5656005"/>
            <a:ext cx="103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Award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A3D897B-FCF7-4EB8-A53C-E5EBB69ACD2B}"/>
              </a:ext>
            </a:extLst>
          </p:cNvPr>
          <p:cNvSpPr txBox="1"/>
          <p:nvPr userDrawn="1"/>
        </p:nvSpPr>
        <p:spPr>
          <a:xfrm>
            <a:off x="2256762" y="5656005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Scholarship / Prize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F8F9BAD-7AD0-4574-8BA7-0F76E01E6060}"/>
              </a:ext>
            </a:extLst>
          </p:cNvPr>
          <p:cNvSpPr txBox="1"/>
          <p:nvPr userDrawn="1"/>
        </p:nvSpPr>
        <p:spPr>
          <a:xfrm>
            <a:off x="3228447" y="5656005"/>
            <a:ext cx="774610" cy="22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Laptop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012A9AC-CB01-4C88-9A6B-159BF8C930C7}"/>
              </a:ext>
            </a:extLst>
          </p:cNvPr>
          <p:cNvSpPr txBox="1"/>
          <p:nvPr userDrawn="1"/>
        </p:nvSpPr>
        <p:spPr>
          <a:xfrm>
            <a:off x="3933317" y="5656005"/>
            <a:ext cx="7163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Cell Phone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C430DEC-A745-4573-AF51-7A74F35DC12C}"/>
              </a:ext>
            </a:extLst>
          </p:cNvPr>
          <p:cNvSpPr txBox="1"/>
          <p:nvPr userDrawn="1"/>
        </p:nvSpPr>
        <p:spPr>
          <a:xfrm>
            <a:off x="4508987" y="5656005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Calculator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1ED52E3-8579-4FC4-957E-FF6F72A14378}"/>
              </a:ext>
            </a:extLst>
          </p:cNvPr>
          <p:cNvSpPr txBox="1"/>
          <p:nvPr userDrawn="1"/>
        </p:nvSpPr>
        <p:spPr>
          <a:xfrm>
            <a:off x="6195094" y="5656005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Calendar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B225202-119C-46C3-A828-AC69407B35D7}"/>
              </a:ext>
            </a:extLst>
          </p:cNvPr>
          <p:cNvSpPr txBox="1"/>
          <p:nvPr userDrawn="1"/>
        </p:nvSpPr>
        <p:spPr>
          <a:xfrm>
            <a:off x="5239573" y="5656005"/>
            <a:ext cx="11961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Jobs/ Career Services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D8C8469-3DB3-46F3-952D-FB505952C75A}"/>
              </a:ext>
            </a:extLst>
          </p:cNvPr>
          <p:cNvSpPr txBox="1"/>
          <p:nvPr userDrawn="1"/>
        </p:nvSpPr>
        <p:spPr>
          <a:xfrm>
            <a:off x="68640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Financial Aid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55D40C6-1337-4CB5-B640-B0F644A8680E}"/>
              </a:ext>
            </a:extLst>
          </p:cNvPr>
          <p:cNvSpPr txBox="1"/>
          <p:nvPr userDrawn="1"/>
        </p:nvSpPr>
        <p:spPr>
          <a:xfrm>
            <a:off x="7627147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Legislature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88B76F8-48DB-4EFE-B78B-DA25A973D219}"/>
              </a:ext>
            </a:extLst>
          </p:cNvPr>
          <p:cNvSpPr txBox="1"/>
          <p:nvPr userDrawn="1"/>
        </p:nvSpPr>
        <p:spPr>
          <a:xfrm>
            <a:off x="8385571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Federal Aid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ACD7A0D-5C48-4166-A9D1-FAF1A8A6BB6F}"/>
              </a:ext>
            </a:extLst>
          </p:cNvPr>
          <p:cNvSpPr txBox="1"/>
          <p:nvPr userDrawn="1"/>
        </p:nvSpPr>
        <p:spPr>
          <a:xfrm>
            <a:off x="9135133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State Aid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66CABC8-B441-4EC0-BDB0-99366B740B86}"/>
              </a:ext>
            </a:extLst>
          </p:cNvPr>
          <p:cNvSpPr txBox="1"/>
          <p:nvPr userDrawn="1"/>
        </p:nvSpPr>
        <p:spPr>
          <a:xfrm>
            <a:off x="990646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Brand Promise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4E78EC0-7467-446C-BF9D-8D9657B9FD9D}"/>
              </a:ext>
            </a:extLst>
          </p:cNvPr>
          <p:cNvSpPr txBox="1"/>
          <p:nvPr userDrawn="1"/>
        </p:nvSpPr>
        <p:spPr>
          <a:xfrm>
            <a:off x="10724150" y="5656005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Power / On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EB992A7-C8BE-4397-9993-5D1D36D2CE67}"/>
              </a:ext>
            </a:extLst>
          </p:cNvPr>
          <p:cNvSpPr txBox="1"/>
          <p:nvPr userDrawn="1"/>
        </p:nvSpPr>
        <p:spPr>
          <a:xfrm>
            <a:off x="2758981" y="6506779"/>
            <a:ext cx="10464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Arrows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22D81CB-CB4D-4F08-8DEB-DB78140905D2}"/>
              </a:ext>
            </a:extLst>
          </p:cNvPr>
          <p:cNvSpPr txBox="1"/>
          <p:nvPr userDrawn="1"/>
        </p:nvSpPr>
        <p:spPr>
          <a:xfrm>
            <a:off x="4627998" y="6506779"/>
            <a:ext cx="899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Clock / Time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4BBB7BE-B9BA-4002-A7FA-96879FA8C762}"/>
              </a:ext>
            </a:extLst>
          </p:cNvPr>
          <p:cNvSpPr txBox="1"/>
          <p:nvPr userDrawn="1"/>
        </p:nvSpPr>
        <p:spPr>
          <a:xfrm>
            <a:off x="618744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Partnership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1A45772-A25A-40E8-BAA2-45827A30C97F}"/>
              </a:ext>
            </a:extLst>
          </p:cNvPr>
          <p:cNvSpPr txBox="1"/>
          <p:nvPr userDrawn="1"/>
        </p:nvSpPr>
        <p:spPr>
          <a:xfrm>
            <a:off x="5430928" y="6506779"/>
            <a:ext cx="105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Checkmark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75B3A7C-0A14-4DDA-BA72-945DB3930A74}"/>
              </a:ext>
            </a:extLst>
          </p:cNvPr>
          <p:cNvSpPr txBox="1"/>
          <p:nvPr userDrawn="1"/>
        </p:nvSpPr>
        <p:spPr>
          <a:xfrm>
            <a:off x="707416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Announcement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7739B46-7C83-47E5-AFD1-132DB889A5CB}"/>
              </a:ext>
            </a:extLst>
          </p:cNvPr>
          <p:cNvSpPr txBox="1"/>
          <p:nvPr userDrawn="1"/>
        </p:nvSpPr>
        <p:spPr>
          <a:xfrm>
            <a:off x="792123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Path to Health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8A32939-198D-4E9D-8AD1-E051AA5372B8}"/>
              </a:ext>
            </a:extLst>
          </p:cNvPr>
          <p:cNvSpPr txBox="1"/>
          <p:nvPr userDrawn="1"/>
        </p:nvSpPr>
        <p:spPr>
          <a:xfrm>
            <a:off x="8722304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Road / Path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9D9E65E-B3DA-4016-A180-E87F254EA982}"/>
              </a:ext>
            </a:extLst>
          </p:cNvPr>
          <p:cNvSpPr txBox="1"/>
          <p:nvPr userDrawn="1"/>
        </p:nvSpPr>
        <p:spPr>
          <a:xfrm>
            <a:off x="9671509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Lecture Hall / Class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E596850-8DE1-405F-954A-D62F32694828}"/>
              </a:ext>
            </a:extLst>
          </p:cNvPr>
          <p:cNvSpPr txBox="1"/>
          <p:nvPr userDrawn="1"/>
        </p:nvSpPr>
        <p:spPr>
          <a:xfrm>
            <a:off x="10742680" y="6506779"/>
            <a:ext cx="112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Buildings / Facilities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7372206-5651-4EB6-931E-9A675EED8A5F}"/>
              </a:ext>
            </a:extLst>
          </p:cNvPr>
          <p:cNvSpPr txBox="1"/>
          <p:nvPr userDrawn="1"/>
        </p:nvSpPr>
        <p:spPr>
          <a:xfrm>
            <a:off x="8517387" y="1549070"/>
            <a:ext cx="13282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-25000">
                <a:solidFill>
                  <a:schemeClr val="bg1"/>
                </a:solidFill>
              </a:rPr>
              <a:t>Faculty to Student Ratio</a:t>
            </a:r>
          </a:p>
        </p:txBody>
      </p:sp>
    </p:spTree>
    <p:extLst>
      <p:ext uri="{BB962C8B-B14F-4D97-AF65-F5344CB8AC3E}">
        <p14:creationId xmlns:p14="http://schemas.microsoft.com/office/powerpoint/2010/main" val="2003792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4802" y="1933905"/>
            <a:ext cx="6629400" cy="1240221"/>
          </a:xfrm>
        </p:spPr>
        <p:txBody>
          <a:bodyPr anchor="t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1FFA-6ECB-488D-8913-01B5711C4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4802" y="3195148"/>
            <a:ext cx="6629400" cy="651642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6CDBED-C142-4E62-9469-4D817CD9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2602" y="6356350"/>
            <a:ext cx="2743200" cy="365125"/>
          </a:xfrm>
        </p:spPr>
        <p:txBody>
          <a:bodyPr/>
          <a:lstStyle/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3584281-054D-457E-87B8-0A05349C19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4802" y="4005540"/>
            <a:ext cx="6629400" cy="546928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enter presentation date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2E21FE-97A3-2C43-D4EC-C6362E7197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5363" y="1349428"/>
            <a:ext cx="1557338" cy="13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29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177158"/>
            <a:ext cx="897128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E3C136-16D3-4F3F-B807-3555BB68D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0" y="2554663"/>
            <a:ext cx="8971280" cy="3431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365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 Colum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4B0D-CADA-47DB-9F74-652F0BF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18286-53E2-4DA6-A8DF-B56C1FF9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515600" cy="4152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412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083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2455"/>
            <a:ext cx="10439400" cy="122823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70520" y="1825625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3E1A228-D740-4210-8629-FE14F390172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3421" y="1820738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0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C41CCFD-BB9B-6738-EB41-397FC314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41" y="1671146"/>
            <a:ext cx="4070131" cy="2462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23E2BCC-897A-91E0-5A06-39DE3E50E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4262" y="1211799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900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79823F2-4D3A-34AC-26A7-4173646940D4}"/>
              </a:ext>
            </a:extLst>
          </p:cNvPr>
          <p:cNvSpPr txBox="1">
            <a:spLocks/>
          </p:cNvSpPr>
          <p:nvPr userDrawn="1"/>
        </p:nvSpPr>
        <p:spPr>
          <a:xfrm>
            <a:off x="6495395" y="367643"/>
            <a:ext cx="4858407" cy="169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E19C0A-5EA9-BF89-35D6-86590216A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515600" cy="4152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F8444D-80FD-1D32-9AEA-A4B5CA6A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45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89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idebar_Blue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66848-131F-4ADB-B8C0-D850F310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D38693-B9A5-4EA7-A86E-5515FF527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160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issio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457200"/>
            <a:ext cx="2987494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Our Mission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54868" y="0"/>
            <a:ext cx="6737132" cy="61243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360" y="2469821"/>
            <a:ext cx="2987494" cy="302209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To strive for excellence in supporting a safe, productive, and creative environment for the MSU Denver community.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94360" y="2187019"/>
            <a:ext cx="2971800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416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ision &amp; Value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978" y="457200"/>
            <a:ext cx="3237305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Our Vision</a:t>
            </a:r>
            <a:br>
              <a:rPr lang="en-US"/>
            </a:br>
            <a:r>
              <a:rPr lang="en-US"/>
              <a:t>and Values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54869" y="0"/>
            <a:ext cx="6737131" cy="61456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9978" y="2469821"/>
            <a:ext cx="3487114" cy="322396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stewards of university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leaders in creating adaptable facilities that can address current and future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dedicated to excellent customer service and strive to address the university’s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innovative in providing progressive solutions.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problem solvers.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89978" y="2187019"/>
            <a:ext cx="32004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55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9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2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74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1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4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5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A583F3-1816-426D-AA9F-061A514D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7DAE7-2B2B-4043-9FB3-6270F299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72260-84E6-4574-AE41-45B63C5BF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977D9-FF19-4B85-B87B-8E8B5E1AB56A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EF700-A452-49C9-8976-6F1CD7AE7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1BA1-4A41-4438-9E22-C340080BD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8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A583F3-1816-426D-AA9F-061A514D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7DAE7-2B2B-4043-9FB3-6270F299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72260-84E6-4574-AE41-45B63C5BF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EF700-A452-49C9-8976-6F1CD7AE7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1BA1-4A41-4438-9E22-C340080BD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2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A583F3-1816-426D-AA9F-061A514D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7DAE7-2B2B-4043-9FB3-6270F299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72260-84E6-4574-AE41-45B63C5BF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EF700-A452-49C9-8976-6F1CD7AE7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1BA1-4A41-4438-9E22-C340080BD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0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2235FE-3C9E-4527-A9EA-BDA4B156D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0520" y="4583208"/>
            <a:ext cx="8031480" cy="651642"/>
          </a:xfrm>
        </p:spPr>
        <p:txBody>
          <a:bodyPr>
            <a:noAutofit/>
          </a:bodyPr>
          <a:lstStyle/>
          <a:p>
            <a:r>
              <a:rPr lang="en-US"/>
              <a:t>MSU Denver Board of Trustees: Finance Committee Meeting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45E9B-7E7D-4E14-9F35-58840A0208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0520" y="5049470"/>
            <a:ext cx="6629400" cy="546928"/>
          </a:xfrm>
        </p:spPr>
        <p:txBody>
          <a:bodyPr/>
          <a:lstStyle/>
          <a:p>
            <a:r>
              <a:rPr lang="en-US"/>
              <a:t>June 12, 2025</a:t>
            </a:r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7AB8A4-6A81-8926-9ABD-BDC553B5A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956008"/>
            <a:ext cx="7959436" cy="1240221"/>
          </a:xfrm>
        </p:spPr>
        <p:txBody>
          <a:bodyPr/>
          <a:lstStyle/>
          <a:p>
            <a:r>
              <a:rPr lang="en-US" dirty="0"/>
              <a:t>MSU Denver FY26 Proposed Budget</a:t>
            </a:r>
          </a:p>
        </p:txBody>
      </p:sp>
    </p:spTree>
    <p:extLst>
      <p:ext uri="{BB962C8B-B14F-4D97-AF65-F5344CB8AC3E}">
        <p14:creationId xmlns:p14="http://schemas.microsoft.com/office/powerpoint/2010/main" val="375817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F318E-06C3-BC3E-AEEB-0B0DCDBAA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4600"/>
              <a:t>Fees: Four Types Supporting Students</a:t>
            </a:r>
          </a:p>
        </p:txBody>
      </p:sp>
      <p:sp>
        <p:nvSpPr>
          <p:cNvPr id="48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uple walking on a sidewalk&#10;&#10;AI-generated content may be incorrect.">
            <a:extLst>
              <a:ext uri="{FF2B5EF4-FFF2-40B4-BE49-F238E27FC236}">
                <a16:creationId xmlns:a16="http://schemas.microsoft.com/office/drawing/2014/main" id="{0C7600EB-A6CA-6A80-FCB1-A8A33B023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r="25040" b="2"/>
          <a:stretch>
            <a:fillRect/>
          </a:stretch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8CEAB-F8F7-1BE6-E90F-CC7BBA0D2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4" y="2134713"/>
            <a:ext cx="6713552" cy="4374570"/>
          </a:xfrm>
        </p:spPr>
        <p:txBody>
          <a:bodyPr anchor="t">
            <a:normAutofit/>
          </a:bodyPr>
          <a:lstStyle/>
          <a:p>
            <a:r>
              <a:rPr lang="en-US" sz="2000" b="1"/>
              <a:t>Mandatory Fees</a:t>
            </a:r>
            <a:r>
              <a:rPr lang="en-US" sz="2000"/>
              <a:t>: Paid by each student</a:t>
            </a:r>
          </a:p>
          <a:p>
            <a:pPr lvl="1"/>
            <a:r>
              <a:rPr lang="en-US" sz="2000"/>
              <a:t>Support key auxiliaries like Debt Service, Health Center, Student Technology, and Student Support and Academic Programming</a:t>
            </a:r>
          </a:p>
          <a:p>
            <a:pPr lvl="1"/>
            <a:r>
              <a:rPr lang="en-US" sz="2000"/>
              <a:t>Can be raised by 5% annually under adopted Fee Plan</a:t>
            </a:r>
          </a:p>
          <a:p>
            <a:r>
              <a:rPr lang="en-US" sz="2000" b="1"/>
              <a:t>Program Fees</a:t>
            </a:r>
            <a:r>
              <a:rPr lang="en-US" sz="2000"/>
              <a:t>: Support Specific Academic Programs</a:t>
            </a:r>
          </a:p>
          <a:p>
            <a:pPr lvl="1"/>
            <a:r>
              <a:rPr lang="en-US" sz="2000"/>
              <a:t>Recommended after review by Student Fee Review Panel</a:t>
            </a:r>
          </a:p>
          <a:p>
            <a:r>
              <a:rPr lang="en-US" sz="2000" b="1"/>
              <a:t>Matriculation Fee</a:t>
            </a:r>
            <a:r>
              <a:rPr lang="en-US" sz="2000"/>
              <a:t>: supports student orientation and commencement</a:t>
            </a:r>
          </a:p>
          <a:p>
            <a:pPr lvl="1"/>
            <a:r>
              <a:rPr lang="en-US" sz="2000"/>
              <a:t>Recommended after Student Fee Review Panel</a:t>
            </a:r>
          </a:p>
          <a:p>
            <a:r>
              <a:rPr lang="en-US" sz="2000" b="1"/>
              <a:t>Auraria Pass-Thru Fees</a:t>
            </a:r>
            <a:r>
              <a:rPr lang="en-US" sz="2000"/>
              <a:t>: Set by AHEC at inflation </a:t>
            </a:r>
          </a:p>
        </p:txBody>
      </p:sp>
    </p:spTree>
    <p:extLst>
      <p:ext uri="{BB962C8B-B14F-4D97-AF65-F5344CB8AC3E}">
        <p14:creationId xmlns:p14="http://schemas.microsoft.com/office/powerpoint/2010/main" val="57994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50A8-0461-469E-ADC9-86EEFC8C2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71" y="3608902"/>
            <a:ext cx="6629400" cy="1240221"/>
          </a:xfrm>
        </p:spPr>
        <p:txBody>
          <a:bodyPr/>
          <a:lstStyle/>
          <a:p>
            <a:r>
              <a:rPr lang="en-US"/>
              <a:t>Expenditures and Strategic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D960D-3EBD-018D-04ED-D3B39049D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256-5307-4687-B456-FD365221AD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0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tone building with a gate and grass&#10;&#10;AI-generated content may be incorrect.">
            <a:extLst>
              <a:ext uri="{FF2B5EF4-FFF2-40B4-BE49-F238E27FC236}">
                <a16:creationId xmlns:a16="http://schemas.microsoft.com/office/drawing/2014/main" id="{C75B71B8-B1C8-C828-0A94-9FE2D4475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1" r="21874" b="-1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839AA-C02E-1956-DE88-1CDACAA87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>
                <a:cs typeface="Arial"/>
              </a:rPr>
              <a:t>FY26 Budget: </a:t>
            </a:r>
            <a:br>
              <a:rPr lang="en-US">
                <a:cs typeface="Arial"/>
              </a:rPr>
            </a:br>
            <a:r>
              <a:rPr lang="en-US">
                <a:cs typeface="Arial"/>
              </a:rPr>
              <a:t>The Math Problem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5C0BF2-9AB0-B6C4-531F-BCC64DABA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2614507"/>
            <a:ext cx="5486399" cy="412317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u="sng">
                <a:cs typeface="Arial"/>
              </a:rPr>
              <a:t>MSU Denver Base Needs</a:t>
            </a:r>
          </a:p>
          <a:p>
            <a:r>
              <a:rPr lang="en-US" sz="2000">
                <a:cs typeface="Arial"/>
              </a:rPr>
              <a:t>Compensation increase of 2.5%: $3.7 M</a:t>
            </a:r>
          </a:p>
          <a:p>
            <a:r>
              <a:rPr lang="en-US" sz="2000">
                <a:cs typeface="Arial"/>
              </a:rPr>
              <a:t>Mandatory costs: $4.2 M</a:t>
            </a:r>
          </a:p>
          <a:p>
            <a:pPr marL="0" indent="0">
              <a:buNone/>
            </a:pPr>
            <a:r>
              <a:rPr lang="en-US" sz="2000" b="1">
                <a:cs typeface="Arial"/>
              </a:rPr>
              <a:t>Total Base Cost Increase: $7.9 M</a:t>
            </a:r>
          </a:p>
          <a:p>
            <a:pPr marL="0" indent="0">
              <a:buNone/>
            </a:pPr>
            <a:endParaRPr lang="en-US" sz="2000" b="1">
              <a:cs typeface="Arial"/>
            </a:endParaRPr>
          </a:p>
          <a:p>
            <a:pPr marL="0" indent="0">
              <a:buNone/>
            </a:pPr>
            <a:r>
              <a:rPr lang="en-US" sz="2000" u="sng">
                <a:cs typeface="Arial"/>
              </a:rPr>
              <a:t>FY 26 Revenue</a:t>
            </a:r>
          </a:p>
          <a:p>
            <a:r>
              <a:rPr lang="en-US" sz="2000">
                <a:cs typeface="Arial"/>
              </a:rPr>
              <a:t>Increased state funding: $3.3 M</a:t>
            </a:r>
          </a:p>
          <a:p>
            <a:r>
              <a:rPr lang="en-US" sz="2000">
                <a:cs typeface="Arial"/>
              </a:rPr>
              <a:t>Tuition increase at 3.5%: $1.3 M</a:t>
            </a:r>
          </a:p>
          <a:p>
            <a:pPr marL="0" indent="0">
              <a:buNone/>
            </a:pPr>
            <a:r>
              <a:rPr lang="en-US" sz="2000" b="1">
                <a:cs typeface="Arial"/>
              </a:rPr>
              <a:t>Total Possible Revenue Increase: $4.6M</a:t>
            </a:r>
          </a:p>
          <a:p>
            <a:pPr marL="0" indent="0">
              <a:buNone/>
            </a:pPr>
            <a:endParaRPr lang="en-US" sz="2000">
              <a:cs typeface="Arial"/>
            </a:endParaRPr>
          </a:p>
          <a:p>
            <a:pPr marL="0" indent="0">
              <a:buNone/>
            </a:pPr>
            <a:r>
              <a:rPr lang="en-US" sz="2000" b="1">
                <a:solidFill>
                  <a:srgbClr val="FF0000"/>
                </a:solidFill>
                <a:cs typeface="Arial"/>
              </a:rPr>
              <a:t>Projected MSU Denver Budget Gap: $3.3 M</a:t>
            </a:r>
            <a:endParaRPr lang="en-US" sz="1300">
              <a:solidFill>
                <a:srgbClr val="FF0000"/>
              </a:solidFill>
              <a:cs typeface="Arial"/>
            </a:endParaRPr>
          </a:p>
          <a:p>
            <a:pPr marL="0" indent="0">
              <a:buNone/>
            </a:pPr>
            <a:endParaRPr lang="en-US" sz="1300">
              <a:cs typeface="Arial"/>
            </a:endParaRPr>
          </a:p>
          <a:p>
            <a:pPr marL="0" indent="0">
              <a:buNone/>
            </a:pPr>
            <a:endParaRPr lang="en-US" sz="13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397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205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0997" y="381001"/>
            <a:ext cx="6858001" cy="6095995"/>
          </a:xfrm>
          <a:prstGeom prst="rect">
            <a:avLst/>
          </a:prstGeom>
          <a:ln>
            <a:noFill/>
          </a:ln>
          <a:effectLst>
            <a:outerShdw blurRad="381000" dist="101600" sx="99000" sy="990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8042CC-EE53-6632-5734-EBA6753A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13" y="4544704"/>
            <a:ext cx="4792635" cy="1811645"/>
          </a:xfrm>
        </p:spPr>
        <p:txBody>
          <a:bodyPr anchor="ctr">
            <a:normAutofit/>
          </a:bodyPr>
          <a:lstStyle/>
          <a:p>
            <a:r>
              <a:rPr lang="en-US"/>
              <a:t>FY26 The Dollars:</a:t>
            </a:r>
            <a:br>
              <a:rPr lang="en-US"/>
            </a:br>
            <a:r>
              <a:rPr lang="en-US"/>
              <a:t>Identified </a:t>
            </a:r>
            <a:r>
              <a:rPr lang="en-US">
                <a:solidFill>
                  <a:srgbClr val="FF0000"/>
                </a:solidFill>
              </a:rPr>
              <a:t>Savings</a:t>
            </a:r>
            <a:r>
              <a:rPr lang="en-US"/>
              <a:t> for Redistribution</a:t>
            </a:r>
          </a:p>
        </p:txBody>
      </p:sp>
      <p:pic>
        <p:nvPicPr>
          <p:cNvPr id="2050" name="Picture 2" descr="MSU Denver sign on the front of the Aerospace and Engineering Sciences building.">
            <a:extLst>
              <a:ext uri="{FF2B5EF4-FFF2-40B4-BE49-F238E27FC236}">
                <a16:creationId xmlns:a16="http://schemas.microsoft.com/office/drawing/2014/main" id="{55B9A3E7-20AD-1C33-8E35-A1BC80AFC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" b="-1"/>
          <a:stretch>
            <a:fillRect/>
          </a:stretch>
        </p:blipFill>
        <p:spPr bwMode="auto">
          <a:xfrm>
            <a:off x="-1" y="10"/>
            <a:ext cx="6096001" cy="41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D5FBF-6627-98CE-79FF-C2C423FC8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10" y="356136"/>
            <a:ext cx="4585646" cy="6073540"/>
          </a:xfrm>
        </p:spPr>
        <p:txBody>
          <a:bodyPr anchor="ctr">
            <a:noAutofit/>
          </a:bodyPr>
          <a:lstStyle/>
          <a:p>
            <a:r>
              <a:rPr lang="en-US" sz="2400"/>
              <a:t>President’s Office: </a:t>
            </a:r>
            <a:r>
              <a:rPr lang="en-US" sz="2400">
                <a:solidFill>
                  <a:srgbClr val="FF0000"/>
                </a:solidFill>
              </a:rPr>
              <a:t>$45,000</a:t>
            </a:r>
          </a:p>
          <a:p>
            <a:r>
              <a:rPr lang="en-US" sz="2400"/>
              <a:t>Office of Diversity: </a:t>
            </a:r>
            <a:r>
              <a:rPr lang="en-US" sz="2400">
                <a:solidFill>
                  <a:srgbClr val="FF0000"/>
                </a:solidFill>
              </a:rPr>
              <a:t>$30,000</a:t>
            </a:r>
          </a:p>
          <a:p>
            <a:r>
              <a:rPr lang="en-US" sz="2400"/>
              <a:t>Marketing and Communications: </a:t>
            </a:r>
            <a:r>
              <a:rPr lang="en-US" sz="2400">
                <a:solidFill>
                  <a:srgbClr val="FF0000"/>
                </a:solidFill>
              </a:rPr>
              <a:t>$45,000</a:t>
            </a:r>
          </a:p>
          <a:p>
            <a:r>
              <a:rPr lang="en-US" sz="2400"/>
              <a:t>General Counsel: </a:t>
            </a:r>
            <a:r>
              <a:rPr lang="en-US" sz="2400">
                <a:solidFill>
                  <a:srgbClr val="FF0000"/>
                </a:solidFill>
              </a:rPr>
              <a:t>$50,000</a:t>
            </a:r>
          </a:p>
          <a:p>
            <a:r>
              <a:rPr lang="en-US" sz="2400"/>
              <a:t>Strategy: </a:t>
            </a:r>
            <a:r>
              <a:rPr lang="en-US" sz="2400">
                <a:solidFill>
                  <a:srgbClr val="FF0000"/>
                </a:solidFill>
              </a:rPr>
              <a:t>$50,000</a:t>
            </a:r>
          </a:p>
          <a:p>
            <a:r>
              <a:rPr lang="en-US" sz="2400"/>
              <a:t>Athletics: </a:t>
            </a:r>
            <a:r>
              <a:rPr lang="en-US" sz="2400">
                <a:solidFill>
                  <a:srgbClr val="FF0000"/>
                </a:solidFill>
              </a:rPr>
              <a:t>$72,000</a:t>
            </a:r>
          </a:p>
          <a:p>
            <a:r>
              <a:rPr lang="en-US" sz="2400"/>
              <a:t>Advancement: </a:t>
            </a:r>
            <a:r>
              <a:rPr lang="en-US" sz="2400">
                <a:solidFill>
                  <a:srgbClr val="FF0000"/>
                </a:solidFill>
              </a:rPr>
              <a:t>$50,000</a:t>
            </a:r>
          </a:p>
          <a:p>
            <a:r>
              <a:rPr lang="en-US" sz="2400"/>
              <a:t>Administration: </a:t>
            </a:r>
            <a:r>
              <a:rPr lang="en-US" sz="2400">
                <a:solidFill>
                  <a:srgbClr val="FF0000"/>
                </a:solidFill>
              </a:rPr>
              <a:t>$974,900</a:t>
            </a:r>
          </a:p>
          <a:p>
            <a:r>
              <a:rPr lang="en-US" sz="2400"/>
              <a:t>Academic Affairs: </a:t>
            </a:r>
            <a:r>
              <a:rPr lang="en-US" sz="2400">
                <a:solidFill>
                  <a:srgbClr val="FF0000"/>
                </a:solidFill>
              </a:rPr>
              <a:t>$1,750,000</a:t>
            </a:r>
          </a:p>
          <a:p>
            <a:r>
              <a:rPr lang="en-US" sz="2400"/>
              <a:t>Campus Wide: </a:t>
            </a:r>
            <a:r>
              <a:rPr lang="en-US" sz="2400">
                <a:solidFill>
                  <a:srgbClr val="FF0000"/>
                </a:solidFill>
              </a:rPr>
              <a:t>$500,000</a:t>
            </a:r>
          </a:p>
          <a:p>
            <a:r>
              <a:rPr lang="en-US" sz="2400"/>
              <a:t>Government Relations: </a:t>
            </a:r>
            <a:r>
              <a:rPr lang="en-US" sz="2400">
                <a:solidFill>
                  <a:srgbClr val="FF0000"/>
                </a:solidFill>
              </a:rPr>
              <a:t>$5,000</a:t>
            </a:r>
          </a:p>
          <a:p>
            <a:r>
              <a:rPr lang="en-US" sz="2400"/>
              <a:t>Student Affairs: </a:t>
            </a:r>
            <a:r>
              <a:rPr lang="en-US" sz="2400">
                <a:solidFill>
                  <a:srgbClr val="FF0000"/>
                </a:solidFill>
              </a:rPr>
              <a:t>$292,000</a:t>
            </a:r>
          </a:p>
          <a:p>
            <a:r>
              <a:rPr lang="en-US" sz="2400" b="1"/>
              <a:t>Total: </a:t>
            </a:r>
            <a:r>
              <a:rPr lang="en-US" sz="2400" b="1">
                <a:solidFill>
                  <a:srgbClr val="FF0000"/>
                </a:solidFill>
              </a:rPr>
              <a:t>$3,863,900</a:t>
            </a:r>
          </a:p>
        </p:txBody>
      </p:sp>
    </p:spTree>
    <p:extLst>
      <p:ext uri="{BB962C8B-B14F-4D97-AF65-F5344CB8AC3E}">
        <p14:creationId xmlns:p14="http://schemas.microsoft.com/office/powerpoint/2010/main" val="2205103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48C1D-F278-4ECD-42E2-8B2E33556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29" y="386930"/>
            <a:ext cx="11531451" cy="1298448"/>
          </a:xfrm>
        </p:spPr>
        <p:txBody>
          <a:bodyPr anchor="b">
            <a:normAutofit/>
          </a:bodyPr>
          <a:lstStyle/>
          <a:p>
            <a:r>
              <a:rPr lang="en-US" sz="4400"/>
              <a:t>Strategic Budget Savings: Protecting Student Supports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E8B61-2362-2229-D706-9FB30D8D3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008" y="2484255"/>
            <a:ext cx="5281971" cy="3829918"/>
          </a:xfrm>
        </p:spPr>
        <p:txBody>
          <a:bodyPr anchor="ctr">
            <a:normAutofit/>
          </a:bodyPr>
          <a:lstStyle/>
          <a:p>
            <a:r>
              <a:rPr lang="en-US" sz="2400"/>
              <a:t>Savings focused on unutilized or underutilized resources</a:t>
            </a:r>
          </a:p>
          <a:p>
            <a:r>
              <a:rPr lang="en-US" sz="2400"/>
              <a:t>Areas Protected from Budget Reductions</a:t>
            </a:r>
          </a:p>
          <a:p>
            <a:pPr lvl="1"/>
            <a:r>
              <a:rPr lang="en-US" sz="2200"/>
              <a:t>Student financial aid</a:t>
            </a:r>
          </a:p>
          <a:p>
            <a:pPr lvl="1"/>
            <a:r>
              <a:rPr lang="en-US" sz="2200"/>
              <a:t>Academic support for growing programs</a:t>
            </a:r>
          </a:p>
          <a:p>
            <a:pPr lvl="1"/>
            <a:r>
              <a:rPr lang="en-US" sz="2200"/>
              <a:t>Instruction for growing programs</a:t>
            </a:r>
          </a:p>
          <a:p>
            <a:pPr lvl="1"/>
            <a:r>
              <a:rPr lang="en-US" sz="2200"/>
              <a:t>Advising Services</a:t>
            </a:r>
          </a:p>
          <a:p>
            <a:pPr lvl="1"/>
            <a:r>
              <a:rPr lang="en-US" sz="2200"/>
              <a:t>Direct Student Supports </a:t>
            </a:r>
            <a:endParaRPr lang="en-US" sz="2200">
              <a:cs typeface="Arial"/>
            </a:endParaRPr>
          </a:p>
          <a:p>
            <a:pPr lvl="1"/>
            <a:endParaRPr lang="en-US" sz="2000"/>
          </a:p>
        </p:txBody>
      </p:sp>
      <p:pic>
        <p:nvPicPr>
          <p:cNvPr id="5" name="Picture 4" descr="A group of women in graduation gowns and caps&#10;&#10;AI-generated content may be incorrect.">
            <a:extLst>
              <a:ext uri="{FF2B5EF4-FFF2-40B4-BE49-F238E27FC236}">
                <a16:creationId xmlns:a16="http://schemas.microsoft.com/office/drawing/2014/main" id="{7FCF28EF-AF18-7AC4-F53E-788899330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/>
          <a:stretch>
            <a:fillRect/>
          </a:stretch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49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BF8E-8D91-1064-4241-523851DC0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616" y="167981"/>
            <a:ext cx="5257800" cy="1571367"/>
          </a:xfrm>
        </p:spPr>
        <p:txBody>
          <a:bodyPr anchor="b">
            <a:normAutofit/>
          </a:bodyPr>
          <a:lstStyle/>
          <a:p>
            <a:r>
              <a:rPr lang="en-US" sz="3200"/>
              <a:t>FY26 Recommended Increases</a:t>
            </a:r>
          </a:p>
        </p:txBody>
      </p:sp>
      <p:pic>
        <p:nvPicPr>
          <p:cNvPr id="5" name="Picture 4" descr="A person in a bird garment giving a high five to a person&#10;&#10;AI-generated content may be incorrect.">
            <a:extLst>
              <a:ext uri="{FF2B5EF4-FFF2-40B4-BE49-F238E27FC236}">
                <a16:creationId xmlns:a16="http://schemas.microsoft.com/office/drawing/2014/main" id="{31602639-1E4A-FAB2-D125-6A7017C7B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r="18100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187EE-E376-8B70-135C-313EFEF85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616" y="1848678"/>
            <a:ext cx="5575853" cy="4940732"/>
          </a:xfrm>
        </p:spPr>
        <p:txBody>
          <a:bodyPr anchor="t">
            <a:normAutofit/>
          </a:bodyPr>
          <a:lstStyle/>
          <a:p>
            <a:r>
              <a:rPr lang="en-US" sz="2200" b="1"/>
              <a:t>Mandatory Costs: </a:t>
            </a:r>
          </a:p>
          <a:p>
            <a:pPr lvl="1"/>
            <a:r>
              <a:rPr lang="en-US" sz="2000"/>
              <a:t>$4.2M to support and maintain campus operations</a:t>
            </a:r>
          </a:p>
          <a:p>
            <a:r>
              <a:rPr lang="en-US" sz="2200" b="1"/>
              <a:t>Direct Student Investments:</a:t>
            </a:r>
          </a:p>
          <a:p>
            <a:pPr lvl="1"/>
            <a:r>
              <a:rPr lang="en-US" sz="2000"/>
              <a:t>$100K for Athletics Scholarships</a:t>
            </a:r>
          </a:p>
          <a:p>
            <a:pPr lvl="1"/>
            <a:r>
              <a:rPr lang="en-US" sz="2000"/>
              <a:t>$100K for Student Hourly in Writing Center and Tutoring Center</a:t>
            </a:r>
          </a:p>
          <a:p>
            <a:r>
              <a:rPr lang="en-US" sz="2200" b="1"/>
              <a:t>Investing in Ourselves:</a:t>
            </a:r>
          </a:p>
          <a:p>
            <a:pPr lvl="1"/>
            <a:r>
              <a:rPr lang="en-US" sz="2000"/>
              <a:t>$250K for marketing support for statewide engagement</a:t>
            </a:r>
          </a:p>
          <a:p>
            <a:pPr lvl="1"/>
            <a:r>
              <a:rPr lang="en-US" sz="2000"/>
              <a:t>$126K for technology security investments</a:t>
            </a:r>
          </a:p>
          <a:p>
            <a:pPr lvl="1"/>
            <a:r>
              <a:rPr lang="en-US" sz="2000"/>
              <a:t>$27,500 for mission aligned investment in ODI staff</a:t>
            </a:r>
          </a:p>
        </p:txBody>
      </p:sp>
    </p:spTree>
    <p:extLst>
      <p:ext uri="{BB962C8B-B14F-4D97-AF65-F5344CB8AC3E}">
        <p14:creationId xmlns:p14="http://schemas.microsoft.com/office/powerpoint/2010/main" val="1424206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F0E286-922E-5797-D1C6-D1C49BDB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25" y="1238081"/>
            <a:ext cx="4709345" cy="962953"/>
          </a:xfrm>
        </p:spPr>
        <p:txBody>
          <a:bodyPr anchor="b">
            <a:noAutofit/>
          </a:bodyPr>
          <a:lstStyle/>
          <a:p>
            <a:r>
              <a:rPr lang="en-US" sz="3200"/>
              <a:t>FY26 Compensation: People do the Work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903A-57AA-BBE5-F58C-E126472D4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503" y="2642152"/>
            <a:ext cx="4936888" cy="3632493"/>
          </a:xfrm>
        </p:spPr>
        <p:txBody>
          <a:bodyPr anchor="ctr">
            <a:normAutofit/>
          </a:bodyPr>
          <a:lstStyle/>
          <a:p>
            <a:r>
              <a:rPr lang="en-US" sz="2400"/>
              <a:t>Planning a 2.5% ($3.7 million) increase in salaries</a:t>
            </a:r>
          </a:p>
          <a:p>
            <a:r>
              <a:rPr lang="en-US" sz="2400"/>
              <a:t>Following State Increase</a:t>
            </a:r>
          </a:p>
          <a:p>
            <a:pPr lvl="1"/>
            <a:r>
              <a:rPr lang="en-US" sz="2200"/>
              <a:t>FY26 Classified increase was 2.5%</a:t>
            </a:r>
          </a:p>
          <a:p>
            <a:r>
              <a:rPr lang="en-US" sz="2400"/>
              <a:t>Tracking with inflation</a:t>
            </a:r>
          </a:p>
          <a:p>
            <a:r>
              <a:rPr lang="en-US" sz="2400"/>
              <a:t>Maintain competitiveness</a:t>
            </a:r>
          </a:p>
          <a:p>
            <a:r>
              <a:rPr lang="en-US" sz="2400"/>
              <a:t>Reducing investment has a compounding effect</a:t>
            </a:r>
          </a:p>
          <a:p>
            <a:endParaRPr lang="en-US" sz="2000"/>
          </a:p>
        </p:txBody>
      </p:sp>
      <p:pic>
        <p:nvPicPr>
          <p:cNvPr id="7" name="Picture 6" descr="A person in a kitchen making food&#10;&#10;AI-generated content may be incorrect.">
            <a:extLst>
              <a:ext uri="{FF2B5EF4-FFF2-40B4-BE49-F238E27FC236}">
                <a16:creationId xmlns:a16="http://schemas.microsoft.com/office/drawing/2014/main" id="{57BA4532-25E4-F4B3-20B5-C8DD2F8DA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r="24323"/>
          <a:stretch>
            <a:fillRect/>
          </a:stretch>
        </p:blipFill>
        <p:spPr>
          <a:xfrm>
            <a:off x="6538366" y="1383738"/>
            <a:ext cx="4929098" cy="47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55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B5190-D992-BA76-7594-F8BEE220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82" y="643467"/>
            <a:ext cx="11685068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Historical Comp Increases: Catching up on Competitiveness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B7F280-F94D-2A09-C8FB-0FB78AF3AD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203201"/>
              </p:ext>
            </p:extLst>
          </p:nvPr>
        </p:nvGraphicFramePr>
        <p:xfrm>
          <a:off x="221383" y="1761424"/>
          <a:ext cx="11685069" cy="3408105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588635">
                  <a:extLst>
                    <a:ext uri="{9D8B030D-6E8A-4147-A177-3AD203B41FA5}">
                      <a16:colId xmlns:a16="http://schemas.microsoft.com/office/drawing/2014/main" val="2984655996"/>
                    </a:ext>
                  </a:extLst>
                </a:gridCol>
                <a:gridCol w="934593">
                  <a:extLst>
                    <a:ext uri="{9D8B030D-6E8A-4147-A177-3AD203B41FA5}">
                      <a16:colId xmlns:a16="http://schemas.microsoft.com/office/drawing/2014/main" val="3084158966"/>
                    </a:ext>
                  </a:extLst>
                </a:gridCol>
                <a:gridCol w="934593">
                  <a:extLst>
                    <a:ext uri="{9D8B030D-6E8A-4147-A177-3AD203B41FA5}">
                      <a16:colId xmlns:a16="http://schemas.microsoft.com/office/drawing/2014/main" val="458242956"/>
                    </a:ext>
                  </a:extLst>
                </a:gridCol>
                <a:gridCol w="1422000">
                  <a:extLst>
                    <a:ext uri="{9D8B030D-6E8A-4147-A177-3AD203B41FA5}">
                      <a16:colId xmlns:a16="http://schemas.microsoft.com/office/drawing/2014/main" val="853963447"/>
                    </a:ext>
                  </a:extLst>
                </a:gridCol>
                <a:gridCol w="934593">
                  <a:extLst>
                    <a:ext uri="{9D8B030D-6E8A-4147-A177-3AD203B41FA5}">
                      <a16:colId xmlns:a16="http://schemas.microsoft.com/office/drawing/2014/main" val="2300791007"/>
                    </a:ext>
                  </a:extLst>
                </a:gridCol>
                <a:gridCol w="934593">
                  <a:extLst>
                    <a:ext uri="{9D8B030D-6E8A-4147-A177-3AD203B41FA5}">
                      <a16:colId xmlns:a16="http://schemas.microsoft.com/office/drawing/2014/main" val="1230108272"/>
                    </a:ext>
                  </a:extLst>
                </a:gridCol>
                <a:gridCol w="1288693">
                  <a:extLst>
                    <a:ext uri="{9D8B030D-6E8A-4147-A177-3AD203B41FA5}">
                      <a16:colId xmlns:a16="http://schemas.microsoft.com/office/drawing/2014/main" val="1011785061"/>
                    </a:ext>
                  </a:extLst>
                </a:gridCol>
                <a:gridCol w="934593">
                  <a:extLst>
                    <a:ext uri="{9D8B030D-6E8A-4147-A177-3AD203B41FA5}">
                      <a16:colId xmlns:a16="http://schemas.microsoft.com/office/drawing/2014/main" val="3351780791"/>
                    </a:ext>
                  </a:extLst>
                </a:gridCol>
                <a:gridCol w="1297025">
                  <a:extLst>
                    <a:ext uri="{9D8B030D-6E8A-4147-A177-3AD203B41FA5}">
                      <a16:colId xmlns:a16="http://schemas.microsoft.com/office/drawing/2014/main" val="2378701548"/>
                    </a:ext>
                  </a:extLst>
                </a:gridCol>
                <a:gridCol w="1415751">
                  <a:extLst>
                    <a:ext uri="{9D8B030D-6E8A-4147-A177-3AD203B41FA5}">
                      <a16:colId xmlns:a16="http://schemas.microsoft.com/office/drawing/2014/main" val="2043844324"/>
                    </a:ext>
                  </a:extLst>
                </a:gridCol>
              </a:tblGrid>
              <a:tr h="513778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</a:rPr>
                        <a:t>FY17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</a:rPr>
                        <a:t>FY18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</a:rPr>
                        <a:t>FY19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FY20</a:t>
                      </a:r>
                      <a:endParaRPr lang="en-US" sz="2400" b="1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FY21</a:t>
                      </a:r>
                      <a:endParaRPr lang="en-US" sz="2400" b="1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FY22</a:t>
                      </a:r>
                      <a:endParaRPr lang="en-US" sz="2400" b="1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FY23</a:t>
                      </a:r>
                      <a:endParaRPr lang="en-US" sz="2400" b="1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FY24</a:t>
                      </a:r>
                      <a:endParaRPr lang="en-US" sz="2400" b="1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FY25</a:t>
                      </a:r>
                      <a:endParaRPr lang="en-US" sz="2400" b="1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808769"/>
                  </a:ext>
                </a:extLst>
              </a:tr>
              <a:tr h="537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Classified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0.0%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2.5%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0.0%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369157"/>
                  </a:ext>
                </a:extLst>
              </a:tr>
              <a:tr h="2356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Faculty and Staff</a:t>
                      </a: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Maintain CUPA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0.0%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1.75% + $2000 Stipend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3%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4% + $800 Stipend (one time)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2% +$820 Flat (base building)</a:t>
                      </a:r>
                      <a:endParaRPr lang="en-US" sz="2400" b="0" i="0" u="none" strike="noStrike">
                        <a:solidFill>
                          <a:srgbClr val="15608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916" marR="19916" marT="199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059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499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B1C42-C901-2AC8-EB16-ECC6EDC7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1" y="3752849"/>
            <a:ext cx="3479800" cy="2865234"/>
          </a:xfrm>
        </p:spPr>
        <p:txBody>
          <a:bodyPr anchor="ctr">
            <a:normAutofit/>
          </a:bodyPr>
          <a:lstStyle/>
          <a:p>
            <a:r>
              <a:rPr lang="en-US" sz="3300"/>
              <a:t>Enterprise Risk Management: Moving Forward to next Phase with Existing Resources</a:t>
            </a:r>
          </a:p>
        </p:txBody>
      </p:sp>
      <p:pic>
        <p:nvPicPr>
          <p:cNvPr id="5" name="Picture 4" descr="A group of people in a park&#10;&#10;AI-generated content may be incorrect.">
            <a:extLst>
              <a:ext uri="{FF2B5EF4-FFF2-40B4-BE49-F238E27FC236}">
                <a16:creationId xmlns:a16="http://schemas.microsoft.com/office/drawing/2014/main" id="{B47B56C3-8067-C832-CE72-7B8D1C95D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4" b="16600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5A4EE-5308-90D9-92A0-227F7A83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300" y="3752849"/>
            <a:ext cx="8062488" cy="2865234"/>
          </a:xfrm>
        </p:spPr>
        <p:txBody>
          <a:bodyPr anchor="ctr">
            <a:normAutofit lnSpcReduction="10000"/>
          </a:bodyPr>
          <a:lstStyle/>
          <a:p>
            <a:r>
              <a:rPr lang="en-US" sz="2600"/>
              <a:t>Building out ERM Approach: Aligning Existing Resources</a:t>
            </a:r>
          </a:p>
          <a:p>
            <a:pPr lvl="1"/>
            <a:r>
              <a:rPr lang="en-US" sz="2400"/>
              <a:t>Utilize the resources provided for the Baker Tilly Contract to expand MSU’s ERM reach</a:t>
            </a:r>
          </a:p>
          <a:p>
            <a:pPr lvl="1"/>
            <a:r>
              <a:rPr lang="en-US" sz="2400"/>
              <a:t>Partnering with Risk Assurance and Advisory Center in the College of Business</a:t>
            </a:r>
          </a:p>
          <a:p>
            <a:pPr lvl="1"/>
            <a:r>
              <a:rPr lang="en-US" sz="2400"/>
              <a:t>Capitalize on expertise in Administration and Finance with new Chief Operating Officer</a:t>
            </a:r>
          </a:p>
          <a:p>
            <a:pPr lvl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68271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D756C-45D9-5CA0-1303-A1666FD7E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3467"/>
            <a:ext cx="12192000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Building our Reserves: </a:t>
            </a:r>
            <a:r>
              <a:rPr lang="en-US" sz="3000">
                <a:solidFill>
                  <a:schemeClr val="bg1"/>
                </a:solidFill>
              </a:rPr>
              <a:t>FY25</a:t>
            </a:r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estimated 13.5% trending toward 15%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141BF3C-7447-4307-9EC7-F7287E75A3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033007"/>
              </p:ext>
            </p:extLst>
          </p:nvPr>
        </p:nvGraphicFramePr>
        <p:xfrm>
          <a:off x="231006" y="1472666"/>
          <a:ext cx="11887200" cy="5216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0370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D059FDF6-2FEE-84B2-9218-593D00CD4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489E70-D432-4251-A7C8-AA4767B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Agenda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A4C32-E0D2-44AC-AF12-698464269F89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Budget Priorities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Revenue Drivers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Expenditures and Strategic Alignment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Board Approval</a:t>
            </a:r>
          </a:p>
        </p:txBody>
      </p:sp>
    </p:spTree>
    <p:extLst>
      <p:ext uri="{BB962C8B-B14F-4D97-AF65-F5344CB8AC3E}">
        <p14:creationId xmlns:p14="http://schemas.microsoft.com/office/powerpoint/2010/main" val="2897758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4DF0F4-1C16-71C4-1ACF-5B1A7E5B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76" y="386930"/>
            <a:ext cx="11343523" cy="1300554"/>
          </a:xfrm>
        </p:spPr>
        <p:txBody>
          <a:bodyPr anchor="b">
            <a:normAutofit/>
          </a:bodyPr>
          <a:lstStyle/>
          <a:p>
            <a:r>
              <a:rPr lang="en-US" sz="4400"/>
              <a:t>Capital Budgeting: Building the Approach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6C87A-E196-5338-BE3D-EFE309A64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2"/>
          <a:stretch>
            <a:fillRect/>
          </a:stretch>
        </p:blipFill>
        <p:spPr>
          <a:xfrm>
            <a:off x="635295" y="2426329"/>
            <a:ext cx="5150277" cy="381263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E5C470-C058-5C8D-919D-5A9F35D24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76878"/>
            <a:ext cx="4949781" cy="38760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>
                <a:cs typeface="Arial"/>
              </a:rPr>
              <a:t>New capital assets (student housing and Day Health Institute Tower) coming online in 2027</a:t>
            </a:r>
          </a:p>
          <a:p>
            <a:r>
              <a:rPr lang="en-US" sz="2200">
                <a:cs typeface="Arial"/>
              </a:rPr>
              <a:t>Building in programmatic costs for student housing</a:t>
            </a:r>
          </a:p>
          <a:p>
            <a:r>
              <a:rPr lang="en-US" sz="2200">
                <a:cs typeface="Arial"/>
              </a:rPr>
              <a:t>Continuing to hone program costs and revenue impacts for increased enrollment</a:t>
            </a:r>
          </a:p>
          <a:p>
            <a:r>
              <a:rPr lang="en-US" sz="2200">
                <a:cs typeface="Arial"/>
              </a:rPr>
              <a:t>Developing a set-aside for operations and maintenance using existing resources from Bond Fee</a:t>
            </a:r>
          </a:p>
          <a:p>
            <a:endParaRPr lang="en-US" sz="2000">
              <a:cs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42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FCEBFD7-5794-EC87-2A65-E970A04B81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FY26 Budget Approval</a:t>
            </a:r>
          </a:p>
        </p:txBody>
      </p:sp>
    </p:spTree>
    <p:extLst>
      <p:ext uri="{BB962C8B-B14F-4D97-AF65-F5344CB8AC3E}">
        <p14:creationId xmlns:p14="http://schemas.microsoft.com/office/powerpoint/2010/main" val="501618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673F6-AA16-FA2E-BECE-E4A515ADB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7" y="325369"/>
            <a:ext cx="5052291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Board Approval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176EC-53BB-B6B6-9AA4-563E0AF28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2799989"/>
            <a:ext cx="5332396" cy="37326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300"/>
              <a:t>The Board of Trustees is requested to approve the following:</a:t>
            </a:r>
          </a:p>
          <a:p>
            <a:pPr lvl="1"/>
            <a:r>
              <a:rPr lang="en-US" sz="2100"/>
              <a:t>The Education and General Budget of $222.9M</a:t>
            </a:r>
            <a:endParaRPr lang="en-US" sz="2100" dirty="0">
              <a:cs typeface="Arial"/>
            </a:endParaRPr>
          </a:p>
          <a:p>
            <a:pPr lvl="1"/>
            <a:r>
              <a:rPr lang="en-US" sz="2100"/>
              <a:t>Resident tuition increase of 3.5% </a:t>
            </a:r>
            <a:endParaRPr lang="en-US" sz="2100" dirty="0">
              <a:cs typeface="Arial"/>
            </a:endParaRPr>
          </a:p>
          <a:p>
            <a:pPr lvl="1"/>
            <a:r>
              <a:rPr lang="en-US" sz="2100"/>
              <a:t>Non-resident tuition increase of 3.5%</a:t>
            </a:r>
            <a:endParaRPr lang="en-US" sz="2100" dirty="0">
              <a:cs typeface="Arial"/>
            </a:endParaRPr>
          </a:p>
          <a:p>
            <a:pPr lvl="1"/>
            <a:r>
              <a:rPr lang="en-US" sz="2100"/>
              <a:t>Mandatory fee increases of 5%</a:t>
            </a:r>
            <a:endParaRPr lang="en-US" sz="2100" dirty="0">
              <a:cs typeface="Arial"/>
            </a:endParaRPr>
          </a:p>
          <a:p>
            <a:pPr lvl="1"/>
            <a:r>
              <a:rPr lang="en-US" sz="2100"/>
              <a:t>Three program fee increases</a:t>
            </a:r>
            <a:r>
              <a:rPr lang="en-US" sz="2100" dirty="0"/>
              <a:t> and </a:t>
            </a:r>
            <a:r>
              <a:rPr lang="en-US" sz="2100"/>
              <a:t>one program fee decrease</a:t>
            </a:r>
            <a:endParaRPr lang="en-US" sz="2100" dirty="0">
              <a:cs typeface="Arial"/>
            </a:endParaRPr>
          </a:p>
          <a:p>
            <a:pPr lvl="1"/>
            <a:r>
              <a:rPr lang="en-US" sz="2100"/>
              <a:t>Matriculation fee increase of $50</a:t>
            </a:r>
            <a:endParaRPr lang="en-US" sz="2100" dirty="0">
              <a:cs typeface="Arial"/>
            </a:endParaRPr>
          </a:p>
        </p:txBody>
      </p:sp>
      <p:pic>
        <p:nvPicPr>
          <p:cNvPr id="6" name="Picture 5" descr="A person looking at a poster&#10;&#10;AI-generated content may be incorrect.">
            <a:extLst>
              <a:ext uri="{FF2B5EF4-FFF2-40B4-BE49-F238E27FC236}">
                <a16:creationId xmlns:a16="http://schemas.microsoft.com/office/drawing/2014/main" id="{A634E062-5DEC-F8AF-8DFC-4C8A02F7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r="13148" b="-1"/>
          <a:stretch>
            <a:fillRect/>
          </a:stretch>
        </p:blipFill>
        <p:spPr>
          <a:xfrm>
            <a:off x="5855855" y="10"/>
            <a:ext cx="633309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1218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7B1D9E-17D7-D07A-CBD2-9E4D1FC8E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latin typeface="+mj-lt"/>
                <a:ea typeface="+mj-ea"/>
                <a:cs typeface="+mj-cs"/>
              </a:rPr>
              <a:t>FY26 Budget </a:t>
            </a:r>
            <a:r>
              <a:rPr lang="en-US" sz="6600"/>
              <a:t>Allocations</a:t>
            </a:r>
            <a:endParaRPr lang="en-US" sz="6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7C579B-EE50-471B-CFEF-93167307B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532385"/>
              </p:ext>
            </p:extLst>
          </p:nvPr>
        </p:nvGraphicFramePr>
        <p:xfrm>
          <a:off x="479167" y="1887614"/>
          <a:ext cx="11229068" cy="478368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828274">
                  <a:extLst>
                    <a:ext uri="{9D8B030D-6E8A-4147-A177-3AD203B41FA5}">
                      <a16:colId xmlns:a16="http://schemas.microsoft.com/office/drawing/2014/main" val="1628334576"/>
                    </a:ext>
                  </a:extLst>
                </a:gridCol>
                <a:gridCol w="1589903">
                  <a:extLst>
                    <a:ext uri="{9D8B030D-6E8A-4147-A177-3AD203B41FA5}">
                      <a16:colId xmlns:a16="http://schemas.microsoft.com/office/drawing/2014/main" val="3242228490"/>
                    </a:ext>
                  </a:extLst>
                </a:gridCol>
                <a:gridCol w="1340457">
                  <a:extLst>
                    <a:ext uri="{9D8B030D-6E8A-4147-A177-3AD203B41FA5}">
                      <a16:colId xmlns:a16="http://schemas.microsoft.com/office/drawing/2014/main" val="2792351435"/>
                    </a:ext>
                  </a:extLst>
                </a:gridCol>
                <a:gridCol w="1802849">
                  <a:extLst>
                    <a:ext uri="{9D8B030D-6E8A-4147-A177-3AD203B41FA5}">
                      <a16:colId xmlns:a16="http://schemas.microsoft.com/office/drawing/2014/main" val="3281198674"/>
                    </a:ext>
                  </a:extLst>
                </a:gridCol>
                <a:gridCol w="2087307">
                  <a:extLst>
                    <a:ext uri="{9D8B030D-6E8A-4147-A177-3AD203B41FA5}">
                      <a16:colId xmlns:a16="http://schemas.microsoft.com/office/drawing/2014/main" val="809635631"/>
                    </a:ext>
                  </a:extLst>
                </a:gridCol>
                <a:gridCol w="1580278">
                  <a:extLst>
                    <a:ext uri="{9D8B030D-6E8A-4147-A177-3AD203B41FA5}">
                      <a16:colId xmlns:a16="http://schemas.microsoft.com/office/drawing/2014/main" val="1042507190"/>
                    </a:ext>
                  </a:extLst>
                </a:gridCol>
              </a:tblGrid>
              <a:tr h="8853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cap="all" spc="60">
                          <a:solidFill>
                            <a:schemeClr val="tx1"/>
                          </a:solidFill>
                          <a:effectLst/>
                        </a:rPr>
                        <a:t>Branch</a:t>
                      </a:r>
                      <a:endParaRPr lang="en-US" sz="1600" b="1" i="0" u="none" strike="noStrike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56627" marB="5662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cap="all" spc="60">
                          <a:solidFill>
                            <a:schemeClr val="tx1"/>
                          </a:solidFill>
                          <a:effectLst/>
                        </a:rPr>
                        <a:t>FY25 Base</a:t>
                      </a:r>
                      <a:endParaRPr lang="en-US" sz="1600" b="1" i="0" u="none" strike="noStrike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56627" marB="5662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cap="all" spc="60">
                          <a:solidFill>
                            <a:schemeClr val="tx1"/>
                          </a:solidFill>
                          <a:effectLst/>
                        </a:rPr>
                        <a:t>New Funding</a:t>
                      </a:r>
                      <a:endParaRPr lang="en-US" sz="1600" b="1" i="0" u="none" strike="noStrike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56627" marB="5662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cap="all" spc="60">
                          <a:solidFill>
                            <a:schemeClr val="tx1"/>
                          </a:solidFill>
                          <a:effectLst/>
                        </a:rPr>
                        <a:t>Mandatory Costs</a:t>
                      </a:r>
                      <a:endParaRPr lang="en-US" sz="1600" b="1" i="0" u="none" strike="noStrike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56627" marB="5662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cap="all" spc="60">
                          <a:solidFill>
                            <a:schemeClr val="tx1"/>
                          </a:solidFill>
                          <a:effectLst/>
                        </a:rPr>
                        <a:t>Budget Savings and Adjustments</a:t>
                      </a:r>
                      <a:endParaRPr lang="en-US" sz="1600" b="1" i="0" u="none" strike="noStrike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56627" marB="5662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cap="all" spc="60">
                          <a:solidFill>
                            <a:schemeClr val="tx1"/>
                          </a:solidFill>
                          <a:effectLst/>
                        </a:rPr>
                        <a:t>Total </a:t>
                      </a:r>
                      <a:r>
                        <a:rPr lang="en-US" sz="1600" b="1" u="none" strike="noStrike" cap="all" spc="60" err="1">
                          <a:solidFill>
                            <a:schemeClr val="tx1"/>
                          </a:solidFill>
                          <a:effectLst/>
                        </a:rPr>
                        <a:t>BoT</a:t>
                      </a:r>
                      <a:endParaRPr lang="en-US" sz="1600" b="1" i="0" u="none" strike="noStrike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56627" marB="5662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402801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Academic Affairs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$120,677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$100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$15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($1,750)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$119,117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308645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AFF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$33,585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$126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$1,245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($975)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$33,981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956384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Athletics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$3,648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$100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($72)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$3,676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482094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Campus-wide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$32,748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$1,785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($11,123)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$23,411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060313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Diversity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$1,477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$28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($30)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$1,475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2787302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General Counsel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$2,221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($50)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$2,171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250945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Government Relations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$915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($5)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$910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279927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President's Office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$2,433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($45)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$2,388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99249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Strategy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$2,709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($50)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$2,659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540572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Student Affairs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$18,611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($292)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$18,329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966944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UCM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$5,015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$250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($45)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$5,145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074096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University Advancement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$4,520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$175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$13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($50)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$4,657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555730"/>
                  </a:ext>
                </a:extLst>
              </a:tr>
              <a:tr h="2784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Compensation Increases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$3,750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$1,265 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$5,015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45755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Total Expenditures (in 000s)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$228,560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$4,529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$4,333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($14,487)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$222,934 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56627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087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619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DBE29-451E-3D33-5E88-EE35A273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Impact to Students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E5F2C44F-5492-BC7B-EA62-56318274F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r>
              <a:rPr lang="en-US" sz="2800"/>
              <a:t>Impact to resident students: $415 per FTE</a:t>
            </a:r>
          </a:p>
          <a:p>
            <a:r>
              <a:rPr lang="en-US" sz="2800"/>
              <a:t>Impact to non-resident students: $1,099 per FTE</a:t>
            </a:r>
          </a:p>
          <a:p>
            <a:r>
              <a:rPr lang="en-US" sz="2800"/>
              <a:t>Still competitive and comparable</a:t>
            </a:r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88390-7FBE-4AE3-42AA-68C58F02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900877"/>
            <a:ext cx="6903720" cy="50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58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87AFF-13B8-5995-B46E-A450AD75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240241"/>
            <a:ext cx="10760054" cy="1228299"/>
          </a:xfrm>
        </p:spPr>
        <p:txBody>
          <a:bodyPr>
            <a:normAutofit/>
          </a:bodyPr>
          <a:lstStyle/>
          <a:p>
            <a:r>
              <a:rPr lang="en-US"/>
              <a:t>FY26 Matriculation Fee: Maintaining Services and Competitiveness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34E8E-235A-571E-A9C1-60BE4BECC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321476"/>
            <a:ext cx="4864875" cy="3850724"/>
          </a:xfrm>
        </p:spPr>
        <p:txBody>
          <a:bodyPr anchor="ctr">
            <a:noAutofit/>
          </a:bodyPr>
          <a:lstStyle/>
          <a:p>
            <a:r>
              <a:rPr lang="en-US" sz="3200"/>
              <a:t>One-time fee assessed when a student matriculates</a:t>
            </a:r>
          </a:p>
          <a:p>
            <a:r>
              <a:rPr lang="en-US" sz="3200"/>
              <a:t>Supports orientation and commencement</a:t>
            </a:r>
          </a:p>
          <a:p>
            <a:r>
              <a:rPr lang="en-US" sz="3200"/>
              <a:t>Fee has not been increased in five years while costs have grown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1CAB6A-5886-C8FE-834E-0106F07DC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324823"/>
              </p:ext>
            </p:extLst>
          </p:nvPr>
        </p:nvGraphicFramePr>
        <p:xfrm>
          <a:off x="6015789" y="2282337"/>
          <a:ext cx="5804034" cy="40414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23798">
                  <a:extLst>
                    <a:ext uri="{9D8B030D-6E8A-4147-A177-3AD203B41FA5}">
                      <a16:colId xmlns:a16="http://schemas.microsoft.com/office/drawing/2014/main" val="3668485206"/>
                    </a:ext>
                  </a:extLst>
                </a:gridCol>
                <a:gridCol w="2021934">
                  <a:extLst>
                    <a:ext uri="{9D8B030D-6E8A-4147-A177-3AD203B41FA5}">
                      <a16:colId xmlns:a16="http://schemas.microsoft.com/office/drawing/2014/main" val="2862696433"/>
                    </a:ext>
                  </a:extLst>
                </a:gridCol>
                <a:gridCol w="1448752">
                  <a:extLst>
                    <a:ext uri="{9D8B030D-6E8A-4147-A177-3AD203B41FA5}">
                      <a16:colId xmlns:a16="http://schemas.microsoft.com/office/drawing/2014/main" val="3295274792"/>
                    </a:ext>
                  </a:extLst>
                </a:gridCol>
                <a:gridCol w="1209550">
                  <a:extLst>
                    <a:ext uri="{9D8B030D-6E8A-4147-A177-3AD203B41FA5}">
                      <a16:colId xmlns:a16="http://schemas.microsoft.com/office/drawing/2014/main" val="1549124194"/>
                    </a:ext>
                  </a:extLst>
                </a:gridCol>
              </a:tblGrid>
              <a:tr h="577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Fiscal Year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Inflation Adjusted Rate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Current Rate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Difference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991365"/>
                  </a:ext>
                </a:extLst>
              </a:tr>
              <a:tr h="577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FY20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$101.95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$100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accent2"/>
                          </a:solidFill>
                          <a:effectLst/>
                        </a:rPr>
                        <a:t>($1.95)</a:t>
                      </a:r>
                      <a:endParaRPr lang="en-US" sz="1800" b="0" i="0" u="none" strike="noStrike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876815"/>
                  </a:ext>
                </a:extLst>
              </a:tr>
              <a:tr h="577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FY21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$105.56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$100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accent2"/>
                          </a:solidFill>
                          <a:effectLst/>
                        </a:rPr>
                        <a:t>($5.56)</a:t>
                      </a:r>
                      <a:endParaRPr lang="en-US" sz="1800" b="0" i="0" u="none" strike="noStrike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6923929"/>
                  </a:ext>
                </a:extLst>
              </a:tr>
              <a:tr h="577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FY22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$114.01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$100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accent2"/>
                          </a:solidFill>
                          <a:effectLst/>
                        </a:rPr>
                        <a:t>($14.01)</a:t>
                      </a:r>
                      <a:endParaRPr lang="en-US" sz="1800" b="0" i="0" u="none" strike="noStrike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2673227"/>
                  </a:ext>
                </a:extLst>
              </a:tr>
              <a:tr h="577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FY23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$119.97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$100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accent2"/>
                          </a:solidFill>
                          <a:effectLst/>
                        </a:rPr>
                        <a:t>($19.97)</a:t>
                      </a:r>
                      <a:endParaRPr lang="en-US" sz="1800" b="0" i="0" u="none" strike="noStrike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3235174"/>
                  </a:ext>
                </a:extLst>
              </a:tr>
              <a:tr h="577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FY24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$122.69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$100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accent2"/>
                          </a:solidFill>
                          <a:effectLst/>
                        </a:rPr>
                        <a:t>($22.69)</a:t>
                      </a:r>
                      <a:endParaRPr lang="en-US" sz="1800" b="0" i="0" u="none" strike="noStrike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7039212"/>
                  </a:ext>
                </a:extLst>
              </a:tr>
              <a:tr h="577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FY25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$126.37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$100 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chemeClr val="accent2"/>
                          </a:solidFill>
                          <a:effectLst/>
                        </a:rPr>
                        <a:t>($26.37)</a:t>
                      </a:r>
                      <a:endParaRPr lang="en-US" sz="1800" b="0" i="0" u="none" strike="noStrike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6765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0114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746F1E-FC2A-53F1-B3E7-148ED2D08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5835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F71EA-54D1-1AB9-603A-25100DD701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944BD-8A7D-CF80-A328-289FDF0C5F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03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741446-ACAA-7A21-FED9-EA699DF9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MSU Denver FY25 Total Budget: $292M Including Auxiliaries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C357232-D705-38B7-5847-A4E513609E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488665"/>
              </p:ext>
            </p:extLst>
          </p:nvPr>
        </p:nvGraphicFramePr>
        <p:xfrm>
          <a:off x="208722" y="1520687"/>
          <a:ext cx="11708295" cy="5218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6432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17ED9EE-380C-224B-8619-61C6C01B1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EA0657-2676-EBD0-330D-2DE1D716D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ABD4BE5-70D5-796C-F818-10F0570E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8E63C03-8022-FC66-ECFE-763A4AB804A5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12192000" cy="6737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538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BA9F3-5CEB-A245-6BA8-91710E7A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90" y="315077"/>
            <a:ext cx="4368602" cy="1956841"/>
          </a:xfrm>
        </p:spPr>
        <p:txBody>
          <a:bodyPr anchor="b">
            <a:noAutofit/>
          </a:bodyPr>
          <a:lstStyle/>
          <a:p>
            <a:r>
              <a:rPr lang="en-US" sz="4800">
                <a:cs typeface="Arial"/>
              </a:rPr>
              <a:t>Seeking Approval for FY26 Budget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8860F-83C1-5155-B605-C8CEB6161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90" y="2768235"/>
            <a:ext cx="4789283" cy="3320668"/>
          </a:xfrm>
        </p:spPr>
        <p:txBody>
          <a:bodyPr>
            <a:noAutofit/>
          </a:bodyPr>
          <a:lstStyle/>
          <a:p>
            <a:r>
              <a:rPr lang="en-US" sz="2800"/>
              <a:t>General Fund Budget: $222.9M</a:t>
            </a:r>
          </a:p>
          <a:p>
            <a:r>
              <a:rPr lang="en-US" sz="2800"/>
              <a:t>Resident and Non-Resident Tuition Increases: 3.5%</a:t>
            </a:r>
          </a:p>
          <a:p>
            <a:r>
              <a:rPr lang="en-US" sz="2800"/>
              <a:t>Fee Increases:</a:t>
            </a:r>
          </a:p>
          <a:p>
            <a:pPr lvl="1"/>
            <a:r>
              <a:rPr lang="en-US" sz="2600"/>
              <a:t>Mandatory Fees </a:t>
            </a:r>
          </a:p>
          <a:p>
            <a:pPr lvl="1"/>
            <a:r>
              <a:rPr lang="en-US" sz="2600"/>
              <a:t>Program Fees</a:t>
            </a:r>
          </a:p>
          <a:p>
            <a:pPr lvl="1"/>
            <a:r>
              <a:rPr lang="en-US" sz="2600"/>
              <a:t>Matriculation Fee</a:t>
            </a:r>
          </a:p>
        </p:txBody>
      </p:sp>
      <p:pic>
        <p:nvPicPr>
          <p:cNvPr id="5" name="Picture 4" descr="A group of girls holding a sign&#10;&#10;AI-generated content may be incorrect.">
            <a:extLst>
              <a:ext uri="{FF2B5EF4-FFF2-40B4-BE49-F238E27FC236}">
                <a16:creationId xmlns:a16="http://schemas.microsoft.com/office/drawing/2014/main" id="{88E98152-82BF-5959-EB23-0A0A665F1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5" r="7862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8252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C2346F-C5A4-0324-484C-15A24CA94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DDFC23-D6A0-833E-FA6D-2BE731B86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8E41E4-9525-2C14-0D14-8080C65E3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2EC76437-61E9-C1EA-B0D1-BC91B51654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370121"/>
              </p:ext>
            </p:extLst>
          </p:nvPr>
        </p:nvGraphicFramePr>
        <p:xfrm>
          <a:off x="477012" y="480060"/>
          <a:ext cx="11237976" cy="589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1797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9E56-539B-53F7-A775-C3B6B945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56" y="-2032"/>
            <a:ext cx="4170172" cy="3929380"/>
          </a:xfrm>
        </p:spPr>
        <p:txBody>
          <a:bodyPr>
            <a:normAutofit/>
          </a:bodyPr>
          <a:lstStyle/>
          <a:p>
            <a:r>
              <a:rPr lang="en-US" sz="3600"/>
              <a:t>Approximately 64% of tuition and fees are covered by grants and scholarships.</a:t>
            </a:r>
            <a:endParaRPr lang="en-US" sz="3600">
              <a:cs typeface="Arial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56B5F56D-969D-53F7-A597-9FC292AB38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4" name="Picture 6" descr="Graduate School - MSU Denver">
            <a:extLst>
              <a:ext uri="{FF2B5EF4-FFF2-40B4-BE49-F238E27FC236}">
                <a16:creationId xmlns:a16="http://schemas.microsoft.com/office/drawing/2014/main" id="{DD665BA0-4434-7868-0012-45E0BB77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6" y="3560605"/>
            <a:ext cx="3944825" cy="26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46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E1ACF5-F29D-62BE-247F-D03A3DC2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758494"/>
          </a:xfrm>
        </p:spPr>
        <p:txBody>
          <a:bodyPr anchor="t">
            <a:normAutofit/>
          </a:bodyPr>
          <a:lstStyle/>
          <a:p>
            <a:r>
              <a:rPr lang="en-US" sz="3200"/>
              <a:t>Tuition and Affordability </a:t>
            </a:r>
          </a:p>
        </p:txBody>
      </p:sp>
      <p:pic>
        <p:nvPicPr>
          <p:cNvPr id="7" name="Picture 6" descr="Close-up of four hands holding graduation caps with gold tassels against a blue sky">
            <a:extLst>
              <a:ext uri="{FF2B5EF4-FFF2-40B4-BE49-F238E27FC236}">
                <a16:creationId xmlns:a16="http://schemas.microsoft.com/office/drawing/2014/main" id="{04DFCDAE-150F-021A-3E42-3A89B8B43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r="18527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271CA6-376C-9031-F8D4-09E7E25E4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1896530"/>
            <a:ext cx="5826732" cy="4763914"/>
          </a:xfrm>
        </p:spPr>
        <p:txBody>
          <a:bodyPr>
            <a:normAutofit/>
          </a:bodyPr>
          <a:lstStyle/>
          <a:p>
            <a:r>
              <a:rPr lang="en-US" sz="2400"/>
              <a:t>Roadrunner Promise: Students making less than $60K pay no tuition and mandatory fees</a:t>
            </a:r>
          </a:p>
          <a:p>
            <a:r>
              <a:rPr lang="en-US" sz="2400"/>
              <a:t>Nearly 40% of MSU Denver Students are Pell-Eligible</a:t>
            </a:r>
          </a:p>
          <a:p>
            <a:r>
              <a:rPr lang="en-US" sz="2400"/>
              <a:t>According to 2023-24 Data, about 50% of students had reported income below $40,000</a:t>
            </a:r>
          </a:p>
          <a:p>
            <a:r>
              <a:rPr lang="en-US" sz="2400"/>
              <a:t>Based on available data, average loan debt and share of students with loans have both decreased</a:t>
            </a:r>
          </a:p>
        </p:txBody>
      </p:sp>
    </p:spTree>
    <p:extLst>
      <p:ext uri="{BB962C8B-B14F-4D97-AF65-F5344CB8AC3E}">
        <p14:creationId xmlns:p14="http://schemas.microsoft.com/office/powerpoint/2010/main" val="2802434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A1F6D-1FEA-D50D-5CC9-A70B96A8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MSU Denver Ten Year Tuition</a:t>
            </a:r>
            <a:r>
              <a:rPr lang="en-US" sz="4800"/>
              <a:t> History</a:t>
            </a: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BCCF44-50EE-53B4-4DCB-06BE238E13A9}"/>
              </a:ext>
            </a:extLst>
          </p:cNvPr>
          <p:cNvGrpSpPr/>
          <p:nvPr/>
        </p:nvGrpSpPr>
        <p:grpSpPr>
          <a:xfrm>
            <a:off x="0" y="1854802"/>
            <a:ext cx="12192000" cy="4972841"/>
            <a:chOff x="0" y="1854802"/>
            <a:chExt cx="12192000" cy="4972841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307BFDA0-2C49-5283-1936-C1CCCDA28B7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1854802"/>
            <a:ext cx="12192000" cy="4651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6DBFDF-CCBD-F009-B750-5DA64BFEB673}"/>
                </a:ext>
              </a:extLst>
            </p:cNvPr>
            <p:cNvSpPr txBox="1"/>
            <p:nvPr/>
          </p:nvSpPr>
          <p:spPr>
            <a:xfrm>
              <a:off x="90311" y="6581422"/>
              <a:ext cx="108260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457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 15 Credit Hour Rate Increase for FY 19-20 and FY21-22 reflect the two-part effort to close the tuition window.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6291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8042BD-BDA1-26FC-B9C5-0F84A30D3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7596"/>
            <a:ext cx="6588493" cy="1221440"/>
          </a:xfrm>
        </p:spPr>
        <p:txBody>
          <a:bodyPr anchor="b">
            <a:normAutofit/>
          </a:bodyPr>
          <a:lstStyle/>
          <a:p>
            <a:r>
              <a:rPr lang="en-US" sz="3700"/>
              <a:t>Strong Compensation is Our Most Strategic Investment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E2876F-01CE-2B96-6F77-A6C0999E9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10745"/>
            <a:ext cx="6511492" cy="5071731"/>
          </a:xfrm>
        </p:spPr>
        <p:txBody>
          <a:bodyPr anchor="t">
            <a:normAutofit/>
          </a:bodyPr>
          <a:lstStyle/>
          <a:p>
            <a:r>
              <a:rPr lang="en-US" sz="3200"/>
              <a:t>Key Results from Salary.com Compensation Equity Study</a:t>
            </a:r>
          </a:p>
          <a:p>
            <a:pPr lvl="1"/>
            <a:r>
              <a:rPr lang="en-US" sz="3200"/>
              <a:t>No equity issues identified</a:t>
            </a:r>
          </a:p>
          <a:p>
            <a:pPr lvl="1"/>
            <a:r>
              <a:rPr lang="en-US" sz="3200"/>
              <a:t>Competitive compensation</a:t>
            </a:r>
          </a:p>
          <a:p>
            <a:r>
              <a:rPr lang="en-US" sz="3200"/>
              <a:t>Median Salaries:</a:t>
            </a:r>
          </a:p>
          <a:p>
            <a:pPr lvl="1"/>
            <a:r>
              <a:rPr lang="en-US" sz="3200"/>
              <a:t>Faculty at $95,356 (qualifies as Tier 1 Job)</a:t>
            </a:r>
          </a:p>
          <a:p>
            <a:pPr lvl="1"/>
            <a:r>
              <a:rPr lang="en-US" sz="3200"/>
              <a:t>Staff: $70,690 (qualifies as Tier 2 Job)</a:t>
            </a:r>
          </a:p>
          <a:p>
            <a:pPr lvl="1"/>
            <a:endParaRPr lang="en-US" sz="2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D5E85C-12C5-92F1-ECAF-F6EBE9398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088" y="909081"/>
            <a:ext cx="3626287" cy="50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88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9B1437-3C74-C540-FEA8-B9ABCC23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99" y="210978"/>
            <a:ext cx="11040701" cy="1325563"/>
          </a:xfrm>
        </p:spPr>
        <p:txBody>
          <a:bodyPr/>
          <a:lstStyle/>
          <a:p>
            <a:r>
              <a:rPr lang="en-US"/>
              <a:t>If Enrollment Changes MSU Will Enact a Waterfall of Priorities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78C4DF-5E8B-14FD-8383-11C678785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299" y="1536540"/>
            <a:ext cx="5554302" cy="4284837"/>
          </a:xfrm>
        </p:spPr>
        <p:txBody>
          <a:bodyPr>
            <a:normAutofit fontScale="85000" lnSpcReduction="20000"/>
          </a:bodyPr>
          <a:lstStyle/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Increased Enrollment Waterfall Subject to Available Revenue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 Enterprise Risk Management position funding requested by the Administration Branch.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Increase support for UCM to support marketing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Additional student hourly support for Undergraduate Studies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Move money to reserves and support University fiscal stability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Athletics scholarships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Further compensation adjustments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44748-B463-6F0A-B68A-C838A589F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536540"/>
            <a:ext cx="5334000" cy="4284837"/>
          </a:xfrm>
        </p:spPr>
        <p:txBody>
          <a:bodyPr>
            <a:normAutofit fontScale="85000" lnSpcReduction="20000"/>
          </a:bodyPr>
          <a:lstStyle/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Reduced Enrollment Waterfall (1% Down)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Reduce student hourly for Undergraduate Studies 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Reduce Marketing support for UCM 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Reduce Athletics Scholarships 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not move Advancement positions 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Pull back ODI Salary increases 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Halt Email and Account Security Enhancements </a:t>
            </a:r>
          </a:p>
          <a:p>
            <a:pPr marL="742950" marR="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>
                <a:effectLst/>
                <a:ea typeface="Calibri" panose="020F0502020204030204" pitchFamily="34" charset="0"/>
              </a:rPr>
              <a:t>Identify additional savings from branches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00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BCCE9-699F-1726-A1FF-A7D6A20BD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FY26 Hotel Budget: Informational Update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5DBEB-0452-5971-07A4-B9E4B73D6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Autofit/>
          </a:bodyPr>
          <a:lstStyle/>
          <a:p>
            <a:r>
              <a:rPr lang="en-US" sz="2400"/>
              <a:t>FY26 Hotel Budget is on course and on speed</a:t>
            </a:r>
          </a:p>
          <a:p>
            <a:pPr lvl="1"/>
            <a:r>
              <a:rPr lang="en-US" sz="2400"/>
              <a:t>Occupancy remains strong</a:t>
            </a:r>
          </a:p>
          <a:p>
            <a:pPr lvl="1"/>
            <a:r>
              <a:rPr lang="en-US" sz="2400"/>
              <a:t>Benchmarking against industry standard for key metrics</a:t>
            </a:r>
          </a:p>
          <a:p>
            <a:pPr lvl="1"/>
            <a:r>
              <a:rPr lang="en-US" sz="2400"/>
              <a:t>Continued strong revenue projections</a:t>
            </a:r>
          </a:p>
          <a:p>
            <a:pPr lvl="1"/>
            <a:r>
              <a:rPr lang="en-US" sz="2400"/>
              <a:t>Evaluating circumstances that would impact the budget</a:t>
            </a:r>
          </a:p>
          <a:p>
            <a:pPr lvl="1"/>
            <a:r>
              <a:rPr lang="en-US" sz="2400"/>
              <a:t>Budget is Approved by Vice President of Administration and Finance</a:t>
            </a:r>
          </a:p>
        </p:txBody>
      </p:sp>
    </p:spTree>
    <p:extLst>
      <p:ext uri="{BB962C8B-B14F-4D97-AF65-F5344CB8AC3E}">
        <p14:creationId xmlns:p14="http://schemas.microsoft.com/office/powerpoint/2010/main" val="65186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5C019-17AC-48A1-EEDE-47D866DD4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777496" cy="1128068"/>
          </a:xfrm>
        </p:spPr>
        <p:txBody>
          <a:bodyPr anchor="ctr">
            <a:normAutofit fontScale="90000"/>
          </a:bodyPr>
          <a:lstStyle/>
          <a:p>
            <a:r>
              <a:rPr lang="en-US" sz="3700"/>
              <a:t>FY26 Budget Development: Big Wins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7F282-3BD3-AF3A-2B7F-231F2474A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3" y="2330505"/>
            <a:ext cx="5388404" cy="4100615"/>
          </a:xfrm>
        </p:spPr>
        <p:txBody>
          <a:bodyPr anchor="ctr">
            <a:noAutofit/>
          </a:bodyPr>
          <a:lstStyle/>
          <a:p>
            <a:r>
              <a:rPr lang="en-US" sz="2000"/>
              <a:t>Engagement in the process: UPBAC, Campus Leaders, and Budget Team</a:t>
            </a:r>
          </a:p>
          <a:p>
            <a:r>
              <a:rPr lang="en-US" sz="2000"/>
              <a:t>Systems Transparency: Workday provides a better understanding of budget to actuals</a:t>
            </a:r>
          </a:p>
          <a:p>
            <a:r>
              <a:rPr lang="en-US" sz="2000"/>
              <a:t>Understanding Trends: Better evaluation of University Underspend and reversal of past budget contra</a:t>
            </a:r>
          </a:p>
          <a:p>
            <a:r>
              <a:rPr lang="en-US" sz="2000"/>
              <a:t>Program evaluation: Used ROI to analyze Tennis program</a:t>
            </a:r>
          </a:p>
          <a:p>
            <a:r>
              <a:rPr lang="en-US" sz="2000"/>
              <a:t>Contracts Management: Budget savings identified through contract reductions</a:t>
            </a:r>
          </a:p>
          <a:p>
            <a:r>
              <a:rPr lang="en-US" sz="2000"/>
              <a:t>Walking our way to ERM Success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reworks in the sky&#10;&#10;AI-generated content may be incorrect.">
            <a:extLst>
              <a:ext uri="{FF2B5EF4-FFF2-40B4-BE49-F238E27FC236}">
                <a16:creationId xmlns:a16="http://schemas.microsoft.com/office/drawing/2014/main" id="{82604657-46CE-F0EF-C54F-7CC4F87EF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r="17903" b="1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64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30091-B654-787C-D0F6-EEF6F0F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755" y="0"/>
            <a:ext cx="6660497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President Davidson’s Budget Charge</a:t>
            </a:r>
          </a:p>
        </p:txBody>
      </p:sp>
      <p:pic>
        <p:nvPicPr>
          <p:cNvPr id="4" name="Picture 2" descr="Rowdy the Roadrunner statue unveiled on mascot's 50th anniversary - MSU  Denver">
            <a:extLst>
              <a:ext uri="{FF2B5EF4-FFF2-40B4-BE49-F238E27FC236}">
                <a16:creationId xmlns:a16="http://schemas.microsoft.com/office/drawing/2014/main" id="{03FFC707-E367-097D-A7BE-61183726E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9" r="36501" b="5347"/>
          <a:stretch/>
        </p:blipFill>
        <p:spPr bwMode="auto">
          <a:xfrm>
            <a:off x="544748" y="428027"/>
            <a:ext cx="4020621" cy="56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70D82C-328F-C816-F1AF-EC7A64FE8A3F}"/>
              </a:ext>
            </a:extLst>
          </p:cNvPr>
          <p:cNvSpPr txBox="1">
            <a:spLocks/>
          </p:cNvSpPr>
          <p:nvPr/>
        </p:nvSpPr>
        <p:spPr>
          <a:xfrm>
            <a:off x="4986755" y="1917702"/>
            <a:ext cx="6796247" cy="4647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 Retention and Completion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Continuing our commitment to our people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1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70% of budget linked to </a:t>
            </a:r>
            <a:r>
              <a:rPr lang="en-US" sz="2400">
                <a:solidFill>
                  <a:srgbClr val="00457C"/>
                </a:solidFill>
                <a:latin typeface="Arial"/>
              </a:rPr>
              <a:t>our talented people;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 </a:t>
            </a:r>
            <a:r>
              <a:rPr lang="en-US" sz="2400">
                <a:solidFill>
                  <a:srgbClr val="00457C"/>
                </a:solidFill>
                <a:latin typeface="Arial"/>
              </a:rPr>
              <a:t>this valuable investment must be protected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Removing friction and increasing organizational efficiency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Strengthen sustainability through strategic reserves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Strategically expand our recruitment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457C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280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A30AD7-D36F-D2F0-3D9A-B7D2FD0DA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0055" y="3154772"/>
            <a:ext cx="6629400" cy="1240221"/>
          </a:xfrm>
        </p:spPr>
        <p:txBody>
          <a:bodyPr/>
          <a:lstStyle/>
          <a:p>
            <a:r>
              <a:rPr lang="en-US"/>
              <a:t>FY 26 Revenue Drivers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D935AC-853F-DC24-E81B-3907AAF21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AF256-5307-4687-B456-FD365221AD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57C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57C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73720-4EA5-F656-3AE0-50A89523B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3467"/>
            <a:ext cx="12192000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FY25 Tuition and Fees Landscape MSU Compared to Colorado Peers (30 Credits)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4ED4F60-457D-A90C-0660-DC198CB54C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430007"/>
              </p:ext>
            </p:extLst>
          </p:nvPr>
        </p:nvGraphicFramePr>
        <p:xfrm>
          <a:off x="0" y="1474237"/>
          <a:ext cx="12191999" cy="5287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666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walking in a park&#10;&#10;AI-generated content may be incorrect.">
            <a:extLst>
              <a:ext uri="{FF2B5EF4-FFF2-40B4-BE49-F238E27FC236}">
                <a16:creationId xmlns:a16="http://schemas.microsoft.com/office/drawing/2014/main" id="{59598B41-9045-9602-A112-3FD4E4B112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6" b="7864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C057D0-17B5-C03F-018F-83546074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768650"/>
            <a:ext cx="10506456" cy="2057400"/>
          </a:xfrm>
        </p:spPr>
        <p:txBody>
          <a:bodyPr anchor="b">
            <a:normAutofit fontScale="90000"/>
          </a:bodyPr>
          <a:lstStyle/>
          <a:p>
            <a:r>
              <a:rPr lang="en-US" sz="5000">
                <a:solidFill>
                  <a:schemeClr val="bg1"/>
                </a:solidFill>
              </a:rPr>
              <a:t>Data assessment points to using </a:t>
            </a:r>
            <a:r>
              <a:rPr lang="en-US" sz="5000" i="1">
                <a:solidFill>
                  <a:schemeClr val="bg1"/>
                </a:solidFill>
              </a:rPr>
              <a:t>Flat </a:t>
            </a:r>
            <a:r>
              <a:rPr lang="en-US" sz="5000">
                <a:solidFill>
                  <a:schemeClr val="bg1"/>
                </a:solidFill>
              </a:rPr>
              <a:t>enrollment growth as conservative estimate for budget build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370B2-5D1D-6D25-3751-66F8E3CF9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Increased Recruitment:</a:t>
            </a:r>
          </a:p>
          <a:p>
            <a:pPr lvl="1"/>
            <a:r>
              <a:rPr lang="en-US" sz="3200">
                <a:solidFill>
                  <a:schemeClr val="bg1"/>
                </a:solidFill>
              </a:rPr>
              <a:t>Applicants up 23%</a:t>
            </a:r>
          </a:p>
          <a:p>
            <a:pPr lvl="1"/>
            <a:r>
              <a:rPr lang="en-US" sz="3200">
                <a:solidFill>
                  <a:schemeClr val="bg1"/>
                </a:solidFill>
              </a:rPr>
              <a:t>Admits up 25%</a:t>
            </a:r>
          </a:p>
          <a:p>
            <a:r>
              <a:rPr lang="en-US" sz="3200" b="1">
                <a:solidFill>
                  <a:schemeClr val="bg1"/>
                </a:solidFill>
              </a:rPr>
              <a:t>Fall 24 to Fall 25 Comparison:</a:t>
            </a:r>
          </a:p>
          <a:p>
            <a:pPr lvl="1"/>
            <a:r>
              <a:rPr lang="en-US" sz="3200">
                <a:solidFill>
                  <a:schemeClr val="bg1"/>
                </a:solidFill>
              </a:rPr>
              <a:t>Full Year FTE Trends up .47%</a:t>
            </a:r>
          </a:p>
          <a:p>
            <a:pPr lvl="1"/>
            <a:r>
              <a:rPr lang="en-US" sz="3200">
                <a:solidFill>
                  <a:schemeClr val="bg1"/>
                </a:solidFill>
              </a:rPr>
              <a:t>Headcount Trends up .22%</a:t>
            </a:r>
          </a:p>
        </p:txBody>
      </p:sp>
    </p:spTree>
    <p:extLst>
      <p:ext uri="{BB962C8B-B14F-4D97-AF65-F5344CB8AC3E}">
        <p14:creationId xmlns:p14="http://schemas.microsoft.com/office/powerpoint/2010/main" val="2512353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9DCAA3-17C3-67C8-A8B1-69DD209AA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4" y="144081"/>
            <a:ext cx="5614734" cy="1708242"/>
          </a:xfrm>
        </p:spPr>
        <p:txBody>
          <a:bodyPr anchor="ctr">
            <a:normAutofit/>
          </a:bodyPr>
          <a:lstStyle/>
          <a:p>
            <a:r>
              <a:rPr lang="en-US"/>
              <a:t>State Funding and Tuition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F65F77-189A-EA6F-97A6-B1160C03A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4" y="1927272"/>
            <a:ext cx="5775157" cy="4678627"/>
          </a:xfrm>
        </p:spPr>
        <p:txBody>
          <a:bodyPr anchor="ctr">
            <a:noAutofit/>
          </a:bodyPr>
          <a:lstStyle/>
          <a:p>
            <a:r>
              <a:rPr lang="en-US" sz="2800"/>
              <a:t>Changing State Environment:</a:t>
            </a:r>
          </a:p>
          <a:p>
            <a:pPr lvl="1"/>
            <a:r>
              <a:rPr lang="en-US" sz="2800"/>
              <a:t>$31.7M for Higher Education Operating</a:t>
            </a:r>
            <a:endParaRPr lang="en-US" sz="2800">
              <a:cs typeface="Arial"/>
            </a:endParaRPr>
          </a:p>
          <a:p>
            <a:pPr lvl="1"/>
            <a:r>
              <a:rPr lang="en-US" sz="2800"/>
              <a:t>$3.3M for MSU Denver</a:t>
            </a:r>
            <a:endParaRPr lang="en-US" sz="2800">
              <a:cs typeface="Arial"/>
            </a:endParaRPr>
          </a:p>
          <a:p>
            <a:r>
              <a:rPr lang="en-US" sz="2800"/>
              <a:t>Tuition Rate Caps:</a:t>
            </a:r>
            <a:endParaRPr lang="en-US" sz="2800">
              <a:cs typeface="Arial"/>
            </a:endParaRPr>
          </a:p>
          <a:p>
            <a:pPr lvl="1"/>
            <a:r>
              <a:rPr lang="en-US" sz="2800"/>
              <a:t>3.5% for Resident and Non-Resident Students</a:t>
            </a:r>
            <a:endParaRPr lang="en-US" sz="2800">
              <a:cs typeface="Arial"/>
            </a:endParaRPr>
          </a:p>
          <a:p>
            <a:pPr lvl="2"/>
            <a:r>
              <a:rPr lang="en-US" sz="2800"/>
              <a:t>Rates only applied to new students due to Tuition Lock</a:t>
            </a:r>
            <a:endParaRPr lang="en-US" sz="2800">
              <a:cs typeface="Arial"/>
            </a:endParaRPr>
          </a:p>
          <a:p>
            <a:pPr lvl="1"/>
            <a:r>
              <a:rPr lang="en-US" sz="2800"/>
              <a:t>Generates $1.3M in Revenue</a:t>
            </a:r>
            <a:endParaRPr lang="en-US" sz="2800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E505A-28AC-CD1C-8B7B-1D9CCDCC4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r="27896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2486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Office Theme">
  <a:themeElements>
    <a:clrScheme name="MSU Denver Color Palette">
      <a:dk1>
        <a:srgbClr val="00457C"/>
      </a:dk1>
      <a:lt1>
        <a:sysClr val="window" lastClr="FFFFFF"/>
      </a:lt1>
      <a:dk2>
        <a:srgbClr val="00457C"/>
      </a:dk2>
      <a:lt2>
        <a:srgbClr val="E7E6E6"/>
      </a:lt2>
      <a:accent1>
        <a:srgbClr val="508FCC"/>
      </a:accent1>
      <a:accent2>
        <a:srgbClr val="D11242"/>
      </a:accent2>
      <a:accent3>
        <a:srgbClr val="B3B5B7"/>
      </a:accent3>
      <a:accent4>
        <a:srgbClr val="6D6E70"/>
      </a:accent4>
      <a:accent5>
        <a:srgbClr val="00457C"/>
      </a:accent5>
      <a:accent6>
        <a:srgbClr val="0C0C0C"/>
      </a:accent6>
      <a:hlink>
        <a:srgbClr val="508FCC"/>
      </a:hlink>
      <a:folHlink>
        <a:srgbClr val="D1124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SU Denver Color Palette">
      <a:dk1>
        <a:srgbClr val="00457C"/>
      </a:dk1>
      <a:lt1>
        <a:sysClr val="window" lastClr="FFFFFF"/>
      </a:lt1>
      <a:dk2>
        <a:srgbClr val="00457C"/>
      </a:dk2>
      <a:lt2>
        <a:srgbClr val="E7E6E6"/>
      </a:lt2>
      <a:accent1>
        <a:srgbClr val="508FCC"/>
      </a:accent1>
      <a:accent2>
        <a:srgbClr val="D11242"/>
      </a:accent2>
      <a:accent3>
        <a:srgbClr val="B3B5B7"/>
      </a:accent3>
      <a:accent4>
        <a:srgbClr val="6D6E70"/>
      </a:accent4>
      <a:accent5>
        <a:srgbClr val="00457C"/>
      </a:accent5>
      <a:accent6>
        <a:srgbClr val="0C0C0C"/>
      </a:accent6>
      <a:hlink>
        <a:srgbClr val="508FCC"/>
      </a:hlink>
      <a:folHlink>
        <a:srgbClr val="D1124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MSU Denver Color Palette">
      <a:dk1>
        <a:srgbClr val="00457C"/>
      </a:dk1>
      <a:lt1>
        <a:sysClr val="window" lastClr="FFFFFF"/>
      </a:lt1>
      <a:dk2>
        <a:srgbClr val="00457C"/>
      </a:dk2>
      <a:lt2>
        <a:srgbClr val="E7E6E6"/>
      </a:lt2>
      <a:accent1>
        <a:srgbClr val="508FCC"/>
      </a:accent1>
      <a:accent2>
        <a:srgbClr val="D11242"/>
      </a:accent2>
      <a:accent3>
        <a:srgbClr val="B3B5B7"/>
      </a:accent3>
      <a:accent4>
        <a:srgbClr val="6D6E70"/>
      </a:accent4>
      <a:accent5>
        <a:srgbClr val="00457C"/>
      </a:accent5>
      <a:accent6>
        <a:srgbClr val="0C0C0C"/>
      </a:accent6>
      <a:hlink>
        <a:srgbClr val="508FCC"/>
      </a:hlink>
      <a:folHlink>
        <a:srgbClr val="D1124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ngemakers Wanted PPT Template_Standard_2024" id="{D0EACC77-97DC-4B0D-94B3-325AF5496849}" vid="{63D1B583-F782-44FF-B687-4BF6A622CCA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8a8c30-dc87-4217-b3da-3496c5684f9e">
      <Terms xmlns="http://schemas.microsoft.com/office/infopath/2007/PartnerControls"/>
    </lcf76f155ced4ddcb4097134ff3c332f>
    <TaxCatchAll xmlns="9c8da537-54e6-4c4d-b1d6-a3e33a52854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6B71837D4F8841B3162611F2B1CA71" ma:contentTypeVersion="18" ma:contentTypeDescription="Create a new document." ma:contentTypeScope="" ma:versionID="004d11e070601bd98e06c48eef32d89a">
  <xsd:schema xmlns:xsd="http://www.w3.org/2001/XMLSchema" xmlns:xs="http://www.w3.org/2001/XMLSchema" xmlns:p="http://schemas.microsoft.com/office/2006/metadata/properties" xmlns:ns2="aa8a8c30-dc87-4217-b3da-3496c5684f9e" xmlns:ns3="9c8da537-54e6-4c4d-b1d6-a3e33a528544" targetNamespace="http://schemas.microsoft.com/office/2006/metadata/properties" ma:root="true" ma:fieldsID="c8dd63969c85e685853c5f41580ea2a3" ns2:_="" ns3:_="">
    <xsd:import namespace="aa8a8c30-dc87-4217-b3da-3496c5684f9e"/>
    <xsd:import namespace="9c8da537-54e6-4c4d-b1d6-a3e33a528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a8c30-dc87-4217-b3da-3496c5684f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23401fd-4171-4ebb-b21f-c984330e7b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8da537-54e6-4c4d-b1d6-a3e33a528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84e207e-c0bc-4cec-96ca-898fc6e2ece9}" ma:internalName="TaxCatchAll" ma:showField="CatchAllData" ma:web="9c8da537-54e6-4c4d-b1d6-a3e33a5285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7A693B-DCD8-4891-8B50-6D84444FBC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13E38A-8877-4531-BF4B-AFE1CBF935F4}">
  <ds:schemaRefs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9c8da537-54e6-4c4d-b1d6-a3e33a528544"/>
    <ds:schemaRef ds:uri="http://schemas.microsoft.com/office/infopath/2007/PartnerControls"/>
    <ds:schemaRef ds:uri="http://schemas.openxmlformats.org/package/2006/metadata/core-properties"/>
    <ds:schemaRef ds:uri="aa8a8c30-dc87-4217-b3da-3496c5684f9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E0A8BAC-91DC-4B3B-B65E-623E0AE35097}">
  <ds:schemaRefs>
    <ds:schemaRef ds:uri="9c8da537-54e6-4c4d-b1d6-a3e33a528544"/>
    <ds:schemaRef ds:uri="aa8a8c30-dc87-4217-b3da-3496c5684f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1772</Words>
  <Application>Microsoft Office PowerPoint</Application>
  <PresentationFormat>Widescreen</PresentationFormat>
  <Paragraphs>358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1_Office Theme</vt:lpstr>
      <vt:lpstr>2_Office Theme</vt:lpstr>
      <vt:lpstr>Office Theme</vt:lpstr>
      <vt:lpstr>3_Office Theme</vt:lpstr>
      <vt:lpstr>MSU Denver FY26 Proposed Budget</vt:lpstr>
      <vt:lpstr>Agenda Overview</vt:lpstr>
      <vt:lpstr>Seeking Approval for FY26 Budget</vt:lpstr>
      <vt:lpstr>FY26 Budget Development: Big Wins</vt:lpstr>
      <vt:lpstr>President Davidson’s Budget Charge</vt:lpstr>
      <vt:lpstr>FY 26 Revenue Drivers</vt:lpstr>
      <vt:lpstr>FY25 Tuition and Fees Landscape MSU Compared to Colorado Peers (30 Credits)</vt:lpstr>
      <vt:lpstr>Data assessment points to using Flat enrollment growth as conservative estimate for budget build</vt:lpstr>
      <vt:lpstr>State Funding and Tuition</vt:lpstr>
      <vt:lpstr>Fees: Four Types Supporting Students</vt:lpstr>
      <vt:lpstr>Expenditures and Strategic Alignment</vt:lpstr>
      <vt:lpstr>FY26 Budget:  The Math Problem</vt:lpstr>
      <vt:lpstr>FY26 The Dollars: Identified Savings for Redistribution</vt:lpstr>
      <vt:lpstr>Strategic Budget Savings: Protecting Student Supports</vt:lpstr>
      <vt:lpstr>FY26 Recommended Increases</vt:lpstr>
      <vt:lpstr>FY26 Compensation: People do the Work</vt:lpstr>
      <vt:lpstr>Historical Comp Increases: Catching up on Competitiveness </vt:lpstr>
      <vt:lpstr>Enterprise Risk Management: Moving Forward to next Phase with Existing Resources</vt:lpstr>
      <vt:lpstr>Building our Reserves: FY25 estimated 13.5% trending toward 15%</vt:lpstr>
      <vt:lpstr>Capital Budgeting: Building the Approach</vt:lpstr>
      <vt:lpstr>FY26 Budget Approval</vt:lpstr>
      <vt:lpstr>Board Approval</vt:lpstr>
      <vt:lpstr>FY26 Budget Allocations</vt:lpstr>
      <vt:lpstr>Impact to Students</vt:lpstr>
      <vt:lpstr>FY26 Matriculation Fee: Maintaining Services and Competitiveness</vt:lpstr>
      <vt:lpstr>Thank You!</vt:lpstr>
      <vt:lpstr>Appendix</vt:lpstr>
      <vt:lpstr>MSU Denver FY25 Total Budget: $292M Including Auxiliaries</vt:lpstr>
      <vt:lpstr>PowerPoint Presentation</vt:lpstr>
      <vt:lpstr>PowerPoint Presentation</vt:lpstr>
      <vt:lpstr>Approximately 64% of tuition and fees are covered by grants and scholarships.</vt:lpstr>
      <vt:lpstr>Tuition and Affordability </vt:lpstr>
      <vt:lpstr>MSU Denver Ten Year Tuition History</vt:lpstr>
      <vt:lpstr>Strong Compensation is Our Most Strategic Investment</vt:lpstr>
      <vt:lpstr>If Enrollment Changes MSU Will Enact a Waterfall of Priorities </vt:lpstr>
      <vt:lpstr>FY26 Hotel Budget: Informational Update</vt:lpstr>
    </vt:vector>
  </TitlesOfParts>
  <Company>Metropolitan State University of Denver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December 2023 UPBAC</dc:title>
  <dc:creator>Andrew Rauch</dc:creator>
  <cp:lastModifiedBy>Andrew Rauch</cp:lastModifiedBy>
  <cp:revision>4</cp:revision>
  <cp:lastPrinted>2025-06-11T16:25:39Z</cp:lastPrinted>
  <dcterms:created xsi:type="dcterms:W3CDTF">2023-12-05T20:52:23Z</dcterms:created>
  <dcterms:modified xsi:type="dcterms:W3CDTF">2025-06-11T20:23:57Z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0x010100C56B71837D4F8841B3162611F2B1CA71</vt:lpwstr>
  </property>
  <property fmtid="{D5CDD505-2E9C-101B-9397-08002B2CF9AE}" pid="3" name="MediaServiceImageTags">
    <vt:lpwstr/>
  </property>
</Properties>
</file>