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Lato" panose="020F0502020204030203" pitchFamily="34" charset="0"/>
      <p:regular r:id="rId14"/>
      <p:bold r:id="rId15"/>
      <p:italic r:id="rId16"/>
      <p:boldItalic r:id="rId17"/>
    </p:embeddedFont>
    <p:embeddedFont>
      <p:font typeface="Lato Bold" panose="020F0502020204030203" pitchFamily="34" charset="0"/>
      <p:regular r:id="rId18"/>
      <p:bold r:id="rId19"/>
    </p:embeddedFont>
    <p:embeddedFont>
      <p:font typeface="League Spartan" pitchFamily="2" charset="77"/>
      <p:regular r:id="rId20"/>
      <p:bold r:id="rId21"/>
    </p:embeddedFont>
    <p:embeddedFont>
      <p:font typeface="Poppins" pitchFamily="2" charset="77"/>
      <p:regular r:id="rId22"/>
      <p:bold r:id="rId23"/>
      <p:italic r:id="rId24"/>
      <p:boldItalic r:id="rId25"/>
    </p:embeddedFont>
    <p:embeddedFont>
      <p:font typeface="Poppins Bold" pitchFamily="2" charset="77"/>
      <p:regular r:id="rId26"/>
      <p:bold r:id="rId27"/>
    </p:embeddedFont>
    <p:embeddedFont>
      <p:font typeface="Poppins Italics" pitchFamily="2" charset="77"/>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0MJ64VxWRwuvszl5T7b6w==" hashData="hhCp597wdMjPPsidI0J0dgsd7SmP/C4VPZBYZJegNSuK1vYRey0v7m1+FP1rBvfOBZRApWg7Xli13ulGfmqC4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70" d="100"/>
          <a:sy n="70" d="100"/>
        </p:scale>
        <p:origin x="84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sudenver.sharepoint.com/:b:/s/test739/ES8gU7pkUzxPhu2Sf08C7wEBVIPmp8xsD1As1XDgCWDwWw?e=kGy02O"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msudenver.sharepoint.com/:b:/s/test739/EaSHGvOcHUBAnAD_f5Xs2-UBydRYZlnWT6KtNm3Usp8Wm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advisingsystems@msudenver.edu" TargetMode="External"/><Relationship Id="rId2" Type="http://schemas.openxmlformats.org/officeDocument/2006/relationships/hyperlink" Target="http://www.msudenver.edu/advising" TargetMode="External"/><Relationship Id="rId1" Type="http://schemas.openxmlformats.org/officeDocument/2006/relationships/slideLayout" Target="../slideLayouts/slideLayout7.xml"/><Relationship Id="rId4" Type="http://schemas.openxmlformats.org/officeDocument/2006/relationships/hyperlink" Target="mailto:sis@msudenver.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msudenver.edu/advis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t="-9148" b="-9148"/>
            </a:stretch>
          </a:blipFill>
        </p:spPr>
        <p:txBody>
          <a:bodyPr/>
          <a:lstStyle/>
          <a:p>
            <a:endParaRPr lang="en-US"/>
          </a:p>
        </p:txBody>
      </p:sp>
      <p:grpSp>
        <p:nvGrpSpPr>
          <p:cNvPr id="3" name="Group 3"/>
          <p:cNvGrpSpPr/>
          <p:nvPr/>
        </p:nvGrpSpPr>
        <p:grpSpPr>
          <a:xfrm>
            <a:off x="1717675" y="0"/>
            <a:ext cx="805519" cy="2673350"/>
            <a:chOff x="0" y="0"/>
            <a:chExt cx="212153" cy="704092"/>
          </a:xfrm>
        </p:grpSpPr>
        <p:sp>
          <p:nvSpPr>
            <p:cNvPr id="4" name="Freeform 4"/>
            <p:cNvSpPr/>
            <p:nvPr/>
          </p:nvSpPr>
          <p:spPr>
            <a:xfrm>
              <a:off x="0" y="0"/>
              <a:ext cx="212153" cy="704092"/>
            </a:xfrm>
            <a:custGeom>
              <a:avLst/>
              <a:gdLst/>
              <a:ahLst/>
              <a:cxnLst/>
              <a:rect l="l" t="t" r="r" b="b"/>
              <a:pathLst>
                <a:path w="212153" h="704092">
                  <a:moveTo>
                    <a:pt x="0" y="0"/>
                  </a:moveTo>
                  <a:lnTo>
                    <a:pt x="212153" y="0"/>
                  </a:lnTo>
                  <a:lnTo>
                    <a:pt x="212153" y="704092"/>
                  </a:lnTo>
                  <a:lnTo>
                    <a:pt x="0" y="704092"/>
                  </a:lnTo>
                  <a:close/>
                </a:path>
              </a:pathLst>
            </a:custGeom>
            <a:solidFill>
              <a:srgbClr val="D11242"/>
            </a:solidFill>
          </p:spPr>
          <p:txBody>
            <a:bodyPr/>
            <a:lstStyle/>
            <a:p>
              <a:endParaRPr lang="en-US"/>
            </a:p>
          </p:txBody>
        </p:sp>
        <p:sp>
          <p:nvSpPr>
            <p:cNvPr id="5" name="TextBox 5"/>
            <p:cNvSpPr txBox="1"/>
            <p:nvPr/>
          </p:nvSpPr>
          <p:spPr>
            <a:xfrm>
              <a:off x="0" y="-47625"/>
              <a:ext cx="212153" cy="75171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17675" y="7613650"/>
            <a:ext cx="805519" cy="2673350"/>
            <a:chOff x="0" y="0"/>
            <a:chExt cx="212153" cy="704092"/>
          </a:xfrm>
        </p:grpSpPr>
        <p:sp>
          <p:nvSpPr>
            <p:cNvPr id="7" name="Freeform 7"/>
            <p:cNvSpPr/>
            <p:nvPr/>
          </p:nvSpPr>
          <p:spPr>
            <a:xfrm>
              <a:off x="0" y="0"/>
              <a:ext cx="212153" cy="704092"/>
            </a:xfrm>
            <a:custGeom>
              <a:avLst/>
              <a:gdLst/>
              <a:ahLst/>
              <a:cxnLst/>
              <a:rect l="l" t="t" r="r" b="b"/>
              <a:pathLst>
                <a:path w="212153" h="704092">
                  <a:moveTo>
                    <a:pt x="0" y="0"/>
                  </a:moveTo>
                  <a:lnTo>
                    <a:pt x="212153" y="0"/>
                  </a:lnTo>
                  <a:lnTo>
                    <a:pt x="212153" y="704092"/>
                  </a:lnTo>
                  <a:lnTo>
                    <a:pt x="0" y="704092"/>
                  </a:lnTo>
                  <a:close/>
                </a:path>
              </a:pathLst>
            </a:custGeom>
            <a:solidFill>
              <a:srgbClr val="D11242"/>
            </a:solidFill>
          </p:spPr>
          <p:txBody>
            <a:bodyPr/>
            <a:lstStyle/>
            <a:p>
              <a:endParaRPr lang="en-US"/>
            </a:p>
          </p:txBody>
        </p:sp>
        <p:sp>
          <p:nvSpPr>
            <p:cNvPr id="8" name="TextBox 8"/>
            <p:cNvSpPr txBox="1"/>
            <p:nvPr/>
          </p:nvSpPr>
          <p:spPr>
            <a:xfrm>
              <a:off x="0" y="-47625"/>
              <a:ext cx="212153" cy="751717"/>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4300200" y="3190875"/>
            <a:ext cx="2546350" cy="7410450"/>
            <a:chOff x="0" y="0"/>
            <a:chExt cx="670644" cy="1951723"/>
          </a:xfrm>
        </p:grpSpPr>
        <p:sp>
          <p:nvSpPr>
            <p:cNvPr id="10" name="Freeform 10"/>
            <p:cNvSpPr/>
            <p:nvPr/>
          </p:nvSpPr>
          <p:spPr>
            <a:xfrm>
              <a:off x="0" y="0"/>
              <a:ext cx="670644" cy="1951724"/>
            </a:xfrm>
            <a:custGeom>
              <a:avLst/>
              <a:gdLst/>
              <a:ahLst/>
              <a:cxnLst/>
              <a:rect l="l" t="t" r="r" b="b"/>
              <a:pathLst>
                <a:path w="670644" h="1951724">
                  <a:moveTo>
                    <a:pt x="155060" y="0"/>
                  </a:moveTo>
                  <a:lnTo>
                    <a:pt x="515583" y="0"/>
                  </a:lnTo>
                  <a:cubicBezTo>
                    <a:pt x="601221" y="0"/>
                    <a:pt x="670644" y="69423"/>
                    <a:pt x="670644" y="155060"/>
                  </a:cubicBezTo>
                  <a:lnTo>
                    <a:pt x="670644" y="1796663"/>
                  </a:lnTo>
                  <a:cubicBezTo>
                    <a:pt x="670644" y="1882301"/>
                    <a:pt x="601221" y="1951724"/>
                    <a:pt x="515583" y="1951724"/>
                  </a:cubicBezTo>
                  <a:lnTo>
                    <a:pt x="155060" y="1951724"/>
                  </a:lnTo>
                  <a:cubicBezTo>
                    <a:pt x="113936" y="1951724"/>
                    <a:pt x="74496" y="1935387"/>
                    <a:pt x="45416" y="1906307"/>
                  </a:cubicBezTo>
                  <a:cubicBezTo>
                    <a:pt x="16337" y="1877228"/>
                    <a:pt x="0" y="1837788"/>
                    <a:pt x="0" y="1796663"/>
                  </a:cubicBezTo>
                  <a:lnTo>
                    <a:pt x="0" y="155060"/>
                  </a:lnTo>
                  <a:cubicBezTo>
                    <a:pt x="0" y="69423"/>
                    <a:pt x="69423" y="0"/>
                    <a:pt x="155060" y="0"/>
                  </a:cubicBezTo>
                  <a:close/>
                </a:path>
              </a:pathLst>
            </a:custGeom>
            <a:solidFill>
              <a:srgbClr val="D11242"/>
            </a:solidFill>
          </p:spPr>
          <p:txBody>
            <a:bodyPr/>
            <a:lstStyle/>
            <a:p>
              <a:endParaRPr lang="en-US"/>
            </a:p>
          </p:txBody>
        </p:sp>
        <p:sp>
          <p:nvSpPr>
            <p:cNvPr id="11" name="TextBox 11"/>
            <p:cNvSpPr txBox="1"/>
            <p:nvPr/>
          </p:nvSpPr>
          <p:spPr>
            <a:xfrm>
              <a:off x="0" y="-47625"/>
              <a:ext cx="670644" cy="1999348"/>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717675" y="3984135"/>
            <a:ext cx="5118304" cy="967680"/>
          </a:xfrm>
          <a:prstGeom prst="rect">
            <a:avLst/>
          </a:prstGeom>
        </p:spPr>
        <p:txBody>
          <a:bodyPr lIns="0" tIns="0" rIns="0" bIns="0" rtlCol="0" anchor="t">
            <a:spAutoFit/>
          </a:bodyPr>
          <a:lstStyle/>
          <a:p>
            <a:pPr algn="l">
              <a:lnSpc>
                <a:spcPts val="7928"/>
              </a:lnSpc>
              <a:spcBef>
                <a:spcPct val="0"/>
              </a:spcBef>
            </a:pPr>
            <a:r>
              <a:rPr lang="en-US" sz="5663" b="1">
                <a:solidFill>
                  <a:srgbClr val="000000"/>
                </a:solidFill>
                <a:latin typeface="Lato Bold"/>
                <a:ea typeface="Lato Bold"/>
                <a:cs typeface="Lato Bold"/>
                <a:sym typeface="Lato Bold"/>
              </a:rPr>
              <a:t>ADVISING</a:t>
            </a:r>
          </a:p>
        </p:txBody>
      </p:sp>
      <p:sp>
        <p:nvSpPr>
          <p:cNvPr id="13" name="TextBox 13"/>
          <p:cNvSpPr txBox="1"/>
          <p:nvPr/>
        </p:nvSpPr>
        <p:spPr>
          <a:xfrm>
            <a:off x="1717675" y="4838423"/>
            <a:ext cx="10236607" cy="1350142"/>
          </a:xfrm>
          <a:prstGeom prst="rect">
            <a:avLst/>
          </a:prstGeom>
        </p:spPr>
        <p:txBody>
          <a:bodyPr lIns="0" tIns="0" rIns="0" bIns="0" rtlCol="0" anchor="t">
            <a:spAutoFit/>
          </a:bodyPr>
          <a:lstStyle/>
          <a:p>
            <a:pPr algn="l">
              <a:lnSpc>
                <a:spcPts val="11216"/>
              </a:lnSpc>
              <a:spcBef>
                <a:spcPct val="0"/>
              </a:spcBef>
            </a:pPr>
            <a:r>
              <a:rPr lang="en-US" sz="8011">
                <a:solidFill>
                  <a:srgbClr val="000000"/>
                </a:solidFill>
                <a:latin typeface="League Spartan"/>
                <a:ea typeface="League Spartan"/>
                <a:cs typeface="League Spartan"/>
                <a:sym typeface="League Spartan"/>
              </a:rPr>
              <a:t>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73725" y="4382402"/>
            <a:ext cx="3114142" cy="1247318"/>
            <a:chOff x="0" y="0"/>
            <a:chExt cx="820186" cy="328512"/>
          </a:xfrm>
        </p:grpSpPr>
        <p:sp>
          <p:nvSpPr>
            <p:cNvPr id="3" name="Freeform 3"/>
            <p:cNvSpPr/>
            <p:nvPr/>
          </p:nvSpPr>
          <p:spPr>
            <a:xfrm>
              <a:off x="0" y="0"/>
              <a:ext cx="820186" cy="328512"/>
            </a:xfrm>
            <a:custGeom>
              <a:avLst/>
              <a:gdLst/>
              <a:ahLst/>
              <a:cxnLst/>
              <a:rect l="l" t="t" r="r" b="b"/>
              <a:pathLst>
                <a:path w="820186" h="328512">
                  <a:moveTo>
                    <a:pt x="126789" y="0"/>
                  </a:moveTo>
                  <a:lnTo>
                    <a:pt x="693397" y="0"/>
                  </a:lnTo>
                  <a:cubicBezTo>
                    <a:pt x="727023" y="0"/>
                    <a:pt x="759273" y="13358"/>
                    <a:pt x="783050" y="37136"/>
                  </a:cubicBezTo>
                  <a:cubicBezTo>
                    <a:pt x="806828" y="60913"/>
                    <a:pt x="820186" y="93162"/>
                    <a:pt x="820186" y="126789"/>
                  </a:cubicBezTo>
                  <a:lnTo>
                    <a:pt x="820186" y="201723"/>
                  </a:lnTo>
                  <a:cubicBezTo>
                    <a:pt x="820186" y="235350"/>
                    <a:pt x="806828" y="267599"/>
                    <a:pt x="783050" y="291376"/>
                  </a:cubicBezTo>
                  <a:cubicBezTo>
                    <a:pt x="759273" y="315154"/>
                    <a:pt x="727023" y="328512"/>
                    <a:pt x="693397" y="328512"/>
                  </a:cubicBezTo>
                  <a:lnTo>
                    <a:pt x="126789" y="328512"/>
                  </a:lnTo>
                  <a:cubicBezTo>
                    <a:pt x="56765" y="328512"/>
                    <a:pt x="0" y="271747"/>
                    <a:pt x="0" y="201723"/>
                  </a:cubicBezTo>
                  <a:lnTo>
                    <a:pt x="0" y="126789"/>
                  </a:lnTo>
                  <a:cubicBezTo>
                    <a:pt x="0" y="56765"/>
                    <a:pt x="56765" y="0"/>
                    <a:pt x="126789" y="0"/>
                  </a:cubicBezTo>
                  <a:close/>
                </a:path>
              </a:pathLst>
            </a:custGeom>
            <a:solidFill>
              <a:srgbClr val="00447C"/>
            </a:solidFill>
          </p:spPr>
          <p:txBody>
            <a:bodyPr/>
            <a:lstStyle/>
            <a:p>
              <a:endParaRPr lang="en-US"/>
            </a:p>
          </p:txBody>
        </p:sp>
        <p:sp>
          <p:nvSpPr>
            <p:cNvPr id="4" name="TextBox 4"/>
            <p:cNvSpPr txBox="1"/>
            <p:nvPr/>
          </p:nvSpPr>
          <p:spPr>
            <a:xfrm>
              <a:off x="0" y="-47625"/>
              <a:ext cx="820186" cy="37613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7441096" cy="4185564"/>
            <a:chOff x="0" y="0"/>
            <a:chExt cx="11289030" cy="6350000"/>
          </a:xfrm>
        </p:grpSpPr>
        <p:sp>
          <p:nvSpPr>
            <p:cNvPr id="6" name="Freeform 6" descr="advising referrals screenshot">
              <a:hlinkClick r:id="rId2" tooltip="https://msudenver.sharepoint.com/:b:/s/test739/ES8gU7pkUzxPhu2Sf08C7wEBVIPmp8xsD1As1XDgCWDwWw?e=kGy02O"/>
            </p:cNvPr>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8250" b="-8250"/>
              </a:stretch>
            </a:blipFill>
          </p:spPr>
          <p:txBody>
            <a:bodyPr/>
            <a:lstStyle/>
            <a:p>
              <a:endParaRPr lang="en-US"/>
            </a:p>
          </p:txBody>
        </p:sp>
      </p:grpSp>
      <p:grpSp>
        <p:nvGrpSpPr>
          <p:cNvPr id="7" name="Group 7"/>
          <p:cNvGrpSpPr/>
          <p:nvPr/>
        </p:nvGrpSpPr>
        <p:grpSpPr>
          <a:xfrm>
            <a:off x="14531975" y="8437791"/>
            <a:ext cx="3114142" cy="1247318"/>
            <a:chOff x="0" y="0"/>
            <a:chExt cx="820186" cy="328512"/>
          </a:xfrm>
        </p:grpSpPr>
        <p:sp>
          <p:nvSpPr>
            <p:cNvPr id="8" name="Freeform 8"/>
            <p:cNvSpPr/>
            <p:nvPr/>
          </p:nvSpPr>
          <p:spPr>
            <a:xfrm>
              <a:off x="0" y="0"/>
              <a:ext cx="820186" cy="328512"/>
            </a:xfrm>
            <a:custGeom>
              <a:avLst/>
              <a:gdLst/>
              <a:ahLst/>
              <a:cxnLst/>
              <a:rect l="l" t="t" r="r" b="b"/>
              <a:pathLst>
                <a:path w="820186" h="328512">
                  <a:moveTo>
                    <a:pt x="126789" y="0"/>
                  </a:moveTo>
                  <a:lnTo>
                    <a:pt x="693397" y="0"/>
                  </a:lnTo>
                  <a:cubicBezTo>
                    <a:pt x="727023" y="0"/>
                    <a:pt x="759273" y="13358"/>
                    <a:pt x="783050" y="37136"/>
                  </a:cubicBezTo>
                  <a:cubicBezTo>
                    <a:pt x="806828" y="60913"/>
                    <a:pt x="820186" y="93162"/>
                    <a:pt x="820186" y="126789"/>
                  </a:cubicBezTo>
                  <a:lnTo>
                    <a:pt x="820186" y="201723"/>
                  </a:lnTo>
                  <a:cubicBezTo>
                    <a:pt x="820186" y="235350"/>
                    <a:pt x="806828" y="267599"/>
                    <a:pt x="783050" y="291376"/>
                  </a:cubicBezTo>
                  <a:cubicBezTo>
                    <a:pt x="759273" y="315154"/>
                    <a:pt x="727023" y="328512"/>
                    <a:pt x="693397" y="328512"/>
                  </a:cubicBezTo>
                  <a:lnTo>
                    <a:pt x="126789" y="328512"/>
                  </a:lnTo>
                  <a:cubicBezTo>
                    <a:pt x="56765" y="328512"/>
                    <a:pt x="0" y="271747"/>
                    <a:pt x="0" y="201723"/>
                  </a:cubicBezTo>
                  <a:lnTo>
                    <a:pt x="0" y="126789"/>
                  </a:lnTo>
                  <a:cubicBezTo>
                    <a:pt x="0" y="56765"/>
                    <a:pt x="56765" y="0"/>
                    <a:pt x="126789" y="0"/>
                  </a:cubicBezTo>
                  <a:close/>
                </a:path>
              </a:pathLst>
            </a:custGeom>
            <a:solidFill>
              <a:srgbClr val="00447C"/>
            </a:solidFill>
          </p:spPr>
          <p:txBody>
            <a:bodyPr/>
            <a:lstStyle/>
            <a:p>
              <a:endParaRPr lang="en-US"/>
            </a:p>
          </p:txBody>
        </p:sp>
        <p:sp>
          <p:nvSpPr>
            <p:cNvPr id="9" name="TextBox 9"/>
            <p:cNvSpPr txBox="1"/>
            <p:nvPr/>
          </p:nvSpPr>
          <p:spPr>
            <a:xfrm>
              <a:off x="0" y="-47625"/>
              <a:ext cx="820186" cy="376137"/>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818204" y="5072736"/>
            <a:ext cx="7441096" cy="4185564"/>
            <a:chOff x="0" y="0"/>
            <a:chExt cx="11289030" cy="6350000"/>
          </a:xfrm>
        </p:grpSpPr>
        <p:sp>
          <p:nvSpPr>
            <p:cNvPr id="11" name="Freeform 11" descr="academic advising undergrads experience guide screenshot">
              <a:hlinkClick r:id="rId4" tooltip="https://msudenver.sharepoint.com/:b:/s/test739/EaSHGvOcHUBAnAD_f5Xs2-UBydRYZlnWT6KtNm3Usp8WmA"/>
            </p:cNvPr>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5"/>
              <a:stretch>
                <a:fillRect t="-8250" b="-8250"/>
              </a:stretch>
            </a:blipFill>
          </p:spPr>
          <p:txBody>
            <a:bodyPr/>
            <a:lstStyle/>
            <a:p>
              <a:endParaRPr lang="en-US"/>
            </a:p>
          </p:txBody>
        </p:sp>
      </p:grpSp>
      <p:sp>
        <p:nvSpPr>
          <p:cNvPr id="12" name="TextBox 12"/>
          <p:cNvSpPr txBox="1"/>
          <p:nvPr/>
        </p:nvSpPr>
        <p:spPr>
          <a:xfrm>
            <a:off x="5053555" y="7294497"/>
            <a:ext cx="4090445" cy="1766953"/>
          </a:xfrm>
          <a:prstGeom prst="rect">
            <a:avLst/>
          </a:prstGeom>
        </p:spPr>
        <p:txBody>
          <a:bodyPr lIns="0" tIns="0" rIns="0" bIns="0" rtlCol="0" anchor="t">
            <a:spAutoFit/>
          </a:bodyPr>
          <a:lstStyle/>
          <a:p>
            <a:pPr algn="l">
              <a:lnSpc>
                <a:spcPts val="7083"/>
              </a:lnSpc>
              <a:spcBef>
                <a:spcPct val="0"/>
              </a:spcBef>
            </a:pPr>
            <a:r>
              <a:rPr lang="en-US" sz="5059">
                <a:solidFill>
                  <a:srgbClr val="000000"/>
                </a:solidFill>
                <a:latin typeface="Lato"/>
                <a:ea typeface="Lato"/>
                <a:cs typeface="Lato"/>
                <a:sym typeface="Lato"/>
              </a:rPr>
              <a:t>ADVISING EXPERIENCE</a:t>
            </a:r>
          </a:p>
        </p:txBody>
      </p:sp>
      <p:sp>
        <p:nvSpPr>
          <p:cNvPr id="13" name="TextBox 13"/>
          <p:cNvSpPr txBox="1"/>
          <p:nvPr/>
        </p:nvSpPr>
        <p:spPr>
          <a:xfrm>
            <a:off x="9144000" y="1027834"/>
            <a:ext cx="8506581" cy="847155"/>
          </a:xfrm>
          <a:prstGeom prst="rect">
            <a:avLst/>
          </a:prstGeom>
        </p:spPr>
        <p:txBody>
          <a:bodyPr wrap="square" lIns="0" tIns="0" rIns="0" bIns="0" rtlCol="0" anchor="t">
            <a:spAutoFit/>
          </a:bodyPr>
          <a:lstStyle/>
          <a:p>
            <a:pPr algn="ctr">
              <a:lnSpc>
                <a:spcPts val="7083"/>
              </a:lnSpc>
              <a:spcBef>
                <a:spcPct val="0"/>
              </a:spcBef>
            </a:pPr>
            <a:r>
              <a:rPr lang="en-US" sz="5059">
                <a:solidFill>
                  <a:srgbClr val="000000"/>
                </a:solidFill>
                <a:latin typeface="Lato"/>
                <a:ea typeface="Lato"/>
                <a:cs typeface="Lato"/>
                <a:sym typeface="Lato"/>
              </a:rPr>
              <a:t>MAKING REFERRALS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77684" y="2745513"/>
            <a:ext cx="5454396" cy="1509419"/>
          </a:xfrm>
          <a:prstGeom prst="rect">
            <a:avLst/>
          </a:prstGeom>
        </p:spPr>
        <p:txBody>
          <a:bodyPr lIns="0" tIns="0" rIns="0" bIns="0" rtlCol="0" anchor="t">
            <a:spAutoFit/>
          </a:bodyPr>
          <a:lstStyle/>
          <a:p>
            <a:pPr algn="r">
              <a:lnSpc>
                <a:spcPts val="12353"/>
              </a:lnSpc>
              <a:spcBef>
                <a:spcPct val="0"/>
              </a:spcBef>
            </a:pPr>
            <a:r>
              <a:rPr lang="en-US" sz="8824">
                <a:solidFill>
                  <a:srgbClr val="000000"/>
                </a:solidFill>
                <a:latin typeface="League Spartan"/>
                <a:ea typeface="League Spartan"/>
                <a:cs typeface="League Spartan"/>
                <a:sym typeface="League Spartan"/>
              </a:rPr>
              <a:t>THANK</a:t>
            </a:r>
          </a:p>
        </p:txBody>
      </p:sp>
      <p:sp>
        <p:nvSpPr>
          <p:cNvPr id="3" name="TextBox 3"/>
          <p:cNvSpPr txBox="1"/>
          <p:nvPr/>
        </p:nvSpPr>
        <p:spPr>
          <a:xfrm>
            <a:off x="9783686" y="2745513"/>
            <a:ext cx="4688690" cy="1509419"/>
          </a:xfrm>
          <a:prstGeom prst="rect">
            <a:avLst/>
          </a:prstGeom>
        </p:spPr>
        <p:txBody>
          <a:bodyPr lIns="0" tIns="0" rIns="0" bIns="0" rtlCol="0" anchor="t">
            <a:spAutoFit/>
          </a:bodyPr>
          <a:lstStyle/>
          <a:p>
            <a:pPr algn="l">
              <a:lnSpc>
                <a:spcPts val="12353"/>
              </a:lnSpc>
              <a:spcBef>
                <a:spcPct val="0"/>
              </a:spcBef>
            </a:pPr>
            <a:r>
              <a:rPr lang="en-US" sz="8824">
                <a:solidFill>
                  <a:srgbClr val="D11242"/>
                </a:solidFill>
                <a:latin typeface="League Spartan"/>
                <a:ea typeface="League Spartan"/>
                <a:cs typeface="League Spartan"/>
                <a:sym typeface="League Spartan"/>
              </a:rPr>
              <a:t>YOU</a:t>
            </a:r>
          </a:p>
        </p:txBody>
      </p:sp>
      <p:sp>
        <p:nvSpPr>
          <p:cNvPr id="4" name="AutoShape 4"/>
          <p:cNvSpPr/>
          <p:nvPr/>
        </p:nvSpPr>
        <p:spPr>
          <a:xfrm>
            <a:off x="5132705" y="4235516"/>
            <a:ext cx="750824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5" name="Group 5"/>
          <p:cNvGrpSpPr/>
          <p:nvPr/>
        </p:nvGrpSpPr>
        <p:grpSpPr>
          <a:xfrm>
            <a:off x="-495300" y="0"/>
            <a:ext cx="1028700" cy="4235516"/>
            <a:chOff x="0" y="0"/>
            <a:chExt cx="270933" cy="1115527"/>
          </a:xfrm>
        </p:grpSpPr>
        <p:sp>
          <p:nvSpPr>
            <p:cNvPr id="6" name="Freeform 6"/>
            <p:cNvSpPr/>
            <p:nvPr/>
          </p:nvSpPr>
          <p:spPr>
            <a:xfrm>
              <a:off x="0" y="0"/>
              <a:ext cx="270933" cy="1115527"/>
            </a:xfrm>
            <a:custGeom>
              <a:avLst/>
              <a:gdLst/>
              <a:ahLst/>
              <a:cxnLst/>
              <a:rect l="l" t="t" r="r" b="b"/>
              <a:pathLst>
                <a:path w="270933" h="1115527">
                  <a:moveTo>
                    <a:pt x="0" y="0"/>
                  </a:moveTo>
                  <a:lnTo>
                    <a:pt x="270933" y="0"/>
                  </a:lnTo>
                  <a:lnTo>
                    <a:pt x="270933" y="1115527"/>
                  </a:lnTo>
                  <a:lnTo>
                    <a:pt x="0" y="1115527"/>
                  </a:lnTo>
                  <a:close/>
                </a:path>
              </a:pathLst>
            </a:custGeom>
            <a:solidFill>
              <a:srgbClr val="D11242"/>
            </a:solidFill>
          </p:spPr>
          <p:txBody>
            <a:bodyPr/>
            <a:lstStyle/>
            <a:p>
              <a:endParaRPr lang="en-US"/>
            </a:p>
          </p:txBody>
        </p:sp>
        <p:sp>
          <p:nvSpPr>
            <p:cNvPr id="7" name="TextBox 7"/>
            <p:cNvSpPr txBox="1"/>
            <p:nvPr/>
          </p:nvSpPr>
          <p:spPr>
            <a:xfrm>
              <a:off x="0" y="-47625"/>
              <a:ext cx="270933" cy="1163152"/>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909585" y="4673821"/>
            <a:ext cx="8468830" cy="508070"/>
          </a:xfrm>
          <a:prstGeom prst="rect">
            <a:avLst/>
          </a:prstGeom>
        </p:spPr>
        <p:txBody>
          <a:bodyPr lIns="0" tIns="0" rIns="0" bIns="0" rtlCol="0" anchor="t">
            <a:spAutoFit/>
          </a:bodyPr>
          <a:lstStyle/>
          <a:p>
            <a:pPr algn="ctr">
              <a:lnSpc>
                <a:spcPts val="4021"/>
              </a:lnSpc>
              <a:spcBef>
                <a:spcPct val="0"/>
              </a:spcBef>
            </a:pPr>
            <a:r>
              <a:rPr lang="en-US" sz="2872">
                <a:solidFill>
                  <a:srgbClr val="2A0947"/>
                </a:solidFill>
                <a:latin typeface="Poppins"/>
                <a:ea typeface="Poppins"/>
                <a:cs typeface="Poppins"/>
                <a:sym typeface="Poppins"/>
              </a:rPr>
              <a:t>We couldn’t do what we do...without you! </a:t>
            </a:r>
          </a:p>
        </p:txBody>
      </p:sp>
      <p:grpSp>
        <p:nvGrpSpPr>
          <p:cNvPr id="9" name="Group 9"/>
          <p:cNvGrpSpPr/>
          <p:nvPr/>
        </p:nvGrpSpPr>
        <p:grpSpPr>
          <a:xfrm>
            <a:off x="-495300" y="4664983"/>
            <a:ext cx="1028700" cy="1048907"/>
            <a:chOff x="0" y="0"/>
            <a:chExt cx="270933" cy="276255"/>
          </a:xfrm>
        </p:grpSpPr>
        <p:sp>
          <p:nvSpPr>
            <p:cNvPr id="10" name="Freeform 10"/>
            <p:cNvSpPr/>
            <p:nvPr/>
          </p:nvSpPr>
          <p:spPr>
            <a:xfrm>
              <a:off x="0" y="0"/>
              <a:ext cx="270933" cy="276255"/>
            </a:xfrm>
            <a:custGeom>
              <a:avLst/>
              <a:gdLst/>
              <a:ahLst/>
              <a:cxnLst/>
              <a:rect l="l" t="t" r="r" b="b"/>
              <a:pathLst>
                <a:path w="270933" h="276255">
                  <a:moveTo>
                    <a:pt x="0" y="0"/>
                  </a:moveTo>
                  <a:lnTo>
                    <a:pt x="270933" y="0"/>
                  </a:lnTo>
                  <a:lnTo>
                    <a:pt x="270933" y="276255"/>
                  </a:lnTo>
                  <a:lnTo>
                    <a:pt x="0" y="276255"/>
                  </a:lnTo>
                  <a:close/>
                </a:path>
              </a:pathLst>
            </a:custGeom>
            <a:solidFill>
              <a:srgbClr val="D11242"/>
            </a:solidFill>
          </p:spPr>
          <p:txBody>
            <a:bodyPr/>
            <a:lstStyle/>
            <a:p>
              <a:endParaRPr lang="en-US"/>
            </a:p>
          </p:txBody>
        </p:sp>
        <p:sp>
          <p:nvSpPr>
            <p:cNvPr id="11" name="TextBox 11"/>
            <p:cNvSpPr txBox="1"/>
            <p:nvPr/>
          </p:nvSpPr>
          <p:spPr>
            <a:xfrm>
              <a:off x="0" y="-47625"/>
              <a:ext cx="270933" cy="32388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0800000">
            <a:off x="17754349" y="6051484"/>
            <a:ext cx="1028700" cy="4235516"/>
            <a:chOff x="0" y="0"/>
            <a:chExt cx="270933" cy="1115527"/>
          </a:xfrm>
        </p:grpSpPr>
        <p:sp>
          <p:nvSpPr>
            <p:cNvPr id="13" name="Freeform 13"/>
            <p:cNvSpPr/>
            <p:nvPr/>
          </p:nvSpPr>
          <p:spPr>
            <a:xfrm>
              <a:off x="0" y="0"/>
              <a:ext cx="270933" cy="1115527"/>
            </a:xfrm>
            <a:custGeom>
              <a:avLst/>
              <a:gdLst/>
              <a:ahLst/>
              <a:cxnLst/>
              <a:rect l="l" t="t" r="r" b="b"/>
              <a:pathLst>
                <a:path w="270933" h="1115527">
                  <a:moveTo>
                    <a:pt x="0" y="0"/>
                  </a:moveTo>
                  <a:lnTo>
                    <a:pt x="270933" y="0"/>
                  </a:lnTo>
                  <a:lnTo>
                    <a:pt x="270933" y="1115527"/>
                  </a:lnTo>
                  <a:lnTo>
                    <a:pt x="0" y="1115527"/>
                  </a:lnTo>
                  <a:close/>
                </a:path>
              </a:pathLst>
            </a:custGeom>
            <a:solidFill>
              <a:srgbClr val="D11242"/>
            </a:solidFill>
          </p:spPr>
          <p:txBody>
            <a:bodyPr/>
            <a:lstStyle/>
            <a:p>
              <a:endParaRPr lang="en-US"/>
            </a:p>
          </p:txBody>
        </p:sp>
        <p:sp>
          <p:nvSpPr>
            <p:cNvPr id="14" name="TextBox 14"/>
            <p:cNvSpPr txBox="1"/>
            <p:nvPr/>
          </p:nvSpPr>
          <p:spPr>
            <a:xfrm>
              <a:off x="0" y="-47625"/>
              <a:ext cx="270933" cy="1163152"/>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10800000">
            <a:off x="17754349" y="4573111"/>
            <a:ext cx="1028700" cy="1048907"/>
            <a:chOff x="0" y="0"/>
            <a:chExt cx="270933" cy="276255"/>
          </a:xfrm>
        </p:grpSpPr>
        <p:sp>
          <p:nvSpPr>
            <p:cNvPr id="16" name="Freeform 16"/>
            <p:cNvSpPr/>
            <p:nvPr/>
          </p:nvSpPr>
          <p:spPr>
            <a:xfrm>
              <a:off x="0" y="0"/>
              <a:ext cx="270933" cy="276255"/>
            </a:xfrm>
            <a:custGeom>
              <a:avLst/>
              <a:gdLst/>
              <a:ahLst/>
              <a:cxnLst/>
              <a:rect l="l" t="t" r="r" b="b"/>
              <a:pathLst>
                <a:path w="270933" h="276255">
                  <a:moveTo>
                    <a:pt x="0" y="0"/>
                  </a:moveTo>
                  <a:lnTo>
                    <a:pt x="270933" y="0"/>
                  </a:lnTo>
                  <a:lnTo>
                    <a:pt x="270933" y="276255"/>
                  </a:lnTo>
                  <a:lnTo>
                    <a:pt x="0" y="276255"/>
                  </a:lnTo>
                  <a:close/>
                </a:path>
              </a:pathLst>
            </a:custGeom>
            <a:solidFill>
              <a:srgbClr val="D11242"/>
            </a:solidFill>
          </p:spPr>
          <p:txBody>
            <a:bodyPr/>
            <a:lstStyle/>
            <a:p>
              <a:endParaRPr lang="en-US"/>
            </a:p>
          </p:txBody>
        </p:sp>
        <p:sp>
          <p:nvSpPr>
            <p:cNvPr id="17" name="TextBox 17"/>
            <p:cNvSpPr txBox="1"/>
            <p:nvPr/>
          </p:nvSpPr>
          <p:spPr>
            <a:xfrm>
              <a:off x="0" y="-47625"/>
              <a:ext cx="270933" cy="32388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2365577" y="6741513"/>
            <a:ext cx="15388772" cy="2855458"/>
            <a:chOff x="0" y="0"/>
            <a:chExt cx="20518362" cy="3807278"/>
          </a:xfrm>
        </p:grpSpPr>
        <p:sp>
          <p:nvSpPr>
            <p:cNvPr id="19" name="TextBox 19"/>
            <p:cNvSpPr txBox="1"/>
            <p:nvPr/>
          </p:nvSpPr>
          <p:spPr>
            <a:xfrm>
              <a:off x="4888657" y="3145064"/>
              <a:ext cx="9484192" cy="662214"/>
            </a:xfrm>
            <a:prstGeom prst="rect">
              <a:avLst/>
            </a:prstGeom>
          </p:spPr>
          <p:txBody>
            <a:bodyPr lIns="0" tIns="0" rIns="0" bIns="0" rtlCol="0" anchor="t">
              <a:spAutoFit/>
            </a:bodyPr>
            <a:lstStyle/>
            <a:p>
              <a:pPr marL="0" lvl="0" indent="0" algn="l">
                <a:lnSpc>
                  <a:spcPts val="3993"/>
                </a:lnSpc>
                <a:spcBef>
                  <a:spcPct val="0"/>
                </a:spcBef>
              </a:pPr>
              <a:r>
                <a:rPr lang="en-US" sz="2852" u="sng">
                  <a:solidFill>
                    <a:srgbClr val="000000"/>
                  </a:solidFill>
                  <a:latin typeface="Poppins"/>
                  <a:ea typeface="Poppins"/>
                  <a:cs typeface="Poppins"/>
                  <a:sym typeface="Poppins"/>
                  <a:hlinkClick r:id="rId2" tooltip="http://www.msudenver.edu/advising"/>
                </a:rPr>
                <a:t>www.msudenver.edu/advising</a:t>
              </a:r>
            </a:p>
          </p:txBody>
        </p:sp>
        <p:sp>
          <p:nvSpPr>
            <p:cNvPr id="20" name="TextBox 20"/>
            <p:cNvSpPr txBox="1"/>
            <p:nvPr/>
          </p:nvSpPr>
          <p:spPr>
            <a:xfrm>
              <a:off x="0" y="-85725"/>
              <a:ext cx="9777313" cy="2008414"/>
            </a:xfrm>
            <a:prstGeom prst="rect">
              <a:avLst/>
            </a:prstGeom>
          </p:spPr>
          <p:txBody>
            <a:bodyPr lIns="0" tIns="0" rIns="0" bIns="0" rtlCol="0" anchor="t">
              <a:spAutoFit/>
            </a:bodyPr>
            <a:lstStyle/>
            <a:p>
              <a:pPr algn="l">
                <a:lnSpc>
                  <a:spcPts val="3993"/>
                </a:lnSpc>
              </a:pPr>
              <a:r>
                <a:rPr lang="en-US" sz="2852" u="sng">
                  <a:solidFill>
                    <a:srgbClr val="000000"/>
                  </a:solidFill>
                  <a:latin typeface="Poppins"/>
                  <a:ea typeface="Poppins"/>
                  <a:cs typeface="Poppins"/>
                  <a:sym typeface="Poppins"/>
                  <a:hlinkClick r:id="rId3" tooltip="mailto:advisingsystems@msudenver.edu"/>
                </a:rPr>
                <a:t>Advising Systems</a:t>
              </a:r>
            </a:p>
            <a:p>
              <a:pPr algn="l">
                <a:lnSpc>
                  <a:spcPts val="3993"/>
                </a:lnSpc>
              </a:pPr>
              <a:r>
                <a:rPr lang="en-US" sz="2852" u="sng">
                  <a:solidFill>
                    <a:srgbClr val="000000"/>
                  </a:solidFill>
                  <a:latin typeface="Poppins"/>
                  <a:ea typeface="Poppins"/>
                  <a:cs typeface="Poppins"/>
                  <a:sym typeface="Poppins"/>
                  <a:hlinkClick r:id="rId3" tooltip="mailto:advisingsystems@msudenver.edu"/>
                </a:rPr>
                <a:t>advisingsystems@msudenver.edu</a:t>
              </a:r>
            </a:p>
            <a:p>
              <a:pPr marL="0" lvl="0" indent="0" algn="l">
                <a:lnSpc>
                  <a:spcPts val="3993"/>
                </a:lnSpc>
                <a:spcBef>
                  <a:spcPct val="0"/>
                </a:spcBef>
              </a:pPr>
              <a:r>
                <a:rPr lang="en-US" sz="2852">
                  <a:solidFill>
                    <a:srgbClr val="000000"/>
                  </a:solidFill>
                  <a:latin typeface="Poppins"/>
                  <a:ea typeface="Poppins"/>
                  <a:cs typeface="Poppins"/>
                  <a:sym typeface="Poppins"/>
                </a:rPr>
                <a:t>303-605-5650</a:t>
              </a:r>
            </a:p>
          </p:txBody>
        </p:sp>
        <p:sp>
          <p:nvSpPr>
            <p:cNvPr id="21" name="TextBox 21"/>
            <p:cNvSpPr txBox="1"/>
            <p:nvPr/>
          </p:nvSpPr>
          <p:spPr>
            <a:xfrm>
              <a:off x="10741049" y="-85725"/>
              <a:ext cx="9777313" cy="2681514"/>
            </a:xfrm>
            <a:prstGeom prst="rect">
              <a:avLst/>
            </a:prstGeom>
          </p:spPr>
          <p:txBody>
            <a:bodyPr lIns="0" tIns="0" rIns="0" bIns="0" rtlCol="0" anchor="t">
              <a:spAutoFit/>
            </a:bodyPr>
            <a:lstStyle/>
            <a:p>
              <a:pPr algn="l">
                <a:lnSpc>
                  <a:spcPts val="3993"/>
                </a:lnSpc>
              </a:pPr>
              <a:r>
                <a:rPr lang="en-US" sz="2852" u="sng">
                  <a:solidFill>
                    <a:srgbClr val="000000"/>
                  </a:solidFill>
                  <a:latin typeface="Poppins"/>
                  <a:ea typeface="Poppins"/>
                  <a:cs typeface="Poppins"/>
                  <a:sym typeface="Poppins"/>
                  <a:hlinkClick r:id="rId4" tooltip="mailto:sis@msudenver.edu"/>
                </a:rPr>
                <a:t>Student Intervention Services</a:t>
              </a:r>
            </a:p>
            <a:p>
              <a:pPr algn="l">
                <a:lnSpc>
                  <a:spcPts val="3993"/>
                </a:lnSpc>
              </a:pPr>
              <a:r>
                <a:rPr lang="en-US" sz="2852" u="sng">
                  <a:solidFill>
                    <a:srgbClr val="000000"/>
                  </a:solidFill>
                  <a:latin typeface="Poppins"/>
                  <a:ea typeface="Poppins"/>
                  <a:cs typeface="Poppins"/>
                  <a:sym typeface="Poppins"/>
                  <a:hlinkClick r:id="rId4" tooltip="mailto:sis@msudenver.edu"/>
                </a:rPr>
                <a:t>sis@msudenver.edu</a:t>
              </a:r>
            </a:p>
            <a:p>
              <a:pPr algn="l">
                <a:lnSpc>
                  <a:spcPts val="3993"/>
                </a:lnSpc>
              </a:pPr>
              <a:r>
                <a:rPr lang="en-US" sz="2852">
                  <a:solidFill>
                    <a:srgbClr val="000000"/>
                  </a:solidFill>
                  <a:latin typeface="Poppins"/>
                  <a:ea typeface="Poppins"/>
                  <a:cs typeface="Poppins"/>
                  <a:sym typeface="Poppins"/>
                </a:rPr>
                <a:t>303-605-5644</a:t>
              </a:r>
            </a:p>
            <a:p>
              <a:pPr marL="0" lvl="0" indent="0" algn="l">
                <a:lnSpc>
                  <a:spcPts val="3993"/>
                </a:lnSpc>
                <a:spcBef>
                  <a:spcPct val="0"/>
                </a:spcBef>
              </a:pPr>
              <a:endParaRPr lang="en-US" sz="2852">
                <a:solidFill>
                  <a:srgbClr val="000000"/>
                </a:solidFill>
                <a:latin typeface="Poppins"/>
                <a:ea typeface="Poppins"/>
                <a:cs typeface="Poppins"/>
                <a:sym typeface="Poppi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555779" y="1028700"/>
            <a:ext cx="6290771" cy="8453837"/>
            <a:chOff x="0" y="0"/>
            <a:chExt cx="3663950" cy="4923790"/>
          </a:xfrm>
        </p:grpSpPr>
        <p:sp>
          <p:nvSpPr>
            <p:cNvPr id="3" name="Freeform 3" descr="a group of graduates throwing their caps in the air"/>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p:cNvGrpSpPr/>
          <p:nvPr/>
        </p:nvGrpSpPr>
        <p:grpSpPr>
          <a:xfrm>
            <a:off x="17259300" y="-2057400"/>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D11242"/>
            </a:solidFill>
          </p:spPr>
          <p:txBody>
            <a:bodyPr/>
            <a:lstStyle/>
            <a:p>
              <a:endParaRPr lang="en-US"/>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9791700"/>
            <a:ext cx="6959600" cy="990600"/>
            <a:chOff x="0" y="0"/>
            <a:chExt cx="1832981" cy="260899"/>
          </a:xfrm>
        </p:grpSpPr>
        <p:sp>
          <p:nvSpPr>
            <p:cNvPr id="9" name="Freeform 9"/>
            <p:cNvSpPr/>
            <p:nvPr/>
          </p:nvSpPr>
          <p:spPr>
            <a:xfrm>
              <a:off x="0" y="0"/>
              <a:ext cx="1832981" cy="260899"/>
            </a:xfrm>
            <a:custGeom>
              <a:avLst/>
              <a:gdLst/>
              <a:ahLst/>
              <a:cxnLst/>
              <a:rect l="l" t="t" r="r" b="b"/>
              <a:pathLst>
                <a:path w="1832981" h="260899">
                  <a:moveTo>
                    <a:pt x="0" y="0"/>
                  </a:moveTo>
                  <a:lnTo>
                    <a:pt x="1832981" y="0"/>
                  </a:lnTo>
                  <a:lnTo>
                    <a:pt x="1832981" y="260899"/>
                  </a:lnTo>
                  <a:lnTo>
                    <a:pt x="0" y="260899"/>
                  </a:lnTo>
                  <a:close/>
                </a:path>
              </a:pathLst>
            </a:custGeom>
            <a:solidFill>
              <a:srgbClr val="D11242"/>
            </a:solidFill>
          </p:spPr>
          <p:txBody>
            <a:bodyPr/>
            <a:lstStyle/>
            <a:p>
              <a:endParaRPr lang="en-US"/>
            </a:p>
          </p:txBody>
        </p:sp>
        <p:sp>
          <p:nvSpPr>
            <p:cNvPr id="10" name="TextBox 10"/>
            <p:cNvSpPr txBox="1"/>
            <p:nvPr/>
          </p:nvSpPr>
          <p:spPr>
            <a:xfrm>
              <a:off x="0" y="-47625"/>
              <a:ext cx="1832981" cy="30852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5549900" y="-2353537"/>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11242"/>
            </a:solidFill>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8700" y="1093263"/>
            <a:ext cx="8235694" cy="485454"/>
          </a:xfrm>
          <a:prstGeom prst="rect">
            <a:avLst/>
          </a:prstGeom>
        </p:spPr>
        <p:txBody>
          <a:bodyPr lIns="0" tIns="0" rIns="0" bIns="0" rtlCol="0" anchor="t">
            <a:spAutoFit/>
          </a:bodyPr>
          <a:lstStyle/>
          <a:p>
            <a:pPr algn="ctr">
              <a:lnSpc>
                <a:spcPts val="3980"/>
              </a:lnSpc>
              <a:spcBef>
                <a:spcPct val="0"/>
              </a:spcBef>
            </a:pPr>
            <a:r>
              <a:rPr lang="en-US" sz="2800" b="1" i="1">
                <a:solidFill>
                  <a:srgbClr val="2A0947"/>
                </a:solidFill>
                <a:latin typeface="Poppins Italics"/>
                <a:ea typeface="Poppins Italics"/>
                <a:cs typeface="Poppins Italics"/>
                <a:sym typeface="Poppins Italics"/>
              </a:rPr>
              <a:t>We support advising teams across campus! </a:t>
            </a:r>
            <a:endParaRPr lang="en-US" sz="2800" b="1">
              <a:ea typeface="Calibri"/>
              <a:cs typeface="Calibri"/>
            </a:endParaRPr>
          </a:p>
        </p:txBody>
      </p:sp>
      <p:sp>
        <p:nvSpPr>
          <p:cNvPr id="15" name="TextBox 15"/>
          <p:cNvSpPr txBox="1"/>
          <p:nvPr/>
        </p:nvSpPr>
        <p:spPr>
          <a:xfrm>
            <a:off x="1028700" y="1764562"/>
            <a:ext cx="8235694" cy="7788439"/>
          </a:xfrm>
          <a:prstGeom prst="rect">
            <a:avLst/>
          </a:prstGeom>
        </p:spPr>
        <p:txBody>
          <a:bodyPr lIns="0" tIns="0" rIns="0" bIns="0" rtlCol="0" anchor="t">
            <a:spAutoFit/>
          </a:bodyPr>
          <a:lstStyle/>
          <a:p>
            <a:pPr marL="592330" lvl="1" indent="-296165" algn="l">
              <a:lnSpc>
                <a:spcPts val="3840"/>
              </a:lnSpc>
              <a:buFont typeface="Arial"/>
              <a:buChar char="•"/>
            </a:pPr>
            <a:r>
              <a:rPr lang="en-US" sz="2743">
                <a:solidFill>
                  <a:srgbClr val="2A0947"/>
                </a:solidFill>
                <a:latin typeface="Poppins"/>
                <a:ea typeface="Poppins"/>
                <a:cs typeface="Poppins"/>
                <a:sym typeface="Poppins"/>
              </a:rPr>
              <a:t>We are part of Undergraduate Studies in Academic Affairs</a:t>
            </a:r>
          </a:p>
          <a:p>
            <a:pPr algn="l">
              <a:lnSpc>
                <a:spcPts val="3840"/>
              </a:lnSpc>
            </a:pPr>
            <a:endParaRPr lang="en-US" sz="2743">
              <a:solidFill>
                <a:srgbClr val="2A0947"/>
              </a:solidFill>
              <a:latin typeface="Poppins"/>
              <a:ea typeface="Poppins"/>
              <a:cs typeface="Poppins"/>
              <a:sym typeface="Poppins"/>
            </a:endParaRPr>
          </a:p>
          <a:p>
            <a:pPr marL="592330" lvl="1" indent="-296165" algn="l">
              <a:lnSpc>
                <a:spcPts val="3840"/>
              </a:lnSpc>
              <a:buFont typeface="Arial"/>
              <a:buChar char="•"/>
            </a:pPr>
            <a:r>
              <a:rPr lang="en-US" sz="2743">
                <a:solidFill>
                  <a:srgbClr val="2A0947"/>
                </a:solidFill>
                <a:latin typeface="Poppins"/>
                <a:ea typeface="Poppins"/>
                <a:cs typeface="Poppins"/>
                <a:sym typeface="Poppins"/>
              </a:rPr>
              <a:t>Along with leadership in colleges, schools,  and programs, we help manage MSU Denver’s undergraduate advising structure.</a:t>
            </a:r>
          </a:p>
          <a:p>
            <a:pPr algn="l">
              <a:lnSpc>
                <a:spcPts val="3840"/>
              </a:lnSpc>
            </a:pPr>
            <a:r>
              <a:rPr lang="en-US" sz="2743">
                <a:solidFill>
                  <a:srgbClr val="2A0947"/>
                </a:solidFill>
                <a:latin typeface="Poppins"/>
                <a:ea typeface="Poppins"/>
                <a:cs typeface="Poppins"/>
                <a:sym typeface="Poppins"/>
              </a:rPr>
              <a:t> </a:t>
            </a:r>
          </a:p>
          <a:p>
            <a:pPr marL="592330" lvl="1" indent="-296165" algn="l">
              <a:lnSpc>
                <a:spcPts val="3840"/>
              </a:lnSpc>
              <a:buFont typeface="Arial"/>
              <a:buChar char="•"/>
            </a:pPr>
            <a:r>
              <a:rPr lang="en-US" sz="2743">
                <a:solidFill>
                  <a:srgbClr val="2A0947"/>
                </a:solidFill>
                <a:latin typeface="Poppins"/>
                <a:ea typeface="Poppins"/>
                <a:cs typeface="Poppins"/>
                <a:sym typeface="Poppins"/>
              </a:rPr>
              <a:t>We don’t supervise advisors/leads or directly advise students outside of those on Academic Standing.</a:t>
            </a:r>
          </a:p>
          <a:p>
            <a:pPr algn="l">
              <a:lnSpc>
                <a:spcPts val="3840"/>
              </a:lnSpc>
            </a:pPr>
            <a:endParaRPr lang="en-US" sz="2743">
              <a:solidFill>
                <a:srgbClr val="2A0947"/>
              </a:solidFill>
              <a:latin typeface="Poppins"/>
              <a:ea typeface="Poppins"/>
              <a:cs typeface="Poppins"/>
              <a:sym typeface="Poppins"/>
            </a:endParaRPr>
          </a:p>
          <a:p>
            <a:pPr marL="592330" lvl="1" indent="-296165" algn="l">
              <a:lnSpc>
                <a:spcPts val="3840"/>
              </a:lnSpc>
              <a:buFont typeface="Arial"/>
              <a:buChar char="•"/>
            </a:pPr>
            <a:r>
              <a:rPr lang="en-US" sz="2743">
                <a:solidFill>
                  <a:srgbClr val="2A0947"/>
                </a:solidFill>
                <a:latin typeface="Poppins"/>
                <a:ea typeface="Poppins"/>
                <a:cs typeface="Poppins"/>
                <a:sym typeface="Poppins"/>
              </a:rPr>
              <a:t>We keep advisors informed and connected.</a:t>
            </a:r>
          </a:p>
          <a:p>
            <a:pPr algn="l">
              <a:lnSpc>
                <a:spcPts val="3840"/>
              </a:lnSpc>
            </a:pPr>
            <a:endParaRPr lang="en-US" sz="2743">
              <a:solidFill>
                <a:srgbClr val="2A0947"/>
              </a:solidFill>
              <a:latin typeface="Poppins"/>
              <a:ea typeface="Poppins"/>
              <a:cs typeface="Poppins"/>
              <a:sym typeface="Poppins"/>
            </a:endParaRPr>
          </a:p>
          <a:p>
            <a:pPr marL="592330" lvl="1" indent="-296165" algn="l">
              <a:lnSpc>
                <a:spcPts val="3840"/>
              </a:lnSpc>
              <a:buFont typeface="Arial"/>
              <a:buChar char="•"/>
            </a:pPr>
            <a:r>
              <a:rPr lang="en-US" sz="2743">
                <a:solidFill>
                  <a:srgbClr val="2A0947"/>
                </a:solidFill>
                <a:latin typeface="Poppins"/>
                <a:ea typeface="Poppins"/>
                <a:cs typeface="Poppins"/>
                <a:sym typeface="Poppins"/>
              </a:rPr>
              <a:t>We develop and implement strategy, training, and development, and manage Navigate360.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24200" y="-2940108"/>
            <a:ext cx="1435100" cy="5880217"/>
            <a:chOff x="0" y="0"/>
            <a:chExt cx="377969" cy="1548699"/>
          </a:xfrm>
        </p:grpSpPr>
        <p:sp>
          <p:nvSpPr>
            <p:cNvPr id="3" name="Freeform 3"/>
            <p:cNvSpPr/>
            <p:nvPr/>
          </p:nvSpPr>
          <p:spPr>
            <a:xfrm>
              <a:off x="0" y="0"/>
              <a:ext cx="377969" cy="1548699"/>
            </a:xfrm>
            <a:custGeom>
              <a:avLst/>
              <a:gdLst/>
              <a:ahLst/>
              <a:cxnLst/>
              <a:rect l="l" t="t" r="r" b="b"/>
              <a:pathLst>
                <a:path w="377969" h="1548699">
                  <a:moveTo>
                    <a:pt x="188984" y="0"/>
                  </a:moveTo>
                  <a:lnTo>
                    <a:pt x="188984" y="0"/>
                  </a:lnTo>
                  <a:cubicBezTo>
                    <a:pt x="239106" y="0"/>
                    <a:pt x="287175" y="19911"/>
                    <a:pt x="322616" y="55352"/>
                  </a:cubicBezTo>
                  <a:cubicBezTo>
                    <a:pt x="358058" y="90794"/>
                    <a:pt x="377969" y="138863"/>
                    <a:pt x="377969" y="188984"/>
                  </a:cubicBezTo>
                  <a:lnTo>
                    <a:pt x="377969" y="1359715"/>
                  </a:lnTo>
                  <a:cubicBezTo>
                    <a:pt x="377969" y="1464088"/>
                    <a:pt x="293358" y="1548699"/>
                    <a:pt x="188984" y="1548699"/>
                  </a:cubicBezTo>
                  <a:lnTo>
                    <a:pt x="188984" y="1548699"/>
                  </a:lnTo>
                  <a:cubicBezTo>
                    <a:pt x="138863" y="1548699"/>
                    <a:pt x="90794" y="1528788"/>
                    <a:pt x="55352" y="1493347"/>
                  </a:cubicBezTo>
                  <a:cubicBezTo>
                    <a:pt x="19911" y="1457905"/>
                    <a:pt x="0" y="1409836"/>
                    <a:pt x="0" y="1359715"/>
                  </a:cubicBezTo>
                  <a:lnTo>
                    <a:pt x="0" y="188984"/>
                  </a:lnTo>
                  <a:cubicBezTo>
                    <a:pt x="0" y="84611"/>
                    <a:pt x="84611" y="0"/>
                    <a:pt x="188984" y="0"/>
                  </a:cubicBezTo>
                  <a:close/>
                </a:path>
              </a:pathLst>
            </a:custGeom>
            <a:solidFill>
              <a:srgbClr val="D11242"/>
            </a:solidFill>
          </p:spPr>
          <p:txBody>
            <a:bodyPr/>
            <a:lstStyle/>
            <a:p>
              <a:endParaRPr lang="en-US"/>
            </a:p>
          </p:txBody>
        </p:sp>
        <p:sp>
          <p:nvSpPr>
            <p:cNvPr id="4" name="TextBox 4"/>
            <p:cNvSpPr txBox="1"/>
            <p:nvPr/>
          </p:nvSpPr>
          <p:spPr>
            <a:xfrm>
              <a:off x="0" y="-47625"/>
              <a:ext cx="377969" cy="1596324"/>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923925"/>
            <a:ext cx="13674003" cy="863383"/>
          </a:xfrm>
          <a:prstGeom prst="rect">
            <a:avLst/>
          </a:prstGeom>
        </p:spPr>
        <p:txBody>
          <a:bodyPr wrap="square" lIns="0" tIns="0" rIns="0" bIns="0" rtlCol="0" anchor="t">
            <a:spAutoFit/>
          </a:bodyPr>
          <a:lstStyle/>
          <a:p>
            <a:pPr algn="ctr">
              <a:lnSpc>
                <a:spcPts val="7011"/>
              </a:lnSpc>
              <a:spcBef>
                <a:spcPct val="0"/>
              </a:spcBef>
            </a:pPr>
            <a:r>
              <a:rPr lang="en-US" sz="5008" b="1">
                <a:solidFill>
                  <a:srgbClr val="000000"/>
                </a:solidFill>
                <a:latin typeface="Lato Bold"/>
                <a:ea typeface="Lato Bold"/>
                <a:cs typeface="Lato Bold"/>
                <a:sym typeface="Lato Bold"/>
              </a:rPr>
              <a:t>WHAT WE DO</a:t>
            </a:r>
            <a:endParaRPr lang="en-US"/>
          </a:p>
        </p:txBody>
      </p:sp>
      <p:grpSp>
        <p:nvGrpSpPr>
          <p:cNvPr id="6" name="Group 6"/>
          <p:cNvGrpSpPr/>
          <p:nvPr/>
        </p:nvGrpSpPr>
        <p:grpSpPr>
          <a:xfrm>
            <a:off x="2313881" y="3898021"/>
            <a:ext cx="2490958" cy="249095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7C"/>
            </a:solidFill>
          </p:spPr>
          <p:txBody>
            <a:bodyPr/>
            <a:lstStyle/>
            <a:p>
              <a:endParaRPr lang="en-US"/>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751757" y="4382905"/>
            <a:ext cx="1650206" cy="1420769"/>
          </a:xfrm>
          <a:prstGeom prst="rect">
            <a:avLst/>
          </a:prstGeom>
        </p:spPr>
        <p:txBody>
          <a:bodyPr lIns="0" tIns="0" rIns="0" bIns="0" rtlCol="0" anchor="t">
            <a:spAutoFit/>
          </a:bodyPr>
          <a:lstStyle/>
          <a:p>
            <a:pPr algn="ctr">
              <a:lnSpc>
                <a:spcPts val="11626"/>
              </a:lnSpc>
              <a:spcBef>
                <a:spcPct val="0"/>
              </a:spcBef>
            </a:pPr>
            <a:r>
              <a:rPr lang="en-US" sz="8304">
                <a:solidFill>
                  <a:srgbClr val="FFFFFF"/>
                </a:solidFill>
                <a:latin typeface="League Spartan"/>
                <a:ea typeface="League Spartan"/>
                <a:cs typeface="League Spartan"/>
                <a:sym typeface="League Spartan"/>
              </a:rPr>
              <a:t>1</a:t>
            </a:r>
          </a:p>
        </p:txBody>
      </p:sp>
      <p:sp>
        <p:nvSpPr>
          <p:cNvPr id="10" name="TextBox 10"/>
          <p:cNvSpPr txBox="1"/>
          <p:nvPr/>
        </p:nvSpPr>
        <p:spPr>
          <a:xfrm>
            <a:off x="1794019" y="6517665"/>
            <a:ext cx="3565683" cy="2022419"/>
          </a:xfrm>
          <a:prstGeom prst="rect">
            <a:avLst/>
          </a:prstGeom>
        </p:spPr>
        <p:txBody>
          <a:bodyPr lIns="0" tIns="0" rIns="0" bIns="0" rtlCol="0" anchor="t">
            <a:spAutoFit/>
          </a:bodyPr>
          <a:lstStyle/>
          <a:p>
            <a:pPr algn="ctr">
              <a:lnSpc>
                <a:spcPts val="4028"/>
              </a:lnSpc>
            </a:pPr>
            <a:r>
              <a:rPr lang="en-US" sz="2877" b="1">
                <a:solidFill>
                  <a:srgbClr val="2A0947"/>
                </a:solidFill>
                <a:latin typeface="Poppins Bold"/>
                <a:ea typeface="Poppins Bold"/>
                <a:cs typeface="Poppins Bold"/>
                <a:sym typeface="Poppins Bold"/>
              </a:rPr>
              <a:t>Advising Strategy, Training, and Development</a:t>
            </a:r>
          </a:p>
          <a:p>
            <a:pPr algn="l">
              <a:lnSpc>
                <a:spcPts val="4028"/>
              </a:lnSpc>
              <a:spcBef>
                <a:spcPct val="0"/>
              </a:spcBef>
            </a:pPr>
            <a:endParaRPr lang="en-US" sz="2877" b="1">
              <a:solidFill>
                <a:srgbClr val="2A0947"/>
              </a:solidFill>
              <a:latin typeface="Poppins Bold"/>
              <a:ea typeface="Poppins Bold"/>
              <a:cs typeface="Poppins Bold"/>
              <a:sym typeface="Poppins Bold"/>
            </a:endParaRPr>
          </a:p>
        </p:txBody>
      </p:sp>
      <p:grpSp>
        <p:nvGrpSpPr>
          <p:cNvPr id="11" name="Group 11"/>
          <p:cNvGrpSpPr/>
          <p:nvPr/>
        </p:nvGrpSpPr>
        <p:grpSpPr>
          <a:xfrm>
            <a:off x="15824200" y="3409473"/>
            <a:ext cx="1435100" cy="1764780"/>
            <a:chOff x="0" y="0"/>
            <a:chExt cx="377969" cy="464798"/>
          </a:xfrm>
        </p:grpSpPr>
        <p:sp>
          <p:nvSpPr>
            <p:cNvPr id="12" name="Freeform 12"/>
            <p:cNvSpPr/>
            <p:nvPr/>
          </p:nvSpPr>
          <p:spPr>
            <a:xfrm>
              <a:off x="0" y="0"/>
              <a:ext cx="377969" cy="464798"/>
            </a:xfrm>
            <a:custGeom>
              <a:avLst/>
              <a:gdLst/>
              <a:ahLst/>
              <a:cxnLst/>
              <a:rect l="l" t="t" r="r" b="b"/>
              <a:pathLst>
                <a:path w="377969" h="464798">
                  <a:moveTo>
                    <a:pt x="188984" y="0"/>
                  </a:moveTo>
                  <a:lnTo>
                    <a:pt x="188984" y="0"/>
                  </a:lnTo>
                  <a:cubicBezTo>
                    <a:pt x="239106" y="0"/>
                    <a:pt x="287175" y="19911"/>
                    <a:pt x="322616" y="55352"/>
                  </a:cubicBezTo>
                  <a:cubicBezTo>
                    <a:pt x="358058" y="90794"/>
                    <a:pt x="377969" y="138863"/>
                    <a:pt x="377969" y="188984"/>
                  </a:cubicBezTo>
                  <a:lnTo>
                    <a:pt x="377969" y="275814"/>
                  </a:lnTo>
                  <a:cubicBezTo>
                    <a:pt x="377969" y="380187"/>
                    <a:pt x="293358" y="464798"/>
                    <a:pt x="188984" y="464798"/>
                  </a:cubicBezTo>
                  <a:lnTo>
                    <a:pt x="188984" y="464798"/>
                  </a:lnTo>
                  <a:cubicBezTo>
                    <a:pt x="138863" y="464798"/>
                    <a:pt x="90794" y="444887"/>
                    <a:pt x="55352" y="409446"/>
                  </a:cubicBezTo>
                  <a:cubicBezTo>
                    <a:pt x="19911" y="374004"/>
                    <a:pt x="0" y="325935"/>
                    <a:pt x="0" y="275814"/>
                  </a:cubicBezTo>
                  <a:lnTo>
                    <a:pt x="0" y="188984"/>
                  </a:lnTo>
                  <a:cubicBezTo>
                    <a:pt x="0" y="84611"/>
                    <a:pt x="84611" y="0"/>
                    <a:pt x="188984" y="0"/>
                  </a:cubicBezTo>
                  <a:close/>
                </a:path>
              </a:pathLst>
            </a:custGeom>
            <a:solidFill>
              <a:srgbClr val="D11242"/>
            </a:solidFill>
          </p:spPr>
          <p:txBody>
            <a:bodyPr/>
            <a:lstStyle/>
            <a:p>
              <a:endParaRPr lang="en-US"/>
            </a:p>
          </p:txBody>
        </p:sp>
        <p:sp>
          <p:nvSpPr>
            <p:cNvPr id="13" name="TextBox 13"/>
            <p:cNvSpPr txBox="1"/>
            <p:nvPr/>
          </p:nvSpPr>
          <p:spPr>
            <a:xfrm>
              <a:off x="0" y="-47625"/>
              <a:ext cx="377969" cy="512423"/>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08617" y="5351508"/>
            <a:ext cx="1435100" cy="5880217"/>
            <a:chOff x="0" y="0"/>
            <a:chExt cx="377969" cy="1548699"/>
          </a:xfrm>
        </p:grpSpPr>
        <p:sp>
          <p:nvSpPr>
            <p:cNvPr id="15" name="Freeform 15"/>
            <p:cNvSpPr/>
            <p:nvPr/>
          </p:nvSpPr>
          <p:spPr>
            <a:xfrm>
              <a:off x="0" y="0"/>
              <a:ext cx="377969" cy="1548699"/>
            </a:xfrm>
            <a:custGeom>
              <a:avLst/>
              <a:gdLst/>
              <a:ahLst/>
              <a:cxnLst/>
              <a:rect l="l" t="t" r="r" b="b"/>
              <a:pathLst>
                <a:path w="377969" h="1548699">
                  <a:moveTo>
                    <a:pt x="188984" y="0"/>
                  </a:moveTo>
                  <a:lnTo>
                    <a:pt x="188984" y="0"/>
                  </a:lnTo>
                  <a:cubicBezTo>
                    <a:pt x="239106" y="0"/>
                    <a:pt x="287175" y="19911"/>
                    <a:pt x="322616" y="55352"/>
                  </a:cubicBezTo>
                  <a:cubicBezTo>
                    <a:pt x="358058" y="90794"/>
                    <a:pt x="377969" y="138863"/>
                    <a:pt x="377969" y="188984"/>
                  </a:cubicBezTo>
                  <a:lnTo>
                    <a:pt x="377969" y="1359715"/>
                  </a:lnTo>
                  <a:cubicBezTo>
                    <a:pt x="377969" y="1464088"/>
                    <a:pt x="293358" y="1548699"/>
                    <a:pt x="188984" y="1548699"/>
                  </a:cubicBezTo>
                  <a:lnTo>
                    <a:pt x="188984" y="1548699"/>
                  </a:lnTo>
                  <a:cubicBezTo>
                    <a:pt x="138863" y="1548699"/>
                    <a:pt x="90794" y="1528788"/>
                    <a:pt x="55352" y="1493347"/>
                  </a:cubicBezTo>
                  <a:cubicBezTo>
                    <a:pt x="19911" y="1457905"/>
                    <a:pt x="0" y="1409836"/>
                    <a:pt x="0" y="1359715"/>
                  </a:cubicBezTo>
                  <a:lnTo>
                    <a:pt x="0" y="188984"/>
                  </a:lnTo>
                  <a:cubicBezTo>
                    <a:pt x="0" y="84611"/>
                    <a:pt x="84611" y="0"/>
                    <a:pt x="188984" y="0"/>
                  </a:cubicBezTo>
                  <a:close/>
                </a:path>
              </a:pathLst>
            </a:custGeom>
            <a:solidFill>
              <a:srgbClr val="D11242"/>
            </a:solidFill>
          </p:spPr>
          <p:txBody>
            <a:bodyPr/>
            <a:lstStyle/>
            <a:p>
              <a:endParaRPr lang="en-US"/>
            </a:p>
          </p:txBody>
        </p:sp>
        <p:sp>
          <p:nvSpPr>
            <p:cNvPr id="16" name="TextBox 16"/>
            <p:cNvSpPr txBox="1"/>
            <p:nvPr/>
          </p:nvSpPr>
          <p:spPr>
            <a:xfrm>
              <a:off x="0" y="-47625"/>
              <a:ext cx="377969" cy="1596324"/>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6793914" y="3898021"/>
            <a:ext cx="3352194" cy="4116438"/>
            <a:chOff x="0" y="0"/>
            <a:chExt cx="4469592" cy="5488584"/>
          </a:xfrm>
        </p:grpSpPr>
        <p:grpSp>
          <p:nvGrpSpPr>
            <p:cNvPr id="18" name="Group 18"/>
            <p:cNvGrpSpPr/>
            <p:nvPr/>
          </p:nvGrpSpPr>
          <p:grpSpPr>
            <a:xfrm>
              <a:off x="574157" y="0"/>
              <a:ext cx="3321278" cy="332127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7C"/>
              </a:solidFill>
            </p:spPr>
            <p:txBody>
              <a:bodyPr/>
              <a:lstStyle/>
              <a:p>
                <a:endParaRPr lang="en-US"/>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919"/>
                  </a:lnSpc>
                </a:pPr>
                <a:endParaRPr/>
              </a:p>
            </p:txBody>
          </p:sp>
        </p:grpSp>
        <p:sp>
          <p:nvSpPr>
            <p:cNvPr id="21" name="TextBox 21"/>
            <p:cNvSpPr txBox="1"/>
            <p:nvPr/>
          </p:nvSpPr>
          <p:spPr>
            <a:xfrm>
              <a:off x="1134658" y="700488"/>
              <a:ext cx="2200275" cy="1840384"/>
            </a:xfrm>
            <a:prstGeom prst="rect">
              <a:avLst/>
            </a:prstGeom>
          </p:spPr>
          <p:txBody>
            <a:bodyPr lIns="0" tIns="0" rIns="0" bIns="0" rtlCol="0" anchor="t">
              <a:spAutoFit/>
            </a:bodyPr>
            <a:lstStyle/>
            <a:p>
              <a:pPr algn="ctr">
                <a:lnSpc>
                  <a:spcPts val="11626"/>
                </a:lnSpc>
                <a:spcBef>
                  <a:spcPct val="0"/>
                </a:spcBef>
              </a:pPr>
              <a:r>
                <a:rPr lang="en-US" sz="8304">
                  <a:solidFill>
                    <a:srgbClr val="FFFFFF"/>
                  </a:solidFill>
                  <a:latin typeface="League Spartan"/>
                  <a:ea typeface="League Spartan"/>
                  <a:cs typeface="League Spartan"/>
                  <a:sym typeface="League Spartan"/>
                </a:rPr>
                <a:t>2</a:t>
              </a:r>
            </a:p>
          </p:txBody>
        </p:sp>
        <p:sp>
          <p:nvSpPr>
            <p:cNvPr id="22" name="TextBox 22"/>
            <p:cNvSpPr txBox="1"/>
            <p:nvPr/>
          </p:nvSpPr>
          <p:spPr>
            <a:xfrm>
              <a:off x="0" y="3525483"/>
              <a:ext cx="4469592" cy="1963101"/>
            </a:xfrm>
            <a:prstGeom prst="rect">
              <a:avLst/>
            </a:prstGeom>
          </p:spPr>
          <p:txBody>
            <a:bodyPr lIns="0" tIns="0" rIns="0" bIns="0" rtlCol="0" anchor="t">
              <a:spAutoFit/>
            </a:bodyPr>
            <a:lstStyle/>
            <a:p>
              <a:pPr algn="ctr">
                <a:lnSpc>
                  <a:spcPts val="3919"/>
                </a:lnSpc>
                <a:spcBef>
                  <a:spcPct val="0"/>
                </a:spcBef>
              </a:pPr>
              <a:r>
                <a:rPr lang="en-US" sz="2700">
                  <a:latin typeface="Poppins Bold"/>
                  <a:ea typeface="Archivo Black"/>
                  <a:cs typeface="Poppins Bold"/>
                  <a:sym typeface="Archivo Black"/>
                </a:rPr>
                <a:t>Early Alerts and Academic Standing </a:t>
              </a:r>
            </a:p>
          </p:txBody>
        </p:sp>
      </p:grpSp>
      <p:grpSp>
        <p:nvGrpSpPr>
          <p:cNvPr id="23" name="Group 23"/>
          <p:cNvGrpSpPr/>
          <p:nvPr/>
        </p:nvGrpSpPr>
        <p:grpSpPr>
          <a:xfrm>
            <a:off x="11260533" y="3898021"/>
            <a:ext cx="3445371" cy="3637729"/>
            <a:chOff x="0" y="0"/>
            <a:chExt cx="4593828" cy="4850306"/>
          </a:xfrm>
        </p:grpSpPr>
        <p:grpSp>
          <p:nvGrpSpPr>
            <p:cNvPr id="24" name="Group 24"/>
            <p:cNvGrpSpPr/>
            <p:nvPr/>
          </p:nvGrpSpPr>
          <p:grpSpPr>
            <a:xfrm>
              <a:off x="671327" y="0"/>
              <a:ext cx="3321278" cy="332127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47C"/>
              </a:solidFill>
            </p:spPr>
            <p:txBody>
              <a:bodyPr/>
              <a:lstStyle/>
              <a:p>
                <a:endParaRPr lang="en-US"/>
              </a:p>
            </p:txBody>
          </p:sp>
          <p:sp>
            <p:nvSpPr>
              <p:cNvPr id="26" name="TextBox 26"/>
              <p:cNvSpPr txBox="1"/>
              <p:nvPr/>
            </p:nvSpPr>
            <p:spPr>
              <a:xfrm>
                <a:off x="76200" y="9525"/>
                <a:ext cx="660400" cy="727075"/>
              </a:xfrm>
              <a:prstGeom prst="rect">
                <a:avLst/>
              </a:prstGeom>
            </p:spPr>
            <p:txBody>
              <a:bodyPr lIns="50800" tIns="50800" rIns="50800" bIns="50800" rtlCol="0" anchor="ctr"/>
              <a:lstStyle/>
              <a:p>
                <a:pPr algn="ctr">
                  <a:lnSpc>
                    <a:spcPts val="3919"/>
                  </a:lnSpc>
                </a:pPr>
                <a:endParaRPr/>
              </a:p>
            </p:txBody>
          </p:sp>
        </p:grpSp>
        <p:sp>
          <p:nvSpPr>
            <p:cNvPr id="27" name="TextBox 27"/>
            <p:cNvSpPr txBox="1"/>
            <p:nvPr/>
          </p:nvSpPr>
          <p:spPr>
            <a:xfrm>
              <a:off x="1234132" y="700488"/>
              <a:ext cx="2200275" cy="1849178"/>
            </a:xfrm>
            <a:prstGeom prst="rect">
              <a:avLst/>
            </a:prstGeom>
          </p:spPr>
          <p:txBody>
            <a:bodyPr lIns="0" tIns="0" rIns="0" bIns="0" rtlCol="0" anchor="t">
              <a:spAutoFit/>
            </a:bodyPr>
            <a:lstStyle/>
            <a:p>
              <a:pPr algn="ctr">
                <a:lnSpc>
                  <a:spcPts val="11626"/>
                </a:lnSpc>
                <a:spcBef>
                  <a:spcPct val="0"/>
                </a:spcBef>
              </a:pPr>
              <a:r>
                <a:rPr lang="en-US" sz="8304">
                  <a:solidFill>
                    <a:srgbClr val="FFFFFF"/>
                  </a:solidFill>
                  <a:latin typeface="League Spartan"/>
                  <a:ea typeface="League Spartan"/>
                  <a:cs typeface="League Spartan"/>
                  <a:sym typeface="League Spartan"/>
                </a:rPr>
                <a:t>3</a:t>
              </a:r>
            </a:p>
          </p:txBody>
        </p:sp>
        <p:sp>
          <p:nvSpPr>
            <p:cNvPr id="28" name="TextBox 28"/>
            <p:cNvSpPr txBox="1"/>
            <p:nvPr/>
          </p:nvSpPr>
          <p:spPr>
            <a:xfrm>
              <a:off x="0" y="3557657"/>
              <a:ext cx="4593828" cy="1292649"/>
            </a:xfrm>
            <a:prstGeom prst="rect">
              <a:avLst/>
            </a:prstGeom>
          </p:spPr>
          <p:txBody>
            <a:bodyPr lIns="0" tIns="0" rIns="0" bIns="0" rtlCol="0" anchor="t">
              <a:spAutoFit/>
            </a:bodyPr>
            <a:lstStyle/>
            <a:p>
              <a:pPr algn="ctr">
                <a:lnSpc>
                  <a:spcPts val="3919"/>
                </a:lnSpc>
                <a:spcBef>
                  <a:spcPct val="0"/>
                </a:spcBef>
              </a:pPr>
              <a:r>
                <a:rPr lang="en-US" sz="2700">
                  <a:solidFill>
                    <a:srgbClr val="000000"/>
                  </a:solidFill>
                  <a:latin typeface="Poppins Bold"/>
                  <a:ea typeface="Archivo Black"/>
                  <a:cs typeface="Archivo Black"/>
                  <a:sym typeface="Archivo Black"/>
                </a:rPr>
                <a:t>Navigate360 Management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4019" y="9866473"/>
            <a:ext cx="6578600" cy="641350"/>
            <a:chOff x="0" y="0"/>
            <a:chExt cx="1732635" cy="168915"/>
          </a:xfrm>
        </p:grpSpPr>
        <p:sp>
          <p:nvSpPr>
            <p:cNvPr id="3" name="Freeform 3"/>
            <p:cNvSpPr/>
            <p:nvPr/>
          </p:nvSpPr>
          <p:spPr>
            <a:xfrm>
              <a:off x="0" y="0"/>
              <a:ext cx="1732635" cy="168915"/>
            </a:xfrm>
            <a:custGeom>
              <a:avLst/>
              <a:gdLst/>
              <a:ahLst/>
              <a:cxnLst/>
              <a:rect l="l" t="t" r="r" b="b"/>
              <a:pathLst>
                <a:path w="1732635" h="168915">
                  <a:moveTo>
                    <a:pt x="0" y="0"/>
                  </a:moveTo>
                  <a:lnTo>
                    <a:pt x="1732635" y="0"/>
                  </a:lnTo>
                  <a:lnTo>
                    <a:pt x="1732635" y="168915"/>
                  </a:lnTo>
                  <a:lnTo>
                    <a:pt x="0" y="168915"/>
                  </a:lnTo>
                  <a:close/>
                </a:path>
              </a:pathLst>
            </a:custGeom>
            <a:solidFill>
              <a:srgbClr val="D11242"/>
            </a:solidFill>
          </p:spPr>
          <p:txBody>
            <a:bodyPr/>
            <a:lstStyle/>
            <a:p>
              <a:endParaRPr lang="en-US"/>
            </a:p>
          </p:txBody>
        </p:sp>
        <p:sp>
          <p:nvSpPr>
            <p:cNvPr id="4" name="TextBox 4"/>
            <p:cNvSpPr txBox="1"/>
            <p:nvPr/>
          </p:nvSpPr>
          <p:spPr>
            <a:xfrm>
              <a:off x="0" y="-47625"/>
              <a:ext cx="1732635" cy="21654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7134921" y="-320675"/>
            <a:ext cx="6578600" cy="641350"/>
            <a:chOff x="0" y="0"/>
            <a:chExt cx="1732635" cy="168915"/>
          </a:xfrm>
        </p:grpSpPr>
        <p:sp>
          <p:nvSpPr>
            <p:cNvPr id="6" name="Freeform 6"/>
            <p:cNvSpPr/>
            <p:nvPr/>
          </p:nvSpPr>
          <p:spPr>
            <a:xfrm>
              <a:off x="0" y="0"/>
              <a:ext cx="1732635" cy="168915"/>
            </a:xfrm>
            <a:custGeom>
              <a:avLst/>
              <a:gdLst/>
              <a:ahLst/>
              <a:cxnLst/>
              <a:rect l="l" t="t" r="r" b="b"/>
              <a:pathLst>
                <a:path w="1732635" h="168915">
                  <a:moveTo>
                    <a:pt x="0" y="0"/>
                  </a:moveTo>
                  <a:lnTo>
                    <a:pt x="1732635" y="0"/>
                  </a:lnTo>
                  <a:lnTo>
                    <a:pt x="1732635" y="168915"/>
                  </a:lnTo>
                  <a:lnTo>
                    <a:pt x="0" y="168915"/>
                  </a:lnTo>
                  <a:close/>
                </a:path>
              </a:pathLst>
            </a:custGeom>
            <a:solidFill>
              <a:srgbClr val="D11242"/>
            </a:solidFill>
          </p:spPr>
          <p:txBody>
            <a:bodyPr/>
            <a:lstStyle/>
            <a:p>
              <a:endParaRPr lang="en-US"/>
            </a:p>
          </p:txBody>
        </p:sp>
        <p:sp>
          <p:nvSpPr>
            <p:cNvPr id="7" name="TextBox 7"/>
            <p:cNvSpPr txBox="1"/>
            <p:nvPr/>
          </p:nvSpPr>
          <p:spPr>
            <a:xfrm>
              <a:off x="0" y="-47625"/>
              <a:ext cx="1732635" cy="216540"/>
            </a:xfrm>
            <a:prstGeom prst="rect">
              <a:avLst/>
            </a:prstGeom>
          </p:spPr>
          <p:txBody>
            <a:bodyPr lIns="50800" tIns="50800" rIns="50800" bIns="50800" rtlCol="0" anchor="ctr"/>
            <a:lstStyle/>
            <a:p>
              <a:pPr algn="ctr">
                <a:lnSpc>
                  <a:spcPts val="2659"/>
                </a:lnSpc>
              </a:pPr>
              <a:endParaRPr/>
            </a:p>
          </p:txBody>
        </p:sp>
      </p:grpSp>
      <p:sp>
        <p:nvSpPr>
          <p:cNvPr id="8" name="Freeform 8" descr="the logo for msu advising systems denver"/>
          <p:cNvSpPr/>
          <p:nvPr/>
        </p:nvSpPr>
        <p:spPr>
          <a:xfrm>
            <a:off x="7019182" y="3367474"/>
            <a:ext cx="10240118" cy="3956769"/>
          </a:xfrm>
          <a:custGeom>
            <a:avLst/>
            <a:gdLst/>
            <a:ahLst/>
            <a:cxnLst/>
            <a:rect l="l" t="t" r="r" b="b"/>
            <a:pathLst>
              <a:path w="10240118" h="3956769">
                <a:moveTo>
                  <a:pt x="0" y="0"/>
                </a:moveTo>
                <a:lnTo>
                  <a:pt x="10240118" y="0"/>
                </a:lnTo>
                <a:lnTo>
                  <a:pt x="10240118" y="3956769"/>
                </a:lnTo>
                <a:lnTo>
                  <a:pt x="0" y="395676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559987" y="923925"/>
            <a:ext cx="3713163" cy="863383"/>
          </a:xfrm>
          <a:prstGeom prst="rect">
            <a:avLst/>
          </a:prstGeom>
        </p:spPr>
        <p:txBody>
          <a:bodyPr lIns="0" tIns="0" rIns="0" bIns="0" rtlCol="0" anchor="t">
            <a:spAutoFit/>
          </a:bodyPr>
          <a:lstStyle/>
          <a:p>
            <a:pPr algn="l">
              <a:lnSpc>
                <a:spcPts val="7011"/>
              </a:lnSpc>
              <a:spcBef>
                <a:spcPct val="0"/>
              </a:spcBef>
            </a:pPr>
            <a:r>
              <a:rPr lang="en-US" sz="5008" b="1">
                <a:solidFill>
                  <a:srgbClr val="000000"/>
                </a:solidFill>
                <a:latin typeface="Lato Bold"/>
                <a:ea typeface="Lato Bold"/>
                <a:cs typeface="Lato Bold"/>
                <a:sym typeface="Lato Bold"/>
              </a:rPr>
              <a:t>OUR ROLES</a:t>
            </a:r>
          </a:p>
        </p:txBody>
      </p:sp>
      <p:sp>
        <p:nvSpPr>
          <p:cNvPr id="10" name="TextBox 10"/>
          <p:cNvSpPr txBox="1"/>
          <p:nvPr/>
        </p:nvSpPr>
        <p:spPr>
          <a:xfrm>
            <a:off x="559987" y="1925144"/>
            <a:ext cx="6106221" cy="7828297"/>
          </a:xfrm>
          <a:prstGeom prst="rect">
            <a:avLst/>
          </a:prstGeom>
        </p:spPr>
        <p:txBody>
          <a:bodyPr lIns="0" tIns="0" rIns="0" bIns="0" rtlCol="0" anchor="t">
            <a:spAutoFit/>
          </a:bodyPr>
          <a:lstStyle/>
          <a:p>
            <a:pPr algn="l">
              <a:lnSpc>
                <a:spcPts val="3640"/>
              </a:lnSpc>
            </a:pPr>
            <a:endParaRPr/>
          </a:p>
          <a:p>
            <a:pPr algn="l">
              <a:lnSpc>
                <a:spcPts val="3220"/>
              </a:lnSpc>
            </a:pPr>
            <a:r>
              <a:rPr lang="en-US" sz="2300" b="1">
                <a:solidFill>
                  <a:srgbClr val="2A0947"/>
                </a:solidFill>
                <a:latin typeface="Poppins Bold"/>
                <a:ea typeface="Poppins Bold"/>
                <a:cs typeface="Poppins Bold"/>
                <a:sym typeface="Poppins Bold"/>
              </a:rPr>
              <a:t>Stephanie Allen</a:t>
            </a:r>
            <a:r>
              <a:rPr lang="en-US" sz="2300">
                <a:solidFill>
                  <a:srgbClr val="2A0947"/>
                </a:solidFill>
                <a:latin typeface="Poppins"/>
                <a:ea typeface="Poppins"/>
                <a:cs typeface="Poppins"/>
                <a:sym typeface="Poppins"/>
              </a:rPr>
              <a:t>- Director</a:t>
            </a:r>
            <a:endParaRPr lang="en-US" sz="2300">
              <a:solidFill>
                <a:srgbClr val="2A0947"/>
              </a:solidFill>
              <a:latin typeface="Poppins"/>
              <a:ea typeface="Poppins"/>
              <a:cs typeface="Poppins"/>
            </a:endParaRPr>
          </a:p>
          <a:p>
            <a:pPr algn="l">
              <a:lnSpc>
                <a:spcPts val="3220"/>
              </a:lnSpc>
            </a:pPr>
            <a:endParaRPr lang="en-US" sz="2300">
              <a:solidFill>
                <a:srgbClr val="2A0947"/>
              </a:solidFill>
              <a:latin typeface="Poppins"/>
              <a:ea typeface="Poppins"/>
              <a:cs typeface="Poppins"/>
              <a:sym typeface="Poppins"/>
            </a:endParaRPr>
          </a:p>
          <a:p>
            <a:pPr algn="l">
              <a:lnSpc>
                <a:spcPts val="3220"/>
              </a:lnSpc>
            </a:pPr>
            <a:r>
              <a:rPr lang="en-US" sz="2300" b="1">
                <a:solidFill>
                  <a:srgbClr val="2A0947"/>
                </a:solidFill>
                <a:latin typeface="Poppins Bold"/>
                <a:ea typeface="Poppins Bold"/>
                <a:cs typeface="Poppins Bold"/>
                <a:sym typeface="Poppins Bold"/>
              </a:rPr>
              <a:t>Kimberly Williams</a:t>
            </a:r>
            <a:r>
              <a:rPr lang="en-US" sz="2300">
                <a:solidFill>
                  <a:srgbClr val="2A0947"/>
                </a:solidFill>
                <a:latin typeface="Poppins"/>
                <a:ea typeface="Poppins"/>
                <a:cs typeface="Poppins"/>
                <a:sym typeface="Poppins"/>
              </a:rPr>
              <a:t> - Associate Director, Intervention Services</a:t>
            </a:r>
            <a:endParaRPr lang="en-US" sz="2300">
              <a:solidFill>
                <a:srgbClr val="2A0947"/>
              </a:solidFill>
              <a:latin typeface="Poppins"/>
              <a:ea typeface="Poppins"/>
              <a:cs typeface="Poppins"/>
            </a:endParaRPr>
          </a:p>
          <a:p>
            <a:pPr algn="l">
              <a:lnSpc>
                <a:spcPts val="3220"/>
              </a:lnSpc>
            </a:pPr>
            <a:endParaRPr lang="en-US" sz="2300">
              <a:solidFill>
                <a:srgbClr val="2A0947"/>
              </a:solidFill>
              <a:latin typeface="Poppins"/>
              <a:ea typeface="Poppins"/>
              <a:cs typeface="Poppins"/>
              <a:sym typeface="Poppins"/>
            </a:endParaRPr>
          </a:p>
          <a:p>
            <a:pPr algn="l">
              <a:lnSpc>
                <a:spcPts val="3220"/>
              </a:lnSpc>
            </a:pPr>
            <a:r>
              <a:rPr lang="en-US" sz="2300" b="1">
                <a:solidFill>
                  <a:srgbClr val="2A0947"/>
                </a:solidFill>
                <a:latin typeface="Poppins Bold"/>
                <a:ea typeface="Poppins Bold"/>
                <a:cs typeface="Poppins Bold"/>
                <a:sym typeface="Poppins Bold"/>
              </a:rPr>
              <a:t>Brandy Swanson</a:t>
            </a:r>
            <a:r>
              <a:rPr lang="en-US" sz="2300">
                <a:solidFill>
                  <a:srgbClr val="2A0947"/>
                </a:solidFill>
                <a:latin typeface="Poppins"/>
                <a:ea typeface="Poppins"/>
                <a:cs typeface="Poppins"/>
                <a:sym typeface="Poppins"/>
              </a:rPr>
              <a:t> - Coordinator for Training and Development</a:t>
            </a:r>
            <a:endParaRPr lang="en-US" sz="2300">
              <a:solidFill>
                <a:srgbClr val="2A0947"/>
              </a:solidFill>
              <a:latin typeface="Poppins"/>
              <a:ea typeface="Poppins"/>
              <a:cs typeface="Poppins"/>
            </a:endParaRPr>
          </a:p>
          <a:p>
            <a:pPr algn="l">
              <a:lnSpc>
                <a:spcPts val="3220"/>
              </a:lnSpc>
            </a:pPr>
            <a:endParaRPr lang="en-US" sz="2300">
              <a:solidFill>
                <a:srgbClr val="2A0947"/>
              </a:solidFill>
              <a:latin typeface="Poppins"/>
              <a:ea typeface="Poppins"/>
              <a:cs typeface="Poppins"/>
              <a:sym typeface="Poppins"/>
            </a:endParaRPr>
          </a:p>
          <a:p>
            <a:pPr algn="l">
              <a:lnSpc>
                <a:spcPts val="3220"/>
              </a:lnSpc>
            </a:pPr>
            <a:r>
              <a:rPr lang="en-US" sz="2300" b="1">
                <a:solidFill>
                  <a:srgbClr val="2A0947"/>
                </a:solidFill>
                <a:latin typeface="Poppins Bold"/>
                <a:ea typeface="Poppins Bold"/>
                <a:cs typeface="Poppins Bold"/>
                <a:sym typeface="Poppins Bold"/>
              </a:rPr>
              <a:t>Patrick Wise</a:t>
            </a:r>
            <a:r>
              <a:rPr lang="en-US" sz="2300">
                <a:solidFill>
                  <a:srgbClr val="2A0947"/>
                </a:solidFill>
                <a:latin typeface="Poppins"/>
                <a:ea typeface="Poppins"/>
                <a:cs typeface="Poppins"/>
                <a:sym typeface="Poppins"/>
              </a:rPr>
              <a:t> - Advising Coordinator, Intervention Services</a:t>
            </a:r>
            <a:endParaRPr lang="en-US" sz="2300">
              <a:solidFill>
                <a:srgbClr val="2A0947"/>
              </a:solidFill>
              <a:latin typeface="Poppins"/>
              <a:ea typeface="Poppins"/>
              <a:cs typeface="Poppins"/>
            </a:endParaRPr>
          </a:p>
          <a:p>
            <a:pPr algn="l">
              <a:lnSpc>
                <a:spcPts val="3220"/>
              </a:lnSpc>
            </a:pPr>
            <a:endParaRPr lang="en-US" sz="2300">
              <a:solidFill>
                <a:srgbClr val="2A0947"/>
              </a:solidFill>
              <a:latin typeface="Poppins"/>
              <a:ea typeface="Poppins"/>
              <a:cs typeface="Poppins"/>
              <a:sym typeface="Poppins"/>
            </a:endParaRPr>
          </a:p>
          <a:p>
            <a:pPr algn="l">
              <a:lnSpc>
                <a:spcPts val="3220"/>
              </a:lnSpc>
            </a:pPr>
            <a:r>
              <a:rPr lang="en-US" sz="2300" b="1">
                <a:solidFill>
                  <a:srgbClr val="2A0947"/>
                </a:solidFill>
                <a:latin typeface="Poppins Bold"/>
                <a:ea typeface="Poppins Bold"/>
                <a:cs typeface="Poppins Bold"/>
                <a:sym typeface="Poppins Bold"/>
              </a:rPr>
              <a:t>Heather Collins</a:t>
            </a:r>
            <a:r>
              <a:rPr lang="en-US" sz="2300">
                <a:solidFill>
                  <a:srgbClr val="2A0947"/>
                </a:solidFill>
                <a:latin typeface="Poppins"/>
                <a:ea typeface="Poppins"/>
                <a:cs typeface="Poppins"/>
                <a:sym typeface="Poppins"/>
              </a:rPr>
              <a:t> - Coordinator for Technology and Support</a:t>
            </a:r>
            <a:endParaRPr lang="en-US" sz="2300">
              <a:solidFill>
                <a:srgbClr val="2A0947"/>
              </a:solidFill>
              <a:latin typeface="Poppins"/>
              <a:ea typeface="Poppins"/>
              <a:cs typeface="Poppins"/>
            </a:endParaRPr>
          </a:p>
          <a:p>
            <a:pPr algn="l">
              <a:lnSpc>
                <a:spcPts val="3220"/>
              </a:lnSpc>
            </a:pPr>
            <a:endParaRPr lang="en-US" sz="2300">
              <a:solidFill>
                <a:srgbClr val="2A0947"/>
              </a:solidFill>
              <a:latin typeface="Poppins"/>
              <a:ea typeface="Poppins"/>
              <a:cs typeface="Poppins"/>
              <a:sym typeface="Poppins"/>
            </a:endParaRPr>
          </a:p>
          <a:p>
            <a:pPr algn="l">
              <a:lnSpc>
                <a:spcPts val="3220"/>
              </a:lnSpc>
            </a:pPr>
            <a:r>
              <a:rPr lang="en-US" sz="2300" b="1">
                <a:solidFill>
                  <a:srgbClr val="2A0947"/>
                </a:solidFill>
                <a:latin typeface="Poppins Bold"/>
                <a:ea typeface="Poppins Bold"/>
                <a:cs typeface="Poppins Bold"/>
                <a:sym typeface="Poppins Bold"/>
              </a:rPr>
              <a:t>Michele Short</a:t>
            </a:r>
            <a:r>
              <a:rPr lang="en-US" sz="2300">
                <a:solidFill>
                  <a:srgbClr val="2A0947"/>
                </a:solidFill>
                <a:latin typeface="Poppins"/>
                <a:ea typeface="Poppins"/>
                <a:cs typeface="Poppins"/>
                <a:sym typeface="Poppins"/>
              </a:rPr>
              <a:t> - Academic Recovery Advisor and Advising Trainer</a:t>
            </a:r>
            <a:endParaRPr lang="en-US" sz="2300">
              <a:solidFill>
                <a:srgbClr val="2A0947"/>
              </a:solidFill>
              <a:latin typeface="Poppins"/>
              <a:ea typeface="Poppins"/>
              <a:cs typeface="Poppins"/>
            </a:endParaRPr>
          </a:p>
          <a:p>
            <a:pPr algn="l">
              <a:lnSpc>
                <a:spcPts val="3220"/>
              </a:lnSpc>
            </a:pPr>
            <a:endParaRPr lang="en-US" sz="2300">
              <a:solidFill>
                <a:srgbClr val="2A0947"/>
              </a:solidFill>
              <a:latin typeface="Poppins"/>
              <a:ea typeface="Poppins"/>
              <a:cs typeface="Poppins"/>
              <a:sym typeface="Poppins"/>
            </a:endParaRPr>
          </a:p>
          <a:p>
            <a:pPr algn="l">
              <a:lnSpc>
                <a:spcPts val="3220"/>
              </a:lnSpc>
              <a:spcBef>
                <a:spcPct val="0"/>
              </a:spcBef>
            </a:pPr>
            <a:r>
              <a:rPr lang="en-US" sz="2300" b="1">
                <a:solidFill>
                  <a:srgbClr val="2A0947"/>
                </a:solidFill>
                <a:latin typeface="Poppins Bold"/>
                <a:ea typeface="Poppins Bold"/>
                <a:cs typeface="Poppins Bold"/>
                <a:sym typeface="Poppins Bold"/>
              </a:rPr>
              <a:t>Student Staff </a:t>
            </a:r>
            <a:endParaRPr lang="en-US" sz="2300" b="1">
              <a:solidFill>
                <a:srgbClr val="2A0947"/>
              </a:solidFill>
              <a:latin typeface="Poppins Bold"/>
              <a:ea typeface="Poppins Bold"/>
              <a:cs typeface="Poppi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55706" y="2520315"/>
            <a:ext cx="3903992" cy="5246370"/>
            <a:chOff x="0" y="0"/>
            <a:chExt cx="3663950" cy="4923790"/>
          </a:xfrm>
        </p:grpSpPr>
        <p:sp>
          <p:nvSpPr>
            <p:cNvPr id="3" name="Freeform 3" descr="a person with headphones working on their laptop in a library"/>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p:cNvGrpSpPr/>
          <p:nvPr/>
        </p:nvGrpSpPr>
        <p:grpSpPr>
          <a:xfrm>
            <a:off x="11541760" y="-300550"/>
            <a:ext cx="7258734" cy="10888101"/>
            <a:chOff x="0" y="0"/>
            <a:chExt cx="6350000" cy="9525000"/>
          </a:xfrm>
        </p:grpSpPr>
        <p:sp>
          <p:nvSpPr>
            <p:cNvPr id="6" name="Freeform 6" descr="a blue and red banner with the words &quot;change makers wanted&quot; on it"/>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a:stretch>
            </a:blipFill>
          </p:spPr>
          <p:txBody>
            <a:bodyPr/>
            <a:lstStyle/>
            <a:p>
              <a:endParaRPr lang="en-US"/>
            </a:p>
          </p:txBody>
        </p:sp>
      </p:grpSp>
      <p:grpSp>
        <p:nvGrpSpPr>
          <p:cNvPr id="7" name="Group 7"/>
          <p:cNvGrpSpPr/>
          <p:nvPr/>
        </p:nvGrpSpPr>
        <p:grpSpPr>
          <a:xfrm>
            <a:off x="8780652" y="-978996"/>
            <a:ext cx="1054100" cy="3086100"/>
            <a:chOff x="0" y="0"/>
            <a:chExt cx="277623" cy="812800"/>
          </a:xfrm>
        </p:grpSpPr>
        <p:sp>
          <p:nvSpPr>
            <p:cNvPr id="8" name="Freeform 8"/>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9" name="TextBox 9"/>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8780652" y="8176260"/>
            <a:ext cx="1054100" cy="3086100"/>
            <a:chOff x="0" y="0"/>
            <a:chExt cx="277623" cy="812800"/>
          </a:xfrm>
        </p:grpSpPr>
        <p:sp>
          <p:nvSpPr>
            <p:cNvPr id="11" name="Freeform 11"/>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2" name="TextBox 12"/>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6928" y="942975"/>
            <a:ext cx="8539455" cy="1428281"/>
          </a:xfrm>
          <a:prstGeom prst="rect">
            <a:avLst/>
          </a:prstGeom>
        </p:spPr>
        <p:txBody>
          <a:bodyPr wrap="square" lIns="0" tIns="0" rIns="0" bIns="0" rtlCol="0" anchor="t">
            <a:spAutoFit/>
          </a:bodyPr>
          <a:lstStyle/>
          <a:p>
            <a:pPr algn="ctr">
              <a:lnSpc>
                <a:spcPts val="5751"/>
              </a:lnSpc>
              <a:spcBef>
                <a:spcPct val="0"/>
              </a:spcBef>
            </a:pPr>
            <a:r>
              <a:rPr lang="en-US" sz="4108" b="1" dirty="0">
                <a:solidFill>
                  <a:srgbClr val="000000"/>
                </a:solidFill>
                <a:latin typeface="Lato Bold"/>
                <a:ea typeface="Lato Bold"/>
                <a:cs typeface="Lato Bold"/>
                <a:sym typeface="Lato Bold"/>
              </a:rPr>
              <a:t>STRATEGY, TRAINING, AND DEVELOPMENT</a:t>
            </a:r>
            <a:endParaRPr lang="en-US" dirty="0"/>
          </a:p>
        </p:txBody>
      </p:sp>
      <p:sp>
        <p:nvSpPr>
          <p:cNvPr id="14" name="TextBox 14"/>
          <p:cNvSpPr txBox="1"/>
          <p:nvPr/>
        </p:nvSpPr>
        <p:spPr>
          <a:xfrm>
            <a:off x="667377" y="2567940"/>
            <a:ext cx="6140194" cy="7151370"/>
          </a:xfrm>
          <a:prstGeom prst="rect">
            <a:avLst/>
          </a:prstGeom>
        </p:spPr>
        <p:txBody>
          <a:bodyPr lIns="0" tIns="0" rIns="0" bIns="0" rtlCol="0" anchor="t">
            <a:spAutoFit/>
          </a:bodyPr>
          <a:lstStyle/>
          <a:p>
            <a:pPr marL="582930" lvl="1" indent="-291465" algn="l">
              <a:lnSpc>
                <a:spcPts val="3779"/>
              </a:lnSpc>
              <a:buFont typeface="Arial"/>
              <a:buChar char="•"/>
            </a:pPr>
            <a:r>
              <a:rPr lang="en-US" sz="2700">
                <a:solidFill>
                  <a:srgbClr val="2A0947"/>
                </a:solidFill>
                <a:latin typeface="Poppins"/>
                <a:ea typeface="Poppins"/>
                <a:cs typeface="Poppins"/>
                <a:sym typeface="Poppins"/>
              </a:rPr>
              <a:t>New Advisor Onboarding</a:t>
            </a:r>
          </a:p>
          <a:p>
            <a:pPr algn="l">
              <a:lnSpc>
                <a:spcPts val="3779"/>
              </a:lnSpc>
            </a:pPr>
            <a:endParaRPr lang="en-US" sz="2700">
              <a:solidFill>
                <a:srgbClr val="2A0947"/>
              </a:solidFill>
              <a:latin typeface="Poppins"/>
              <a:ea typeface="Poppins"/>
              <a:cs typeface="Poppins"/>
              <a:sym typeface="Poppins"/>
            </a:endParaRPr>
          </a:p>
          <a:p>
            <a:pPr marL="582930" lvl="1" indent="-291465" algn="l">
              <a:lnSpc>
                <a:spcPts val="3779"/>
              </a:lnSpc>
              <a:buFont typeface="Arial"/>
              <a:buChar char="•"/>
            </a:pPr>
            <a:r>
              <a:rPr lang="en-US" sz="2700">
                <a:solidFill>
                  <a:srgbClr val="2A0947"/>
                </a:solidFill>
                <a:latin typeface="Poppins"/>
                <a:ea typeface="Poppins"/>
                <a:cs typeface="Poppins"/>
                <a:sym typeface="Poppins"/>
              </a:rPr>
              <a:t>University-wide Advising Initiatives</a:t>
            </a:r>
          </a:p>
          <a:p>
            <a:pPr algn="l">
              <a:lnSpc>
                <a:spcPts val="3779"/>
              </a:lnSpc>
            </a:pPr>
            <a:endParaRPr lang="en-US" sz="2700">
              <a:solidFill>
                <a:srgbClr val="2A0947"/>
              </a:solidFill>
              <a:latin typeface="Poppins"/>
              <a:ea typeface="Poppins"/>
              <a:cs typeface="Poppins"/>
              <a:sym typeface="Poppins"/>
            </a:endParaRPr>
          </a:p>
          <a:p>
            <a:pPr marL="582930" lvl="1" indent="-291465" algn="l">
              <a:lnSpc>
                <a:spcPts val="3779"/>
              </a:lnSpc>
              <a:buFont typeface="Arial"/>
              <a:buChar char="•"/>
            </a:pPr>
            <a:r>
              <a:rPr lang="en-US" sz="2700">
                <a:solidFill>
                  <a:srgbClr val="2A0947"/>
                </a:solidFill>
                <a:latin typeface="Poppins"/>
                <a:ea typeface="Poppins"/>
                <a:cs typeface="Poppins"/>
                <a:sym typeface="Poppins"/>
              </a:rPr>
              <a:t>Provide input on policies and procedures</a:t>
            </a:r>
          </a:p>
          <a:p>
            <a:pPr algn="l">
              <a:lnSpc>
                <a:spcPts val="3779"/>
              </a:lnSpc>
            </a:pPr>
            <a:endParaRPr lang="en-US" sz="2700">
              <a:solidFill>
                <a:srgbClr val="2A0947"/>
              </a:solidFill>
              <a:latin typeface="Poppins"/>
              <a:ea typeface="Poppins"/>
              <a:cs typeface="Poppins"/>
              <a:sym typeface="Poppins"/>
            </a:endParaRPr>
          </a:p>
          <a:p>
            <a:pPr marL="582930" lvl="1" indent="-291465" algn="l">
              <a:lnSpc>
                <a:spcPts val="3779"/>
              </a:lnSpc>
              <a:buFont typeface="Arial"/>
              <a:buChar char="•"/>
            </a:pPr>
            <a:r>
              <a:rPr lang="en-US" sz="2700">
                <a:solidFill>
                  <a:srgbClr val="2A0947"/>
                </a:solidFill>
                <a:latin typeface="Poppins"/>
                <a:ea typeface="Poppins"/>
                <a:cs typeface="Poppins"/>
                <a:sym typeface="Poppins"/>
              </a:rPr>
              <a:t>Professional Development opportunities and ongoing training</a:t>
            </a:r>
          </a:p>
          <a:p>
            <a:pPr algn="l">
              <a:lnSpc>
                <a:spcPts val="3779"/>
              </a:lnSpc>
            </a:pPr>
            <a:endParaRPr lang="en-US" sz="2700">
              <a:solidFill>
                <a:srgbClr val="2A0947"/>
              </a:solidFill>
              <a:latin typeface="Poppins"/>
              <a:ea typeface="Poppins"/>
              <a:cs typeface="Poppins"/>
              <a:sym typeface="Poppins"/>
            </a:endParaRPr>
          </a:p>
          <a:p>
            <a:pPr marL="582930" lvl="1" indent="-291465" algn="l">
              <a:lnSpc>
                <a:spcPts val="3779"/>
              </a:lnSpc>
              <a:buFont typeface="Arial"/>
              <a:buChar char="•"/>
            </a:pPr>
            <a:r>
              <a:rPr lang="en-US" sz="2700">
                <a:solidFill>
                  <a:srgbClr val="2A0947"/>
                </a:solidFill>
                <a:latin typeface="Poppins"/>
                <a:ea typeface="Poppins"/>
                <a:cs typeface="Poppins"/>
                <a:sym typeface="Poppins"/>
              </a:rPr>
              <a:t>Collaboration, leadership, and communication to help fulfill goals of the University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55706" y="2520315"/>
            <a:ext cx="3903992" cy="5246370"/>
            <a:chOff x="0" y="0"/>
            <a:chExt cx="3663950" cy="4923790"/>
          </a:xfrm>
        </p:grpSpPr>
        <p:sp>
          <p:nvSpPr>
            <p:cNvPr id="3" name="Freeform 3" descr="a person with headphones working on their laptop in a library"/>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p:cNvGrpSpPr/>
          <p:nvPr/>
        </p:nvGrpSpPr>
        <p:grpSpPr>
          <a:xfrm>
            <a:off x="11541760" y="-300550"/>
            <a:ext cx="7258734" cy="10888101"/>
            <a:chOff x="0" y="0"/>
            <a:chExt cx="6350000" cy="9525000"/>
          </a:xfrm>
        </p:grpSpPr>
        <p:sp>
          <p:nvSpPr>
            <p:cNvPr id="6" name="Freeform 6" descr="a blue and red banner with the words &quot;changemakers wanted&quot; on it"/>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a:stretch>
            </a:blipFill>
          </p:spPr>
          <p:txBody>
            <a:bodyPr/>
            <a:lstStyle/>
            <a:p>
              <a:endParaRPr lang="en-US"/>
            </a:p>
          </p:txBody>
        </p:sp>
      </p:grpSp>
      <p:grpSp>
        <p:nvGrpSpPr>
          <p:cNvPr id="7" name="Group 7"/>
          <p:cNvGrpSpPr/>
          <p:nvPr/>
        </p:nvGrpSpPr>
        <p:grpSpPr>
          <a:xfrm>
            <a:off x="1028700" y="8870950"/>
            <a:ext cx="3086100" cy="387350"/>
            <a:chOff x="0" y="0"/>
            <a:chExt cx="812800" cy="102018"/>
          </a:xfrm>
        </p:grpSpPr>
        <p:sp>
          <p:nvSpPr>
            <p:cNvPr id="8" name="Freeform 8"/>
            <p:cNvSpPr/>
            <p:nvPr/>
          </p:nvSpPr>
          <p:spPr>
            <a:xfrm>
              <a:off x="0" y="0"/>
              <a:ext cx="812800" cy="102018"/>
            </a:xfrm>
            <a:custGeom>
              <a:avLst/>
              <a:gdLst/>
              <a:ahLst/>
              <a:cxnLst/>
              <a:rect l="l" t="t" r="r" b="b"/>
              <a:pathLst>
                <a:path w="812800" h="102018">
                  <a:moveTo>
                    <a:pt x="0" y="0"/>
                  </a:moveTo>
                  <a:lnTo>
                    <a:pt x="812800" y="0"/>
                  </a:lnTo>
                  <a:lnTo>
                    <a:pt x="812800" y="102018"/>
                  </a:lnTo>
                  <a:lnTo>
                    <a:pt x="0" y="102018"/>
                  </a:lnTo>
                  <a:close/>
                </a:path>
              </a:pathLst>
            </a:custGeom>
            <a:solidFill>
              <a:srgbClr val="D11242"/>
            </a:solidFill>
          </p:spPr>
          <p:txBody>
            <a:bodyPr/>
            <a:lstStyle/>
            <a:p>
              <a:endParaRPr lang="en-US"/>
            </a:p>
          </p:txBody>
        </p:sp>
        <p:sp>
          <p:nvSpPr>
            <p:cNvPr id="9" name="TextBox 9"/>
            <p:cNvSpPr txBox="1"/>
            <p:nvPr/>
          </p:nvSpPr>
          <p:spPr>
            <a:xfrm>
              <a:off x="0" y="-47625"/>
              <a:ext cx="812800" cy="149643"/>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8780652" y="-978996"/>
            <a:ext cx="1054100" cy="3086100"/>
            <a:chOff x="0" y="0"/>
            <a:chExt cx="277623" cy="812800"/>
          </a:xfrm>
        </p:grpSpPr>
        <p:sp>
          <p:nvSpPr>
            <p:cNvPr id="11" name="Freeform 11"/>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2" name="TextBox 12"/>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780652" y="8176260"/>
            <a:ext cx="1054100" cy="3086100"/>
            <a:chOff x="0" y="0"/>
            <a:chExt cx="277623" cy="812800"/>
          </a:xfrm>
        </p:grpSpPr>
        <p:sp>
          <p:nvSpPr>
            <p:cNvPr id="14" name="Freeform 14"/>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5" name="TextBox 15"/>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6928" y="7793"/>
            <a:ext cx="8781910" cy="1434816"/>
          </a:xfrm>
          <a:prstGeom prst="rect">
            <a:avLst/>
          </a:prstGeom>
        </p:spPr>
        <p:txBody>
          <a:bodyPr wrap="square" lIns="0" tIns="0" rIns="0" bIns="0" rtlCol="0" anchor="t">
            <a:spAutoFit/>
          </a:bodyPr>
          <a:lstStyle/>
          <a:p>
            <a:pPr algn="ctr">
              <a:lnSpc>
                <a:spcPts val="5751"/>
              </a:lnSpc>
              <a:spcBef>
                <a:spcPct val="0"/>
              </a:spcBef>
            </a:pPr>
            <a:r>
              <a:rPr lang="en-US" sz="4100" b="1" dirty="0">
                <a:solidFill>
                  <a:srgbClr val="000000"/>
                </a:solidFill>
                <a:latin typeface="Lato Bold"/>
                <a:ea typeface="Lato Bold"/>
                <a:cs typeface="Lato Bold"/>
                <a:sym typeface="Lato Bold"/>
              </a:rPr>
              <a:t>EARLY ALERTS AND </a:t>
            </a:r>
            <a:endParaRPr lang="en-US" sz="4100" dirty="0">
              <a:ea typeface="Calibri"/>
              <a:cs typeface="Calibri"/>
            </a:endParaRPr>
          </a:p>
          <a:p>
            <a:pPr algn="ctr">
              <a:lnSpc>
                <a:spcPts val="5751"/>
              </a:lnSpc>
              <a:spcBef>
                <a:spcPct val="0"/>
              </a:spcBef>
            </a:pPr>
            <a:r>
              <a:rPr lang="en-US" sz="4100" b="1" dirty="0">
                <a:solidFill>
                  <a:srgbClr val="000000"/>
                </a:solidFill>
                <a:latin typeface="Lato Bold"/>
                <a:ea typeface="Lato Bold"/>
                <a:cs typeface="Lato Bold"/>
                <a:sym typeface="Lato Bold"/>
              </a:rPr>
              <a:t>ACADEMIC STANDING</a:t>
            </a:r>
            <a:endParaRPr lang="en-US" sz="4100" dirty="0">
              <a:ea typeface="Calibri"/>
              <a:cs typeface="Calibri"/>
            </a:endParaRPr>
          </a:p>
        </p:txBody>
      </p:sp>
      <p:sp>
        <p:nvSpPr>
          <p:cNvPr id="17" name="TextBox 17"/>
          <p:cNvSpPr txBox="1"/>
          <p:nvPr/>
        </p:nvSpPr>
        <p:spPr>
          <a:xfrm>
            <a:off x="-6208" y="1509743"/>
            <a:ext cx="7076164" cy="7358168"/>
          </a:xfrm>
          <a:prstGeom prst="rect">
            <a:avLst/>
          </a:prstGeom>
        </p:spPr>
        <p:txBody>
          <a:bodyPr wrap="square" lIns="0" tIns="0" rIns="0" bIns="0" rtlCol="0" anchor="t">
            <a:spAutoFit/>
          </a:bodyPr>
          <a:lstStyle/>
          <a:p>
            <a:pPr marL="613410" lvl="1" indent="-306705" algn="l">
              <a:lnSpc>
                <a:spcPts val="3980"/>
              </a:lnSpc>
              <a:buFont typeface="Arial"/>
              <a:buChar char="•"/>
            </a:pPr>
            <a:r>
              <a:rPr lang="en-US" sz="2600" dirty="0">
                <a:solidFill>
                  <a:srgbClr val="2A0947"/>
                </a:solidFill>
                <a:latin typeface="Poppins"/>
                <a:ea typeface="Poppins"/>
                <a:cs typeface="Poppins"/>
                <a:sym typeface="Poppins"/>
              </a:rPr>
              <a:t>Create, send, and manage Early Alert campaigns to faculty </a:t>
            </a:r>
            <a:endParaRPr lang="en-US" sz="2600">
              <a:ea typeface="Calibri"/>
              <a:cs typeface="Calibri"/>
            </a:endParaRPr>
          </a:p>
          <a:p>
            <a:pPr algn="l">
              <a:lnSpc>
                <a:spcPts val="3980"/>
              </a:lnSpc>
            </a:pPr>
            <a:endParaRPr lang="en-US" sz="2600" dirty="0">
              <a:solidFill>
                <a:srgbClr val="2A0947"/>
              </a:solidFill>
              <a:latin typeface="Poppins"/>
              <a:ea typeface="Poppins"/>
              <a:cs typeface="Poppins"/>
            </a:endParaRPr>
          </a:p>
          <a:p>
            <a:pPr marL="591820" lvl="1" indent="-295910" algn="l">
              <a:lnSpc>
                <a:spcPts val="3840"/>
              </a:lnSpc>
              <a:buFont typeface="Arial"/>
              <a:buChar char="•"/>
            </a:pPr>
            <a:r>
              <a:rPr lang="en-US" sz="2600" dirty="0">
                <a:solidFill>
                  <a:srgbClr val="2A0947"/>
                </a:solidFill>
                <a:latin typeface="Poppins"/>
                <a:ea typeface="Poppins"/>
                <a:cs typeface="Poppins"/>
                <a:sym typeface="Poppins"/>
              </a:rPr>
              <a:t>Support students on Academic Notice (formerly Warning), Academic Recovery (formerly Probation), and Academic Suspension</a:t>
            </a:r>
            <a:endParaRPr lang="en-US" sz="2600" dirty="0">
              <a:solidFill>
                <a:srgbClr val="2A0947"/>
              </a:solidFill>
              <a:latin typeface="Poppins"/>
              <a:ea typeface="Poppins"/>
              <a:cs typeface="Poppins"/>
            </a:endParaRPr>
          </a:p>
          <a:p>
            <a:pPr algn="l">
              <a:lnSpc>
                <a:spcPts val="3840"/>
              </a:lnSpc>
            </a:pPr>
            <a:endParaRPr lang="en-US" sz="2600" dirty="0">
              <a:solidFill>
                <a:srgbClr val="2A0947"/>
              </a:solidFill>
              <a:latin typeface="Poppins"/>
              <a:ea typeface="Poppins"/>
              <a:cs typeface="Poppins"/>
            </a:endParaRPr>
          </a:p>
          <a:p>
            <a:pPr marL="591820" lvl="1" indent="-295910">
              <a:lnSpc>
                <a:spcPts val="3840"/>
              </a:lnSpc>
              <a:buFont typeface="Arial"/>
              <a:buChar char="•"/>
            </a:pPr>
            <a:r>
              <a:rPr lang="en-US" sz="2600" dirty="0">
                <a:solidFill>
                  <a:srgbClr val="2A0947"/>
                </a:solidFill>
                <a:latin typeface="Poppins"/>
                <a:ea typeface="Poppins"/>
                <a:cs typeface="Poppins"/>
                <a:sym typeface="Poppins"/>
              </a:rPr>
              <a:t>Registration encumbrances: impact students on Academic Recovery (AR) and Suspension (AS). AR students can have it lifted by an advisor or Advising Systems staff.  AS students have it lifted by Advising Systems staff only and requires an approved appeal</a:t>
            </a:r>
            <a:endParaRPr lang="en-US" sz="2600" dirty="0">
              <a:solidFill>
                <a:srgbClr val="2A0947"/>
              </a:solidFill>
              <a:latin typeface="Poppins"/>
              <a:ea typeface="Poppins"/>
              <a:cs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55706" y="2520315"/>
            <a:ext cx="3903992" cy="5246370"/>
            <a:chOff x="0" y="0"/>
            <a:chExt cx="3663950" cy="4923790"/>
          </a:xfrm>
        </p:grpSpPr>
        <p:sp>
          <p:nvSpPr>
            <p:cNvPr id="3" name="Freeform 3" descr="a person with headphones working on a laptop in a library"/>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p:cNvGrpSpPr/>
          <p:nvPr/>
        </p:nvGrpSpPr>
        <p:grpSpPr>
          <a:xfrm>
            <a:off x="11541760" y="-300550"/>
            <a:ext cx="7258734" cy="10888101"/>
            <a:chOff x="0" y="0"/>
            <a:chExt cx="6350000" cy="9525000"/>
          </a:xfrm>
        </p:grpSpPr>
        <p:sp>
          <p:nvSpPr>
            <p:cNvPr id="6" name="Freeform 6" descr="a blue and red banner with the words &quot;changemakers wanted&quot; on it"/>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a:stretch>
            </a:blipFill>
          </p:spPr>
          <p:txBody>
            <a:bodyPr/>
            <a:lstStyle/>
            <a:p>
              <a:endParaRPr lang="en-US"/>
            </a:p>
          </p:txBody>
        </p:sp>
      </p:grpSp>
      <p:grpSp>
        <p:nvGrpSpPr>
          <p:cNvPr id="7" name="Group 7"/>
          <p:cNvGrpSpPr/>
          <p:nvPr/>
        </p:nvGrpSpPr>
        <p:grpSpPr>
          <a:xfrm>
            <a:off x="1028700" y="8870950"/>
            <a:ext cx="3086100" cy="387350"/>
            <a:chOff x="0" y="0"/>
            <a:chExt cx="812800" cy="102018"/>
          </a:xfrm>
        </p:grpSpPr>
        <p:sp>
          <p:nvSpPr>
            <p:cNvPr id="8" name="Freeform 8"/>
            <p:cNvSpPr/>
            <p:nvPr/>
          </p:nvSpPr>
          <p:spPr>
            <a:xfrm>
              <a:off x="0" y="0"/>
              <a:ext cx="812800" cy="102018"/>
            </a:xfrm>
            <a:custGeom>
              <a:avLst/>
              <a:gdLst/>
              <a:ahLst/>
              <a:cxnLst/>
              <a:rect l="l" t="t" r="r" b="b"/>
              <a:pathLst>
                <a:path w="812800" h="102018">
                  <a:moveTo>
                    <a:pt x="0" y="0"/>
                  </a:moveTo>
                  <a:lnTo>
                    <a:pt x="812800" y="0"/>
                  </a:lnTo>
                  <a:lnTo>
                    <a:pt x="812800" y="102018"/>
                  </a:lnTo>
                  <a:lnTo>
                    <a:pt x="0" y="102018"/>
                  </a:lnTo>
                  <a:close/>
                </a:path>
              </a:pathLst>
            </a:custGeom>
            <a:solidFill>
              <a:srgbClr val="D11242"/>
            </a:solidFill>
          </p:spPr>
          <p:txBody>
            <a:bodyPr/>
            <a:lstStyle/>
            <a:p>
              <a:endParaRPr lang="en-US"/>
            </a:p>
          </p:txBody>
        </p:sp>
        <p:sp>
          <p:nvSpPr>
            <p:cNvPr id="9" name="TextBox 9"/>
            <p:cNvSpPr txBox="1"/>
            <p:nvPr/>
          </p:nvSpPr>
          <p:spPr>
            <a:xfrm>
              <a:off x="0" y="-47625"/>
              <a:ext cx="812800" cy="149643"/>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8780652" y="-978996"/>
            <a:ext cx="1054100" cy="3086100"/>
            <a:chOff x="0" y="0"/>
            <a:chExt cx="277623" cy="812800"/>
          </a:xfrm>
        </p:grpSpPr>
        <p:sp>
          <p:nvSpPr>
            <p:cNvPr id="11" name="Freeform 11"/>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2" name="TextBox 12"/>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780652" y="8176260"/>
            <a:ext cx="1054100" cy="3086100"/>
            <a:chOff x="0" y="0"/>
            <a:chExt cx="277623" cy="812800"/>
          </a:xfrm>
        </p:grpSpPr>
        <p:sp>
          <p:nvSpPr>
            <p:cNvPr id="14" name="Freeform 14"/>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5" name="TextBox 15"/>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79663" y="942975"/>
            <a:ext cx="8456011" cy="670055"/>
          </a:xfrm>
          <a:prstGeom prst="rect">
            <a:avLst/>
          </a:prstGeom>
        </p:spPr>
        <p:txBody>
          <a:bodyPr wrap="square" lIns="0" tIns="0" rIns="0" bIns="0" rtlCol="0" anchor="t">
            <a:spAutoFit/>
          </a:bodyPr>
          <a:lstStyle/>
          <a:p>
            <a:pPr algn="ctr">
              <a:lnSpc>
                <a:spcPts val="5751"/>
              </a:lnSpc>
              <a:spcBef>
                <a:spcPct val="0"/>
              </a:spcBef>
            </a:pPr>
            <a:r>
              <a:rPr lang="en-US" sz="4108" b="1">
                <a:solidFill>
                  <a:srgbClr val="000000"/>
                </a:solidFill>
                <a:latin typeface="Lato Bold"/>
                <a:ea typeface="Lato Bold"/>
                <a:cs typeface="Lato Bold"/>
                <a:sym typeface="Lato Bold"/>
              </a:rPr>
              <a:t>NAVIGATE 360 MANAGEMENT</a:t>
            </a:r>
          </a:p>
        </p:txBody>
      </p:sp>
      <p:sp>
        <p:nvSpPr>
          <p:cNvPr id="17" name="TextBox 17"/>
          <p:cNvSpPr txBox="1"/>
          <p:nvPr/>
        </p:nvSpPr>
        <p:spPr>
          <a:xfrm>
            <a:off x="237523" y="2569387"/>
            <a:ext cx="6832433" cy="6129370"/>
          </a:xfrm>
          <a:prstGeom prst="rect">
            <a:avLst/>
          </a:prstGeom>
        </p:spPr>
        <p:txBody>
          <a:bodyPr wrap="square" lIns="0" tIns="0" rIns="0" bIns="0" rtlCol="0" anchor="t">
            <a:spAutoFit/>
          </a:bodyPr>
          <a:lstStyle/>
          <a:p>
            <a:pPr marL="613410" lvl="1" indent="-306705">
              <a:lnSpc>
                <a:spcPts val="3980"/>
              </a:lnSpc>
              <a:buFont typeface="Arial"/>
              <a:buChar char="•"/>
            </a:pPr>
            <a:r>
              <a:rPr lang="en-US" sz="2800" dirty="0">
                <a:solidFill>
                  <a:srgbClr val="2A0947"/>
                </a:solidFill>
                <a:latin typeface="Poppins"/>
                <a:ea typeface="Poppins"/>
                <a:cs typeface="Poppins"/>
                <a:sym typeface="Poppins"/>
              </a:rPr>
              <a:t>Provide/collaborate training for faculty &amp; staff on Navigate360 </a:t>
            </a:r>
            <a:endParaRPr lang="en-US" sz="2800" dirty="0"/>
          </a:p>
          <a:p>
            <a:pPr algn="l">
              <a:lnSpc>
                <a:spcPts val="3980"/>
              </a:lnSpc>
            </a:pPr>
            <a:endParaRPr lang="en-US" sz="2843">
              <a:solidFill>
                <a:srgbClr val="2A0947"/>
              </a:solidFill>
              <a:latin typeface="Poppins"/>
              <a:ea typeface="Poppins"/>
              <a:cs typeface="Poppins"/>
              <a:sym typeface="Poppins"/>
            </a:endParaRPr>
          </a:p>
          <a:p>
            <a:pPr marL="613410" lvl="1" indent="-306705" algn="l">
              <a:lnSpc>
                <a:spcPts val="3980"/>
              </a:lnSpc>
              <a:buFont typeface="Arial"/>
              <a:buChar char="•"/>
            </a:pPr>
            <a:r>
              <a:rPr lang="en-US" sz="2800" dirty="0">
                <a:solidFill>
                  <a:srgbClr val="2A0947"/>
                </a:solidFill>
                <a:latin typeface="Poppins"/>
                <a:ea typeface="Poppins"/>
                <a:cs typeface="Poppins"/>
                <a:sym typeface="Poppins"/>
              </a:rPr>
              <a:t>Troubleshoot Issues</a:t>
            </a:r>
            <a:endParaRPr lang="en-US" sz="2800" dirty="0">
              <a:solidFill>
                <a:srgbClr val="2A0947"/>
              </a:solidFill>
              <a:latin typeface="Poppins"/>
              <a:ea typeface="Poppins"/>
              <a:cs typeface="Poppins"/>
            </a:endParaRPr>
          </a:p>
          <a:p>
            <a:pPr algn="l">
              <a:lnSpc>
                <a:spcPts val="3980"/>
              </a:lnSpc>
            </a:pPr>
            <a:endParaRPr lang="en-US" sz="2843">
              <a:solidFill>
                <a:srgbClr val="2A0947"/>
              </a:solidFill>
              <a:latin typeface="Poppins"/>
              <a:ea typeface="Poppins"/>
              <a:cs typeface="Poppins"/>
              <a:sym typeface="Poppins"/>
            </a:endParaRPr>
          </a:p>
          <a:p>
            <a:pPr marL="613410" lvl="1" indent="-306705" algn="l">
              <a:lnSpc>
                <a:spcPts val="3980"/>
              </a:lnSpc>
              <a:buFont typeface="Arial"/>
              <a:buChar char="•"/>
            </a:pPr>
            <a:r>
              <a:rPr lang="en-US" sz="2800" dirty="0">
                <a:solidFill>
                  <a:srgbClr val="2A0947"/>
                </a:solidFill>
                <a:latin typeface="Poppins"/>
                <a:ea typeface="Poppins"/>
                <a:cs typeface="Poppins"/>
                <a:sym typeface="Poppins"/>
              </a:rPr>
              <a:t>Behind-the-scenes configurations</a:t>
            </a:r>
            <a:endParaRPr lang="en-US" sz="2800" dirty="0">
              <a:solidFill>
                <a:srgbClr val="2A0947"/>
              </a:solidFill>
              <a:latin typeface="Poppins"/>
              <a:ea typeface="Poppins"/>
              <a:cs typeface="Poppins"/>
            </a:endParaRPr>
          </a:p>
          <a:p>
            <a:pPr algn="l">
              <a:lnSpc>
                <a:spcPts val="3980"/>
              </a:lnSpc>
            </a:pPr>
            <a:endParaRPr lang="en-US" sz="2843">
              <a:solidFill>
                <a:srgbClr val="2A0947"/>
              </a:solidFill>
              <a:latin typeface="Poppins"/>
              <a:ea typeface="Poppins"/>
              <a:cs typeface="Poppins"/>
              <a:sym typeface="Poppins"/>
            </a:endParaRPr>
          </a:p>
          <a:p>
            <a:pPr marL="613410" lvl="1" indent="-306705" algn="l">
              <a:lnSpc>
                <a:spcPts val="3980"/>
              </a:lnSpc>
              <a:buFont typeface="Arial"/>
              <a:buChar char="•"/>
            </a:pPr>
            <a:r>
              <a:rPr lang="en-US" sz="2800" dirty="0">
                <a:solidFill>
                  <a:srgbClr val="2A0947"/>
                </a:solidFill>
                <a:latin typeface="Poppins"/>
                <a:ea typeface="Poppins"/>
                <a:cs typeface="Poppins"/>
                <a:sym typeface="Poppins"/>
              </a:rPr>
              <a:t>Launch new features</a:t>
            </a:r>
            <a:endParaRPr lang="en-US" sz="2800" dirty="0">
              <a:solidFill>
                <a:srgbClr val="2A0947"/>
              </a:solidFill>
              <a:latin typeface="Poppins"/>
              <a:ea typeface="Poppins"/>
              <a:cs typeface="Poppins"/>
            </a:endParaRPr>
          </a:p>
          <a:p>
            <a:pPr algn="l">
              <a:lnSpc>
                <a:spcPts val="3980"/>
              </a:lnSpc>
            </a:pPr>
            <a:endParaRPr lang="en-US" sz="2843">
              <a:solidFill>
                <a:srgbClr val="2A0947"/>
              </a:solidFill>
              <a:latin typeface="Poppins"/>
              <a:ea typeface="Poppins"/>
              <a:cs typeface="Poppins"/>
              <a:sym typeface="Poppins"/>
            </a:endParaRPr>
          </a:p>
          <a:p>
            <a:pPr marL="613410" lvl="1" indent="-306705" algn="l">
              <a:lnSpc>
                <a:spcPts val="3980"/>
              </a:lnSpc>
              <a:buFont typeface="Arial"/>
              <a:buChar char="•"/>
            </a:pPr>
            <a:r>
              <a:rPr lang="en-US" sz="2800" dirty="0">
                <a:solidFill>
                  <a:srgbClr val="2A0947"/>
                </a:solidFill>
                <a:latin typeface="Poppins"/>
                <a:ea typeface="Poppins"/>
                <a:cs typeface="Poppins"/>
                <a:sym typeface="Poppins"/>
              </a:rPr>
              <a:t>Leverage tech to support student success</a:t>
            </a:r>
            <a:endParaRPr lang="en-US" sz="2800" dirty="0">
              <a:solidFill>
                <a:srgbClr val="2A0947"/>
              </a:solidFill>
              <a:latin typeface="Poppins"/>
              <a:ea typeface="Poppins"/>
              <a:cs typeface="Poppins"/>
            </a:endParaRPr>
          </a:p>
          <a:p>
            <a:pPr algn="l">
              <a:lnSpc>
                <a:spcPts val="3980"/>
              </a:lnSpc>
            </a:pPr>
            <a:endParaRPr lang="en-US" sz="2843">
              <a:solidFill>
                <a:srgbClr val="2A0947"/>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355706" y="2520315"/>
            <a:ext cx="3903992" cy="5246370"/>
            <a:chOff x="0" y="0"/>
            <a:chExt cx="3663950" cy="4923790"/>
          </a:xfrm>
        </p:grpSpPr>
        <p:sp>
          <p:nvSpPr>
            <p:cNvPr id="3" name="Freeform 3" descr="a person with headphones working on their laptop in a library"/>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51401" r="-51401"/>
              </a:stretch>
            </a:blipFill>
          </p:spPr>
          <p:txBody>
            <a:bodyPr/>
            <a:lstStyle/>
            <a:p>
              <a:endParaRPr lang="en-US"/>
            </a:p>
          </p:txBody>
        </p:sp>
        <p:sp>
          <p:nvSpPr>
            <p:cNvPr id="4" name="Freeform 4"/>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D11242"/>
            </a:solidFill>
          </p:spPr>
          <p:txBody>
            <a:bodyPr/>
            <a:lstStyle/>
            <a:p>
              <a:endParaRPr lang="en-US"/>
            </a:p>
          </p:txBody>
        </p:sp>
      </p:grpSp>
      <p:grpSp>
        <p:nvGrpSpPr>
          <p:cNvPr id="5" name="Group 5"/>
          <p:cNvGrpSpPr/>
          <p:nvPr/>
        </p:nvGrpSpPr>
        <p:grpSpPr>
          <a:xfrm>
            <a:off x="11541760" y="-300550"/>
            <a:ext cx="7258734" cy="10888101"/>
            <a:chOff x="0" y="0"/>
            <a:chExt cx="6350000" cy="9525000"/>
          </a:xfrm>
        </p:grpSpPr>
        <p:sp>
          <p:nvSpPr>
            <p:cNvPr id="6" name="Freeform 6" descr="a blue and red banner with the words &quot;changemakers wanted&quot; on it"/>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a:stretch>
            </a:blipFill>
          </p:spPr>
          <p:txBody>
            <a:bodyPr/>
            <a:lstStyle/>
            <a:p>
              <a:endParaRPr lang="en-US"/>
            </a:p>
          </p:txBody>
        </p:sp>
      </p:grpSp>
      <p:grpSp>
        <p:nvGrpSpPr>
          <p:cNvPr id="7" name="Group 7"/>
          <p:cNvGrpSpPr/>
          <p:nvPr/>
        </p:nvGrpSpPr>
        <p:grpSpPr>
          <a:xfrm>
            <a:off x="8780652" y="-978996"/>
            <a:ext cx="1054100" cy="3086100"/>
            <a:chOff x="0" y="0"/>
            <a:chExt cx="277623" cy="812800"/>
          </a:xfrm>
        </p:grpSpPr>
        <p:sp>
          <p:nvSpPr>
            <p:cNvPr id="8" name="Freeform 8"/>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9" name="TextBox 9"/>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8780652" y="8176260"/>
            <a:ext cx="1054100" cy="3086100"/>
            <a:chOff x="0" y="0"/>
            <a:chExt cx="277623" cy="812800"/>
          </a:xfrm>
        </p:grpSpPr>
        <p:sp>
          <p:nvSpPr>
            <p:cNvPr id="11" name="Freeform 11"/>
            <p:cNvSpPr/>
            <p:nvPr/>
          </p:nvSpPr>
          <p:spPr>
            <a:xfrm>
              <a:off x="0" y="0"/>
              <a:ext cx="277623" cy="812800"/>
            </a:xfrm>
            <a:custGeom>
              <a:avLst/>
              <a:gdLst/>
              <a:ahLst/>
              <a:cxnLst/>
              <a:rect l="l" t="t" r="r" b="b"/>
              <a:pathLst>
                <a:path w="277623" h="812800">
                  <a:moveTo>
                    <a:pt x="0" y="0"/>
                  </a:moveTo>
                  <a:lnTo>
                    <a:pt x="277623" y="0"/>
                  </a:lnTo>
                  <a:lnTo>
                    <a:pt x="277623" y="812800"/>
                  </a:lnTo>
                  <a:lnTo>
                    <a:pt x="0" y="812800"/>
                  </a:lnTo>
                  <a:close/>
                </a:path>
              </a:pathLst>
            </a:custGeom>
            <a:solidFill>
              <a:srgbClr val="D11242"/>
            </a:solidFill>
          </p:spPr>
          <p:txBody>
            <a:bodyPr/>
            <a:lstStyle/>
            <a:p>
              <a:endParaRPr lang="en-US"/>
            </a:p>
          </p:txBody>
        </p:sp>
        <p:sp>
          <p:nvSpPr>
            <p:cNvPr id="12" name="TextBox 12"/>
            <p:cNvSpPr txBox="1"/>
            <p:nvPr/>
          </p:nvSpPr>
          <p:spPr>
            <a:xfrm>
              <a:off x="0" y="-47625"/>
              <a:ext cx="277623" cy="860425"/>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497446" y="379524"/>
            <a:ext cx="7517683" cy="704824"/>
          </a:xfrm>
          <a:prstGeom prst="rect">
            <a:avLst/>
          </a:prstGeom>
        </p:spPr>
        <p:txBody>
          <a:bodyPr lIns="0" tIns="0" rIns="0" bIns="0" rtlCol="0" anchor="t">
            <a:spAutoFit/>
          </a:bodyPr>
          <a:lstStyle/>
          <a:p>
            <a:pPr algn="ctr">
              <a:lnSpc>
                <a:spcPts val="5751"/>
              </a:lnSpc>
              <a:spcBef>
                <a:spcPct val="0"/>
              </a:spcBef>
            </a:pPr>
            <a:r>
              <a:rPr lang="en-US" sz="4108" b="1">
                <a:solidFill>
                  <a:srgbClr val="000000"/>
                </a:solidFill>
                <a:latin typeface="Lato Bold"/>
                <a:ea typeface="Lato Bold"/>
                <a:cs typeface="Lato Bold"/>
                <a:sym typeface="Lato Bold"/>
              </a:rPr>
              <a:t>OTHER SUPPORT</a:t>
            </a:r>
            <a:endParaRPr lang="en-US"/>
          </a:p>
        </p:txBody>
      </p:sp>
      <p:sp>
        <p:nvSpPr>
          <p:cNvPr id="14" name="TextBox 14"/>
          <p:cNvSpPr txBox="1"/>
          <p:nvPr/>
        </p:nvSpPr>
        <p:spPr>
          <a:xfrm>
            <a:off x="-3585" y="1136433"/>
            <a:ext cx="7073541" cy="8580041"/>
          </a:xfrm>
          <a:prstGeom prst="rect">
            <a:avLst/>
          </a:prstGeom>
        </p:spPr>
        <p:txBody>
          <a:bodyPr wrap="square" lIns="0" tIns="0" rIns="0" bIns="0" rtlCol="0" anchor="t">
            <a:spAutoFit/>
          </a:bodyPr>
          <a:lstStyle/>
          <a:p>
            <a:pPr marL="570230" lvl="1" indent="-285115" algn="l">
              <a:lnSpc>
                <a:spcPts val="3700"/>
              </a:lnSpc>
              <a:buFont typeface="Arial"/>
              <a:buChar char="•"/>
            </a:pPr>
            <a:r>
              <a:rPr lang="en-US" sz="2600" dirty="0">
                <a:solidFill>
                  <a:srgbClr val="2A0947"/>
                </a:solidFill>
                <a:latin typeface="Poppins"/>
                <a:ea typeface="Poppins"/>
                <a:cs typeface="Poppins"/>
                <a:sym typeface="Poppins"/>
              </a:rPr>
              <a:t>Schedule appointments for Student Intervention Services Staff </a:t>
            </a:r>
            <a:r>
              <a:rPr lang="en-US" sz="2600" i="1" dirty="0">
                <a:solidFill>
                  <a:srgbClr val="2A0947"/>
                </a:solidFill>
                <a:latin typeface="Poppins Italics"/>
                <a:ea typeface="Poppins Italics"/>
                <a:cs typeface="Poppins Italics"/>
                <a:sym typeface="Poppins Italics"/>
              </a:rPr>
              <a:t>(Students on warning or recovery status may also meet with their professional academic advisor.) </a:t>
            </a:r>
            <a:endParaRPr lang="en-US" sz="2600" dirty="0"/>
          </a:p>
          <a:p>
            <a:pPr algn="l">
              <a:lnSpc>
                <a:spcPts val="3700"/>
              </a:lnSpc>
            </a:pPr>
            <a:endParaRPr lang="en-US" sz="2643" i="1">
              <a:solidFill>
                <a:srgbClr val="2A0947"/>
              </a:solidFill>
              <a:latin typeface="Poppins Italics"/>
              <a:ea typeface="Poppins Italics"/>
              <a:cs typeface="Poppins Italics"/>
              <a:sym typeface="Poppins Italics"/>
            </a:endParaRPr>
          </a:p>
          <a:p>
            <a:pPr marL="570230" lvl="1" indent="-285115" algn="l">
              <a:lnSpc>
                <a:spcPts val="3700"/>
              </a:lnSpc>
              <a:buFont typeface="Arial"/>
              <a:buChar char="•"/>
            </a:pPr>
            <a:r>
              <a:rPr lang="en-US" sz="2600" dirty="0">
                <a:solidFill>
                  <a:srgbClr val="2A0947"/>
                </a:solidFill>
                <a:latin typeface="Poppins"/>
                <a:ea typeface="Poppins"/>
                <a:cs typeface="Poppins"/>
                <a:sym typeface="Poppins"/>
              </a:rPr>
              <a:t>Help direct students to appropriate advisors, resources, or offices. </a:t>
            </a:r>
            <a:r>
              <a:rPr lang="en-US" sz="2600" i="1" dirty="0">
                <a:solidFill>
                  <a:srgbClr val="2A0947"/>
                </a:solidFill>
                <a:latin typeface="Poppins Italics"/>
                <a:ea typeface="Poppins Italics"/>
                <a:cs typeface="Poppins Italics"/>
                <a:sym typeface="Poppins Italics"/>
              </a:rPr>
              <a:t>Note: Referring students first to their academic department, academic advisor, or appropriate office is a great way to beat the Roadrunner Runaround!</a:t>
            </a:r>
            <a:endParaRPr lang="en-US" sz="2600" i="1" dirty="0">
              <a:solidFill>
                <a:srgbClr val="2A0947"/>
              </a:solidFill>
              <a:latin typeface="Poppins Italics"/>
              <a:ea typeface="Poppins Italics"/>
              <a:cs typeface="Poppins Italics"/>
            </a:endParaRPr>
          </a:p>
          <a:p>
            <a:pPr algn="l">
              <a:lnSpc>
                <a:spcPts val="3840"/>
              </a:lnSpc>
            </a:pPr>
            <a:endParaRPr lang="en-US" sz="2643" i="1">
              <a:solidFill>
                <a:srgbClr val="2A0947"/>
              </a:solidFill>
              <a:latin typeface="Poppins Italics"/>
              <a:ea typeface="Poppins Italics"/>
              <a:cs typeface="Poppins Italics"/>
              <a:sym typeface="Poppins Italics"/>
            </a:endParaRPr>
          </a:p>
          <a:p>
            <a:pPr marL="591820" lvl="1" indent="-295910">
              <a:lnSpc>
                <a:spcPts val="3840"/>
              </a:lnSpc>
              <a:buFont typeface="Arial"/>
              <a:buChar char="•"/>
            </a:pPr>
            <a:r>
              <a:rPr lang="en-US" sz="2700" dirty="0">
                <a:solidFill>
                  <a:srgbClr val="2A0947"/>
                </a:solidFill>
                <a:latin typeface="Poppins"/>
                <a:ea typeface="Poppins"/>
                <a:cs typeface="Poppins"/>
                <a:sym typeface="Poppins"/>
              </a:rPr>
              <a:t>Appointment scheduling for students is available online or via the advising area/advisor. We do not schedule advising appointments. </a:t>
            </a:r>
            <a:endParaRPr lang="en-US" sz="2700" dirty="0">
              <a:solidFill>
                <a:srgbClr val="2A0947"/>
              </a:solidFill>
              <a:latin typeface="Poppins"/>
              <a:ea typeface="Poppins"/>
              <a:cs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4232" y="2964848"/>
            <a:ext cx="7298458" cy="5246304"/>
            <a:chOff x="0" y="0"/>
            <a:chExt cx="11289030" cy="6350000"/>
          </a:xfrm>
        </p:grpSpPr>
        <p:sp>
          <p:nvSpPr>
            <p:cNvPr id="3" name="Freeform 3" descr="a person walking through a library with bookshelves"/>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157" b="-9157"/>
              </a:stretch>
            </a:blipFill>
          </p:spPr>
          <p:txBody>
            <a:bodyPr/>
            <a:lstStyle/>
            <a:p>
              <a:endParaRPr lang="en-US"/>
            </a:p>
          </p:txBody>
        </p:sp>
      </p:grpSp>
      <p:grpSp>
        <p:nvGrpSpPr>
          <p:cNvPr id="4" name="Group 4"/>
          <p:cNvGrpSpPr/>
          <p:nvPr/>
        </p:nvGrpSpPr>
        <p:grpSpPr>
          <a:xfrm>
            <a:off x="7958227" y="3409950"/>
            <a:ext cx="4578350" cy="4356100"/>
            <a:chOff x="0" y="0"/>
            <a:chExt cx="1205821" cy="1147286"/>
          </a:xfrm>
        </p:grpSpPr>
        <p:sp>
          <p:nvSpPr>
            <p:cNvPr id="5" name="Freeform 5"/>
            <p:cNvSpPr/>
            <p:nvPr/>
          </p:nvSpPr>
          <p:spPr>
            <a:xfrm>
              <a:off x="0" y="0"/>
              <a:ext cx="1205821" cy="1147286"/>
            </a:xfrm>
            <a:custGeom>
              <a:avLst/>
              <a:gdLst/>
              <a:ahLst/>
              <a:cxnLst/>
              <a:rect l="l" t="t" r="r" b="b"/>
              <a:pathLst>
                <a:path w="1205821" h="1147286">
                  <a:moveTo>
                    <a:pt x="0" y="0"/>
                  </a:moveTo>
                  <a:lnTo>
                    <a:pt x="1205821" y="0"/>
                  </a:lnTo>
                  <a:lnTo>
                    <a:pt x="1205821" y="1147286"/>
                  </a:lnTo>
                  <a:lnTo>
                    <a:pt x="0" y="1147286"/>
                  </a:lnTo>
                  <a:close/>
                </a:path>
              </a:pathLst>
            </a:custGeom>
            <a:solidFill>
              <a:srgbClr val="FFFFFF"/>
            </a:solidFill>
          </p:spPr>
          <p:txBody>
            <a:bodyPr/>
            <a:lstStyle/>
            <a:p>
              <a:endParaRPr lang="en-US"/>
            </a:p>
          </p:txBody>
        </p:sp>
        <p:sp>
          <p:nvSpPr>
            <p:cNvPr id="6" name="TextBox 6"/>
            <p:cNvSpPr txBox="1"/>
            <p:nvPr/>
          </p:nvSpPr>
          <p:spPr>
            <a:xfrm>
              <a:off x="0" y="-47625"/>
              <a:ext cx="1205821" cy="1194911"/>
            </a:xfrm>
            <a:prstGeom prst="rect">
              <a:avLst/>
            </a:prstGeom>
          </p:spPr>
          <p:txBody>
            <a:bodyPr lIns="50800" tIns="50800" rIns="50800" bIns="50800" rtlCol="0" anchor="ctr"/>
            <a:lstStyle/>
            <a:p>
              <a:pPr algn="ctr">
                <a:lnSpc>
                  <a:spcPts val="2659"/>
                </a:lnSpc>
              </a:pPr>
              <a:endParaRPr/>
            </a:p>
          </p:txBody>
        </p:sp>
      </p:grpSp>
      <p:grpSp>
        <p:nvGrpSpPr>
          <p:cNvPr id="7" name="Group 7"/>
          <p:cNvGrpSpPr>
            <a:grpSpLocks noChangeAspect="1"/>
          </p:cNvGrpSpPr>
          <p:nvPr/>
        </p:nvGrpSpPr>
        <p:grpSpPr>
          <a:xfrm>
            <a:off x="12779534" y="2964848"/>
            <a:ext cx="5246370" cy="5246370"/>
            <a:chOff x="0" y="0"/>
            <a:chExt cx="6350000" cy="6350000"/>
          </a:xfrm>
        </p:grpSpPr>
        <p:sp>
          <p:nvSpPr>
            <p:cNvPr id="8" name="Freeform 8" descr="image of a laptop"/>
            <p:cNvSpPr/>
            <p:nvPr/>
          </p:nvSpPr>
          <p:spPr>
            <a:xfrm>
              <a:off x="124460" y="124460"/>
              <a:ext cx="6101080" cy="6101080"/>
            </a:xfrm>
            <a:custGeom>
              <a:avLst/>
              <a:gdLst/>
              <a:ahLst/>
              <a:cxnLst/>
              <a:rect l="l" t="t" r="r" b="b"/>
              <a:pathLst>
                <a:path w="6101080" h="6101080">
                  <a:moveTo>
                    <a:pt x="0" y="0"/>
                  </a:moveTo>
                  <a:lnTo>
                    <a:pt x="6101080" y="0"/>
                  </a:lnTo>
                  <a:lnTo>
                    <a:pt x="6101080" y="6101080"/>
                  </a:lnTo>
                  <a:lnTo>
                    <a:pt x="0" y="6101080"/>
                  </a:lnTo>
                  <a:close/>
                </a:path>
              </a:pathLst>
            </a:custGeom>
            <a:blipFill>
              <a:blip r:embed="rId3"/>
              <a:stretch>
                <a:fillRect l="-24906" r="-24906"/>
              </a:stretch>
            </a:blipFill>
          </p:spPr>
          <p:txBody>
            <a:bodyPr/>
            <a:lstStyle/>
            <a:p>
              <a:endParaRPr lang="en-US"/>
            </a:p>
          </p:txBody>
        </p:sp>
        <p:sp>
          <p:nvSpPr>
            <p:cNvPr id="9" name="Freeform 9"/>
            <p:cNvSpPr/>
            <p:nvPr/>
          </p:nvSpPr>
          <p:spPr>
            <a:xfrm>
              <a:off x="0" y="0"/>
              <a:ext cx="6350000" cy="6350000"/>
            </a:xfrm>
            <a:custGeom>
              <a:avLst/>
              <a:gdLst/>
              <a:ahLst/>
              <a:cxnLst/>
              <a:rect l="l" t="t" r="r" b="b"/>
              <a:pathLst>
                <a:path w="6350000" h="6350000">
                  <a:moveTo>
                    <a:pt x="6350000" y="6350000"/>
                  </a:moveTo>
                  <a:lnTo>
                    <a:pt x="0" y="6350000"/>
                  </a:lnTo>
                  <a:lnTo>
                    <a:pt x="0" y="0"/>
                  </a:lnTo>
                  <a:lnTo>
                    <a:pt x="6350000" y="0"/>
                  </a:lnTo>
                  <a:lnTo>
                    <a:pt x="6350000" y="6350000"/>
                  </a:lnTo>
                  <a:close/>
                  <a:moveTo>
                    <a:pt x="248920" y="6101080"/>
                  </a:moveTo>
                  <a:lnTo>
                    <a:pt x="6099810" y="6101080"/>
                  </a:lnTo>
                  <a:lnTo>
                    <a:pt x="6099810" y="248920"/>
                  </a:lnTo>
                  <a:lnTo>
                    <a:pt x="248920" y="248920"/>
                  </a:lnTo>
                  <a:lnTo>
                    <a:pt x="248920" y="6101080"/>
                  </a:lnTo>
                  <a:close/>
                </a:path>
              </a:pathLst>
            </a:custGeom>
            <a:solidFill>
              <a:srgbClr val="D11242"/>
            </a:solidFill>
          </p:spPr>
          <p:txBody>
            <a:bodyPr/>
            <a:lstStyle/>
            <a:p>
              <a:endParaRPr lang="en-US"/>
            </a:p>
          </p:txBody>
        </p:sp>
      </p:grpSp>
      <p:grpSp>
        <p:nvGrpSpPr>
          <p:cNvPr id="10" name="Group 10"/>
          <p:cNvGrpSpPr/>
          <p:nvPr/>
        </p:nvGrpSpPr>
        <p:grpSpPr>
          <a:xfrm>
            <a:off x="253423" y="994064"/>
            <a:ext cx="4514850" cy="714793"/>
            <a:chOff x="0" y="0"/>
            <a:chExt cx="1189096" cy="188258"/>
          </a:xfrm>
        </p:grpSpPr>
        <p:sp>
          <p:nvSpPr>
            <p:cNvPr id="11" name="Freeform 11"/>
            <p:cNvSpPr/>
            <p:nvPr/>
          </p:nvSpPr>
          <p:spPr>
            <a:xfrm>
              <a:off x="0" y="0"/>
              <a:ext cx="1189096" cy="188258"/>
            </a:xfrm>
            <a:custGeom>
              <a:avLst/>
              <a:gdLst/>
              <a:ahLst/>
              <a:cxnLst/>
              <a:rect l="l" t="t" r="r" b="b"/>
              <a:pathLst>
                <a:path w="1189096" h="188258">
                  <a:moveTo>
                    <a:pt x="0" y="0"/>
                  </a:moveTo>
                  <a:lnTo>
                    <a:pt x="1189096" y="0"/>
                  </a:lnTo>
                  <a:lnTo>
                    <a:pt x="1189096" y="188258"/>
                  </a:lnTo>
                  <a:lnTo>
                    <a:pt x="0" y="188258"/>
                  </a:lnTo>
                  <a:close/>
                </a:path>
              </a:pathLst>
            </a:custGeom>
            <a:solidFill>
              <a:srgbClr val="D11242"/>
            </a:solidFill>
          </p:spPr>
          <p:txBody>
            <a:bodyPr/>
            <a:lstStyle/>
            <a:p>
              <a:endParaRPr lang="en-US"/>
            </a:p>
          </p:txBody>
        </p:sp>
        <p:sp>
          <p:nvSpPr>
            <p:cNvPr id="12" name="TextBox 12"/>
            <p:cNvSpPr txBox="1"/>
            <p:nvPr/>
          </p:nvSpPr>
          <p:spPr>
            <a:xfrm>
              <a:off x="0" y="-47625"/>
              <a:ext cx="1189096" cy="235883"/>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0613044" y="923925"/>
            <a:ext cx="6646256" cy="863383"/>
          </a:xfrm>
          <a:prstGeom prst="rect">
            <a:avLst/>
          </a:prstGeom>
        </p:spPr>
        <p:txBody>
          <a:bodyPr lIns="0" tIns="0" rIns="0" bIns="0" rtlCol="0" anchor="t">
            <a:spAutoFit/>
          </a:bodyPr>
          <a:lstStyle/>
          <a:p>
            <a:pPr algn="r">
              <a:lnSpc>
                <a:spcPts val="7011"/>
              </a:lnSpc>
              <a:spcBef>
                <a:spcPct val="0"/>
              </a:spcBef>
            </a:pPr>
            <a:r>
              <a:rPr lang="en-US" sz="5008" b="1">
                <a:solidFill>
                  <a:srgbClr val="000000"/>
                </a:solidFill>
                <a:latin typeface="Lato Bold"/>
                <a:ea typeface="Lato Bold"/>
                <a:cs typeface="Lato Bold"/>
                <a:sym typeface="Lato Bold"/>
              </a:rPr>
              <a:t> RESOURCES</a:t>
            </a:r>
          </a:p>
        </p:txBody>
      </p:sp>
      <p:sp>
        <p:nvSpPr>
          <p:cNvPr id="14" name="TextBox 14"/>
          <p:cNvSpPr txBox="1"/>
          <p:nvPr/>
        </p:nvSpPr>
        <p:spPr>
          <a:xfrm>
            <a:off x="8100682" y="2982150"/>
            <a:ext cx="4130860" cy="5229068"/>
          </a:xfrm>
          <a:prstGeom prst="rect">
            <a:avLst/>
          </a:prstGeom>
        </p:spPr>
        <p:txBody>
          <a:bodyPr lIns="0" tIns="0" rIns="0" bIns="0" rtlCol="0" anchor="t">
            <a:spAutoFit/>
          </a:bodyPr>
          <a:lstStyle/>
          <a:p>
            <a:pPr algn="ctr">
              <a:lnSpc>
                <a:spcPts val="3683"/>
              </a:lnSpc>
            </a:pPr>
            <a:r>
              <a:rPr lang="en-US" sz="2631" b="1">
                <a:solidFill>
                  <a:srgbClr val="000000"/>
                </a:solidFill>
                <a:latin typeface="Lato Bold"/>
                <a:ea typeface="Lato Bold"/>
                <a:cs typeface="Lato Bold"/>
                <a:sym typeface="Lato Bold"/>
              </a:rPr>
              <a:t>FOUND ON THE ADVISING WEBSITE: </a:t>
            </a:r>
          </a:p>
          <a:p>
            <a:pPr algn="ctr">
              <a:lnSpc>
                <a:spcPts val="3683"/>
              </a:lnSpc>
            </a:pPr>
            <a:endParaRPr lang="en-US" sz="2631" b="1">
              <a:solidFill>
                <a:srgbClr val="000000"/>
              </a:solidFill>
              <a:latin typeface="Lato Bold"/>
              <a:ea typeface="Lato Bold"/>
              <a:cs typeface="Lato Bold"/>
              <a:sym typeface="Lato Bold"/>
            </a:endParaRPr>
          </a:p>
          <a:p>
            <a:pPr algn="ctr">
              <a:lnSpc>
                <a:spcPts val="3683"/>
              </a:lnSpc>
            </a:pPr>
            <a:r>
              <a:rPr lang="en-US" sz="2631">
                <a:solidFill>
                  <a:srgbClr val="000000"/>
                </a:solidFill>
                <a:latin typeface="Lato"/>
                <a:ea typeface="Lato"/>
                <a:cs typeface="Lato"/>
                <a:sym typeface="Lato"/>
              </a:rPr>
              <a:t>ADVISOR LIST</a:t>
            </a:r>
          </a:p>
          <a:p>
            <a:pPr algn="ctr">
              <a:lnSpc>
                <a:spcPts val="4523"/>
              </a:lnSpc>
            </a:pPr>
            <a:endParaRPr lang="en-US" sz="2631">
              <a:solidFill>
                <a:srgbClr val="000000"/>
              </a:solidFill>
              <a:latin typeface="Lato"/>
              <a:ea typeface="Lato"/>
              <a:cs typeface="Lato"/>
              <a:sym typeface="Lato"/>
            </a:endParaRPr>
          </a:p>
          <a:p>
            <a:pPr algn="ctr">
              <a:lnSpc>
                <a:spcPts val="3683"/>
              </a:lnSpc>
            </a:pPr>
            <a:r>
              <a:rPr lang="en-US" sz="2631">
                <a:solidFill>
                  <a:srgbClr val="000000"/>
                </a:solidFill>
                <a:latin typeface="Lato"/>
                <a:ea typeface="Lato"/>
                <a:cs typeface="Lato"/>
                <a:sym typeface="Lato"/>
              </a:rPr>
              <a:t>ADVISING RESOURCES FOR STUDENTS ON WEB</a:t>
            </a:r>
          </a:p>
          <a:p>
            <a:pPr algn="ctr">
              <a:lnSpc>
                <a:spcPts val="3683"/>
              </a:lnSpc>
            </a:pPr>
            <a:endParaRPr lang="en-US" sz="2631">
              <a:solidFill>
                <a:srgbClr val="000000"/>
              </a:solidFill>
              <a:latin typeface="Lato"/>
              <a:ea typeface="Lato"/>
              <a:cs typeface="Lato"/>
              <a:sym typeface="Lato"/>
            </a:endParaRPr>
          </a:p>
          <a:p>
            <a:pPr algn="ctr">
              <a:lnSpc>
                <a:spcPts val="3683"/>
              </a:lnSpc>
            </a:pPr>
            <a:r>
              <a:rPr lang="en-US" sz="2631">
                <a:solidFill>
                  <a:srgbClr val="000000"/>
                </a:solidFill>
                <a:latin typeface="Lato"/>
                <a:ea typeface="Lato"/>
                <a:cs typeface="Lato"/>
                <a:sym typeface="Lato"/>
              </a:rPr>
              <a:t>TUTORIALS</a:t>
            </a:r>
          </a:p>
          <a:p>
            <a:pPr algn="ctr">
              <a:lnSpc>
                <a:spcPts val="3683"/>
              </a:lnSpc>
            </a:pPr>
            <a:endParaRPr lang="en-US" sz="2631">
              <a:solidFill>
                <a:srgbClr val="000000"/>
              </a:solidFill>
              <a:latin typeface="Lato"/>
              <a:ea typeface="Lato"/>
              <a:cs typeface="Lato"/>
              <a:sym typeface="Lato"/>
            </a:endParaRPr>
          </a:p>
          <a:p>
            <a:pPr algn="ctr">
              <a:lnSpc>
                <a:spcPts val="3683"/>
              </a:lnSpc>
              <a:spcBef>
                <a:spcPct val="0"/>
              </a:spcBef>
            </a:pPr>
            <a:r>
              <a:rPr lang="en-US" sz="2631">
                <a:solidFill>
                  <a:srgbClr val="000000"/>
                </a:solidFill>
                <a:latin typeface="Lato"/>
                <a:ea typeface="Lato"/>
                <a:cs typeface="Lato"/>
                <a:sym typeface="Lato"/>
              </a:rPr>
              <a:t>FAQS</a:t>
            </a:r>
          </a:p>
        </p:txBody>
      </p:sp>
      <p:sp>
        <p:nvSpPr>
          <p:cNvPr id="15" name="TextBox 15"/>
          <p:cNvSpPr txBox="1"/>
          <p:nvPr/>
        </p:nvSpPr>
        <p:spPr>
          <a:xfrm>
            <a:off x="1028700" y="8831058"/>
            <a:ext cx="8290211" cy="508180"/>
          </a:xfrm>
          <a:prstGeom prst="rect">
            <a:avLst/>
          </a:prstGeom>
        </p:spPr>
        <p:txBody>
          <a:bodyPr lIns="0" tIns="0" rIns="0" bIns="0" rtlCol="0" anchor="t">
            <a:spAutoFit/>
          </a:bodyPr>
          <a:lstStyle/>
          <a:p>
            <a:pPr algn="l">
              <a:lnSpc>
                <a:spcPts val="4015"/>
              </a:lnSpc>
              <a:spcBef>
                <a:spcPct val="0"/>
              </a:spcBef>
            </a:pPr>
            <a:r>
              <a:rPr lang="en-US" sz="2867" u="sng">
                <a:solidFill>
                  <a:srgbClr val="2A0947"/>
                </a:solidFill>
                <a:latin typeface="Poppins"/>
                <a:ea typeface="Poppins"/>
                <a:cs typeface="Poppins"/>
                <a:sym typeface="Poppins"/>
                <a:hlinkClick r:id="rId4" tooltip="http://msudenver.edu/advising"/>
              </a:rPr>
              <a:t>msudenver.edu/advising</a:t>
            </a:r>
            <a:r>
              <a:rPr lang="en-US" sz="2867">
                <a:solidFill>
                  <a:srgbClr val="2A0947"/>
                </a:solidFill>
                <a:latin typeface="Poppins"/>
                <a:ea typeface="Poppins"/>
                <a:cs typeface="Poppins"/>
                <a:sym typeface="Poppins"/>
              </a:rPr>
              <a:t> </a:t>
            </a:r>
          </a:p>
        </p:txBody>
      </p:sp>
      <p:grpSp>
        <p:nvGrpSpPr>
          <p:cNvPr id="16" name="Group 16"/>
          <p:cNvGrpSpPr/>
          <p:nvPr/>
        </p:nvGrpSpPr>
        <p:grpSpPr>
          <a:xfrm>
            <a:off x="5172074" y="994064"/>
            <a:ext cx="800100" cy="714793"/>
            <a:chOff x="0" y="0"/>
            <a:chExt cx="210726" cy="188258"/>
          </a:xfrm>
        </p:grpSpPr>
        <p:sp>
          <p:nvSpPr>
            <p:cNvPr id="17" name="Freeform 17"/>
            <p:cNvSpPr/>
            <p:nvPr/>
          </p:nvSpPr>
          <p:spPr>
            <a:xfrm>
              <a:off x="0" y="0"/>
              <a:ext cx="210726" cy="188258"/>
            </a:xfrm>
            <a:custGeom>
              <a:avLst/>
              <a:gdLst/>
              <a:ahLst/>
              <a:cxnLst/>
              <a:rect l="l" t="t" r="r" b="b"/>
              <a:pathLst>
                <a:path w="210726" h="188258">
                  <a:moveTo>
                    <a:pt x="0" y="0"/>
                  </a:moveTo>
                  <a:lnTo>
                    <a:pt x="210726" y="0"/>
                  </a:lnTo>
                  <a:lnTo>
                    <a:pt x="210726" y="188258"/>
                  </a:lnTo>
                  <a:lnTo>
                    <a:pt x="0" y="188258"/>
                  </a:lnTo>
                  <a:close/>
                </a:path>
              </a:pathLst>
            </a:custGeom>
            <a:solidFill>
              <a:srgbClr val="D11242"/>
            </a:solidFill>
          </p:spPr>
          <p:txBody>
            <a:bodyPr/>
            <a:lstStyle/>
            <a:p>
              <a:endParaRPr lang="en-US"/>
            </a:p>
          </p:txBody>
        </p:sp>
        <p:sp>
          <p:nvSpPr>
            <p:cNvPr id="18" name="TextBox 18"/>
            <p:cNvSpPr txBox="1"/>
            <p:nvPr/>
          </p:nvSpPr>
          <p:spPr>
            <a:xfrm>
              <a:off x="0" y="-47625"/>
              <a:ext cx="210726" cy="235883"/>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Words>
  <Application>Microsoft Macintosh PowerPoint</Application>
  <PresentationFormat>Custom</PresentationFormat>
  <Paragraphs>94</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Lato Bold</vt:lpstr>
      <vt:lpstr>Calibri</vt:lpstr>
      <vt:lpstr>Poppins Italics</vt:lpstr>
      <vt:lpstr>League Spartan</vt:lpstr>
      <vt:lpstr>Poppins Bold</vt:lpstr>
      <vt:lpstr>Poppins</vt:lpstr>
      <vt:lpstr>Arial</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Advising Systems</dc:title>
  <cp:lastModifiedBy>Heather M. Collins</cp:lastModifiedBy>
  <cp:revision>61</cp:revision>
  <dcterms:created xsi:type="dcterms:W3CDTF">2006-08-16T00:00:00Z</dcterms:created>
  <dcterms:modified xsi:type="dcterms:W3CDTF">2025-04-11T16:41:52Z</dcterms:modified>
  <dc:identifier>DAGJcAjUNQk</dc:identifier>
</cp:coreProperties>
</file>