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9" r:id="rId5"/>
    <p:sldId id="270" r:id="rId6"/>
    <p:sldId id="266" r:id="rId7"/>
    <p:sldId id="271" r:id="rId8"/>
    <p:sldId id="260" r:id="rId9"/>
    <p:sldId id="262" r:id="rId10"/>
    <p:sldId id="268" r:id="rId11"/>
    <p:sldId id="264" r:id="rId12"/>
    <p:sldId id="265" r:id="rId13"/>
    <p:sldId id="27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>
        <p:scale>
          <a:sx n="70" d="100"/>
          <a:sy n="70" d="100"/>
        </p:scale>
        <p:origin x="91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A54A1-4A3A-040F-B633-37D9D76A4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44C30-9C4D-29D6-F2FB-2C3C3BE15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2A67B-7F97-6729-48F9-9AE58776B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832C3-43F9-325B-55E8-34814A11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5A5A2-F545-F86D-4F0A-689FEEFE9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27393-98AD-4FAB-0005-D7B38281F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3300C-0A3D-8AC2-342D-3D215B4A6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EDAA9-DDF1-4AB0-006A-E0CECC6B5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69578-FD00-CF81-FD17-54E96536E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71D95-1A20-EA07-A770-E216B7D6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8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EB1A5A-BFF4-6AE9-41AA-202F88DB4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7FD2F-7ADE-AAA4-581D-8C2B24C0F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46CAE-99FF-1FDC-0F46-C8CCC54B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D99EF-A445-24D5-E512-A2572EE6E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FE808-CB75-6940-2C40-FEE50C16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9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A0F-6715-410C-4B60-2C6AFFED5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677AC-2955-186F-A860-36AB0EABF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B6D31-FFEC-C56F-5FA8-31564534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F32F2-A8AC-7799-3F65-FD5CA245E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ADE72-84A5-4B71-839B-FD60D88E8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9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FC865-ED42-03E0-BB33-3485198E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E6F3A-9C52-4198-A4D1-0116EA336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258B0-8DBE-6440-518A-6C9B79D4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6BF74-EE2C-0A5F-D018-8E4AAEDBE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E8980-ADCF-4A9F-C00C-E2383ABB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5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4A83F-DA9E-A75F-D08B-8ACB5EB9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816A0-303E-3FB4-059D-02DC2F5A8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0B4CC-9F7D-EBD3-895A-4F4213089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0DFF52-AC9F-3B4E-B652-D4B9FF35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5ABE7-29BD-1344-5768-6AF276D9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03AB3-62D8-6920-3427-F8FC879F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8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746E1-78BA-9B5A-5F3E-0FF756C4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3D57-DFE6-710C-45FF-F065C60C6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92C828-AF78-75A8-97C3-BA9E9568B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F42AA5-EB00-6973-C4D0-3BA8F7616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CF4F6-0E78-9B36-1270-F5DA49C10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987DA-A0F4-A7CC-355A-C7CA21F3E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19480B-B0C0-DE5F-188E-00D5F0DC5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9487A1-1A73-2F9B-81CD-FE56ED37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64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2E16-65D6-779F-319A-D8A105231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FDB5B-52A5-47C8-DDEA-1FA6D89F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808A3-1C16-D16E-BE39-C096E67E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05CF9D-9448-65FA-2393-A540ED319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6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860910-355B-D0AE-4054-BFBCBF20C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056D7C-8B0D-BEC2-ACB2-088D2D59E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0DC65-F4D9-584B-1AEC-3A6DC0A9E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1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E14E7-83B4-92D2-D528-241EA166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9BB7A-8B96-871C-E342-EB72D4EF3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DDB66-E8D0-41F0-F60D-F946DAE8F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98C24D-26A8-4630-3806-3DC0829A6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9533A8-2FE0-5E9C-7376-75C88EDE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7D094-D732-A8D0-9236-5E255523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9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8A021-F514-EEDE-231D-951F8862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D5114-F27D-0C35-ABB5-0D8EA0302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6B225B-0ACD-AF16-DA29-8F2B14DFA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1159F-7188-08CA-FE16-A90A3A0DC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AEBEF-9D7A-06DE-1492-CC70FB4B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6ABC9-A28E-2D66-35AF-9BA1F521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5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62826E-B73C-E766-71B3-BB61E16F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79F17-0769-9E91-686A-ACC742BB1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9B46E-3AAA-C1AA-2E1E-5916F87E6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6A61B5-82AE-4042-9D11-DE592724074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9E06-CA11-574A-7FE7-223D8A2D4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1E019-C6B4-7F9C-C7E9-7AC656C8F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543A0D-4A28-4F29-AE87-5E9A79122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8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CF62-FA4C-DE3B-2B96-353EA67F1E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9A590F-9A98-28D3-AFED-D59F76E88C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5888A-9768-54B3-C1F6-C9808A1DE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5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95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group of people standing in a forest&#10;&#10;Description automatically generated">
            <a:extLst>
              <a:ext uri="{FF2B5EF4-FFF2-40B4-BE49-F238E27FC236}">
                <a16:creationId xmlns:a16="http://schemas.microsoft.com/office/drawing/2014/main" id="{EF5D2DE8-4D3A-5ED9-165C-C4D703C2A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81EF81-1436-7BA9-6D1E-6C23A2F13EB9}"/>
              </a:ext>
            </a:extLst>
          </p:cNvPr>
          <p:cNvSpPr txBox="1"/>
          <p:nvPr/>
        </p:nvSpPr>
        <p:spPr>
          <a:xfrm>
            <a:off x="7491470" y="2346066"/>
            <a:ext cx="4439797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Weaving narratives of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Healing and Wellbeing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from an Indigenous perspective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90432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a dirt area&#10;&#10;Description automatically generated">
            <a:extLst>
              <a:ext uri="{FF2B5EF4-FFF2-40B4-BE49-F238E27FC236}">
                <a16:creationId xmlns:a16="http://schemas.microsoft.com/office/drawing/2014/main" id="{A7B28DA1-ED71-D98D-5002-99BF3CE91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6" r="3497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DD2CD-9763-3A9C-A393-C63505D2D4F1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Explore therapeutic approaches with BIPOC clients and address culturally based trauma and adversity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35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walking on a dirt road&#10;&#10;Description automatically generated">
            <a:extLst>
              <a:ext uri="{FF2B5EF4-FFF2-40B4-BE49-F238E27FC236}">
                <a16:creationId xmlns:a16="http://schemas.microsoft.com/office/drawing/2014/main" id="{F8BCF77B-3B27-C326-A337-BA25B5F75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5" b="9875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5A56BE-44E4-C4BD-E7BF-82A328562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1" y="1938969"/>
            <a:ext cx="4394630" cy="4549971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262626"/>
                </a:solidFill>
              </a:rPr>
              <a:t>S</a:t>
            </a:r>
            <a:r>
              <a:rPr lang="en-US" sz="2400" dirty="0">
                <a:solidFill>
                  <a:srgbClr val="262626"/>
                </a:solidFill>
                <a:effectLst/>
              </a:rPr>
              <a:t>upport </a:t>
            </a:r>
            <a:br>
              <a:rPr lang="en-US" sz="2400" dirty="0">
                <a:solidFill>
                  <a:srgbClr val="262626"/>
                </a:solidFill>
                <a:effectLst/>
              </a:rPr>
            </a:br>
            <a:r>
              <a:rPr lang="en-US" sz="2400" dirty="0">
                <a:solidFill>
                  <a:srgbClr val="262626"/>
                </a:solidFill>
                <a:effectLst/>
              </a:rPr>
              <a:t>the behavioral health needs of </a:t>
            </a:r>
            <a:br>
              <a:rPr lang="en-US" sz="2400" dirty="0">
                <a:solidFill>
                  <a:srgbClr val="262626"/>
                </a:solidFill>
                <a:effectLst/>
              </a:rPr>
            </a:br>
            <a:r>
              <a:rPr lang="en-US" sz="2400" dirty="0">
                <a:solidFill>
                  <a:srgbClr val="262626"/>
                </a:solidFill>
                <a:effectLst/>
              </a:rPr>
              <a:t>refugees and </a:t>
            </a:r>
            <a:r>
              <a:rPr lang="en-US" sz="2400" dirty="0">
                <a:solidFill>
                  <a:srgbClr val="262626"/>
                </a:solidFill>
              </a:rPr>
              <a:t> </a:t>
            </a:r>
            <a:r>
              <a:rPr lang="en-US" sz="2400" dirty="0">
                <a:solidFill>
                  <a:srgbClr val="262626"/>
                </a:solidFill>
                <a:effectLst/>
              </a:rPr>
              <a:t>migrant people across the </a:t>
            </a:r>
            <a:br>
              <a:rPr lang="en-US" sz="2400" dirty="0">
                <a:solidFill>
                  <a:srgbClr val="262626"/>
                </a:solidFill>
                <a:effectLst/>
              </a:rPr>
            </a:br>
            <a:r>
              <a:rPr lang="en-US" sz="2400" dirty="0">
                <a:solidFill>
                  <a:srgbClr val="262626"/>
                </a:solidFill>
                <a:effectLst/>
              </a:rPr>
              <a:t>US</a:t>
            </a:r>
            <a:br>
              <a:rPr lang="en-US" sz="2400" dirty="0">
                <a:solidFill>
                  <a:srgbClr val="262626"/>
                </a:solidFill>
                <a:effectLst/>
              </a:rPr>
            </a:br>
            <a:endParaRPr lang="en-US" sz="24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86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25C2A3-589D-AA6C-96C3-3A1B0F2F6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9B447FE-DDA9-4B30-828A-59FC56912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D487F7-9050-4871-B351-34A72ADB2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84" y="-1"/>
            <a:ext cx="6096002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3C27DD-EF6A-4C48-9669-C2970E71A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52884" y="609601"/>
            <a:ext cx="6858003" cy="5638801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A1AA86-B7E6-4C02-AA34-F1A25CD4C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8" y="2217950"/>
            <a:ext cx="610351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C3B9CB-4E48-4726-B7B9-9E02F71B1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137312">
            <a:off x="565239" y="1211422"/>
            <a:ext cx="4640488" cy="4640488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4384FE-1C88-4CAA-8FB8-2313A3AE7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7519" y="0"/>
            <a:ext cx="610351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9AD443-8262-A086-AD28-D5F35BF1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88" y="2654490"/>
            <a:ext cx="4567686" cy="3220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400">
                <a:solidFill>
                  <a:srgbClr val="FFFFFF"/>
                </a:solidFill>
                <a:effectLst/>
              </a:rPr>
              <a:t>Consider the perspectives and insights of experienced clinicians on the Power for Health and Wounding</a:t>
            </a:r>
            <a:br>
              <a:rPr lang="en-US" sz="3400">
                <a:solidFill>
                  <a:srgbClr val="FFFFFF"/>
                </a:solidFill>
                <a:effectLst/>
              </a:rPr>
            </a:br>
            <a:endParaRPr lang="en-US" sz="3400">
              <a:solidFill>
                <a:srgbClr val="FFFFFF"/>
              </a:solidFill>
            </a:endParaRPr>
          </a:p>
        </p:txBody>
      </p:sp>
      <p:pic>
        <p:nvPicPr>
          <p:cNvPr id="7" name="Picture 6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C7644274-B8AD-4DA0-5218-73F743EB9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1"/>
          <a:stretch/>
        </p:blipFill>
        <p:spPr>
          <a:xfrm rot="5400000">
            <a:off x="6172200" y="838199"/>
            <a:ext cx="5943600" cy="518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28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on a fence&#10;&#10;Description automatically generated">
            <a:extLst>
              <a:ext uri="{FF2B5EF4-FFF2-40B4-BE49-F238E27FC236}">
                <a16:creationId xmlns:a16="http://schemas.microsoft.com/office/drawing/2014/main" id="{8646268F-B4A9-E152-C599-8F39D5074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0" b="1185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22C7A0-8849-3E04-E49F-FD58B261BD59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3300" b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You must first let go…. before you can hold something new..</a:t>
            </a:r>
            <a:endParaRPr lang="en-US" sz="330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113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set over a field&#10;&#10;Description automatically generated">
            <a:extLst>
              <a:ext uri="{FF2B5EF4-FFF2-40B4-BE49-F238E27FC236}">
                <a16:creationId xmlns:a16="http://schemas.microsoft.com/office/drawing/2014/main" id="{CA477DE9-3CFB-4393-3F72-A081C6D38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57314" cy="703962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5F7584-A6AD-8BD5-FEB6-7065C124D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85" y="17993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 journey… Nairobi, Kenya</a:t>
            </a:r>
          </a:p>
        </p:txBody>
      </p:sp>
    </p:spTree>
    <p:extLst>
      <p:ext uri="{BB962C8B-B14F-4D97-AF65-F5344CB8AC3E}">
        <p14:creationId xmlns:p14="http://schemas.microsoft.com/office/powerpoint/2010/main" val="43991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62416-4B65-D568-14C4-FCB8F62AC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F81F8D5-515A-45DC-B296-30AB11F2C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CF484-32E7-C6B9-6171-81DD45BFD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46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US" sz="4800" dirty="0"/>
              <a:t>Trauma bonding during education….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69047-4276-ED94-115A-76E48E211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88" y="2620641"/>
            <a:ext cx="5837750" cy="3023702"/>
          </a:xfrm>
        </p:spPr>
        <p:txBody>
          <a:bodyPr anchor="ctr">
            <a:normAutofit/>
          </a:bodyPr>
          <a:lstStyle/>
          <a:p>
            <a:r>
              <a:rPr lang="en-US" sz="1700" dirty="0"/>
              <a:t>Dr Wanja Ogongi, Associate Professor, </a:t>
            </a:r>
          </a:p>
          <a:p>
            <a:pPr lvl="1"/>
            <a:r>
              <a:rPr lang="en-US" sz="1300" dirty="0"/>
              <a:t>Millersville University</a:t>
            </a:r>
          </a:p>
          <a:p>
            <a:pPr lvl="1"/>
            <a:r>
              <a:rPr lang="en-US" sz="1300" dirty="0"/>
              <a:t>Social &amp; Community Development </a:t>
            </a:r>
          </a:p>
          <a:p>
            <a:pPr lvl="1"/>
            <a:r>
              <a:rPr lang="en-US" sz="1300" dirty="0"/>
              <a:t>International Social Work Education </a:t>
            </a:r>
          </a:p>
          <a:p>
            <a:r>
              <a:rPr lang="en-US" sz="1700" dirty="0"/>
              <a:t>Issues affecting the African Diaspora in the U.S.</a:t>
            </a:r>
          </a:p>
          <a:p>
            <a:endParaRPr lang="en-US" sz="1700" dirty="0"/>
          </a:p>
          <a:p>
            <a:r>
              <a:rPr lang="en-US" sz="1700" dirty="0"/>
              <a:t>Deborah Ongeri</a:t>
            </a:r>
          </a:p>
          <a:p>
            <a:endParaRPr lang="en-US" sz="1700" dirty="0"/>
          </a:p>
          <a:p>
            <a:r>
              <a:rPr lang="en-US" sz="1700" dirty="0" err="1"/>
              <a:t>Gracieh</a:t>
            </a:r>
            <a:r>
              <a:rPr lang="en-US" sz="1700" dirty="0"/>
              <a:t> </a:t>
            </a:r>
            <a:r>
              <a:rPr lang="en-US" sz="1700" dirty="0" err="1"/>
              <a:t>Msafiri</a:t>
            </a:r>
            <a:r>
              <a:rPr lang="en-US" sz="1700" dirty="0"/>
              <a:t>, Rhythm of Africa Safari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669568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5447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and person standing in front of a door&#10;&#10;Description automatically generated">
            <a:extLst>
              <a:ext uri="{FF2B5EF4-FFF2-40B4-BE49-F238E27FC236}">
                <a16:creationId xmlns:a16="http://schemas.microsoft.com/office/drawing/2014/main" id="{9797C781-BBC9-A339-3D82-5CA1FBCB1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" b="-3"/>
          <a:stretch/>
        </p:blipFill>
        <p:spPr>
          <a:xfrm rot="5400000">
            <a:off x="6862444" y="1186882"/>
            <a:ext cx="5353373" cy="423551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774185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17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1D14E8-1A66-22EA-A446-426773334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5F4C1-DC43-EE12-F135-3AE379BA8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Ended at Masai Mara</a:t>
            </a:r>
          </a:p>
        </p:txBody>
      </p:sp>
      <p:pic>
        <p:nvPicPr>
          <p:cNvPr id="4" name="Picture 3" descr="A car parked on a dirt road&#10;&#10;Description automatically generated">
            <a:extLst>
              <a:ext uri="{FF2B5EF4-FFF2-40B4-BE49-F238E27FC236}">
                <a16:creationId xmlns:a16="http://schemas.microsoft.com/office/drawing/2014/main" id="{4CCF4D3C-F565-8D4B-0DDA-0752266F0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7" b="15507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9" name="Content Placeholder 8" descr="A person in a field with giraffes&#10;&#10;Description automatically generated">
            <a:extLst>
              <a:ext uri="{FF2B5EF4-FFF2-40B4-BE49-F238E27FC236}">
                <a16:creationId xmlns:a16="http://schemas.microsoft.com/office/drawing/2014/main" id="{D78C485B-05D9-A210-FDB3-ECD921ACA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9" r="1" b="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20" name="Picture 19" descr="A lion in a field&#10;&#10;Description automatically generated">
            <a:extLst>
              <a:ext uri="{FF2B5EF4-FFF2-40B4-BE49-F238E27FC236}">
                <a16:creationId xmlns:a16="http://schemas.microsoft.com/office/drawing/2014/main" id="{EBC3A7C1-51E8-9BD1-026F-19871BD63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75" r="1" b="3321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6" name="Picture 15" descr="A group of monkeys in a field&#10;&#10;Description automatically generated">
            <a:extLst>
              <a:ext uri="{FF2B5EF4-FFF2-40B4-BE49-F238E27FC236}">
                <a16:creationId xmlns:a16="http://schemas.microsoft.com/office/drawing/2014/main" id="{1436A99C-D872-604B-B7E7-3CE9969B3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8" r="2584" b="2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11" name="Picture 10" descr="A group of animals in a field&#10;&#10;Description automatically generated">
            <a:extLst>
              <a:ext uri="{FF2B5EF4-FFF2-40B4-BE49-F238E27FC236}">
                <a16:creationId xmlns:a16="http://schemas.microsoft.com/office/drawing/2014/main" id="{40D6366A-9680-9AF4-6E50-55BF3EDC8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r="21700" b="1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619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truck carrying large bags on the back of a road&#10;&#10;Description automatically generated">
            <a:extLst>
              <a:ext uri="{FF2B5EF4-FFF2-40B4-BE49-F238E27FC236}">
                <a16:creationId xmlns:a16="http://schemas.microsoft.com/office/drawing/2014/main" id="{23B21127-A76E-3571-7785-A073D7C46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" r="1" b="1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8" name="Picture 7" descr="A group of clothes outside&#10;&#10;Description automatically generated with medium confidence">
            <a:extLst>
              <a:ext uri="{FF2B5EF4-FFF2-40B4-BE49-F238E27FC236}">
                <a16:creationId xmlns:a16="http://schemas.microsoft.com/office/drawing/2014/main" id="{A1E7275F-5809-5A04-603C-0A16ED37D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"/>
          <a:stretch/>
        </p:blipFill>
        <p:spPr>
          <a:xfrm rot="5400000">
            <a:off x="3440988" y="597613"/>
            <a:ext cx="5271924" cy="4076700"/>
          </a:xfrm>
          <a:prstGeom prst="rect">
            <a:avLst/>
          </a:prstGeom>
        </p:spPr>
      </p:pic>
      <p:pic>
        <p:nvPicPr>
          <p:cNvPr id="16" name="Picture 15" descr="A market stall with many plastic baskets&#10;&#10;Description automatically generated">
            <a:extLst>
              <a:ext uri="{FF2B5EF4-FFF2-40B4-BE49-F238E27FC236}">
                <a16:creationId xmlns:a16="http://schemas.microsoft.com/office/drawing/2014/main" id="{F8711C16-BDD7-7B35-7418-AA9219AFC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r="23198"/>
          <a:stretch/>
        </p:blipFill>
        <p:spPr>
          <a:xfrm rot="10800000">
            <a:off x="8115292" y="1"/>
            <a:ext cx="4076700" cy="527192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7CAF4C-CCF7-15CF-C43E-B874881B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6867277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Focus on Building Capacity…</a:t>
            </a:r>
          </a:p>
        </p:txBody>
      </p:sp>
    </p:spTree>
    <p:extLst>
      <p:ext uri="{BB962C8B-B14F-4D97-AF65-F5344CB8AC3E}">
        <p14:creationId xmlns:p14="http://schemas.microsoft.com/office/powerpoint/2010/main" val="2914803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5C63-0C19-2DA7-80C6-85424CE12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38276"/>
            <a:ext cx="10957560" cy="6154547"/>
          </a:xfrm>
        </p:spPr>
        <p:txBody>
          <a:bodyPr>
            <a:normAutofit/>
          </a:bodyPr>
          <a:lstStyle/>
          <a:p>
            <a:r>
              <a:rPr lang="en-US" dirty="0" err="1"/>
              <a:t>Kyiangia</a:t>
            </a:r>
            <a:r>
              <a:rPr lang="en-US" dirty="0"/>
              <a:t> …….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                                                            </a:t>
            </a:r>
            <a:br>
              <a:rPr lang="en-US" dirty="0"/>
            </a:br>
            <a:r>
              <a:rPr lang="en-US" dirty="0"/>
              <a:t>     </a:t>
            </a:r>
            <a:br>
              <a:rPr lang="en-US" dirty="0"/>
            </a:br>
            <a:r>
              <a:rPr lang="en-US" dirty="0"/>
              <a:t>                                                                        to     Kikuyu</a:t>
            </a:r>
          </a:p>
        </p:txBody>
      </p:sp>
      <p:pic>
        <p:nvPicPr>
          <p:cNvPr id="4" name="Content Placeholder 4" descr="A group of people walking on a dirt road&#10;&#10;Description automatically generated">
            <a:extLst>
              <a:ext uri="{FF2B5EF4-FFF2-40B4-BE49-F238E27FC236}">
                <a16:creationId xmlns:a16="http://schemas.microsoft.com/office/drawing/2014/main" id="{BB9EEA2D-47A4-3D43-557C-90945E0ED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6279" y="1332082"/>
            <a:ext cx="5131212" cy="4193835"/>
          </a:xfrm>
          <a:prstGeom prst="rect">
            <a:avLst/>
          </a:prstGeom>
        </p:spPr>
      </p:pic>
      <p:pic>
        <p:nvPicPr>
          <p:cNvPr id="8" name="Picture 7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F182DA3D-2235-858A-BC61-6A5E007F2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1755" y="863392"/>
            <a:ext cx="4193838" cy="513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Content Placeholder 5" descr="A group of people standing in a circle&#10;&#10;Description automatically generated">
            <a:extLst>
              <a:ext uri="{FF2B5EF4-FFF2-40B4-BE49-F238E27FC236}">
                <a16:creationId xmlns:a16="http://schemas.microsoft.com/office/drawing/2014/main" id="{6D4E1062-72F8-8479-6537-7A213516EC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5CC66-9556-68C2-5315-3714D45A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>
              <a:spcAft>
                <a:spcPts val="800"/>
              </a:spcAft>
            </a:pPr>
            <a:r>
              <a:rPr lang="en-US" sz="2900" b="1" dirty="0">
                <a:effectLst/>
              </a:rPr>
              <a:t>“Listening is an attitude of the heart,                                               a genuine desire to be with another which both attracts and heals.” </a:t>
            </a:r>
            <a:br>
              <a:rPr lang="en-US" sz="2900" b="1" dirty="0">
                <a:effectLst/>
              </a:rPr>
            </a:br>
            <a:r>
              <a:rPr lang="en-US" sz="2900" b="1" dirty="0">
                <a:effectLst/>
              </a:rPr>
              <a:t>                                                                                                                                                 L. J. Isham</a:t>
            </a:r>
            <a:endParaRPr lang="en-US" sz="29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4799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in a bus&#10;&#10;Description automatically generated">
            <a:extLst>
              <a:ext uri="{FF2B5EF4-FFF2-40B4-BE49-F238E27FC236}">
                <a16:creationId xmlns:a16="http://schemas.microsoft.com/office/drawing/2014/main" id="{BC9EABAC-4FCD-2FF4-5B2F-2F15CC2F0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" b="384"/>
          <a:stretch/>
        </p:blipFill>
        <p:spPr>
          <a:xfrm rot="10800000"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546D99-A4A6-7BFF-9B5E-EF637874E9E7}"/>
              </a:ext>
            </a:extLst>
          </p:cNvPr>
          <p:cNvSpPr txBox="1"/>
          <p:nvPr/>
        </p:nvSpPr>
        <p:spPr>
          <a:xfrm>
            <a:off x="7844011" y="671500"/>
            <a:ext cx="4153358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000" b="1" dirty="0">
                <a:effectLst/>
              </a:rPr>
              <a:t>Healing is a matter of time,…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000" b="1" dirty="0">
                <a:effectLst/>
              </a:rPr>
              <a:t>                            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000" b="1" dirty="0">
                <a:effectLst/>
              </a:rPr>
              <a:t>          but it is sometimes also 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000" b="1" dirty="0"/>
              <a:t>  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000" b="1" dirty="0">
                <a:effectLst/>
              </a:rPr>
              <a:t>                a matter of   opportunity."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000" b="1" dirty="0">
                <a:effectLst/>
              </a:rPr>
              <a:t>                            </a:t>
            </a:r>
          </a:p>
          <a:p>
            <a:pPr marR="0">
              <a:lnSpc>
                <a:spcPct val="90000"/>
              </a:lnSpc>
              <a:spcAft>
                <a:spcPts val="800"/>
              </a:spcAft>
            </a:pPr>
            <a:r>
              <a:rPr lang="en-US" sz="2000" b="1" dirty="0"/>
              <a:t>                                     </a:t>
            </a:r>
            <a:r>
              <a:rPr lang="en-US" sz="2000" b="1" dirty="0">
                <a:effectLst/>
              </a:rPr>
              <a:t>–</a:t>
            </a:r>
            <a:r>
              <a:rPr lang="en-US" sz="2000" b="1" dirty="0"/>
              <a:t> </a:t>
            </a:r>
            <a:r>
              <a:rPr lang="en-US" sz="2000" b="1" dirty="0">
                <a:effectLst/>
              </a:rPr>
              <a:t>Hippocrates</a:t>
            </a:r>
            <a:endParaRPr lang="en-US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9595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looking at a book&#10;&#10;Description automatically generated">
            <a:extLst>
              <a:ext uri="{FF2B5EF4-FFF2-40B4-BE49-F238E27FC236}">
                <a16:creationId xmlns:a16="http://schemas.microsoft.com/office/drawing/2014/main" id="{0BDA6C6F-7419-3DE6-0BDF-7A73208B4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1" r="6934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7" name="Picture 6" descr="A person pointing at a screen in a classroom&#10;&#10;Description automatically generated">
            <a:extLst>
              <a:ext uri="{FF2B5EF4-FFF2-40B4-BE49-F238E27FC236}">
                <a16:creationId xmlns:a16="http://schemas.microsoft.com/office/drawing/2014/main" id="{ABCDCEB3-B3AF-7ED3-77E0-A29050E50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r="30372"/>
          <a:stretch/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5" name="Content Placeholder 4" descr="A group of clothes outside&#10;&#10;Description automatically generated with medium confidence">
            <a:extLst>
              <a:ext uri="{FF2B5EF4-FFF2-40B4-BE49-F238E27FC236}">
                <a16:creationId xmlns:a16="http://schemas.microsoft.com/office/drawing/2014/main" id="{79FAEEC7-A952-73E1-1AFC-11E57BEE6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1"/>
          <a:stretch/>
        </p:blipFill>
        <p:spPr>
          <a:xfrm rot="5400000">
            <a:off x="7517680" y="597613"/>
            <a:ext cx="5271924" cy="40767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D987CC-6920-E23D-B2FE-444433628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5588000"/>
            <a:ext cx="11099352" cy="9205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Holding the wisdom…. Through the change process….  brought us here today</a:t>
            </a:r>
          </a:p>
        </p:txBody>
      </p:sp>
    </p:spTree>
    <p:extLst>
      <p:ext uri="{BB962C8B-B14F-4D97-AF65-F5344CB8AC3E}">
        <p14:creationId xmlns:p14="http://schemas.microsoft.com/office/powerpoint/2010/main" val="813428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4DD20803D16D409337D2FBB6248F16" ma:contentTypeVersion="15" ma:contentTypeDescription="Create a new document." ma:contentTypeScope="" ma:versionID="f76f45560d31057ac1174b08010f6945">
  <xsd:schema xmlns:xsd="http://www.w3.org/2001/XMLSchema" xmlns:xs="http://www.w3.org/2001/XMLSchema" xmlns:p="http://schemas.microsoft.com/office/2006/metadata/properties" xmlns:ns2="6417ac21-5644-4bca-9a6c-b66ee6703ac0" xmlns:ns3="a043566a-b185-46a4-83dc-b475442fdbb3" targetNamespace="http://schemas.microsoft.com/office/2006/metadata/properties" ma:root="true" ma:fieldsID="f04c506fd9eb0619406d548b43d3c29e" ns2:_="" ns3:_="">
    <xsd:import namespace="6417ac21-5644-4bca-9a6c-b66ee6703ac0"/>
    <xsd:import namespace="a043566a-b185-46a4-83dc-b475442fdb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7ac21-5644-4bca-9a6c-b66ee6703a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23401fd-4171-4ebb-b21f-c984330e7b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3566a-b185-46a4-83dc-b475442fdbb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a56dae0-2015-4725-b1bc-6e25a3316e10}" ma:internalName="TaxCatchAll" ma:showField="CatchAllData" ma:web="a043566a-b185-46a4-83dc-b475442fdb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17ac21-5644-4bca-9a6c-b66ee6703ac0">
      <Terms xmlns="http://schemas.microsoft.com/office/infopath/2007/PartnerControls"/>
    </lcf76f155ced4ddcb4097134ff3c332f>
    <TaxCatchAll xmlns="a043566a-b185-46a4-83dc-b475442fdbb3" xsi:nil="true"/>
  </documentManagement>
</p:properties>
</file>

<file path=customXml/itemProps1.xml><?xml version="1.0" encoding="utf-8"?>
<ds:datastoreItem xmlns:ds="http://schemas.openxmlformats.org/officeDocument/2006/customXml" ds:itemID="{85C4CF97-95E7-4B4C-B112-085D49131B24}"/>
</file>

<file path=customXml/itemProps2.xml><?xml version="1.0" encoding="utf-8"?>
<ds:datastoreItem xmlns:ds="http://schemas.openxmlformats.org/officeDocument/2006/customXml" ds:itemID="{F30BFF31-70F1-43BB-BD0C-835DF75A7EAA}"/>
</file>

<file path=customXml/itemProps3.xml><?xml version="1.0" encoding="utf-8"?>
<ds:datastoreItem xmlns:ds="http://schemas.openxmlformats.org/officeDocument/2006/customXml" ds:itemID="{547C1FDF-F4F5-4F8B-9D7B-AF21412E625A}"/>
</file>

<file path=docProps/app.xml><?xml version="1.0" encoding="utf-8"?>
<Properties xmlns="http://schemas.openxmlformats.org/officeDocument/2006/extended-properties" xmlns:vt="http://schemas.openxmlformats.org/officeDocument/2006/docPropsVTypes">
  <TotalTime>1956</TotalTime>
  <Words>209</Words>
  <Application>Microsoft Office PowerPoint</Application>
  <PresentationFormat>Widescreen</PresentationFormat>
  <Paragraphs>30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Office Theme</vt:lpstr>
      <vt:lpstr>PowerPoint Presentation</vt:lpstr>
      <vt:lpstr>A journey… Nairobi, Kenya</vt:lpstr>
      <vt:lpstr>Trauma bonding during education….</vt:lpstr>
      <vt:lpstr>Ended at Masai Mara</vt:lpstr>
      <vt:lpstr>Focus on Building Capacity…</vt:lpstr>
      <vt:lpstr>Kyiangia …….                                                                                                                                                   to     Kikuyu</vt:lpstr>
      <vt:lpstr>“Listening is an attitude of the heart,                                               a genuine desire to be with another which both attracts and heals.”                                                                                                                                                   L. J. Isham</vt:lpstr>
      <vt:lpstr>PowerPoint Presentation</vt:lpstr>
      <vt:lpstr>Holding the wisdom…. Through the change process….  brought us here today</vt:lpstr>
      <vt:lpstr>PowerPoint Presentation</vt:lpstr>
      <vt:lpstr>PowerPoint Presentation</vt:lpstr>
      <vt:lpstr>Support  the behavioral health needs of  refugees and  migrant people across the  US </vt:lpstr>
      <vt:lpstr>Consider the perspectives and insights of experienced clinicians on the Power for Health and Wounding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Dawn R Matera Bassett</dc:creator>
  <cp:lastModifiedBy>Dawn R Matera Bassett</cp:lastModifiedBy>
  <cp:revision>2</cp:revision>
  <dcterms:created xsi:type="dcterms:W3CDTF">2025-02-05T19:00:43Z</dcterms:created>
  <dcterms:modified xsi:type="dcterms:W3CDTF">2025-02-07T03:36:47Z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0x010100924DD20803D16D409337D2FBB6248F16</vt:lpwstr>
  </property>
</Properties>
</file>