
<file path=[Content_Types].xml><?xml version="1.0" encoding="utf-8"?>
<Types xmlns="http://schemas.openxmlformats.org/package/2006/content-types">
  <Default Extension="0"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1" r:id="rId1"/>
  </p:sldMasterIdLst>
  <p:notesMasterIdLst>
    <p:notesMasterId r:id="rId40"/>
  </p:notesMasterIdLst>
  <p:handoutMasterIdLst>
    <p:handoutMasterId r:id="rId41"/>
  </p:handoutMasterIdLst>
  <p:sldIdLst>
    <p:sldId id="327" r:id="rId2"/>
    <p:sldId id="328" r:id="rId3"/>
    <p:sldId id="329" r:id="rId4"/>
    <p:sldId id="330" r:id="rId5"/>
    <p:sldId id="376" r:id="rId6"/>
    <p:sldId id="356" r:id="rId7"/>
    <p:sldId id="357" r:id="rId8"/>
    <p:sldId id="377" r:id="rId9"/>
    <p:sldId id="378" r:id="rId10"/>
    <p:sldId id="379" r:id="rId11"/>
    <p:sldId id="380" r:id="rId12"/>
    <p:sldId id="333" r:id="rId13"/>
    <p:sldId id="382" r:id="rId14"/>
    <p:sldId id="334" r:id="rId15"/>
    <p:sldId id="381" r:id="rId16"/>
    <p:sldId id="383" r:id="rId17"/>
    <p:sldId id="384" r:id="rId18"/>
    <p:sldId id="385" r:id="rId19"/>
    <p:sldId id="386" r:id="rId20"/>
    <p:sldId id="387" r:id="rId21"/>
    <p:sldId id="358" r:id="rId22"/>
    <p:sldId id="388" r:id="rId23"/>
    <p:sldId id="389" r:id="rId24"/>
    <p:sldId id="390" r:id="rId25"/>
    <p:sldId id="391" r:id="rId26"/>
    <p:sldId id="392" r:id="rId27"/>
    <p:sldId id="393" r:id="rId28"/>
    <p:sldId id="394" r:id="rId29"/>
    <p:sldId id="395" r:id="rId30"/>
    <p:sldId id="396" r:id="rId31"/>
    <p:sldId id="398" r:id="rId32"/>
    <p:sldId id="399" r:id="rId33"/>
    <p:sldId id="400" r:id="rId34"/>
    <p:sldId id="401" r:id="rId35"/>
    <p:sldId id="402" r:id="rId36"/>
    <p:sldId id="403" r:id="rId37"/>
    <p:sldId id="404" r:id="rId38"/>
    <p:sldId id="397" r:id="rId39"/>
  </p:sldIdLst>
  <p:sldSz cx="12192000" cy="6858000"/>
  <p:notesSz cx="7053263" cy="93091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8F9A01C-81E2-4798-8D09-074AEF8437EE}">
          <p14:sldIdLst>
            <p14:sldId id="327"/>
            <p14:sldId id="328"/>
            <p14:sldId id="329"/>
            <p14:sldId id="330"/>
            <p14:sldId id="376"/>
            <p14:sldId id="356"/>
            <p14:sldId id="357"/>
            <p14:sldId id="377"/>
            <p14:sldId id="378"/>
            <p14:sldId id="379"/>
            <p14:sldId id="380"/>
            <p14:sldId id="333"/>
            <p14:sldId id="382"/>
            <p14:sldId id="334"/>
            <p14:sldId id="381"/>
            <p14:sldId id="383"/>
            <p14:sldId id="384"/>
            <p14:sldId id="385"/>
            <p14:sldId id="386"/>
            <p14:sldId id="387"/>
            <p14:sldId id="358"/>
            <p14:sldId id="388"/>
            <p14:sldId id="389"/>
            <p14:sldId id="390"/>
            <p14:sldId id="391"/>
            <p14:sldId id="392"/>
            <p14:sldId id="393"/>
            <p14:sldId id="394"/>
            <p14:sldId id="395"/>
            <p14:sldId id="396"/>
            <p14:sldId id="398"/>
            <p14:sldId id="399"/>
            <p14:sldId id="400"/>
            <p14:sldId id="401"/>
            <p14:sldId id="402"/>
            <p14:sldId id="403"/>
            <p14:sldId id="404"/>
            <p14:sldId id="397"/>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BBB"/>
    <a:srgbClr val="00C7B1"/>
    <a:srgbClr val="828383"/>
    <a:srgbClr val="666666"/>
    <a:srgbClr val="4DC3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26494" autoAdjust="0"/>
    <p:restoredTop sz="90723" autoAdjust="0"/>
  </p:normalViewPr>
  <p:slideViewPr>
    <p:cSldViewPr snapToGrid="0" snapToObjects="1">
      <p:cViewPr varScale="1">
        <p:scale>
          <a:sx n="97" d="100"/>
          <a:sy n="97" d="100"/>
        </p:scale>
        <p:origin x="372" y="72"/>
      </p:cViewPr>
      <p:guideLst>
        <p:guide orient="horz" pos="2160"/>
        <p:guide pos="3840"/>
      </p:guideLst>
    </p:cSldViewPr>
  </p:slideViewPr>
  <p:outlineViewPr>
    <p:cViewPr>
      <p:scale>
        <a:sx n="33" d="100"/>
        <a:sy n="33" d="100"/>
      </p:scale>
      <p:origin x="0" y="-6064"/>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80" d="100"/>
          <a:sy n="80" d="100"/>
        </p:scale>
        <p:origin x="3870"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48"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dirty="0">
              <a:latin typeface="Arial" charset="0"/>
            </a:endParaRPr>
          </a:p>
        </p:txBody>
      </p:sp>
      <p:sp>
        <p:nvSpPr>
          <p:cNvPr id="3" name="Date Placeholder 2"/>
          <p:cNvSpPr>
            <a:spLocks noGrp="1"/>
          </p:cNvSpPr>
          <p:nvPr>
            <p:ph type="dt" sz="quarter" idx="1"/>
          </p:nvPr>
        </p:nvSpPr>
        <p:spPr>
          <a:xfrm>
            <a:off x="3995217" y="0"/>
            <a:ext cx="3056414" cy="467072"/>
          </a:xfrm>
          <a:prstGeom prst="rect">
            <a:avLst/>
          </a:prstGeom>
        </p:spPr>
        <p:txBody>
          <a:bodyPr vert="horz" lIns="93497" tIns="46749" rIns="93497" bIns="46749" rtlCol="0"/>
          <a:lstStyle>
            <a:lvl1pPr algn="r">
              <a:defRPr sz="1200"/>
            </a:lvl1pPr>
          </a:lstStyle>
          <a:p>
            <a:fld id="{631D33A1-6D17-2C4C-B4C2-C83DB37352CC}" type="datetimeFigureOut">
              <a:rPr lang="en-US" smtClean="0">
                <a:latin typeface="Arial" charset="0"/>
              </a:rPr>
              <a:pPr/>
              <a:t>2/5/2025</a:t>
            </a:fld>
            <a:endParaRPr lang="en-US" dirty="0">
              <a:latin typeface="Arial" charset="0"/>
            </a:endParaRPr>
          </a:p>
        </p:txBody>
      </p:sp>
      <p:sp>
        <p:nvSpPr>
          <p:cNvPr id="4" name="Footer Placeholder 3"/>
          <p:cNvSpPr>
            <a:spLocks noGrp="1"/>
          </p:cNvSpPr>
          <p:nvPr>
            <p:ph type="ftr" sz="quarter" idx="2"/>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dirty="0">
              <a:latin typeface="Arial" charset="0"/>
            </a:endParaRPr>
          </a:p>
        </p:txBody>
      </p:sp>
      <p:sp>
        <p:nvSpPr>
          <p:cNvPr id="5" name="Slide Number Placeholder 4"/>
          <p:cNvSpPr>
            <a:spLocks noGrp="1"/>
          </p:cNvSpPr>
          <p:nvPr>
            <p:ph type="sldNum" sz="quarter" idx="3"/>
          </p:nvPr>
        </p:nvSpPr>
        <p:spPr>
          <a:xfrm>
            <a:off x="3995217" y="8842030"/>
            <a:ext cx="3056414" cy="467071"/>
          </a:xfrm>
          <a:prstGeom prst="rect">
            <a:avLst/>
          </a:prstGeom>
        </p:spPr>
        <p:txBody>
          <a:bodyPr vert="horz" lIns="93497" tIns="46749" rIns="93497" bIns="46749" rtlCol="0" anchor="b"/>
          <a:lstStyle>
            <a:lvl1pPr algn="r">
              <a:defRPr sz="1200"/>
            </a:lvl1pPr>
          </a:lstStyle>
          <a:p>
            <a:fld id="{EB59171E-5108-1245-8B63-E8B205C9AF87}" type="slidenum">
              <a:rPr lang="en-US" smtClean="0">
                <a:latin typeface="Arial" charset="0"/>
              </a:rPr>
              <a:pPr/>
              <a:t>‹#›</a:t>
            </a:fld>
            <a:endParaRPr lang="en-US" dirty="0">
              <a:latin typeface="Arial" charset="0"/>
            </a:endParaRPr>
          </a:p>
        </p:txBody>
      </p:sp>
    </p:spTree>
    <p:extLst>
      <p:ext uri="{BB962C8B-B14F-4D97-AF65-F5344CB8AC3E}">
        <p14:creationId xmlns:p14="http://schemas.microsoft.com/office/powerpoint/2010/main" val="967542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atin typeface="Arial" charset="0"/>
              </a:defRPr>
            </a:lvl1pPr>
          </a:lstStyle>
          <a:p>
            <a:endParaRPr lang="en-US" dirty="0"/>
          </a:p>
        </p:txBody>
      </p:sp>
      <p:sp>
        <p:nvSpPr>
          <p:cNvPr id="3" name="Date Placeholder 2"/>
          <p:cNvSpPr>
            <a:spLocks noGrp="1"/>
          </p:cNvSpPr>
          <p:nvPr>
            <p:ph type="dt" idx="1"/>
          </p:nvPr>
        </p:nvSpPr>
        <p:spPr>
          <a:xfrm>
            <a:off x="3995217" y="0"/>
            <a:ext cx="3056414" cy="467072"/>
          </a:xfrm>
          <a:prstGeom prst="rect">
            <a:avLst/>
          </a:prstGeom>
        </p:spPr>
        <p:txBody>
          <a:bodyPr vert="horz" lIns="93497" tIns="46749" rIns="93497" bIns="46749" rtlCol="0"/>
          <a:lstStyle>
            <a:lvl1pPr algn="r">
              <a:defRPr sz="1200">
                <a:latin typeface="Arial" charset="0"/>
              </a:defRPr>
            </a:lvl1pPr>
          </a:lstStyle>
          <a:p>
            <a:fld id="{5B96CA4F-2197-CC40-B4FC-798A937A9DC6}" type="datetimeFigureOut">
              <a:rPr lang="en-US" smtClean="0"/>
              <a:pPr/>
              <a:t>2/5/2025</a:t>
            </a:fld>
            <a:endParaRPr lang="en-US" dirty="0"/>
          </a:p>
        </p:txBody>
      </p:sp>
      <p:sp>
        <p:nvSpPr>
          <p:cNvPr id="4" name="Slide Image Placeholder 3"/>
          <p:cNvSpPr>
            <a:spLocks noGrp="1" noRot="1" noChangeAspect="1"/>
          </p:cNvSpPr>
          <p:nvPr>
            <p:ph type="sldImg" idx="2"/>
          </p:nvPr>
        </p:nvSpPr>
        <p:spPr>
          <a:xfrm>
            <a:off x="733425" y="1163638"/>
            <a:ext cx="5586413" cy="3141662"/>
          </a:xfrm>
          <a:prstGeom prst="rect">
            <a:avLst/>
          </a:prstGeom>
          <a:noFill/>
          <a:ln w="12700">
            <a:solidFill>
              <a:prstClr val="black"/>
            </a:solidFill>
          </a:ln>
        </p:spPr>
        <p:txBody>
          <a:bodyPr vert="horz" lIns="93497" tIns="46749" rIns="93497" bIns="46749" rtlCol="0" anchor="ctr"/>
          <a:lstStyle/>
          <a:p>
            <a:endParaRPr lang="en-US" dirty="0"/>
          </a:p>
        </p:txBody>
      </p:sp>
      <p:sp>
        <p:nvSpPr>
          <p:cNvPr id="5" name="Notes Placeholder 4"/>
          <p:cNvSpPr>
            <a:spLocks noGrp="1"/>
          </p:cNvSpPr>
          <p:nvPr>
            <p:ph type="body" sz="quarter" idx="3"/>
          </p:nvPr>
        </p:nvSpPr>
        <p:spPr>
          <a:xfrm>
            <a:off x="705327" y="4480004"/>
            <a:ext cx="5642610" cy="3665458"/>
          </a:xfrm>
          <a:prstGeom prst="rect">
            <a:avLst/>
          </a:prstGeom>
        </p:spPr>
        <p:txBody>
          <a:bodyPr vert="horz" lIns="93497" tIns="46749" rIns="93497" bIns="4674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42030"/>
            <a:ext cx="3056414" cy="467071"/>
          </a:xfrm>
          <a:prstGeom prst="rect">
            <a:avLst/>
          </a:prstGeom>
        </p:spPr>
        <p:txBody>
          <a:bodyPr vert="horz" lIns="93497" tIns="46749" rIns="93497" bIns="46749" rtlCol="0" anchor="b"/>
          <a:lstStyle>
            <a:lvl1pPr algn="l">
              <a:defRPr sz="1200">
                <a:latin typeface="Arial" charset="0"/>
              </a:defRPr>
            </a:lvl1pPr>
          </a:lstStyle>
          <a:p>
            <a:endParaRPr lang="en-US" dirty="0"/>
          </a:p>
        </p:txBody>
      </p:sp>
      <p:sp>
        <p:nvSpPr>
          <p:cNvPr id="7" name="Slide Number Placeholder 6"/>
          <p:cNvSpPr>
            <a:spLocks noGrp="1"/>
          </p:cNvSpPr>
          <p:nvPr>
            <p:ph type="sldNum" sz="quarter" idx="5"/>
          </p:nvPr>
        </p:nvSpPr>
        <p:spPr>
          <a:xfrm>
            <a:off x="3995217" y="8842030"/>
            <a:ext cx="3056414" cy="467071"/>
          </a:xfrm>
          <a:prstGeom prst="rect">
            <a:avLst/>
          </a:prstGeom>
        </p:spPr>
        <p:txBody>
          <a:bodyPr vert="horz" lIns="93497" tIns="46749" rIns="93497" bIns="46749" rtlCol="0" anchor="b"/>
          <a:lstStyle>
            <a:lvl1pPr algn="r">
              <a:defRPr sz="1200">
                <a:latin typeface="Arial" charset="0"/>
              </a:defRPr>
            </a:lvl1pPr>
          </a:lstStyle>
          <a:p>
            <a:fld id="{02322656-8894-1544-92AA-01B3CF5E6182}" type="slidenum">
              <a:rPr lang="en-US" smtClean="0"/>
              <a:pPr/>
              <a:t>‹#›</a:t>
            </a:fld>
            <a:endParaRPr lang="en-US" dirty="0"/>
          </a:p>
        </p:txBody>
      </p:sp>
    </p:spTree>
    <p:extLst>
      <p:ext uri="{BB962C8B-B14F-4D97-AF65-F5344CB8AC3E}">
        <p14:creationId xmlns:p14="http://schemas.microsoft.com/office/powerpoint/2010/main" val="702750498"/>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charset="0"/>
        <a:ea typeface="+mn-ea"/>
        <a:cs typeface="+mn-cs"/>
      </a:defRPr>
    </a:lvl1pPr>
    <a:lvl2pPr marL="609585" algn="l" defTabSz="1219170" rtl="0" eaLnBrk="1" latinLnBrk="0" hangingPunct="1">
      <a:defRPr sz="1600" kern="1200">
        <a:solidFill>
          <a:schemeClr val="tx1"/>
        </a:solidFill>
        <a:latin typeface="Arial" charset="0"/>
        <a:ea typeface="+mn-ea"/>
        <a:cs typeface="+mn-cs"/>
      </a:defRPr>
    </a:lvl2pPr>
    <a:lvl3pPr marL="1219170" algn="l" defTabSz="1219170" rtl="0" eaLnBrk="1" latinLnBrk="0" hangingPunct="1">
      <a:defRPr sz="1600" kern="1200">
        <a:solidFill>
          <a:schemeClr val="tx1"/>
        </a:solidFill>
        <a:latin typeface="Arial" charset="0"/>
        <a:ea typeface="+mn-ea"/>
        <a:cs typeface="+mn-cs"/>
      </a:defRPr>
    </a:lvl3pPr>
    <a:lvl4pPr marL="1828754" algn="l" defTabSz="1219170" rtl="0" eaLnBrk="1" latinLnBrk="0" hangingPunct="1">
      <a:defRPr sz="1600" kern="1200">
        <a:solidFill>
          <a:schemeClr val="tx1"/>
        </a:solidFill>
        <a:latin typeface="Arial" charset="0"/>
        <a:ea typeface="+mn-ea"/>
        <a:cs typeface="+mn-cs"/>
      </a:defRPr>
    </a:lvl4pPr>
    <a:lvl5pPr marL="2438339" algn="l" defTabSz="1219170" rtl="0" eaLnBrk="1" latinLnBrk="0" hangingPunct="1">
      <a:defRPr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322656-8894-1544-92AA-01B3CF5E6182}" type="slidenum">
              <a:rPr lang="en-US" smtClean="0"/>
              <a:pPr/>
              <a:t>1</a:t>
            </a:fld>
            <a:endParaRPr lang="en-US" dirty="0"/>
          </a:p>
        </p:txBody>
      </p:sp>
    </p:spTree>
    <p:extLst>
      <p:ext uri="{BB962C8B-B14F-4D97-AF65-F5344CB8AC3E}">
        <p14:creationId xmlns:p14="http://schemas.microsoft.com/office/powerpoint/2010/main" val="9562918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ED607F-91AB-05D0-3069-09D62FAE83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EE7885-C2BF-FC99-1758-3A1470CF69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E7ECB6-143B-BF6D-C621-217FC6ED77D9}"/>
              </a:ext>
            </a:extLst>
          </p:cNvPr>
          <p:cNvSpPr>
            <a:spLocks noGrp="1"/>
          </p:cNvSpPr>
          <p:nvPr>
            <p:ph type="body" idx="1"/>
          </p:nvPr>
        </p:nvSpPr>
        <p:spPr/>
        <p:txBody>
          <a:bodyPr/>
          <a:lstStyle/>
          <a:p>
            <a:endParaRPr lang="en-US" sz="24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39661FD4-1844-67C7-98E1-2FC2A3454761}"/>
              </a:ext>
            </a:extLst>
          </p:cNvPr>
          <p:cNvSpPr>
            <a:spLocks noGrp="1"/>
          </p:cNvSpPr>
          <p:nvPr>
            <p:ph type="sldNum" sz="quarter" idx="5"/>
          </p:nvPr>
        </p:nvSpPr>
        <p:spPr/>
        <p:txBody>
          <a:bodyPr/>
          <a:lstStyle/>
          <a:p>
            <a:fld id="{02322656-8894-1544-92AA-01B3CF5E6182}" type="slidenum">
              <a:rPr lang="en-US" smtClean="0"/>
              <a:pPr/>
              <a:t>10</a:t>
            </a:fld>
            <a:endParaRPr lang="en-US" dirty="0"/>
          </a:p>
        </p:txBody>
      </p:sp>
    </p:spTree>
    <p:extLst>
      <p:ext uri="{BB962C8B-B14F-4D97-AF65-F5344CB8AC3E}">
        <p14:creationId xmlns:p14="http://schemas.microsoft.com/office/powerpoint/2010/main" val="2317370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DE8BDD-1801-175A-0987-44D113D543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989D7E-4717-A1B5-CB1A-10B793AE7C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CC2A40-FDA8-8F78-627D-D41C0BED003E}"/>
              </a:ext>
            </a:extLst>
          </p:cNvPr>
          <p:cNvSpPr>
            <a:spLocks noGrp="1"/>
          </p:cNvSpPr>
          <p:nvPr>
            <p:ph type="body" idx="1"/>
          </p:nvPr>
        </p:nvSpPr>
        <p:spPr>
          <a:xfrm>
            <a:off x="705327" y="4480003"/>
            <a:ext cx="5642610" cy="4110543"/>
          </a:xfrm>
        </p:spPr>
        <p:txBody>
          <a:bodyPr/>
          <a:lstStyle/>
          <a:p>
            <a:endParaRPr lang="en-US" sz="18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7F2667F-8829-604B-3481-A0885617FC1A}"/>
              </a:ext>
            </a:extLst>
          </p:cNvPr>
          <p:cNvSpPr>
            <a:spLocks noGrp="1"/>
          </p:cNvSpPr>
          <p:nvPr>
            <p:ph type="sldNum" sz="quarter" idx="5"/>
          </p:nvPr>
        </p:nvSpPr>
        <p:spPr/>
        <p:txBody>
          <a:bodyPr/>
          <a:lstStyle/>
          <a:p>
            <a:fld id="{02322656-8894-1544-92AA-01B3CF5E6182}" type="slidenum">
              <a:rPr lang="en-US" smtClean="0"/>
              <a:pPr/>
              <a:t>11</a:t>
            </a:fld>
            <a:endParaRPr lang="en-US" dirty="0"/>
          </a:p>
        </p:txBody>
      </p:sp>
    </p:spTree>
    <p:extLst>
      <p:ext uri="{BB962C8B-B14F-4D97-AF65-F5344CB8AC3E}">
        <p14:creationId xmlns:p14="http://schemas.microsoft.com/office/powerpoint/2010/main" val="3358032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5327" y="4480004"/>
            <a:ext cx="5642610" cy="4362026"/>
          </a:xfrm>
        </p:spPr>
        <p:txBody>
          <a:bodyPr/>
          <a:lstStyle/>
          <a:p>
            <a:endParaRPr lang="en-US" dirty="0"/>
          </a:p>
        </p:txBody>
      </p:sp>
      <p:sp>
        <p:nvSpPr>
          <p:cNvPr id="4" name="Slide Number Placeholder 3"/>
          <p:cNvSpPr>
            <a:spLocks noGrp="1"/>
          </p:cNvSpPr>
          <p:nvPr>
            <p:ph type="sldNum" sz="quarter" idx="5"/>
          </p:nvPr>
        </p:nvSpPr>
        <p:spPr/>
        <p:txBody>
          <a:bodyPr/>
          <a:lstStyle/>
          <a:p>
            <a:fld id="{02322656-8894-1544-92AA-01B3CF5E6182}" type="slidenum">
              <a:rPr lang="en-US" smtClean="0"/>
              <a:pPr/>
              <a:t>12</a:t>
            </a:fld>
            <a:endParaRPr lang="en-US" dirty="0"/>
          </a:p>
        </p:txBody>
      </p:sp>
    </p:spTree>
    <p:extLst>
      <p:ext uri="{BB962C8B-B14F-4D97-AF65-F5344CB8AC3E}">
        <p14:creationId xmlns:p14="http://schemas.microsoft.com/office/powerpoint/2010/main" val="619420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322656-8894-1544-92AA-01B3CF5E6182}" type="slidenum">
              <a:rPr lang="en-US" smtClean="0"/>
              <a:pPr/>
              <a:t>13</a:t>
            </a:fld>
            <a:endParaRPr lang="en-US" dirty="0"/>
          </a:p>
        </p:txBody>
      </p:sp>
    </p:spTree>
    <p:extLst>
      <p:ext uri="{BB962C8B-B14F-4D97-AF65-F5344CB8AC3E}">
        <p14:creationId xmlns:p14="http://schemas.microsoft.com/office/powerpoint/2010/main" val="35193772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5327" y="4480003"/>
            <a:ext cx="5642610" cy="4242891"/>
          </a:xfrm>
        </p:spPr>
        <p:txBody>
          <a:bodyPr/>
          <a:lstStyle/>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2322656-8894-1544-92AA-01B3CF5E6182}" type="slidenum">
              <a:rPr lang="en-US" smtClean="0"/>
              <a:pPr/>
              <a:t>14</a:t>
            </a:fld>
            <a:endParaRPr lang="en-US" dirty="0"/>
          </a:p>
        </p:txBody>
      </p:sp>
    </p:spTree>
    <p:extLst>
      <p:ext uri="{BB962C8B-B14F-4D97-AF65-F5344CB8AC3E}">
        <p14:creationId xmlns:p14="http://schemas.microsoft.com/office/powerpoint/2010/main" val="34697199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057A4B-67D0-6443-3188-5D369F0D7F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BAC4B0-BFDE-6DA1-A4A8-12B32B27AD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07FABB-2ADD-B847-3E0F-88F3016A40EA}"/>
              </a:ext>
            </a:extLst>
          </p:cNvPr>
          <p:cNvSpPr>
            <a:spLocks noGrp="1"/>
          </p:cNvSpPr>
          <p:nvPr>
            <p:ph type="body" idx="1"/>
          </p:nvPr>
        </p:nvSpPr>
        <p:spPr>
          <a:xfrm>
            <a:off x="705327" y="4480003"/>
            <a:ext cx="5642610" cy="4242891"/>
          </a:xfrm>
        </p:spPr>
        <p:txBody>
          <a:bodyPr/>
          <a:lstStyle/>
          <a:p>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0C918365-AC79-9D6D-813B-5F47BE745E43}"/>
              </a:ext>
            </a:extLst>
          </p:cNvPr>
          <p:cNvSpPr>
            <a:spLocks noGrp="1"/>
          </p:cNvSpPr>
          <p:nvPr>
            <p:ph type="sldNum" sz="quarter" idx="5"/>
          </p:nvPr>
        </p:nvSpPr>
        <p:spPr/>
        <p:txBody>
          <a:bodyPr/>
          <a:lstStyle/>
          <a:p>
            <a:fld id="{02322656-8894-1544-92AA-01B3CF5E6182}" type="slidenum">
              <a:rPr lang="en-US" smtClean="0"/>
              <a:pPr/>
              <a:t>15</a:t>
            </a:fld>
            <a:endParaRPr lang="en-US" dirty="0"/>
          </a:p>
        </p:txBody>
      </p:sp>
    </p:spTree>
    <p:extLst>
      <p:ext uri="{BB962C8B-B14F-4D97-AF65-F5344CB8AC3E}">
        <p14:creationId xmlns:p14="http://schemas.microsoft.com/office/powerpoint/2010/main" val="38985832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5D9844-C9BE-615F-2535-CEBEF78258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DA7F46-8981-D2E6-1B6D-03700BE346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DB2F0B-BAE1-82BB-713F-EBD40E11F4F3}"/>
              </a:ext>
            </a:extLst>
          </p:cNvPr>
          <p:cNvSpPr>
            <a:spLocks noGrp="1"/>
          </p:cNvSpPr>
          <p:nvPr>
            <p:ph type="body" idx="1"/>
          </p:nvPr>
        </p:nvSpPr>
        <p:spPr>
          <a:xfrm>
            <a:off x="705327" y="4480003"/>
            <a:ext cx="5642610" cy="4242891"/>
          </a:xfrm>
        </p:spPr>
        <p:txBody>
          <a:bodyPr/>
          <a:lstStyle/>
          <a:p>
            <a:endParaRPr lang="en-US" sz="24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1DCC5A08-4BD1-27EC-13B1-CADCE527CAE7}"/>
              </a:ext>
            </a:extLst>
          </p:cNvPr>
          <p:cNvSpPr>
            <a:spLocks noGrp="1"/>
          </p:cNvSpPr>
          <p:nvPr>
            <p:ph type="sldNum" sz="quarter" idx="5"/>
          </p:nvPr>
        </p:nvSpPr>
        <p:spPr/>
        <p:txBody>
          <a:bodyPr/>
          <a:lstStyle/>
          <a:p>
            <a:fld id="{02322656-8894-1544-92AA-01B3CF5E6182}" type="slidenum">
              <a:rPr lang="en-US" smtClean="0"/>
              <a:pPr/>
              <a:t>16</a:t>
            </a:fld>
            <a:endParaRPr lang="en-US" dirty="0"/>
          </a:p>
        </p:txBody>
      </p:sp>
    </p:spTree>
    <p:extLst>
      <p:ext uri="{BB962C8B-B14F-4D97-AF65-F5344CB8AC3E}">
        <p14:creationId xmlns:p14="http://schemas.microsoft.com/office/powerpoint/2010/main" val="38932401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68D02A-8F69-414E-B5C6-93E5925D2A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DC90EE-12DB-18D6-21F8-DBAB94AE17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6D4E41-4107-8003-073D-70B2CBD1B6E8}"/>
              </a:ext>
            </a:extLst>
          </p:cNvPr>
          <p:cNvSpPr>
            <a:spLocks noGrp="1"/>
          </p:cNvSpPr>
          <p:nvPr>
            <p:ph type="body" idx="1"/>
          </p:nvPr>
        </p:nvSpPr>
        <p:spPr>
          <a:xfrm>
            <a:off x="705327" y="4480003"/>
            <a:ext cx="5642610" cy="4242891"/>
          </a:xfrm>
        </p:spPr>
        <p:txBody>
          <a:bodyPr/>
          <a:lstStyle/>
          <a:p>
            <a:endParaRPr lang="en-US" sz="24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80B96919-4328-7F53-F40A-8209966AFB9D}"/>
              </a:ext>
            </a:extLst>
          </p:cNvPr>
          <p:cNvSpPr>
            <a:spLocks noGrp="1"/>
          </p:cNvSpPr>
          <p:nvPr>
            <p:ph type="sldNum" sz="quarter" idx="5"/>
          </p:nvPr>
        </p:nvSpPr>
        <p:spPr/>
        <p:txBody>
          <a:bodyPr/>
          <a:lstStyle/>
          <a:p>
            <a:fld id="{02322656-8894-1544-92AA-01B3CF5E6182}" type="slidenum">
              <a:rPr lang="en-US" smtClean="0"/>
              <a:pPr/>
              <a:t>17</a:t>
            </a:fld>
            <a:endParaRPr lang="en-US" dirty="0"/>
          </a:p>
        </p:txBody>
      </p:sp>
    </p:spTree>
    <p:extLst>
      <p:ext uri="{BB962C8B-B14F-4D97-AF65-F5344CB8AC3E}">
        <p14:creationId xmlns:p14="http://schemas.microsoft.com/office/powerpoint/2010/main" val="38133418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B9B225-C6FF-93E5-475B-02544F4CDB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9A0948-80FF-C2A1-E6F7-CCD3F25424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1F56FB-037A-26A9-35F0-5A0A5A1AE4FA}"/>
              </a:ext>
            </a:extLst>
          </p:cNvPr>
          <p:cNvSpPr>
            <a:spLocks noGrp="1"/>
          </p:cNvSpPr>
          <p:nvPr>
            <p:ph type="body" idx="1"/>
          </p:nvPr>
        </p:nvSpPr>
        <p:spPr>
          <a:xfrm>
            <a:off x="705327" y="4480003"/>
            <a:ext cx="5642610" cy="4242891"/>
          </a:xfrm>
        </p:spPr>
        <p:txBody>
          <a:bodyPr/>
          <a:lstStyle/>
          <a:p>
            <a:endParaRPr lang="en-US" sz="24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58729C16-BF43-97A2-4A8C-631C876C53F9}"/>
              </a:ext>
            </a:extLst>
          </p:cNvPr>
          <p:cNvSpPr>
            <a:spLocks noGrp="1"/>
          </p:cNvSpPr>
          <p:nvPr>
            <p:ph type="sldNum" sz="quarter" idx="5"/>
          </p:nvPr>
        </p:nvSpPr>
        <p:spPr/>
        <p:txBody>
          <a:bodyPr/>
          <a:lstStyle/>
          <a:p>
            <a:fld id="{02322656-8894-1544-92AA-01B3CF5E6182}" type="slidenum">
              <a:rPr lang="en-US" smtClean="0"/>
              <a:pPr/>
              <a:t>18</a:t>
            </a:fld>
            <a:endParaRPr lang="en-US" dirty="0"/>
          </a:p>
        </p:txBody>
      </p:sp>
    </p:spTree>
    <p:extLst>
      <p:ext uri="{BB962C8B-B14F-4D97-AF65-F5344CB8AC3E}">
        <p14:creationId xmlns:p14="http://schemas.microsoft.com/office/powerpoint/2010/main" val="33856468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47A086-AF00-D56D-89AD-64DCCC30B7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04384E-159D-7D81-7491-0073684981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C7A294-C8CA-4334-3508-9E87F05D3930}"/>
              </a:ext>
            </a:extLst>
          </p:cNvPr>
          <p:cNvSpPr>
            <a:spLocks noGrp="1"/>
          </p:cNvSpPr>
          <p:nvPr>
            <p:ph type="body" idx="1"/>
          </p:nvPr>
        </p:nvSpPr>
        <p:spPr>
          <a:xfrm>
            <a:off x="705327" y="4480003"/>
            <a:ext cx="5642610" cy="4242891"/>
          </a:xfrm>
        </p:spPr>
        <p:txBody>
          <a:bodyPr/>
          <a:lstStyle/>
          <a:p>
            <a:endParaRPr lang="en-US" sz="20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1C7E62C8-9DD5-4193-5095-7ACFA99FF408}"/>
              </a:ext>
            </a:extLst>
          </p:cNvPr>
          <p:cNvSpPr>
            <a:spLocks noGrp="1"/>
          </p:cNvSpPr>
          <p:nvPr>
            <p:ph type="sldNum" sz="quarter" idx="5"/>
          </p:nvPr>
        </p:nvSpPr>
        <p:spPr/>
        <p:txBody>
          <a:bodyPr/>
          <a:lstStyle/>
          <a:p>
            <a:fld id="{02322656-8894-1544-92AA-01B3CF5E6182}" type="slidenum">
              <a:rPr lang="en-US" smtClean="0"/>
              <a:pPr/>
              <a:t>19</a:t>
            </a:fld>
            <a:endParaRPr lang="en-US" dirty="0"/>
          </a:p>
        </p:txBody>
      </p:sp>
    </p:spTree>
    <p:extLst>
      <p:ext uri="{BB962C8B-B14F-4D97-AF65-F5344CB8AC3E}">
        <p14:creationId xmlns:p14="http://schemas.microsoft.com/office/powerpoint/2010/main" val="2982452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63035D-A892-44C7-9B75-6F4123A0A644}" type="slidenum">
              <a:rPr lang="en-US" smtClean="0"/>
              <a:pPr/>
              <a:t>2</a:t>
            </a:fld>
            <a:endParaRPr lang="en-US"/>
          </a:p>
        </p:txBody>
      </p:sp>
    </p:spTree>
    <p:extLst>
      <p:ext uri="{BB962C8B-B14F-4D97-AF65-F5344CB8AC3E}">
        <p14:creationId xmlns:p14="http://schemas.microsoft.com/office/powerpoint/2010/main" val="38911745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620C4-A221-27C4-1207-F5C9CCBAEC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0FD7AA-5CA9-1E9A-AF6F-7C6D14356F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46BE43-4D17-A7A4-83E1-463CFD7DAC4E}"/>
              </a:ext>
            </a:extLst>
          </p:cNvPr>
          <p:cNvSpPr>
            <a:spLocks noGrp="1"/>
          </p:cNvSpPr>
          <p:nvPr>
            <p:ph type="body" idx="1"/>
          </p:nvPr>
        </p:nvSpPr>
        <p:spPr>
          <a:xfrm>
            <a:off x="705327" y="4480003"/>
            <a:ext cx="5642610" cy="4242891"/>
          </a:xfrm>
        </p:spPr>
        <p:txBody>
          <a:bodyPr/>
          <a:lstStyle/>
          <a:p>
            <a:endParaRPr lang="en-US" sz="24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3D61B2F7-5BED-D66D-1958-53E097695FE3}"/>
              </a:ext>
            </a:extLst>
          </p:cNvPr>
          <p:cNvSpPr>
            <a:spLocks noGrp="1"/>
          </p:cNvSpPr>
          <p:nvPr>
            <p:ph type="sldNum" sz="quarter" idx="5"/>
          </p:nvPr>
        </p:nvSpPr>
        <p:spPr/>
        <p:txBody>
          <a:bodyPr/>
          <a:lstStyle/>
          <a:p>
            <a:fld id="{02322656-8894-1544-92AA-01B3CF5E6182}" type="slidenum">
              <a:rPr lang="en-US" smtClean="0"/>
              <a:pPr/>
              <a:t>20</a:t>
            </a:fld>
            <a:endParaRPr lang="en-US" dirty="0"/>
          </a:p>
        </p:txBody>
      </p:sp>
    </p:spTree>
    <p:extLst>
      <p:ext uri="{BB962C8B-B14F-4D97-AF65-F5344CB8AC3E}">
        <p14:creationId xmlns:p14="http://schemas.microsoft.com/office/powerpoint/2010/main" val="29732859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322656-8894-1544-92AA-01B3CF5E6182}" type="slidenum">
              <a:rPr lang="en-US" smtClean="0"/>
              <a:pPr/>
              <a:t>21</a:t>
            </a:fld>
            <a:endParaRPr lang="en-US" dirty="0"/>
          </a:p>
        </p:txBody>
      </p:sp>
    </p:spTree>
    <p:extLst>
      <p:ext uri="{BB962C8B-B14F-4D97-AF65-F5344CB8AC3E}">
        <p14:creationId xmlns:p14="http://schemas.microsoft.com/office/powerpoint/2010/main" val="30482083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322656-8894-1544-92AA-01B3CF5E6182}" type="slidenum">
              <a:rPr lang="en-US" smtClean="0"/>
              <a:pPr/>
              <a:t>22</a:t>
            </a:fld>
            <a:endParaRPr lang="en-US" dirty="0"/>
          </a:p>
        </p:txBody>
      </p:sp>
    </p:spTree>
    <p:extLst>
      <p:ext uri="{BB962C8B-B14F-4D97-AF65-F5344CB8AC3E}">
        <p14:creationId xmlns:p14="http://schemas.microsoft.com/office/powerpoint/2010/main" val="1979697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1DF5D-B290-FCAD-0EE2-F702E1E3A4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A16D19-8B18-45E8-C0F1-B814B0B6D0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FCD420-CB25-E17C-EF8E-D4F530117EB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AACDF15-1354-6737-EEAC-5F3BEE3DA6A6}"/>
              </a:ext>
            </a:extLst>
          </p:cNvPr>
          <p:cNvSpPr>
            <a:spLocks noGrp="1"/>
          </p:cNvSpPr>
          <p:nvPr>
            <p:ph type="sldNum" sz="quarter" idx="5"/>
          </p:nvPr>
        </p:nvSpPr>
        <p:spPr/>
        <p:txBody>
          <a:bodyPr/>
          <a:lstStyle/>
          <a:p>
            <a:fld id="{02322656-8894-1544-92AA-01B3CF5E6182}" type="slidenum">
              <a:rPr lang="en-US" smtClean="0"/>
              <a:pPr/>
              <a:t>23</a:t>
            </a:fld>
            <a:endParaRPr lang="en-US" dirty="0"/>
          </a:p>
        </p:txBody>
      </p:sp>
    </p:spTree>
    <p:extLst>
      <p:ext uri="{BB962C8B-B14F-4D97-AF65-F5344CB8AC3E}">
        <p14:creationId xmlns:p14="http://schemas.microsoft.com/office/powerpoint/2010/main" val="27853711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C60081-910B-2FA8-EE78-0147D7C097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EA90BD-437E-80E6-475A-03EB495B9E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3CF442-2CD6-C27C-2F93-B698C8425F0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F0D09B2-0AC5-0452-7EAB-3AB41E9A8D58}"/>
              </a:ext>
            </a:extLst>
          </p:cNvPr>
          <p:cNvSpPr>
            <a:spLocks noGrp="1"/>
          </p:cNvSpPr>
          <p:nvPr>
            <p:ph type="sldNum" sz="quarter" idx="5"/>
          </p:nvPr>
        </p:nvSpPr>
        <p:spPr/>
        <p:txBody>
          <a:bodyPr/>
          <a:lstStyle/>
          <a:p>
            <a:fld id="{02322656-8894-1544-92AA-01B3CF5E6182}" type="slidenum">
              <a:rPr lang="en-US" smtClean="0"/>
              <a:pPr/>
              <a:t>24</a:t>
            </a:fld>
            <a:endParaRPr lang="en-US" dirty="0"/>
          </a:p>
        </p:txBody>
      </p:sp>
    </p:spTree>
    <p:extLst>
      <p:ext uri="{BB962C8B-B14F-4D97-AF65-F5344CB8AC3E}">
        <p14:creationId xmlns:p14="http://schemas.microsoft.com/office/powerpoint/2010/main" val="18887564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72F5CE-0641-23CE-5127-CE022AC4BF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345ED6-8D10-3B47-F1D3-9CF2FE3F0A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DB751F-464B-3455-449D-2B97FB685DE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1F0D836-646E-9C23-46EB-7FE6868CCDCF}"/>
              </a:ext>
            </a:extLst>
          </p:cNvPr>
          <p:cNvSpPr>
            <a:spLocks noGrp="1"/>
          </p:cNvSpPr>
          <p:nvPr>
            <p:ph type="sldNum" sz="quarter" idx="5"/>
          </p:nvPr>
        </p:nvSpPr>
        <p:spPr/>
        <p:txBody>
          <a:bodyPr/>
          <a:lstStyle/>
          <a:p>
            <a:fld id="{02322656-8894-1544-92AA-01B3CF5E6182}" type="slidenum">
              <a:rPr lang="en-US" smtClean="0"/>
              <a:pPr/>
              <a:t>25</a:t>
            </a:fld>
            <a:endParaRPr lang="en-US" dirty="0"/>
          </a:p>
        </p:txBody>
      </p:sp>
    </p:spTree>
    <p:extLst>
      <p:ext uri="{BB962C8B-B14F-4D97-AF65-F5344CB8AC3E}">
        <p14:creationId xmlns:p14="http://schemas.microsoft.com/office/powerpoint/2010/main" val="41435236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FCA868-DBA6-64B3-8CDC-4244C7BD1A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9672A2-414B-3E18-AE3B-B4551A2D5A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F038B2-A014-876F-4A10-B8F5C21BB9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D24E525-1D0D-D387-B31E-CE52A56E5D2B}"/>
              </a:ext>
            </a:extLst>
          </p:cNvPr>
          <p:cNvSpPr>
            <a:spLocks noGrp="1"/>
          </p:cNvSpPr>
          <p:nvPr>
            <p:ph type="sldNum" sz="quarter" idx="5"/>
          </p:nvPr>
        </p:nvSpPr>
        <p:spPr/>
        <p:txBody>
          <a:bodyPr/>
          <a:lstStyle/>
          <a:p>
            <a:fld id="{02322656-8894-1544-92AA-01B3CF5E6182}" type="slidenum">
              <a:rPr lang="en-US" smtClean="0"/>
              <a:pPr/>
              <a:t>26</a:t>
            </a:fld>
            <a:endParaRPr lang="en-US" dirty="0"/>
          </a:p>
        </p:txBody>
      </p:sp>
    </p:spTree>
    <p:extLst>
      <p:ext uri="{BB962C8B-B14F-4D97-AF65-F5344CB8AC3E}">
        <p14:creationId xmlns:p14="http://schemas.microsoft.com/office/powerpoint/2010/main" val="4303989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EE833B-B8D8-E3D5-DF44-6519ABB090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FF1F1D-08C2-1D90-B3E3-0EC866D2A4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3D0E07-E308-8A05-A163-30A250B8C022}"/>
              </a:ext>
            </a:extLst>
          </p:cNvPr>
          <p:cNvSpPr>
            <a:spLocks noGrp="1"/>
          </p:cNvSpPr>
          <p:nvPr>
            <p:ph type="body" idx="1"/>
          </p:nvPr>
        </p:nvSpPr>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E86F6B01-F7E5-50A0-3596-07859D7655CE}"/>
              </a:ext>
            </a:extLst>
          </p:cNvPr>
          <p:cNvSpPr>
            <a:spLocks noGrp="1"/>
          </p:cNvSpPr>
          <p:nvPr>
            <p:ph type="sldNum" sz="quarter" idx="5"/>
          </p:nvPr>
        </p:nvSpPr>
        <p:spPr/>
        <p:txBody>
          <a:bodyPr/>
          <a:lstStyle/>
          <a:p>
            <a:fld id="{02322656-8894-1544-92AA-01B3CF5E6182}" type="slidenum">
              <a:rPr lang="en-US" smtClean="0"/>
              <a:pPr/>
              <a:t>27</a:t>
            </a:fld>
            <a:endParaRPr lang="en-US" dirty="0"/>
          </a:p>
        </p:txBody>
      </p:sp>
    </p:spTree>
    <p:extLst>
      <p:ext uri="{BB962C8B-B14F-4D97-AF65-F5344CB8AC3E}">
        <p14:creationId xmlns:p14="http://schemas.microsoft.com/office/powerpoint/2010/main" val="18923890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D8C50-3E5E-8133-BB8E-AD17D23DFB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548528-7254-3D10-28AD-F26A5E3BD4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1B931B-3D34-EF3F-052A-B4DC59D8C525}"/>
              </a:ext>
            </a:extLst>
          </p:cNvPr>
          <p:cNvSpPr>
            <a:spLocks noGrp="1"/>
          </p:cNvSpPr>
          <p:nvPr>
            <p:ph type="body" idx="1"/>
          </p:nvPr>
        </p:nvSpPr>
        <p:spPr/>
        <p:txBody>
          <a:bodyPr/>
          <a:lstStyle/>
          <a:p>
            <a:r>
              <a:rPr lang="en-US" dirty="0"/>
              <a:t>.</a:t>
            </a:r>
          </a:p>
          <a:p>
            <a:endParaRPr lang="en-US" dirty="0"/>
          </a:p>
          <a:p>
            <a:endParaRPr lang="en-US" dirty="0"/>
          </a:p>
        </p:txBody>
      </p:sp>
      <p:sp>
        <p:nvSpPr>
          <p:cNvPr id="4" name="Slide Number Placeholder 3">
            <a:extLst>
              <a:ext uri="{FF2B5EF4-FFF2-40B4-BE49-F238E27FC236}">
                <a16:creationId xmlns:a16="http://schemas.microsoft.com/office/drawing/2014/main" id="{0DBE9BB2-FF62-9D44-1E79-D4F2E3D6D091}"/>
              </a:ext>
            </a:extLst>
          </p:cNvPr>
          <p:cNvSpPr>
            <a:spLocks noGrp="1"/>
          </p:cNvSpPr>
          <p:nvPr>
            <p:ph type="sldNum" sz="quarter" idx="5"/>
          </p:nvPr>
        </p:nvSpPr>
        <p:spPr/>
        <p:txBody>
          <a:bodyPr/>
          <a:lstStyle/>
          <a:p>
            <a:fld id="{02322656-8894-1544-92AA-01B3CF5E6182}" type="slidenum">
              <a:rPr lang="en-US" smtClean="0"/>
              <a:pPr/>
              <a:t>28</a:t>
            </a:fld>
            <a:endParaRPr lang="en-US" dirty="0"/>
          </a:p>
        </p:txBody>
      </p:sp>
    </p:spTree>
    <p:extLst>
      <p:ext uri="{BB962C8B-B14F-4D97-AF65-F5344CB8AC3E}">
        <p14:creationId xmlns:p14="http://schemas.microsoft.com/office/powerpoint/2010/main" val="26716428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236A2E-5AEA-320C-4F67-E87582B339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D5F989-D6AC-6A14-5A41-81817AE056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E81B28-93C9-FA74-C5A0-1FB45CE3E8FC}"/>
              </a:ext>
            </a:extLst>
          </p:cNvPr>
          <p:cNvSpPr>
            <a:spLocks noGrp="1"/>
          </p:cNvSpPr>
          <p:nvPr>
            <p:ph type="body" idx="1"/>
          </p:nvPr>
        </p:nvSpPr>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0A303339-7CC2-13F3-2014-359525897BB7}"/>
              </a:ext>
            </a:extLst>
          </p:cNvPr>
          <p:cNvSpPr>
            <a:spLocks noGrp="1"/>
          </p:cNvSpPr>
          <p:nvPr>
            <p:ph type="sldNum" sz="quarter" idx="5"/>
          </p:nvPr>
        </p:nvSpPr>
        <p:spPr/>
        <p:txBody>
          <a:bodyPr/>
          <a:lstStyle/>
          <a:p>
            <a:fld id="{02322656-8894-1544-92AA-01B3CF5E6182}" type="slidenum">
              <a:rPr lang="en-US" smtClean="0"/>
              <a:pPr/>
              <a:t>29</a:t>
            </a:fld>
            <a:endParaRPr lang="en-US" dirty="0"/>
          </a:p>
        </p:txBody>
      </p:sp>
    </p:spTree>
    <p:extLst>
      <p:ext uri="{BB962C8B-B14F-4D97-AF65-F5344CB8AC3E}">
        <p14:creationId xmlns:p14="http://schemas.microsoft.com/office/powerpoint/2010/main" val="50886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322656-8894-1544-92AA-01B3CF5E6182}" type="slidenum">
              <a:rPr lang="en-US" smtClean="0"/>
              <a:pPr/>
              <a:t>3</a:t>
            </a:fld>
            <a:endParaRPr lang="en-US" dirty="0"/>
          </a:p>
        </p:txBody>
      </p:sp>
    </p:spTree>
    <p:extLst>
      <p:ext uri="{BB962C8B-B14F-4D97-AF65-F5344CB8AC3E}">
        <p14:creationId xmlns:p14="http://schemas.microsoft.com/office/powerpoint/2010/main" val="42857428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B92C6C-DD5A-BE40-758A-23A56D649F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FDCF40-7173-E8E1-95B0-1DBB31E91E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F43552-E6AA-AEAE-B0E1-C2F711EC0B08}"/>
              </a:ext>
            </a:extLst>
          </p:cNvPr>
          <p:cNvSpPr>
            <a:spLocks noGrp="1"/>
          </p:cNvSpPr>
          <p:nvPr>
            <p:ph type="body" idx="1"/>
          </p:nvPr>
        </p:nvSpPr>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EA1351AE-A799-9915-5FD9-377CAAE9C10E}"/>
              </a:ext>
            </a:extLst>
          </p:cNvPr>
          <p:cNvSpPr>
            <a:spLocks noGrp="1"/>
          </p:cNvSpPr>
          <p:nvPr>
            <p:ph type="sldNum" sz="quarter" idx="5"/>
          </p:nvPr>
        </p:nvSpPr>
        <p:spPr/>
        <p:txBody>
          <a:bodyPr/>
          <a:lstStyle/>
          <a:p>
            <a:fld id="{02322656-8894-1544-92AA-01B3CF5E6182}" type="slidenum">
              <a:rPr lang="en-US" smtClean="0"/>
              <a:pPr/>
              <a:t>30</a:t>
            </a:fld>
            <a:endParaRPr lang="en-US" dirty="0"/>
          </a:p>
        </p:txBody>
      </p:sp>
    </p:spTree>
    <p:extLst>
      <p:ext uri="{BB962C8B-B14F-4D97-AF65-F5344CB8AC3E}">
        <p14:creationId xmlns:p14="http://schemas.microsoft.com/office/powerpoint/2010/main" val="33296081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322656-8894-1544-92AA-01B3CF5E6182}" type="slidenum">
              <a:rPr lang="en-US" smtClean="0"/>
              <a:pPr/>
              <a:t>31</a:t>
            </a:fld>
            <a:endParaRPr lang="en-US" dirty="0"/>
          </a:p>
        </p:txBody>
      </p:sp>
    </p:spTree>
    <p:extLst>
      <p:ext uri="{BB962C8B-B14F-4D97-AF65-F5344CB8AC3E}">
        <p14:creationId xmlns:p14="http://schemas.microsoft.com/office/powerpoint/2010/main" val="8115466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322656-8894-1544-92AA-01B3CF5E6182}" type="slidenum">
              <a:rPr lang="en-US" smtClean="0"/>
              <a:pPr/>
              <a:t>32</a:t>
            </a:fld>
            <a:endParaRPr lang="en-US" dirty="0"/>
          </a:p>
        </p:txBody>
      </p:sp>
    </p:spTree>
    <p:extLst>
      <p:ext uri="{BB962C8B-B14F-4D97-AF65-F5344CB8AC3E}">
        <p14:creationId xmlns:p14="http://schemas.microsoft.com/office/powerpoint/2010/main" val="3737323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322656-8894-1544-92AA-01B3CF5E6182}" type="slidenum">
              <a:rPr lang="en-US" smtClean="0"/>
              <a:pPr/>
              <a:t>33</a:t>
            </a:fld>
            <a:endParaRPr lang="en-US" dirty="0"/>
          </a:p>
        </p:txBody>
      </p:sp>
    </p:spTree>
    <p:extLst>
      <p:ext uri="{BB962C8B-B14F-4D97-AF65-F5344CB8AC3E}">
        <p14:creationId xmlns:p14="http://schemas.microsoft.com/office/powerpoint/2010/main" val="40698858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322656-8894-1544-92AA-01B3CF5E6182}" type="slidenum">
              <a:rPr lang="en-US" smtClean="0"/>
              <a:pPr/>
              <a:t>34</a:t>
            </a:fld>
            <a:endParaRPr lang="en-US" dirty="0"/>
          </a:p>
        </p:txBody>
      </p:sp>
    </p:spTree>
    <p:extLst>
      <p:ext uri="{BB962C8B-B14F-4D97-AF65-F5344CB8AC3E}">
        <p14:creationId xmlns:p14="http://schemas.microsoft.com/office/powerpoint/2010/main" val="910987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322656-8894-1544-92AA-01B3CF5E6182}" type="slidenum">
              <a:rPr lang="en-US" smtClean="0"/>
              <a:pPr/>
              <a:t>35</a:t>
            </a:fld>
            <a:endParaRPr lang="en-US" dirty="0"/>
          </a:p>
        </p:txBody>
      </p:sp>
    </p:spTree>
    <p:extLst>
      <p:ext uri="{BB962C8B-B14F-4D97-AF65-F5344CB8AC3E}">
        <p14:creationId xmlns:p14="http://schemas.microsoft.com/office/powerpoint/2010/main" val="11905232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322656-8894-1544-92AA-01B3CF5E6182}" type="slidenum">
              <a:rPr lang="en-US" smtClean="0"/>
              <a:pPr/>
              <a:t>36</a:t>
            </a:fld>
            <a:endParaRPr lang="en-US" dirty="0"/>
          </a:p>
        </p:txBody>
      </p:sp>
    </p:spTree>
    <p:extLst>
      <p:ext uri="{BB962C8B-B14F-4D97-AF65-F5344CB8AC3E}">
        <p14:creationId xmlns:p14="http://schemas.microsoft.com/office/powerpoint/2010/main" val="36641704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322656-8894-1544-92AA-01B3CF5E6182}" type="slidenum">
              <a:rPr lang="en-US" smtClean="0"/>
              <a:pPr/>
              <a:t>37</a:t>
            </a:fld>
            <a:endParaRPr lang="en-US" dirty="0"/>
          </a:p>
        </p:txBody>
      </p:sp>
    </p:spTree>
    <p:extLst>
      <p:ext uri="{BB962C8B-B14F-4D97-AF65-F5344CB8AC3E}">
        <p14:creationId xmlns:p14="http://schemas.microsoft.com/office/powerpoint/2010/main" val="1596888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45D958-EE52-4D75-E337-C3A90597EE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8AF2EF-9B63-DFB3-75D2-7459A3BE9E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7BC720-2FCB-9196-FC2E-07A031D12D41}"/>
              </a:ext>
            </a:extLst>
          </p:cNvPr>
          <p:cNvSpPr>
            <a:spLocks noGrp="1"/>
          </p:cNvSpPr>
          <p:nvPr>
            <p:ph type="body" idx="1"/>
          </p:nvPr>
        </p:nvSpPr>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C077BA7D-617F-8DD5-933A-A77A08A54B35}"/>
              </a:ext>
            </a:extLst>
          </p:cNvPr>
          <p:cNvSpPr>
            <a:spLocks noGrp="1"/>
          </p:cNvSpPr>
          <p:nvPr>
            <p:ph type="sldNum" sz="quarter" idx="5"/>
          </p:nvPr>
        </p:nvSpPr>
        <p:spPr/>
        <p:txBody>
          <a:bodyPr/>
          <a:lstStyle/>
          <a:p>
            <a:fld id="{02322656-8894-1544-92AA-01B3CF5E6182}" type="slidenum">
              <a:rPr lang="en-US" smtClean="0"/>
              <a:pPr/>
              <a:t>38</a:t>
            </a:fld>
            <a:endParaRPr lang="en-US" dirty="0"/>
          </a:p>
        </p:txBody>
      </p:sp>
    </p:spTree>
    <p:extLst>
      <p:ext uri="{BB962C8B-B14F-4D97-AF65-F5344CB8AC3E}">
        <p14:creationId xmlns:p14="http://schemas.microsoft.com/office/powerpoint/2010/main" val="3881405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4974">
              <a:defRPr/>
            </a:pPr>
            <a:endParaRPr lang="en-US" dirty="0"/>
          </a:p>
        </p:txBody>
      </p:sp>
      <p:sp>
        <p:nvSpPr>
          <p:cNvPr id="4" name="Slide Number Placeholder 3"/>
          <p:cNvSpPr>
            <a:spLocks noGrp="1"/>
          </p:cNvSpPr>
          <p:nvPr>
            <p:ph type="sldNum" sz="quarter" idx="10"/>
          </p:nvPr>
        </p:nvSpPr>
        <p:spPr/>
        <p:txBody>
          <a:bodyPr/>
          <a:lstStyle/>
          <a:p>
            <a:fld id="{FE63035D-A892-44C7-9B75-6F4123A0A644}" type="slidenum">
              <a:rPr lang="en-US" smtClean="0"/>
              <a:pPr/>
              <a:t>4</a:t>
            </a:fld>
            <a:endParaRPr lang="en-US"/>
          </a:p>
        </p:txBody>
      </p:sp>
    </p:spTree>
    <p:extLst>
      <p:ext uri="{BB962C8B-B14F-4D97-AF65-F5344CB8AC3E}">
        <p14:creationId xmlns:p14="http://schemas.microsoft.com/office/powerpoint/2010/main" val="2265844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B0D966-A2AC-5C43-6ABB-7F11952CB1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E6C42D-85F1-2B78-A026-023F3ED8BA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829C0C-35C0-76A0-EAA7-2BC4073E22F4}"/>
              </a:ext>
            </a:extLst>
          </p:cNvPr>
          <p:cNvSpPr>
            <a:spLocks noGrp="1"/>
          </p:cNvSpPr>
          <p:nvPr>
            <p:ph type="body" idx="1"/>
          </p:nvPr>
        </p:nvSpPr>
        <p:spPr/>
        <p:txBody>
          <a:bodyPr/>
          <a:lstStyle/>
          <a:p>
            <a:pPr defTabSz="934974">
              <a:defRPr/>
            </a:pPr>
            <a:endParaRPr lang="en-US" dirty="0"/>
          </a:p>
        </p:txBody>
      </p:sp>
      <p:sp>
        <p:nvSpPr>
          <p:cNvPr id="4" name="Slide Number Placeholder 3">
            <a:extLst>
              <a:ext uri="{FF2B5EF4-FFF2-40B4-BE49-F238E27FC236}">
                <a16:creationId xmlns:a16="http://schemas.microsoft.com/office/drawing/2014/main" id="{948224A5-8560-F82D-11E1-A228A8B8786B}"/>
              </a:ext>
            </a:extLst>
          </p:cNvPr>
          <p:cNvSpPr>
            <a:spLocks noGrp="1"/>
          </p:cNvSpPr>
          <p:nvPr>
            <p:ph type="sldNum" sz="quarter" idx="10"/>
          </p:nvPr>
        </p:nvSpPr>
        <p:spPr/>
        <p:txBody>
          <a:bodyPr/>
          <a:lstStyle/>
          <a:p>
            <a:fld id="{FE63035D-A892-44C7-9B75-6F4123A0A644}" type="slidenum">
              <a:rPr lang="en-US" smtClean="0"/>
              <a:pPr/>
              <a:t>5</a:t>
            </a:fld>
            <a:endParaRPr lang="en-US"/>
          </a:p>
        </p:txBody>
      </p:sp>
    </p:spTree>
    <p:extLst>
      <p:ext uri="{BB962C8B-B14F-4D97-AF65-F5344CB8AC3E}">
        <p14:creationId xmlns:p14="http://schemas.microsoft.com/office/powerpoint/2010/main" val="2410328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4974">
              <a:defRPr/>
            </a:pPr>
            <a:endParaRPr lang="en-US" dirty="0"/>
          </a:p>
        </p:txBody>
      </p:sp>
      <p:sp>
        <p:nvSpPr>
          <p:cNvPr id="4" name="Slide Number Placeholder 3"/>
          <p:cNvSpPr>
            <a:spLocks noGrp="1"/>
          </p:cNvSpPr>
          <p:nvPr>
            <p:ph type="sldNum" sz="quarter" idx="10"/>
          </p:nvPr>
        </p:nvSpPr>
        <p:spPr/>
        <p:txBody>
          <a:bodyPr/>
          <a:lstStyle/>
          <a:p>
            <a:fld id="{FE63035D-A892-44C7-9B75-6F4123A0A644}" type="slidenum">
              <a:rPr lang="en-US" smtClean="0"/>
              <a:pPr/>
              <a:t>6</a:t>
            </a:fld>
            <a:endParaRPr lang="en-US"/>
          </a:p>
        </p:txBody>
      </p:sp>
    </p:spTree>
    <p:extLst>
      <p:ext uri="{BB962C8B-B14F-4D97-AF65-F5344CB8AC3E}">
        <p14:creationId xmlns:p14="http://schemas.microsoft.com/office/powerpoint/2010/main" val="1933273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2322656-8894-1544-92AA-01B3CF5E6182}" type="slidenum">
              <a:rPr lang="en-US" smtClean="0"/>
              <a:pPr/>
              <a:t>7</a:t>
            </a:fld>
            <a:endParaRPr lang="en-US" dirty="0"/>
          </a:p>
        </p:txBody>
      </p:sp>
    </p:spTree>
    <p:extLst>
      <p:ext uri="{BB962C8B-B14F-4D97-AF65-F5344CB8AC3E}">
        <p14:creationId xmlns:p14="http://schemas.microsoft.com/office/powerpoint/2010/main" val="2446880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CF2EDF-825D-E7C5-9496-18730390F5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9413EA-F832-95D0-B1FF-3A8B08663E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ADD9F0-674B-F6C5-C094-498B2792A8CA}"/>
              </a:ext>
            </a:extLst>
          </p:cNvPr>
          <p:cNvSpPr>
            <a:spLocks noGrp="1"/>
          </p:cNvSpPr>
          <p:nvPr>
            <p:ph type="body" idx="1"/>
          </p:nvPr>
        </p:nvSpPr>
        <p:spPr/>
        <p:txBody>
          <a:bodyPr/>
          <a:lstStyle/>
          <a:p>
            <a:endParaRPr lang="en-US" sz="24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2A7E4281-D570-3D43-C449-5B4C29D06332}"/>
              </a:ext>
            </a:extLst>
          </p:cNvPr>
          <p:cNvSpPr>
            <a:spLocks noGrp="1"/>
          </p:cNvSpPr>
          <p:nvPr>
            <p:ph type="sldNum" sz="quarter" idx="5"/>
          </p:nvPr>
        </p:nvSpPr>
        <p:spPr/>
        <p:txBody>
          <a:bodyPr/>
          <a:lstStyle/>
          <a:p>
            <a:fld id="{02322656-8894-1544-92AA-01B3CF5E6182}" type="slidenum">
              <a:rPr lang="en-US" smtClean="0"/>
              <a:pPr/>
              <a:t>8</a:t>
            </a:fld>
            <a:endParaRPr lang="en-US" dirty="0"/>
          </a:p>
        </p:txBody>
      </p:sp>
    </p:spTree>
    <p:extLst>
      <p:ext uri="{BB962C8B-B14F-4D97-AF65-F5344CB8AC3E}">
        <p14:creationId xmlns:p14="http://schemas.microsoft.com/office/powerpoint/2010/main" val="2531951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3ECC94-031B-5D24-0F77-73148BC7A4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8C07F4-6574-943E-C741-B1D7CDEAC9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EA4B69-130D-C0CC-368F-70F71CFD9FF6}"/>
              </a:ext>
            </a:extLst>
          </p:cNvPr>
          <p:cNvSpPr>
            <a:spLocks noGrp="1"/>
          </p:cNvSpPr>
          <p:nvPr>
            <p:ph type="body" idx="1"/>
          </p:nvPr>
        </p:nvSpPr>
        <p:spPr/>
        <p:txBody>
          <a:bodyPr/>
          <a:lstStyle/>
          <a:p>
            <a:endParaRPr lang="en-US" sz="24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3CDC04F-9D28-49B3-D5D1-A99B4EE572F2}"/>
              </a:ext>
            </a:extLst>
          </p:cNvPr>
          <p:cNvSpPr>
            <a:spLocks noGrp="1"/>
          </p:cNvSpPr>
          <p:nvPr>
            <p:ph type="sldNum" sz="quarter" idx="5"/>
          </p:nvPr>
        </p:nvSpPr>
        <p:spPr/>
        <p:txBody>
          <a:bodyPr/>
          <a:lstStyle/>
          <a:p>
            <a:fld id="{02322656-8894-1544-92AA-01B3CF5E6182}" type="slidenum">
              <a:rPr lang="en-US" smtClean="0"/>
              <a:pPr/>
              <a:t>9</a:t>
            </a:fld>
            <a:endParaRPr lang="en-US" dirty="0"/>
          </a:p>
        </p:txBody>
      </p:sp>
    </p:spTree>
    <p:extLst>
      <p:ext uri="{BB962C8B-B14F-4D97-AF65-F5344CB8AC3E}">
        <p14:creationId xmlns:p14="http://schemas.microsoft.com/office/powerpoint/2010/main" val="23253562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hi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12188950" cy="6857998"/>
          </a:xfrm>
          <a:prstGeom prst="rect">
            <a:avLst/>
          </a:prstGeom>
        </p:spPr>
      </p:pic>
      <p:sp>
        <p:nvSpPr>
          <p:cNvPr id="10" name="Text Placeholder 5"/>
          <p:cNvSpPr>
            <a:spLocks noGrp="1"/>
          </p:cNvSpPr>
          <p:nvPr>
            <p:ph type="body" sz="quarter" idx="10" hasCustomPrompt="1"/>
          </p:nvPr>
        </p:nvSpPr>
        <p:spPr>
          <a:xfrm>
            <a:off x="658368" y="3968497"/>
            <a:ext cx="6638544" cy="1399032"/>
          </a:xfrm>
          <a:prstGeom prst="rect">
            <a:avLst/>
          </a:prstGeom>
        </p:spPr>
        <p:txBody>
          <a:bodyPr lIns="0">
            <a:normAutofit/>
          </a:bodyPr>
          <a:lstStyle>
            <a:lvl1pPr marL="0" indent="0">
              <a:buNone/>
              <a:defRPr sz="3200" b="0" i="0">
                <a:solidFill>
                  <a:schemeClr val="tx1">
                    <a:lumMod val="50000"/>
                  </a:schemeClr>
                </a:solidFill>
                <a:latin typeface="+mj-lt"/>
                <a:ea typeface="Georgia" charset="0"/>
                <a:cs typeface="Georgia" charset="0"/>
              </a:defRPr>
            </a:lvl1pPr>
          </a:lstStyle>
          <a:p>
            <a:pPr lvl="0"/>
            <a:r>
              <a:rPr lang="en-US" dirty="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normAutofit/>
          </a:bodyPr>
          <a:lstStyle>
            <a:lvl1pPr algn="l">
              <a:lnSpc>
                <a:spcPct val="100000"/>
              </a:lnSpc>
              <a:defRPr sz="4000" b="1" i="0" cap="none" baseline="0">
                <a:solidFill>
                  <a:srgbClr val="005BBB"/>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Presentation Title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2066" y="5084683"/>
            <a:ext cx="7478709" cy="1068387"/>
          </a:xfrm>
          <a:prstGeom prst="rect">
            <a:avLst/>
          </a:prstGeom>
        </p:spPr>
      </p:pic>
    </p:spTree>
    <p:extLst>
      <p:ext uri="{BB962C8B-B14F-4D97-AF65-F5344CB8AC3E}">
        <p14:creationId xmlns:p14="http://schemas.microsoft.com/office/powerpoint/2010/main" val="811521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11" name="Picture Placeholder 2"/>
          <p:cNvSpPr>
            <a:spLocks noGrp="1" noChangeAspect="1"/>
          </p:cNvSpPr>
          <p:nvPr>
            <p:ph type="pic" idx="13"/>
          </p:nvPr>
        </p:nvSpPr>
        <p:spPr>
          <a:xfrm>
            <a:off x="5473699" y="1143001"/>
            <a:ext cx="6718301" cy="2855295"/>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7" name="Picture Placeholder 2"/>
          <p:cNvSpPr>
            <a:spLocks noGrp="1" noChangeAspect="1"/>
          </p:cNvSpPr>
          <p:nvPr>
            <p:ph type="pic" idx="14"/>
          </p:nvPr>
        </p:nvSpPr>
        <p:spPr>
          <a:xfrm>
            <a:off x="5473699" y="3998296"/>
            <a:ext cx="3429001"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9" name="Picture Placeholder 2"/>
          <p:cNvSpPr>
            <a:spLocks noGrp="1" noChangeAspect="1"/>
          </p:cNvSpPr>
          <p:nvPr>
            <p:ph type="pic" idx="15"/>
          </p:nvPr>
        </p:nvSpPr>
        <p:spPr>
          <a:xfrm>
            <a:off x="8902701" y="3998296"/>
            <a:ext cx="3289300"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10" name="Text Placeholder 2"/>
          <p:cNvSpPr>
            <a:spLocks noGrp="1"/>
          </p:cNvSpPr>
          <p:nvPr>
            <p:ph type="body" idx="1"/>
          </p:nvPr>
        </p:nvSpPr>
        <p:spPr>
          <a:xfrm>
            <a:off x="391886" y="2189263"/>
            <a:ext cx="4706679" cy="3959610"/>
          </a:xfrm>
          <a:prstGeom prst="rect">
            <a:avLst/>
          </a:prstGeom>
        </p:spPr>
        <p:txBody>
          <a:bodyPr>
            <a:noAutofit/>
          </a:bodyPr>
          <a:lstStyle>
            <a:lvl1pPr marL="0" indent="0">
              <a:lnSpc>
                <a:spcPct val="100000"/>
              </a:lnSpc>
              <a:buNone/>
              <a:defRPr sz="2800" b="0" i="0" spc="0" baseline="0">
                <a:solidFill>
                  <a:schemeClr val="tx1">
                    <a:lumMod val="50000"/>
                  </a:schemeClr>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8" name="Title Placeholder 12"/>
          <p:cNvSpPr>
            <a:spLocks noGrp="1"/>
          </p:cNvSpPr>
          <p:nvPr>
            <p:ph type="title" hasCustomPrompt="1"/>
          </p:nvPr>
        </p:nvSpPr>
        <p:spPr>
          <a:xfrm>
            <a:off x="391886" y="1316736"/>
            <a:ext cx="4706680" cy="868430"/>
          </a:xfrm>
          <a:prstGeom prst="rect">
            <a:avLst/>
          </a:prstGeom>
        </p:spPr>
        <p:txBody>
          <a:bodyPr vert="horz" lIns="91440" tIns="45720" rIns="91440" bIns="45720" rtlCol="0" anchor="b">
            <a:normAutofit/>
          </a:bodyPr>
          <a:lstStyle>
            <a:lvl1pPr>
              <a:defRPr sz="4000"/>
            </a:lvl1pPr>
          </a:lstStyle>
          <a:p>
            <a:r>
              <a:rPr lang="en-US" dirty="0"/>
              <a:t>Click to </a:t>
            </a:r>
            <a:r>
              <a:rPr lang="en-US"/>
              <a:t>edit title</a:t>
            </a:r>
            <a:endParaRPr lang="en-US" dirty="0"/>
          </a:p>
        </p:txBody>
      </p:sp>
    </p:spTree>
    <p:extLst>
      <p:ext uri="{BB962C8B-B14F-4D97-AF65-F5344CB8AC3E}">
        <p14:creationId xmlns:p14="http://schemas.microsoft.com/office/powerpoint/2010/main" val="1787271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Width Photo">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0" y="1101725"/>
            <a:ext cx="12192000" cy="5756275"/>
          </a:xfrm>
        </p:spPr>
        <p:txBody>
          <a:bodyPr>
            <a:normAutofit/>
          </a:bodyPr>
          <a:lstStyle>
            <a:lvl1pPr>
              <a:defRPr sz="3200">
                <a:solidFill>
                  <a:schemeClr val="tx1">
                    <a:lumMod val="50000"/>
                  </a:schemeClr>
                </a:solidFill>
              </a:defRPr>
            </a:lvl1pPr>
            <a:lvl2pPr>
              <a:defRPr sz="3200">
                <a:solidFill>
                  <a:schemeClr val="tx1">
                    <a:lumMod val="50000"/>
                  </a:schemeClr>
                </a:solidFill>
              </a:defRPr>
            </a:lvl2pPr>
            <a:lvl3pPr>
              <a:defRPr sz="2800">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7845194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 y="857"/>
            <a:ext cx="12192000" cy="6858000"/>
          </a:xfrm>
          <a:prstGeom prst="rect">
            <a:avLst/>
          </a:prstGeom>
        </p:spPr>
      </p:pic>
      <p:sp>
        <p:nvSpPr>
          <p:cNvPr id="10" name="Text Placeholder 5"/>
          <p:cNvSpPr>
            <a:spLocks noGrp="1"/>
          </p:cNvSpPr>
          <p:nvPr>
            <p:ph type="body" sz="quarter" idx="10" hasCustomPrompt="1"/>
          </p:nvPr>
        </p:nvSpPr>
        <p:spPr>
          <a:xfrm>
            <a:off x="658368" y="3968500"/>
            <a:ext cx="6638544" cy="1650381"/>
          </a:xfrm>
          <a:prstGeom prst="rect">
            <a:avLst/>
          </a:prstGeom>
        </p:spPr>
        <p:txBody>
          <a:bodyPr lIns="0">
            <a:normAutofit/>
          </a:bodyPr>
          <a:lstStyle>
            <a:lvl1pPr marL="0" indent="0">
              <a:buNone/>
              <a:defRPr sz="2400" b="0" i="0">
                <a:solidFill>
                  <a:schemeClr val="bg1"/>
                </a:solidFill>
                <a:latin typeface="Georgia" charset="0"/>
                <a:ea typeface="Georgia" charset="0"/>
                <a:cs typeface="Georgia" charset="0"/>
              </a:defRPr>
            </a:lvl1pPr>
          </a:lstStyle>
          <a:p>
            <a:pPr lvl="0"/>
            <a:r>
              <a:rPr lang="en-US" dirty="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normAutofit/>
          </a:bodyPr>
          <a:lstStyle>
            <a:lvl1pPr algn="l">
              <a:lnSpc>
                <a:spcPts val="3263"/>
              </a:lnSpc>
              <a:defRPr sz="3300" b="1" i="0" cap="none" baseline="0">
                <a:solidFill>
                  <a:schemeClr val="bg1"/>
                </a:solidFill>
                <a:latin typeface="Arial" charset="0"/>
                <a:ea typeface="Arial" charset="0"/>
                <a:cs typeface="Arial" charset="0"/>
              </a:defRPr>
            </a:lvl1pPr>
          </a:lstStyle>
          <a:p>
            <a:r>
              <a:rPr lang="en-US" dirty="0"/>
              <a:t>Presentation</a:t>
            </a:r>
            <a:br>
              <a:rPr lang="en-US" dirty="0"/>
            </a:br>
            <a:r>
              <a:rPr lang="en-US" dirty="0"/>
              <a:t>Title</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225" y="5366673"/>
            <a:ext cx="9080717" cy="972934"/>
          </a:xfrm>
          <a:prstGeom prst="rect">
            <a:avLst/>
          </a:prstGeom>
        </p:spPr>
      </p:pic>
    </p:spTree>
    <p:extLst>
      <p:ext uri="{BB962C8B-B14F-4D97-AF65-F5344CB8AC3E}">
        <p14:creationId xmlns:p14="http://schemas.microsoft.com/office/powerpoint/2010/main" val="18308680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57052" y="2375888"/>
            <a:ext cx="5081748"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38801" y="2375888"/>
            <a:ext cx="5442163"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0C423CB-0029-4133-8E2E-FEF9924968E9}" type="datetime1">
              <a:rPr lang="en-US" smtClean="0"/>
              <a:pPr/>
              <a:t>2/5/2025</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023665553"/>
      </p:ext>
    </p:extLst>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66929" y="2348994"/>
            <a:ext cx="3832795" cy="576262"/>
          </a:xfrm>
        </p:spPr>
        <p:txBody>
          <a:bodyPr anchor="b">
            <a:noAutofit/>
          </a:bodyPr>
          <a:lstStyle>
            <a:lvl1pPr marL="0" indent="0">
              <a:buNone/>
              <a:defRPr sz="2400" b="0"/>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566928" y="3082360"/>
            <a:ext cx="4263376" cy="31057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1" y="2348994"/>
            <a:ext cx="3830985" cy="576262"/>
          </a:xfrm>
        </p:spPr>
        <p:txBody>
          <a:bodyPr anchor="b">
            <a:noAutofit/>
          </a:bodyPr>
          <a:lstStyle>
            <a:lvl1pPr marL="0" indent="0">
              <a:buNone/>
              <a:defRPr sz="2400" b="0"/>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07573" y="3089084"/>
            <a:ext cx="4260907" cy="31057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DC79A07-1BF5-4F7F-AAB8-28FCE46EE93F}" type="datetime1">
              <a:rPr lang="en-US" smtClean="0"/>
              <a:pPr/>
              <a:t>2/5/2025</a:t>
            </a:fld>
            <a:endParaRPr lang="en-US"/>
          </a:p>
        </p:txBody>
      </p:sp>
      <p:sp>
        <p:nvSpPr>
          <p:cNvPr id="8" name="Footer Placeholder 7"/>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872991280"/>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0"/>
            <a:ext cx="12188952" cy="6857999"/>
          </a:xfrm>
          <a:prstGeom prst="rect">
            <a:avLst/>
          </a:prstGeom>
        </p:spPr>
      </p:pic>
      <p:sp>
        <p:nvSpPr>
          <p:cNvPr id="10" name="Text Placeholder 5"/>
          <p:cNvSpPr>
            <a:spLocks noGrp="1"/>
          </p:cNvSpPr>
          <p:nvPr>
            <p:ph type="body" sz="quarter" idx="10" hasCustomPrompt="1"/>
          </p:nvPr>
        </p:nvSpPr>
        <p:spPr>
          <a:xfrm>
            <a:off x="658368" y="3968497"/>
            <a:ext cx="6638544" cy="1399032"/>
          </a:xfrm>
          <a:prstGeom prst="rect">
            <a:avLst/>
          </a:prstGeom>
        </p:spPr>
        <p:txBody>
          <a:bodyPr lIns="0">
            <a:normAutofit/>
          </a:bodyPr>
          <a:lstStyle>
            <a:lvl1pPr marL="0" indent="0">
              <a:buNone/>
              <a:defRPr sz="3200" b="0" i="0">
                <a:solidFill>
                  <a:schemeClr val="bg1"/>
                </a:solidFill>
                <a:latin typeface="+mj-lt"/>
                <a:ea typeface="Georgia" charset="0"/>
                <a:cs typeface="Georgia" charset="0"/>
              </a:defRPr>
            </a:lvl1pPr>
          </a:lstStyle>
          <a:p>
            <a:pPr lvl="0"/>
            <a:r>
              <a:rPr lang="en-US" dirty="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normAutofit/>
          </a:bodyPr>
          <a:lstStyle>
            <a:lvl1pPr algn="l">
              <a:lnSpc>
                <a:spcPct val="100000"/>
              </a:lnSpc>
              <a:defRPr sz="4000" b="1" i="0" cap="none" baseline="0">
                <a:solidFill>
                  <a:schemeClr val="bg1"/>
                </a:solidFill>
                <a:latin typeface="Arial" charset="0"/>
                <a:ea typeface="Arial" charset="0"/>
                <a:cs typeface="Arial" charset="0"/>
              </a:defRPr>
            </a:lvl1pPr>
          </a:lstStyle>
          <a:p>
            <a:r>
              <a:rPr lang="en-US" dirty="0"/>
              <a:t>Presentation Title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2066" y="5084683"/>
            <a:ext cx="7478709" cy="1068387"/>
          </a:xfrm>
          <a:prstGeom prst="rect">
            <a:avLst/>
          </a:prstGeom>
        </p:spPr>
      </p:pic>
    </p:spTree>
    <p:extLst>
      <p:ext uri="{BB962C8B-B14F-4D97-AF65-F5344CB8AC3E}">
        <p14:creationId xmlns:p14="http://schemas.microsoft.com/office/powerpoint/2010/main" val="505879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Whit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8950" cy="6857999"/>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normAutofit/>
          </a:bodyPr>
          <a:lstStyle>
            <a:lvl1pPr algn="l">
              <a:lnSpc>
                <a:spcPct val="100000"/>
              </a:lnSpc>
              <a:defRPr sz="4000" b="1" i="0" cap="all" baseline="0">
                <a:solidFill>
                  <a:srgbClr val="005BBB"/>
                </a:solidFill>
                <a:latin typeface="Arial" charset="0"/>
                <a:ea typeface="Arial" charset="0"/>
                <a:cs typeface="Arial" charset="0"/>
              </a:defRPr>
            </a:lvl1pPr>
          </a:lstStyle>
          <a:p>
            <a:r>
              <a:rPr lang="en-US" dirty="0"/>
              <a:t>DIVIDER SLIDE</a:t>
            </a:r>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ormAutofit/>
          </a:bodyPr>
          <a:lstStyle>
            <a:lvl1pPr marL="0" indent="0" algn="l">
              <a:buNone/>
              <a:defRPr sz="2800" b="0" baseline="0">
                <a:solidFill>
                  <a:schemeClr val="tx1">
                    <a:lumMod val="50000"/>
                  </a:schemeClr>
                </a:solidFill>
                <a:latin typeface="+mj-lt"/>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7347" y="1792"/>
            <a:ext cx="6572363" cy="938909"/>
          </a:xfrm>
          <a:prstGeom prst="rect">
            <a:avLst/>
          </a:prstGeom>
        </p:spPr>
      </p:pic>
    </p:spTree>
    <p:extLst>
      <p:ext uri="{BB962C8B-B14F-4D97-AF65-F5344CB8AC3E}">
        <p14:creationId xmlns:p14="http://schemas.microsoft.com/office/powerpoint/2010/main" val="75046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Blu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8950" cy="6857998"/>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normAutofit/>
          </a:bodyPr>
          <a:lstStyle>
            <a:lvl1pPr algn="l">
              <a:lnSpc>
                <a:spcPct val="100000"/>
              </a:lnSpc>
              <a:defRPr sz="4000" b="1" i="0" cap="all" baseline="0">
                <a:solidFill>
                  <a:schemeClr val="bg1"/>
                </a:solidFill>
                <a:latin typeface="Arial" charset="0"/>
                <a:ea typeface="Arial" charset="0"/>
                <a:cs typeface="Arial" charset="0"/>
              </a:defRPr>
            </a:lvl1pPr>
          </a:lstStyle>
          <a:p>
            <a:r>
              <a:rPr lang="en-US" dirty="0"/>
              <a:t>DIVIDER SLIDE</a:t>
            </a:r>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ormAutofit/>
          </a:bodyPr>
          <a:lstStyle>
            <a:lvl1pPr marL="0" indent="0" algn="l">
              <a:buNone/>
              <a:defRPr sz="2800" b="0" baseline="0">
                <a:solidFill>
                  <a:schemeClr val="bg1"/>
                </a:solidFill>
                <a:latin typeface="+mj-lt"/>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7347" y="1792"/>
            <a:ext cx="6572363" cy="938909"/>
          </a:xfrm>
          <a:prstGeom prst="rect">
            <a:avLst/>
          </a:prstGeom>
        </p:spPr>
      </p:pic>
    </p:spTree>
    <p:extLst>
      <p:ext uri="{BB962C8B-B14F-4D97-AF65-F5344CB8AC3E}">
        <p14:creationId xmlns:p14="http://schemas.microsoft.com/office/powerpoint/2010/main" val="851996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69468" y="2189263"/>
            <a:ext cx="10513060" cy="3790483"/>
          </a:xfrm>
          <a:prstGeom prst="rect">
            <a:avLst/>
          </a:prstGeom>
        </p:spPr>
        <p:txBody>
          <a:bodyPr>
            <a:noAutofit/>
          </a:bodyPr>
          <a:lstStyle>
            <a:lvl1pPr marL="0" indent="0">
              <a:lnSpc>
                <a:spcPct val="100000"/>
              </a:lnSpc>
              <a:buNone/>
              <a:defRPr sz="2800" b="0" i="0" spc="0" baseline="0">
                <a:solidFill>
                  <a:schemeClr val="tx1">
                    <a:lumMod val="50000"/>
                  </a:schemeClr>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5"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b">
            <a:normAutofit/>
          </a:bodyPr>
          <a:lstStyle>
            <a:lvl1pPr>
              <a:defRPr sz="4000" b="0"/>
            </a:lvl1pPr>
          </a:lstStyle>
          <a:p>
            <a:r>
              <a:rPr lang="en-US" dirty="0"/>
              <a:t>Click to edit title</a:t>
            </a:r>
          </a:p>
        </p:txBody>
      </p:sp>
    </p:spTree>
    <p:extLst>
      <p:ext uri="{BB962C8B-B14F-4D97-AF65-F5344CB8AC3E}">
        <p14:creationId xmlns:p14="http://schemas.microsoft.com/office/powerpoint/2010/main" val="366897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2" name="Text Placeholder 2"/>
          <p:cNvSpPr>
            <a:spLocks noGrp="1"/>
          </p:cNvSpPr>
          <p:nvPr>
            <p:ph type="body" idx="10"/>
          </p:nvPr>
        </p:nvSpPr>
        <p:spPr>
          <a:xfrm>
            <a:off x="566928" y="2185416"/>
            <a:ext cx="4624197" cy="3511409"/>
          </a:xfrm>
          <a:prstGeom prst="rect">
            <a:avLst/>
          </a:prstGeom>
        </p:spPr>
        <p:txBody>
          <a:bodyPr>
            <a:noAutofit/>
          </a:bodyPr>
          <a:lstStyle>
            <a:lvl1pPr marL="0" indent="0">
              <a:lnSpc>
                <a:spcPct val="100000"/>
              </a:lnSpc>
              <a:buNone/>
              <a:defRPr sz="2800" b="0" i="0" spc="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13" name="Text Placeholder 2"/>
          <p:cNvSpPr>
            <a:spLocks noGrp="1"/>
          </p:cNvSpPr>
          <p:nvPr>
            <p:ph type="body" idx="11"/>
          </p:nvPr>
        </p:nvSpPr>
        <p:spPr>
          <a:xfrm>
            <a:off x="6105524" y="2185416"/>
            <a:ext cx="4977003" cy="3511409"/>
          </a:xfrm>
          <a:prstGeom prst="rect">
            <a:avLst/>
          </a:prstGeom>
        </p:spPr>
        <p:txBody>
          <a:bodyPr>
            <a:noAutofit/>
          </a:bodyPr>
          <a:lstStyle>
            <a:lvl1pPr marL="0" indent="0">
              <a:lnSpc>
                <a:spcPct val="100000"/>
              </a:lnSpc>
              <a:buNone/>
              <a:defRPr sz="2800" b="0" i="0" spc="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6"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b">
            <a:normAutofit/>
          </a:bodyPr>
          <a:lstStyle>
            <a:lvl1pPr>
              <a:defRPr sz="4000" b="0"/>
            </a:lvl1pPr>
          </a:lstStyle>
          <a:p>
            <a:r>
              <a:rPr lang="en-US" dirty="0"/>
              <a:t>Click to edit title</a:t>
            </a:r>
          </a:p>
        </p:txBody>
      </p:sp>
    </p:spTree>
    <p:extLst>
      <p:ext uri="{BB962C8B-B14F-4D97-AF65-F5344CB8AC3E}">
        <p14:creationId xmlns:p14="http://schemas.microsoft.com/office/powerpoint/2010/main" val="61855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Text Placeholder 2"/>
          <p:cNvSpPr>
            <a:spLocks noGrp="1"/>
          </p:cNvSpPr>
          <p:nvPr>
            <p:ph type="body" idx="10"/>
          </p:nvPr>
        </p:nvSpPr>
        <p:spPr>
          <a:xfrm>
            <a:off x="566928" y="2185416"/>
            <a:ext cx="10515600" cy="3732425"/>
          </a:xfrm>
          <a:prstGeom prst="rect">
            <a:avLst/>
          </a:prstGeom>
        </p:spPr>
        <p:txBody>
          <a:bodyPr lIns="182880" rIns="182880">
            <a:noAutofit/>
          </a:bodyPr>
          <a:lstStyle>
            <a:lvl1pPr marL="457200" marR="0" indent="-406400" algn="l" defTabSz="914400" rtl="0" eaLnBrk="1" fontAlgn="auto" latinLnBrk="0" hangingPunct="1">
              <a:lnSpc>
                <a:spcPct val="100000"/>
              </a:lnSpc>
              <a:spcBef>
                <a:spcPts val="0"/>
              </a:spcBef>
              <a:spcAft>
                <a:spcPts val="1200"/>
              </a:spcAft>
              <a:buClr>
                <a:srgbClr val="005BBB"/>
              </a:buClr>
              <a:buSzPct val="109000"/>
              <a:buFont typeface="Arial" charset="0"/>
              <a:buChar char="•"/>
              <a:tabLst/>
              <a:defRPr sz="3200" b="0" i="0" spc="0" baseline="0">
                <a:solidFill>
                  <a:schemeClr val="tx1">
                    <a:lumMod val="50000"/>
                  </a:schemeClr>
                </a:solidFill>
                <a:latin typeface="Arial" charset="0"/>
                <a:ea typeface="Arial" charset="0"/>
                <a:cs typeface="Arial" charset="0"/>
              </a:defRPr>
            </a:lvl1pPr>
            <a:lvl2pPr marL="914389" indent="-457200">
              <a:buFont typeface="Calibri" panose="020F0502020204030204" pitchFamily="34" charset="0"/>
              <a:buChar char="-"/>
              <a:defRPr sz="2800">
                <a:solidFill>
                  <a:schemeClr val="tx1">
                    <a:lumMod val="50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Edit Master text styles</a:t>
            </a:r>
          </a:p>
          <a:p>
            <a:pPr lvl="1"/>
            <a:endParaRPr lang="en-US" dirty="0"/>
          </a:p>
        </p:txBody>
      </p:sp>
      <p:sp>
        <p:nvSpPr>
          <p:cNvPr id="6"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b">
            <a:normAutofit/>
          </a:bodyPr>
          <a:lstStyle>
            <a:lvl1pPr>
              <a:defRPr sz="4000" b="0" baseline="0"/>
            </a:lvl1pPr>
          </a:lstStyle>
          <a:p>
            <a:r>
              <a:rPr lang="en-US" dirty="0"/>
              <a:t>Click to edit title</a:t>
            </a:r>
          </a:p>
        </p:txBody>
      </p:sp>
    </p:spTree>
    <p:extLst>
      <p:ext uri="{BB962C8B-B14F-4D97-AF65-F5344CB8AC3E}">
        <p14:creationId xmlns:p14="http://schemas.microsoft.com/office/powerpoint/2010/main" val="30740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 3 level Bullet List">
    <p:spTree>
      <p:nvGrpSpPr>
        <p:cNvPr id="1" name=""/>
        <p:cNvGrpSpPr/>
        <p:nvPr/>
      </p:nvGrpSpPr>
      <p:grpSpPr>
        <a:xfrm>
          <a:off x="0" y="0"/>
          <a:ext cx="0" cy="0"/>
          <a:chOff x="0" y="0"/>
          <a:chExt cx="0" cy="0"/>
        </a:xfrm>
      </p:grpSpPr>
      <p:sp>
        <p:nvSpPr>
          <p:cNvPr id="7" name="Content Placeholder 6"/>
          <p:cNvSpPr>
            <a:spLocks noGrp="1"/>
          </p:cNvSpPr>
          <p:nvPr>
            <p:ph sz="quarter" idx="10" hasCustomPrompt="1"/>
          </p:nvPr>
        </p:nvSpPr>
        <p:spPr>
          <a:xfrm>
            <a:off x="566928" y="2185416"/>
            <a:ext cx="10515600" cy="3848100"/>
          </a:xfrm>
          <a:prstGeom prst="rect">
            <a:avLst/>
          </a:prstGeom>
        </p:spPr>
        <p:txBody>
          <a:bodyPr>
            <a:normAutofit/>
          </a:bodyPr>
          <a:lstStyle>
            <a:lvl1pPr marL="0" indent="0">
              <a:lnSpc>
                <a:spcPct val="100000"/>
              </a:lnSpc>
              <a:spcBef>
                <a:spcPts val="0"/>
              </a:spcBef>
              <a:spcAft>
                <a:spcPts val="1200"/>
              </a:spcAft>
              <a:buClr>
                <a:srgbClr val="005BBB"/>
              </a:buClr>
              <a:buFontTx/>
              <a:buNone/>
              <a:defRPr sz="2400" b="1">
                <a:solidFill>
                  <a:srgbClr val="005BBB"/>
                </a:solidFill>
                <a:latin typeface="Arial" charset="0"/>
                <a:ea typeface="Arial" charset="0"/>
                <a:cs typeface="Arial" charset="0"/>
              </a:defRPr>
            </a:lvl1pPr>
            <a:lvl2pPr marL="736600" indent="-279400">
              <a:lnSpc>
                <a:spcPct val="100000"/>
              </a:lnSpc>
              <a:spcBef>
                <a:spcPts val="0"/>
              </a:spcBef>
              <a:spcAft>
                <a:spcPts val="1200"/>
              </a:spcAft>
              <a:buClr>
                <a:srgbClr val="005BBB"/>
              </a:buClr>
              <a:buFont typeface="Arial" charset="0"/>
              <a:buChar char="•"/>
              <a:tabLst/>
              <a:defRPr sz="3200" baseline="0">
                <a:solidFill>
                  <a:schemeClr val="tx1">
                    <a:lumMod val="50000"/>
                  </a:schemeClr>
                </a:solidFill>
                <a:latin typeface="Arial" charset="0"/>
                <a:ea typeface="Arial" charset="0"/>
                <a:cs typeface="Arial" charset="0"/>
              </a:defRPr>
            </a:lvl2pPr>
            <a:lvl3pPr marL="1143000" marR="0" indent="-228600" algn="l" defTabSz="914400" rtl="0" eaLnBrk="1" fontAlgn="auto" latinLnBrk="0" hangingPunct="1">
              <a:lnSpc>
                <a:spcPct val="100000"/>
              </a:lnSpc>
              <a:spcBef>
                <a:spcPts val="0"/>
              </a:spcBef>
              <a:spcAft>
                <a:spcPts val="1200"/>
              </a:spcAft>
              <a:buClr>
                <a:srgbClr val="005BBB"/>
              </a:buClr>
              <a:buSzTx/>
              <a:buFont typeface="LucidaGrande" charset="0"/>
              <a:buChar char="-"/>
              <a:tabLst>
                <a:tab pos="1143000" algn="l"/>
              </a:tabLst>
              <a:defRPr sz="2800" baseline="0">
                <a:solidFill>
                  <a:schemeClr val="tx1">
                    <a:lumMod val="50000"/>
                  </a:schemeClr>
                </a:solidFill>
                <a:latin typeface="Arial" charset="0"/>
                <a:ea typeface="Arial" charset="0"/>
                <a:cs typeface="Arial" charset="0"/>
              </a:defRPr>
            </a:lvl3pPr>
            <a:lvl4pPr>
              <a:buClr>
                <a:srgbClr val="005BBB"/>
              </a:buClr>
              <a:defRPr>
                <a:solidFill>
                  <a:srgbClr val="666666"/>
                </a:solidFill>
                <a:latin typeface="Arial" charset="0"/>
                <a:ea typeface="Arial" charset="0"/>
                <a:cs typeface="Arial" charset="0"/>
              </a:defRPr>
            </a:lvl4pPr>
            <a:lvl5pPr>
              <a:buClr>
                <a:srgbClr val="005BBB"/>
              </a:buClr>
              <a:defRPr>
                <a:solidFill>
                  <a:srgbClr val="666666"/>
                </a:solidFill>
                <a:latin typeface="Arial" charset="0"/>
                <a:ea typeface="Arial" charset="0"/>
                <a:cs typeface="Arial" charset="0"/>
              </a:defRPr>
            </a:lvl5pPr>
          </a:lstStyle>
          <a:p>
            <a:pPr lvl="0"/>
            <a:r>
              <a:rPr lang="en-US" dirty="0"/>
              <a:t>CLICK TO EDIT MASTER TEXT STYLES</a:t>
            </a:r>
          </a:p>
          <a:p>
            <a:pPr lvl="1"/>
            <a:r>
              <a:rPr lang="en-US" dirty="0"/>
              <a:t>Second level text</a:t>
            </a:r>
          </a:p>
          <a:p>
            <a:pPr lvl="2"/>
            <a:r>
              <a:rPr lang="en-US" dirty="0"/>
              <a:t>Third level</a:t>
            </a:r>
          </a:p>
        </p:txBody>
      </p:sp>
      <p:sp>
        <p:nvSpPr>
          <p:cNvPr id="5"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b">
            <a:normAutofit/>
          </a:bodyPr>
          <a:lstStyle>
            <a:lvl1pPr>
              <a:defRPr sz="4000" b="0"/>
            </a:lvl1pPr>
          </a:lstStyle>
          <a:p>
            <a:r>
              <a:rPr lang="en-US" dirty="0"/>
              <a:t>Click to edit title</a:t>
            </a:r>
          </a:p>
        </p:txBody>
      </p:sp>
    </p:spTree>
    <p:extLst>
      <p:ext uri="{BB962C8B-B14F-4D97-AF65-F5344CB8AC3E}">
        <p14:creationId xmlns:p14="http://schemas.microsoft.com/office/powerpoint/2010/main" val="549412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473700" y="1143001"/>
            <a:ext cx="6718300" cy="5718174"/>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8" name="Text Placeholder 2"/>
          <p:cNvSpPr>
            <a:spLocks noGrp="1"/>
          </p:cNvSpPr>
          <p:nvPr>
            <p:ph type="body" idx="1"/>
          </p:nvPr>
        </p:nvSpPr>
        <p:spPr>
          <a:xfrm>
            <a:off x="391886" y="2189263"/>
            <a:ext cx="4706679" cy="3968941"/>
          </a:xfrm>
          <a:prstGeom prst="rect">
            <a:avLst/>
          </a:prstGeom>
        </p:spPr>
        <p:txBody>
          <a:bodyPr>
            <a:noAutofit/>
          </a:bodyPr>
          <a:lstStyle>
            <a:lvl1pPr marL="0" indent="0">
              <a:lnSpc>
                <a:spcPct val="100000"/>
              </a:lnSpc>
              <a:buNone/>
              <a:defRPr sz="2800" b="0" i="0" spc="0" baseline="0">
                <a:solidFill>
                  <a:schemeClr val="tx1">
                    <a:lumMod val="50000"/>
                  </a:schemeClr>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5" name="Title Placeholder 12"/>
          <p:cNvSpPr>
            <a:spLocks noGrp="1"/>
          </p:cNvSpPr>
          <p:nvPr>
            <p:ph type="title" hasCustomPrompt="1"/>
          </p:nvPr>
        </p:nvSpPr>
        <p:spPr>
          <a:xfrm>
            <a:off x="391886" y="1316736"/>
            <a:ext cx="4706680" cy="868430"/>
          </a:xfrm>
          <a:prstGeom prst="rect">
            <a:avLst/>
          </a:prstGeom>
        </p:spPr>
        <p:txBody>
          <a:bodyPr vert="horz" lIns="91440" tIns="45720" rIns="91440" bIns="45720" rtlCol="0" anchor="b">
            <a:normAutofit/>
          </a:bodyPr>
          <a:lstStyle>
            <a:lvl1pPr>
              <a:defRPr sz="4000" b="0"/>
            </a:lvl1pPr>
          </a:lstStyle>
          <a:p>
            <a:r>
              <a:rPr lang="en-US" dirty="0"/>
              <a:t>Click to edit title</a:t>
            </a:r>
          </a:p>
        </p:txBody>
      </p:sp>
    </p:spTree>
    <p:extLst>
      <p:ext uri="{BB962C8B-B14F-4D97-AF65-F5344CB8AC3E}">
        <p14:creationId xmlns:p14="http://schemas.microsoft.com/office/powerpoint/2010/main" val="1748040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68638" y="0"/>
            <a:ext cx="1169605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sz="2400" dirty="0">
                <a:latin typeface="Arial" charset="0"/>
              </a:rPr>
              <a:t>‘-</a:t>
            </a:r>
          </a:p>
        </p:txBody>
      </p:sp>
      <p:sp>
        <p:nvSpPr>
          <p:cNvPr id="8" name="Title 1"/>
          <p:cNvSpPr txBox="1">
            <a:spLocks/>
          </p:cNvSpPr>
          <p:nvPr userDrawn="1"/>
        </p:nvSpPr>
        <p:spPr>
          <a:xfrm>
            <a:off x="2045778" y="1023929"/>
            <a:ext cx="8557756" cy="1402691"/>
          </a:xfrm>
          <a:prstGeom prst="rect">
            <a:avLst/>
          </a:prstGeom>
        </p:spPr>
        <p:txBody>
          <a:bodyPr anchor="t" anchorCtr="0">
            <a:normAutofit/>
          </a:bodyPr>
          <a:lstStyle>
            <a:lvl1pPr algn="l" defTabSz="685800" rtl="0" eaLnBrk="1" latinLnBrk="0" hangingPunct="1">
              <a:lnSpc>
                <a:spcPct val="80000"/>
              </a:lnSpc>
              <a:spcBef>
                <a:spcPct val="0"/>
              </a:spcBef>
              <a:buNone/>
              <a:defRPr sz="3600" b="1" i="0" kern="1200" baseline="0">
                <a:solidFill>
                  <a:schemeClr val="tx1"/>
                </a:solidFill>
                <a:latin typeface="Effra Trial Heavy" charset="0"/>
                <a:ea typeface="Effra Trial Heavy" charset="0"/>
                <a:cs typeface="Effra Trial Heavy" charset="0"/>
              </a:defRPr>
            </a:lvl1pPr>
          </a:lstStyle>
          <a:p>
            <a:endParaRPr lang="en-US" sz="4800" dirty="0">
              <a:latin typeface="Georgia" charset="0"/>
              <a:ea typeface="Georgia" charset="0"/>
              <a:cs typeface="Georgia" charset="0"/>
            </a:endParaRPr>
          </a:p>
        </p:txBody>
      </p:sp>
      <p:sp>
        <p:nvSpPr>
          <p:cNvPr id="9" name="Text Placeholder 2"/>
          <p:cNvSpPr txBox="1">
            <a:spLocks/>
          </p:cNvSpPr>
          <p:nvPr userDrawn="1"/>
        </p:nvSpPr>
        <p:spPr>
          <a:xfrm>
            <a:off x="2045778" y="2555888"/>
            <a:ext cx="8557756" cy="3078205"/>
          </a:xfrm>
          <a:prstGeom prst="rect">
            <a:avLst/>
          </a:prstGeom>
        </p:spPr>
        <p:txBody>
          <a:bodyPr>
            <a:noAutofit/>
          </a:bodyPr>
          <a:lstStyle>
            <a:lvl1pPr marL="0" indent="0" algn="l" defTabSz="685800" rtl="0" eaLnBrk="1" latinLnBrk="0" hangingPunct="1">
              <a:lnSpc>
                <a:spcPct val="100000"/>
              </a:lnSpc>
              <a:spcBef>
                <a:spcPts val="750"/>
              </a:spcBef>
              <a:buFont typeface="Arial" panose="020B0604020202020204" pitchFamily="34" charset="0"/>
              <a:buNone/>
              <a:defRPr sz="1200" b="0" i="0" kern="1200">
                <a:solidFill>
                  <a:srgbClr val="828383"/>
                </a:solidFill>
                <a:latin typeface="Museo Slab 100" charset="0"/>
                <a:ea typeface="Museo Slab 100" charset="0"/>
                <a:cs typeface="Museo Slab 100"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en-US" sz="1600" dirty="0">
              <a:latin typeface="Arial" charset="0"/>
              <a:ea typeface="Arial" charset="0"/>
              <a:cs typeface="Arial" charset="0"/>
            </a:endParaRPr>
          </a:p>
        </p:txBody>
      </p:sp>
      <p:pic>
        <p:nvPicPr>
          <p:cNvPr id="14" name="Picture 13"/>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 y="0"/>
            <a:ext cx="12188950" cy="6857998"/>
          </a:xfrm>
          <a:prstGeom prst="rect">
            <a:avLst/>
          </a:prstGeom>
        </p:spPr>
      </p:pic>
      <p:sp>
        <p:nvSpPr>
          <p:cNvPr id="12" name="Text Placeholder 11"/>
          <p:cNvSpPr>
            <a:spLocks noGrp="1"/>
          </p:cNvSpPr>
          <p:nvPr>
            <p:ph type="body" idx="1"/>
          </p:nvPr>
        </p:nvSpPr>
        <p:spPr>
          <a:xfrm>
            <a:off x="566928" y="2320111"/>
            <a:ext cx="10515600" cy="381338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13" name="Title Placeholder 12"/>
          <p:cNvSpPr>
            <a:spLocks noGrp="1"/>
          </p:cNvSpPr>
          <p:nvPr>
            <p:ph type="title"/>
          </p:nvPr>
        </p:nvSpPr>
        <p:spPr>
          <a:xfrm>
            <a:off x="566928" y="1316736"/>
            <a:ext cx="10515600" cy="868430"/>
          </a:xfrm>
          <a:prstGeom prst="rect">
            <a:avLst/>
          </a:prstGeom>
        </p:spPr>
        <p:txBody>
          <a:bodyPr vert="horz" lIns="91440" tIns="45720" rIns="91440" bIns="45720" rtlCol="0" anchor="b">
            <a:normAutofit/>
          </a:bodyPr>
          <a:lstStyle/>
          <a:p>
            <a:r>
              <a:rPr lang="en-US" dirty="0"/>
              <a:t>Click to edit title</a:t>
            </a:r>
          </a:p>
        </p:txBody>
      </p:sp>
      <p:sp>
        <p:nvSpPr>
          <p:cNvPr id="11" name="Slide Number Placeholder 6"/>
          <p:cNvSpPr txBox="1">
            <a:spLocks/>
          </p:cNvSpPr>
          <p:nvPr userDrawn="1"/>
        </p:nvSpPr>
        <p:spPr>
          <a:xfrm>
            <a:off x="10255504" y="6240989"/>
            <a:ext cx="725424" cy="534516"/>
          </a:xfrm>
          <a:prstGeom prst="rect">
            <a:avLst/>
          </a:prstGeom>
        </p:spPr>
        <p:txBody>
          <a:bodyPr vert="horz" lIns="121920" tIns="60960" rIns="121920" bIns="60960"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915D2C3-7EB9-F849-9C19-1CC92E2870ED}" type="slidenum">
              <a:rPr lang="en-US" sz="1200" b="1" smtClean="0">
                <a:solidFill>
                  <a:schemeClr val="tx1"/>
                </a:solidFill>
                <a:latin typeface="Calibri" panose="020F0502020204030204" pitchFamily="34" charset="0"/>
                <a:ea typeface="Arial" charset="0"/>
                <a:cs typeface="Calibri" panose="020F0502020204030204" pitchFamily="34" charset="0"/>
              </a:rPr>
              <a:pPr/>
              <a:t>‹#›</a:t>
            </a:fld>
            <a:endParaRPr lang="en-US" sz="1200" b="1" dirty="0">
              <a:solidFill>
                <a:schemeClr val="tx1"/>
              </a:solidFill>
              <a:latin typeface="Calibri" panose="020F0502020204030204" pitchFamily="34" charset="0"/>
              <a:ea typeface="Arial" charset="0"/>
              <a:cs typeface="Calibri" panose="020F0502020204030204" pitchFamily="34" charset="0"/>
            </a:endParaRPr>
          </a:p>
        </p:txBody>
      </p:sp>
      <p:pic>
        <p:nvPicPr>
          <p:cNvPr id="10" name="Picture 9"/>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267347" y="1792"/>
            <a:ext cx="6572363" cy="938909"/>
          </a:xfrm>
          <a:prstGeom prst="rect">
            <a:avLst/>
          </a:prstGeom>
        </p:spPr>
      </p:pic>
    </p:spTree>
    <p:extLst>
      <p:ext uri="{BB962C8B-B14F-4D97-AF65-F5344CB8AC3E}">
        <p14:creationId xmlns:p14="http://schemas.microsoft.com/office/powerpoint/2010/main" val="538035647"/>
      </p:ext>
    </p:extLst>
  </p:cSld>
  <p:clrMap bg1="lt1" tx1="dk1" bg2="lt2" tx2="dk2" accent1="accent1" accent2="accent2" accent3="accent3" accent4="accent4" accent5="accent5" accent6="accent6" hlink="hlink" folHlink="folHlink"/>
  <p:sldLayoutIdLst>
    <p:sldLayoutId id="2147483908" r:id="rId1"/>
    <p:sldLayoutId id="2147483896" r:id="rId2"/>
    <p:sldLayoutId id="2147483894" r:id="rId3"/>
    <p:sldLayoutId id="2147483909" r:id="rId4"/>
    <p:sldLayoutId id="2147483895" r:id="rId5"/>
    <p:sldLayoutId id="2147483897" r:id="rId6"/>
    <p:sldLayoutId id="2147483907" r:id="rId7"/>
    <p:sldLayoutId id="2147483898" r:id="rId8"/>
    <p:sldLayoutId id="2147483900" r:id="rId9"/>
    <p:sldLayoutId id="2147483906" r:id="rId10"/>
    <p:sldLayoutId id="2147483902" r:id="rId11"/>
    <p:sldLayoutId id="2147483910" r:id="rId12"/>
    <p:sldLayoutId id="2147483913" r:id="rId13"/>
    <p:sldLayoutId id="2147483914" r:id="rId14"/>
  </p:sldLayoutIdLst>
  <p:hf hdr="0" dt="0"/>
  <p:txStyles>
    <p:titleStyle>
      <a:lvl1pPr algn="l" defTabSz="914400" rtl="0" eaLnBrk="1" latinLnBrk="0" hangingPunct="1">
        <a:lnSpc>
          <a:spcPct val="90000"/>
        </a:lnSpc>
        <a:spcBef>
          <a:spcPct val="0"/>
        </a:spcBef>
        <a:buNone/>
        <a:defRPr sz="3600" b="0" kern="1200">
          <a:solidFill>
            <a:schemeClr val="tx2"/>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600" indent="-228600" algn="l" defTabSz="914400" rtl="0" eaLnBrk="1" latinLnBrk="0" hangingPunct="1">
        <a:lnSpc>
          <a:spcPct val="100000"/>
        </a:lnSpc>
        <a:spcBef>
          <a:spcPts val="0"/>
        </a:spcBef>
        <a:spcAft>
          <a:spcPts val="1200"/>
        </a:spcAft>
        <a:buClr>
          <a:srgbClr val="005BBB"/>
        </a:buClr>
        <a:buFont typeface="Arial" panose="020B0604020202020204" pitchFamily="34" charset="0"/>
        <a:buChar char="•"/>
        <a:defRPr sz="2800" kern="1200" baseline="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defRPr>
      </a:lvl1pPr>
      <a:lvl2pPr marL="685800" indent="-228600" algn="l" defTabSz="914400" rtl="0" eaLnBrk="1" latinLnBrk="0" hangingPunct="1">
        <a:lnSpc>
          <a:spcPct val="100000"/>
        </a:lnSpc>
        <a:spcBef>
          <a:spcPts val="0"/>
        </a:spcBef>
        <a:spcAft>
          <a:spcPts val="1200"/>
        </a:spcAft>
        <a:buClr>
          <a:srgbClr val="005BBB"/>
        </a:buClr>
        <a:buFont typeface="Arial" panose="020B0604020202020204" pitchFamily="34" charset="0"/>
        <a:buChar char="•"/>
        <a:defRPr sz="2800" kern="1200" baseline="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defTabSz="914400" rtl="0" eaLnBrk="1" latinLnBrk="0" hangingPunct="1">
        <a:lnSpc>
          <a:spcPct val="100000"/>
        </a:lnSpc>
        <a:spcBef>
          <a:spcPts val="0"/>
        </a:spcBef>
        <a:spcAft>
          <a:spcPts val="1200"/>
        </a:spcAft>
        <a:buClr>
          <a:srgbClr val="005BBB"/>
        </a:buClr>
        <a:buFont typeface="LucidaGrande" charset="0"/>
        <a:buChar char="-"/>
        <a:defRPr sz="2400" kern="1200" baseline="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80">
          <p15:clr>
            <a:srgbClr val="F26B43"/>
          </p15:clr>
        </p15:guide>
        <p15:guide id="2" pos="416">
          <p15:clr>
            <a:srgbClr val="F26B43"/>
          </p15:clr>
        </p15:guide>
        <p15:guide id="3" orient="horz" pos="4016">
          <p15:clr>
            <a:srgbClr val="F26B43"/>
          </p15:clr>
        </p15:guide>
        <p15:guide id="4" pos="7392">
          <p15:clr>
            <a:srgbClr val="F26B43"/>
          </p15:clr>
        </p15:guide>
        <p15:guide id="5" pos="288">
          <p15:clr>
            <a:srgbClr val="F26B43"/>
          </p15:clr>
        </p15:guide>
        <p15:guide id="6" pos="4464">
          <p15:clr>
            <a:srgbClr val="F26B43"/>
          </p15:clr>
        </p15:guide>
        <p15:guide id="7" pos="4704">
          <p15:clr>
            <a:srgbClr val="F26B43"/>
          </p15:clr>
        </p15:guide>
        <p15:guide id="8" pos="4512">
          <p15:clr>
            <a:srgbClr val="F26B43"/>
          </p15:clr>
        </p15:guide>
        <p15:guide id="9" orient="horz" pos="1848">
          <p15:clr>
            <a:srgbClr val="F26B43"/>
          </p15:clr>
        </p15:guide>
        <p15:guide id="10" orient="horz" pos="1896">
          <p15:clr>
            <a:srgbClr val="F26B43"/>
          </p15:clr>
        </p15:guide>
        <p15:guide id="11" orient="horz" pos="2880">
          <p15:clr>
            <a:srgbClr val="F26B43"/>
          </p15:clr>
        </p15:guide>
        <p15:guide id="12" orient="horz" pos="283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s://www.mentimeter.com/app/presentation/alx2m7gnqrqhjbtv1sgoe3zxxavqnaqz/edit?question=6pcbrkx9sivn"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9.xml"/><Relationship Id="rId5" Type="http://schemas.openxmlformats.org/officeDocument/2006/relationships/image" Target="../media/image37.jpeg"/><Relationship Id="rId4" Type="http://schemas.openxmlformats.org/officeDocument/2006/relationships/image" Target="../media/image36.jpeg"/></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39.jpeg"/></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1.0"/><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hyperlink" Target="https://whoacanada.wordpress.com/author/guesspost/"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hyperlink" Target="mailto:tonyamyl@buffalo.edu" TargetMode="External"/><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body" sz="quarter" idx="10"/>
          </p:nvPr>
        </p:nvSpPr>
        <p:spPr>
          <a:xfrm>
            <a:off x="1267797" y="3747291"/>
            <a:ext cx="7984187" cy="1399032"/>
          </a:xfrm>
        </p:spPr>
        <p:txBody>
          <a:bodyPr>
            <a:noAutofit/>
          </a:bodyPr>
          <a:lstStyle/>
          <a:p>
            <a:pPr>
              <a:spcAft>
                <a:spcPts val="450"/>
              </a:spcAft>
            </a:pPr>
            <a:r>
              <a:rPr lang="en-US" sz="2800" dirty="0">
                <a:latin typeface="Times New Roman" panose="02020603050405020304" pitchFamily="18" charset="0"/>
                <a:cs typeface="Times New Roman" panose="02020603050405020304" pitchFamily="18" charset="0"/>
              </a:rPr>
              <a:t>Mental and Behavioral Health Conference</a:t>
            </a:r>
          </a:p>
          <a:p>
            <a:pPr>
              <a:spcAft>
                <a:spcPts val="450"/>
              </a:spcAft>
            </a:pPr>
            <a:r>
              <a:rPr lang="en-US" sz="2800" dirty="0">
                <a:latin typeface="Times New Roman" panose="02020603050405020304" pitchFamily="18" charset="0"/>
                <a:cs typeface="Times New Roman" panose="02020603050405020304" pitchFamily="18" charset="0"/>
              </a:rPr>
              <a:t>Metropolitan State University Denver</a:t>
            </a:r>
          </a:p>
          <a:p>
            <a:pPr>
              <a:spcAft>
                <a:spcPts val="450"/>
              </a:spcAft>
            </a:pPr>
            <a:r>
              <a:rPr lang="en-US" sz="2800" dirty="0">
                <a:latin typeface="Times New Roman" panose="02020603050405020304" pitchFamily="18" charset="0"/>
                <a:cs typeface="Times New Roman" panose="02020603050405020304" pitchFamily="18" charset="0"/>
              </a:rPr>
              <a:t>February 7, 2025</a:t>
            </a:r>
          </a:p>
        </p:txBody>
      </p:sp>
      <p:sp>
        <p:nvSpPr>
          <p:cNvPr id="4" name="Title 3"/>
          <p:cNvSpPr>
            <a:spLocks noGrp="1"/>
          </p:cNvSpPr>
          <p:nvPr>
            <p:ph type="ctrTitle"/>
          </p:nvPr>
        </p:nvSpPr>
        <p:spPr>
          <a:xfrm>
            <a:off x="193094" y="1311567"/>
            <a:ext cx="9046071" cy="2888226"/>
          </a:xfrm>
        </p:spPr>
        <p:txBody>
          <a:bodyPr anchor="t">
            <a:normAutofit/>
          </a:bodyPr>
          <a:lstStyle/>
          <a:p>
            <a:pPr algn="ctr">
              <a:lnSpc>
                <a:spcPct val="100000"/>
              </a:lnSpc>
            </a:pPr>
            <a:r>
              <a:rPr lang="en-US" dirty="0">
                <a:latin typeface="Times New Roman" panose="02020603050405020304" pitchFamily="18" charset="0"/>
                <a:cs typeface="Times New Roman" panose="02020603050405020304" pitchFamily="18" charset="0"/>
              </a:rPr>
              <a:t>BRIDGING THE GAP:</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MERGING INDIGENOUS WISDOM AND CONTEMPORARY PERINATAL CARE</a:t>
            </a:r>
          </a:p>
        </p:txBody>
      </p:sp>
      <p:sp>
        <p:nvSpPr>
          <p:cNvPr id="2" name="Rectangle 1">
            <a:extLst>
              <a:ext uri="{FF2B5EF4-FFF2-40B4-BE49-F238E27FC236}">
                <a16:creationId xmlns:a16="http://schemas.microsoft.com/office/drawing/2014/main" id="{DB735579-73CE-9659-82FC-9ADFE34A753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ptos" panose="020B0004020202020204" pitchFamily="34" charset="0"/>
              </a:rPr>
              <a:t>Mental and Behavioral Health Conference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TextBox 2">
            <a:extLst>
              <a:ext uri="{FF2B5EF4-FFF2-40B4-BE49-F238E27FC236}">
                <a16:creationId xmlns:a16="http://schemas.microsoft.com/office/drawing/2014/main" id="{BB54DB49-0806-195B-0929-C781BB7F0647}"/>
              </a:ext>
            </a:extLst>
          </p:cNvPr>
          <p:cNvSpPr txBox="1"/>
          <p:nvPr/>
        </p:nvSpPr>
        <p:spPr>
          <a:xfrm>
            <a:off x="4022844" y="5511359"/>
            <a:ext cx="3386369" cy="400110"/>
          </a:xfrm>
          <a:prstGeom prst="rect">
            <a:avLst/>
          </a:prstGeom>
          <a:noFill/>
        </p:spPr>
        <p:txBody>
          <a:bodyPr wrap="square" rtlCol="0">
            <a:spAutoFit/>
          </a:bodyPr>
          <a:lstStyle/>
          <a:p>
            <a:r>
              <a:rPr lang="en-US" sz="2000" dirty="0">
                <a:solidFill>
                  <a:schemeClr val="bg1"/>
                </a:solidFill>
                <a:latin typeface="Times New Roman" panose="02020603050405020304" pitchFamily="18" charset="0"/>
                <a:cs typeface="Times New Roman" panose="02020603050405020304" pitchFamily="18" charset="0"/>
              </a:rPr>
              <a:t>Dr. Tonya Myles-Day, LMSW</a:t>
            </a:r>
          </a:p>
        </p:txBody>
      </p:sp>
    </p:spTree>
    <p:extLst>
      <p:ext uri="{BB962C8B-B14F-4D97-AF65-F5344CB8AC3E}">
        <p14:creationId xmlns:p14="http://schemas.microsoft.com/office/powerpoint/2010/main" val="2564613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265420-6565-F2FE-575B-590B034CAB7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0AF046B-AAF7-DFEA-F885-78D99AEDB278}"/>
              </a:ext>
            </a:extLst>
          </p:cNvPr>
          <p:cNvSpPr>
            <a:spLocks noGrp="1"/>
          </p:cNvSpPr>
          <p:nvPr>
            <p:ph type="title"/>
          </p:nvPr>
        </p:nvSpPr>
        <p:spPr>
          <a:xfrm>
            <a:off x="714412" y="1061097"/>
            <a:ext cx="10515600" cy="868430"/>
          </a:xfrm>
        </p:spPr>
        <p:txBody>
          <a:bodyPr anchor="t">
            <a:normAutofit/>
          </a:bodyPr>
          <a:lstStyle/>
          <a:p>
            <a:r>
              <a:rPr lang="en-US" sz="3300" b="1" dirty="0">
                <a:latin typeface="Times New Roman" panose="02020603050405020304" pitchFamily="18" charset="0"/>
                <a:cs typeface="Times New Roman" panose="02020603050405020304" pitchFamily="18" charset="0"/>
              </a:rPr>
              <a:t>Key Aspects of Indigenous Knowledge in Perinatal Care</a:t>
            </a:r>
          </a:p>
        </p:txBody>
      </p:sp>
      <p:pic>
        <p:nvPicPr>
          <p:cNvPr id="9218" name="Picture 2" descr="Cultural maternal health care for women ...">
            <a:extLst>
              <a:ext uri="{FF2B5EF4-FFF2-40B4-BE49-F238E27FC236}">
                <a16:creationId xmlns:a16="http://schemas.microsoft.com/office/drawing/2014/main" id="{DE55A7E2-19E8-B72B-CA6E-9F94919582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0564" b="1"/>
          <a:stretch/>
        </p:blipFill>
        <p:spPr bwMode="auto">
          <a:xfrm>
            <a:off x="557052" y="2375888"/>
            <a:ext cx="5081748" cy="3767397"/>
          </a:xfrm>
          <a:prstGeom prst="rect">
            <a:avLst/>
          </a:prstGeom>
          <a:solidFill>
            <a:srgbClr val="FFFFFF"/>
          </a:solidFill>
        </p:spPr>
      </p:pic>
      <p:sp>
        <p:nvSpPr>
          <p:cNvPr id="6151" name="Text Placeholder 2">
            <a:extLst>
              <a:ext uri="{FF2B5EF4-FFF2-40B4-BE49-F238E27FC236}">
                <a16:creationId xmlns:a16="http://schemas.microsoft.com/office/drawing/2014/main" id="{8F1EF78E-9AC5-A2D6-DC2D-78B063BBF5CB}"/>
              </a:ext>
            </a:extLst>
          </p:cNvPr>
          <p:cNvSpPr>
            <a:spLocks noGrp="1"/>
          </p:cNvSpPr>
          <p:nvPr>
            <p:ph sz="half" idx="2"/>
          </p:nvPr>
        </p:nvSpPr>
        <p:spPr>
          <a:xfrm>
            <a:off x="5638801" y="2375888"/>
            <a:ext cx="5442163" cy="3767397"/>
          </a:xfrm>
        </p:spPr>
        <p:txBody>
          <a:bodyPr>
            <a:normAutofit/>
          </a:bodyPr>
          <a:lstStyle/>
          <a:p>
            <a:pPr marL="0" indent="0" algn="ctr">
              <a:buNone/>
            </a:pPr>
            <a:r>
              <a:rPr lang="en-US" sz="4400" dirty="0">
                <a:latin typeface="Times New Roman" panose="02020603050405020304" pitchFamily="18" charset="0"/>
                <a:cs typeface="Times New Roman" panose="02020603050405020304" pitchFamily="18" charset="0"/>
              </a:rPr>
              <a:t>Breastfeeding and Postpartum Care. </a:t>
            </a:r>
          </a:p>
          <a:p>
            <a:pPr marL="0" indent="0" algn="ctr">
              <a:buNone/>
            </a:pPr>
            <a:r>
              <a:rPr lang="en-US" sz="1600" dirty="0">
                <a:latin typeface="Times New Roman" panose="02020603050405020304" pitchFamily="18" charset="0"/>
                <a:cs typeface="Times New Roman" panose="02020603050405020304" pitchFamily="18" charset="0"/>
              </a:rPr>
              <a:t>(Swift &amp; Callahan, 2009). </a:t>
            </a:r>
          </a:p>
        </p:txBody>
      </p:sp>
    </p:spTree>
    <p:extLst>
      <p:ext uri="{BB962C8B-B14F-4D97-AF65-F5344CB8AC3E}">
        <p14:creationId xmlns:p14="http://schemas.microsoft.com/office/powerpoint/2010/main" val="692269272"/>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7F64B-E91A-0F20-FFC4-F5BEA1F1EC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300AAC9-D41A-FA98-76F9-BFD5A14EF46A}"/>
              </a:ext>
            </a:extLst>
          </p:cNvPr>
          <p:cNvSpPr>
            <a:spLocks noGrp="1"/>
          </p:cNvSpPr>
          <p:nvPr>
            <p:ph type="title"/>
          </p:nvPr>
        </p:nvSpPr>
        <p:spPr>
          <a:xfrm>
            <a:off x="704580" y="992271"/>
            <a:ext cx="10515600" cy="868430"/>
          </a:xfrm>
        </p:spPr>
        <p:txBody>
          <a:bodyPr anchor="t">
            <a:normAutofit/>
          </a:bodyPr>
          <a:lstStyle/>
          <a:p>
            <a:r>
              <a:rPr lang="en-US" sz="3300" b="1" dirty="0">
                <a:latin typeface="Times New Roman" panose="02020603050405020304" pitchFamily="18" charset="0"/>
                <a:cs typeface="Times New Roman" panose="02020603050405020304" pitchFamily="18" charset="0"/>
              </a:rPr>
              <a:t>Key Aspects of Indigenous Knowledge in Perinatal Care</a:t>
            </a:r>
          </a:p>
        </p:txBody>
      </p:sp>
      <p:sp>
        <p:nvSpPr>
          <p:cNvPr id="6151" name="Text Placeholder 2">
            <a:extLst>
              <a:ext uri="{FF2B5EF4-FFF2-40B4-BE49-F238E27FC236}">
                <a16:creationId xmlns:a16="http://schemas.microsoft.com/office/drawing/2014/main" id="{0FE81B25-750D-50E3-D5AF-79CDFA1662AC}"/>
              </a:ext>
            </a:extLst>
          </p:cNvPr>
          <p:cNvSpPr>
            <a:spLocks noGrp="1"/>
          </p:cNvSpPr>
          <p:nvPr>
            <p:ph sz="half" idx="1"/>
          </p:nvPr>
        </p:nvSpPr>
        <p:spPr>
          <a:xfrm>
            <a:off x="557052" y="2375888"/>
            <a:ext cx="5081748" cy="3767397"/>
          </a:xfrm>
        </p:spPr>
        <p:txBody>
          <a:bodyPr>
            <a:normAutofit/>
          </a:bodyPr>
          <a:lstStyle/>
          <a:p>
            <a:pPr marL="0" indent="0" algn="ctr">
              <a:buNone/>
            </a:pPr>
            <a:r>
              <a:rPr lang="en-US" sz="4400" dirty="0">
                <a:latin typeface="Times New Roman" panose="02020603050405020304" pitchFamily="18" charset="0"/>
                <a:cs typeface="Times New Roman" panose="02020603050405020304" pitchFamily="18" charset="0"/>
              </a:rPr>
              <a:t>Resistance to Medical Colonialism.</a:t>
            </a:r>
          </a:p>
          <a:p>
            <a:pPr marL="0" indent="0" algn="ctr">
              <a:buNone/>
            </a:pPr>
            <a:r>
              <a:rPr lang="en-US" sz="1600" dirty="0">
                <a:latin typeface="Times New Roman" panose="02020603050405020304" pitchFamily="18" charset="0"/>
                <a:cs typeface="Times New Roman" panose="02020603050405020304" pitchFamily="18" charset="0"/>
              </a:rPr>
              <a:t>(Kitching et al., 2020).</a:t>
            </a:r>
          </a:p>
        </p:txBody>
      </p:sp>
      <p:pic>
        <p:nvPicPr>
          <p:cNvPr id="10244" name="Picture 4" descr="Poster: Indigenous Resistance ...">
            <a:extLst>
              <a:ext uri="{FF2B5EF4-FFF2-40B4-BE49-F238E27FC236}">
                <a16:creationId xmlns:a16="http://schemas.microsoft.com/office/drawing/2014/main" id="{908B08B9-A085-6808-8FD1-C9A858FC53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2" y="2185166"/>
            <a:ext cx="4091941" cy="437127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B481126-CD68-33DF-F619-5F45F78D9E46}"/>
              </a:ext>
            </a:extLst>
          </p:cNvPr>
          <p:cNvSpPr txBox="1"/>
          <p:nvPr/>
        </p:nvSpPr>
        <p:spPr>
          <a:xfrm>
            <a:off x="6754761" y="6556445"/>
            <a:ext cx="3500284" cy="230832"/>
          </a:xfrm>
          <a:prstGeom prst="rect">
            <a:avLst/>
          </a:prstGeom>
          <a:noFill/>
        </p:spPr>
        <p:txBody>
          <a:bodyPr wrap="square" rtlCol="0">
            <a:spAutoFit/>
          </a:bodyPr>
          <a:lstStyle/>
          <a:p>
            <a:pPr algn="ctr"/>
            <a:r>
              <a:rPr lang="en-US" sz="900" dirty="0">
                <a:solidFill>
                  <a:schemeClr val="tx1">
                    <a:lumMod val="50000"/>
                  </a:schemeClr>
                </a:solidFill>
                <a:latin typeface="Times New Roman" panose="02020603050405020304" pitchFamily="18" charset="0"/>
                <a:cs typeface="Times New Roman" panose="02020603050405020304" pitchFamily="18" charset="0"/>
              </a:rPr>
              <a:t>(Rudy, 2024)</a:t>
            </a:r>
          </a:p>
        </p:txBody>
      </p:sp>
    </p:spTree>
    <p:extLst>
      <p:ext uri="{BB962C8B-B14F-4D97-AF65-F5344CB8AC3E}">
        <p14:creationId xmlns:p14="http://schemas.microsoft.com/office/powerpoint/2010/main" val="2291821839"/>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 name="Title 1">
            <a:extLst>
              <a:ext uri="{FF2B5EF4-FFF2-40B4-BE49-F238E27FC236}">
                <a16:creationId xmlns:a16="http://schemas.microsoft.com/office/drawing/2014/main" id="{E66D19B4-B328-2C68-70D4-ADD4AC4DB66B}"/>
              </a:ext>
            </a:extLst>
          </p:cNvPr>
          <p:cNvSpPr>
            <a:spLocks noGrp="1"/>
          </p:cNvSpPr>
          <p:nvPr>
            <p:ph type="title"/>
          </p:nvPr>
        </p:nvSpPr>
        <p:spPr>
          <a:xfrm>
            <a:off x="1786128" y="280500"/>
            <a:ext cx="10515600" cy="868430"/>
          </a:xfrm>
        </p:spPr>
        <p:txBody>
          <a:bodyPr anchor="t"/>
          <a:lstStyle/>
          <a:p>
            <a:pPr algn="ctr"/>
            <a:r>
              <a:rPr lang="en-US" b="1" dirty="0">
                <a:latin typeface="Times New Roman" panose="02020603050405020304" pitchFamily="18" charset="0"/>
                <a:cs typeface="Times New Roman" panose="02020603050405020304" pitchFamily="18" charset="0"/>
              </a:rPr>
              <a:t>Historical and Contemporary Examples</a:t>
            </a:r>
          </a:p>
        </p:txBody>
      </p:sp>
      <p:pic>
        <p:nvPicPr>
          <p:cNvPr id="1030" name="Picture 6" descr="Indigenous Birth of Alberta Mentorship ...">
            <a:extLst>
              <a:ext uri="{FF2B5EF4-FFF2-40B4-BE49-F238E27FC236}">
                <a16:creationId xmlns:a16="http://schemas.microsoft.com/office/drawing/2014/main" id="{AEE7D98C-7DD2-6C07-06BD-EC70DB8762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962" r="7144"/>
          <a:stretch/>
        </p:blipFill>
        <p:spPr bwMode="auto">
          <a:xfrm>
            <a:off x="6427076" y="1028869"/>
            <a:ext cx="4919359" cy="3405480"/>
          </a:xfrm>
          <a:prstGeom prst="rect">
            <a:avLst/>
          </a:prstGeom>
          <a:solidFill>
            <a:srgbClr val="FFFFFF"/>
          </a:solidFill>
        </p:spPr>
      </p:pic>
      <p:sp>
        <p:nvSpPr>
          <p:cNvPr id="8" name="TextBox 7">
            <a:extLst>
              <a:ext uri="{FF2B5EF4-FFF2-40B4-BE49-F238E27FC236}">
                <a16:creationId xmlns:a16="http://schemas.microsoft.com/office/drawing/2014/main" id="{D2D75830-B619-D9BA-CAB5-39A2A0413E3D}"/>
              </a:ext>
            </a:extLst>
          </p:cNvPr>
          <p:cNvSpPr txBox="1"/>
          <p:nvPr/>
        </p:nvSpPr>
        <p:spPr>
          <a:xfrm>
            <a:off x="0" y="2387822"/>
            <a:ext cx="6567948" cy="584775"/>
          </a:xfrm>
          <a:prstGeom prst="rect">
            <a:avLst/>
          </a:prstGeom>
          <a:noFill/>
        </p:spPr>
        <p:txBody>
          <a:bodyPr wrap="square" rtlCol="0">
            <a:spAutoFit/>
          </a:bodyPr>
          <a:lstStyle/>
          <a:p>
            <a:r>
              <a:rPr lang="en-US" sz="3200" dirty="0">
                <a:solidFill>
                  <a:schemeClr val="tx1">
                    <a:lumMod val="50000"/>
                  </a:schemeClr>
                </a:solidFill>
                <a:latin typeface="Times New Roman" panose="02020603050405020304" pitchFamily="18" charset="0"/>
                <a:cs typeface="Times New Roman" panose="02020603050405020304" pitchFamily="18" charset="0"/>
              </a:rPr>
              <a:t>Indigenous Midwifery </a:t>
            </a:r>
            <a:r>
              <a:rPr lang="en-US" sz="2000" dirty="0">
                <a:solidFill>
                  <a:schemeClr val="tx1">
                    <a:lumMod val="50000"/>
                  </a:schemeClr>
                </a:solidFill>
                <a:latin typeface="Times New Roman" panose="02020603050405020304" pitchFamily="18" charset="0"/>
                <a:cs typeface="Times New Roman" panose="02020603050405020304" pitchFamily="18" charset="0"/>
              </a:rPr>
              <a:t>(Churchill et al., 2020)</a:t>
            </a:r>
            <a:endParaRPr lang="en-US" sz="3200" dirty="0">
              <a:solidFill>
                <a:schemeClr val="tx1">
                  <a:lumMod val="50000"/>
                </a:schemeClr>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F2338F96-F8F0-4BF1-750C-9611E3EC7E30}"/>
              </a:ext>
            </a:extLst>
          </p:cNvPr>
          <p:cNvSpPr txBox="1"/>
          <p:nvPr/>
        </p:nvSpPr>
        <p:spPr>
          <a:xfrm>
            <a:off x="-147484" y="3280374"/>
            <a:ext cx="5532762" cy="1077218"/>
          </a:xfrm>
          <a:prstGeom prst="rect">
            <a:avLst/>
          </a:prstGeom>
          <a:noFill/>
        </p:spPr>
        <p:txBody>
          <a:bodyPr wrap="square" rtlCol="0">
            <a:spAutoFit/>
          </a:bodyPr>
          <a:lstStyle/>
          <a:p>
            <a:pPr algn="ctr"/>
            <a:r>
              <a:rPr lang="en-US" sz="3200" dirty="0">
                <a:solidFill>
                  <a:schemeClr val="tx1">
                    <a:lumMod val="50000"/>
                  </a:schemeClr>
                </a:solidFill>
                <a:latin typeface="Times New Roman" panose="02020603050405020304" pitchFamily="18" charset="0"/>
                <a:cs typeface="Times New Roman" panose="02020603050405020304" pitchFamily="18" charset="0"/>
              </a:rPr>
              <a:t>Traditional Healing and Herbal Medicine </a:t>
            </a:r>
            <a:r>
              <a:rPr lang="en-US" sz="2000" dirty="0">
                <a:solidFill>
                  <a:schemeClr val="tx1">
                    <a:lumMod val="50000"/>
                  </a:schemeClr>
                </a:solidFill>
                <a:latin typeface="Times New Roman" panose="02020603050405020304" pitchFamily="18" charset="0"/>
                <a:cs typeface="Times New Roman" panose="02020603050405020304" pitchFamily="18" charset="0"/>
              </a:rPr>
              <a:t>(</a:t>
            </a:r>
            <a:r>
              <a:rPr lang="en-US" sz="2000" dirty="0">
                <a:solidFill>
                  <a:srgbClr val="222222"/>
                </a:solidFill>
                <a:effectLst/>
                <a:latin typeface="Times New Roman" panose="02020603050405020304" pitchFamily="18" charset="0"/>
                <a:ea typeface="Aptos" panose="020B0004020202020204" pitchFamily="34" charset="0"/>
              </a:rPr>
              <a:t>Shoko, 2018).</a:t>
            </a:r>
            <a:endParaRPr lang="en-US" sz="3200" dirty="0">
              <a:solidFill>
                <a:schemeClr val="tx1">
                  <a:lumMod val="50000"/>
                </a:schemeClr>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C7068421-8886-A08A-0A4F-AD2439FF3DE7}"/>
              </a:ext>
            </a:extLst>
          </p:cNvPr>
          <p:cNvSpPr txBox="1"/>
          <p:nvPr/>
        </p:nvSpPr>
        <p:spPr>
          <a:xfrm>
            <a:off x="58994" y="4519266"/>
            <a:ext cx="6951406" cy="584775"/>
          </a:xfrm>
          <a:prstGeom prst="rect">
            <a:avLst/>
          </a:prstGeom>
          <a:noFill/>
        </p:spPr>
        <p:txBody>
          <a:bodyPr wrap="square">
            <a:spAutoFit/>
          </a:bodyPr>
          <a:lstStyle/>
          <a:p>
            <a:r>
              <a:rPr lang="en-US" sz="3200" dirty="0">
                <a:solidFill>
                  <a:schemeClr val="tx1">
                    <a:lumMod val="50000"/>
                  </a:schemeClr>
                </a:solidFill>
                <a:latin typeface="Times New Roman" panose="02020603050405020304" pitchFamily="18" charset="0"/>
                <a:cs typeface="Times New Roman" panose="02020603050405020304" pitchFamily="18" charset="0"/>
              </a:rPr>
              <a:t>The Indian Rebellion of 1857</a:t>
            </a:r>
            <a:r>
              <a:rPr lang="en-US" sz="2000" dirty="0">
                <a:solidFill>
                  <a:schemeClr val="tx1">
                    <a:lumMod val="50000"/>
                  </a:schemeClr>
                </a:solidFill>
                <a:latin typeface="Times New Roman" panose="02020603050405020304" pitchFamily="18" charset="0"/>
                <a:cs typeface="Times New Roman" panose="02020603050405020304" pitchFamily="18" charset="0"/>
              </a:rPr>
              <a:t>(Summers, 2015).</a:t>
            </a:r>
            <a:r>
              <a:rPr lang="en-US" sz="3200" dirty="0">
                <a:solidFill>
                  <a:schemeClr val="tx1">
                    <a:lumMod val="50000"/>
                  </a:schemeClr>
                </a:solidFill>
                <a:latin typeface="Times New Roman" panose="02020603050405020304" pitchFamily="18" charset="0"/>
                <a:cs typeface="Times New Roman" panose="02020603050405020304" pitchFamily="18" charset="0"/>
              </a:rPr>
              <a:t> </a:t>
            </a:r>
          </a:p>
        </p:txBody>
      </p:sp>
      <p:sp>
        <p:nvSpPr>
          <p:cNvPr id="13" name="TextBox 12">
            <a:extLst>
              <a:ext uri="{FF2B5EF4-FFF2-40B4-BE49-F238E27FC236}">
                <a16:creationId xmlns:a16="http://schemas.microsoft.com/office/drawing/2014/main" id="{778ABBDF-42F4-A71E-6397-C2E55A43F04A}"/>
              </a:ext>
            </a:extLst>
          </p:cNvPr>
          <p:cNvSpPr txBox="1"/>
          <p:nvPr/>
        </p:nvSpPr>
        <p:spPr>
          <a:xfrm>
            <a:off x="-305547" y="1064383"/>
            <a:ext cx="6209070" cy="1077218"/>
          </a:xfrm>
          <a:prstGeom prst="rect">
            <a:avLst/>
          </a:prstGeom>
          <a:noFill/>
        </p:spPr>
        <p:txBody>
          <a:bodyPr wrap="square">
            <a:spAutoFit/>
          </a:bodyPr>
          <a:lstStyle/>
          <a:p>
            <a:pPr algn="ctr"/>
            <a:r>
              <a:rPr lang="en-US" sz="3200" dirty="0">
                <a:solidFill>
                  <a:schemeClr val="tx1">
                    <a:lumMod val="50000"/>
                  </a:schemeClr>
                </a:solidFill>
                <a:latin typeface="Times New Roman" panose="02020603050405020304" pitchFamily="18" charset="0"/>
                <a:cs typeface="Times New Roman" panose="02020603050405020304" pitchFamily="18" charset="0"/>
              </a:rPr>
              <a:t>Standing Rock and Indigenous Health Sovereignty </a:t>
            </a:r>
            <a:r>
              <a:rPr lang="en-US" sz="2000" dirty="0">
                <a:solidFill>
                  <a:schemeClr val="tx1">
                    <a:lumMod val="50000"/>
                  </a:schemeClr>
                </a:solidFill>
                <a:latin typeface="Times New Roman" panose="02020603050405020304" pitchFamily="18" charset="0"/>
                <a:cs typeface="Times New Roman" panose="02020603050405020304" pitchFamily="18" charset="0"/>
              </a:rPr>
              <a:t>(Ruelle, 2017).</a:t>
            </a:r>
          </a:p>
        </p:txBody>
      </p:sp>
      <p:sp>
        <p:nvSpPr>
          <p:cNvPr id="15" name="TextBox 14">
            <a:extLst>
              <a:ext uri="{FF2B5EF4-FFF2-40B4-BE49-F238E27FC236}">
                <a16:creationId xmlns:a16="http://schemas.microsoft.com/office/drawing/2014/main" id="{FEB37FAB-A3F7-51BE-7157-EB1830B46296}"/>
              </a:ext>
            </a:extLst>
          </p:cNvPr>
          <p:cNvSpPr txBox="1"/>
          <p:nvPr/>
        </p:nvSpPr>
        <p:spPr>
          <a:xfrm>
            <a:off x="124599" y="5416870"/>
            <a:ext cx="6610497" cy="1077218"/>
          </a:xfrm>
          <a:prstGeom prst="rect">
            <a:avLst/>
          </a:prstGeom>
          <a:noFill/>
        </p:spPr>
        <p:txBody>
          <a:bodyPr wrap="square">
            <a:spAutoFit/>
          </a:bodyPr>
          <a:lstStyle/>
          <a:p>
            <a:pPr algn="ctr"/>
            <a:r>
              <a:rPr lang="en-US" sz="3200" dirty="0">
                <a:solidFill>
                  <a:schemeClr val="tx1">
                    <a:lumMod val="50000"/>
                  </a:schemeClr>
                </a:solidFill>
                <a:latin typeface="Times New Roman" panose="02020603050405020304" pitchFamily="18" charset="0"/>
                <a:cs typeface="Times New Roman" panose="02020603050405020304" pitchFamily="18" charset="0"/>
              </a:rPr>
              <a:t>COVID-19 Vaccine Equity and Indigenous Responses </a:t>
            </a:r>
            <a:r>
              <a:rPr lang="en-US" sz="2000" dirty="0">
                <a:solidFill>
                  <a:schemeClr val="tx1">
                    <a:lumMod val="50000"/>
                  </a:schemeClr>
                </a:solidFill>
                <a:latin typeface="Times New Roman" panose="02020603050405020304" pitchFamily="18" charset="0"/>
                <a:cs typeface="Times New Roman" panose="02020603050405020304" pitchFamily="18" charset="0"/>
              </a:rPr>
              <a:t>(</a:t>
            </a:r>
            <a:r>
              <a:rPr lang="en-US" sz="2000" dirty="0">
                <a:solidFill>
                  <a:srgbClr val="222222"/>
                </a:solidFill>
                <a:effectLst/>
                <a:latin typeface="Times New Roman" panose="02020603050405020304" pitchFamily="18" charset="0"/>
                <a:ea typeface="Aptos" panose="020B0004020202020204" pitchFamily="34" charset="0"/>
              </a:rPr>
              <a:t>Aylsworth et al., 2022)</a:t>
            </a:r>
            <a:endParaRPr lang="en-US" sz="2000" dirty="0">
              <a:solidFill>
                <a:schemeClr val="tx1">
                  <a:lumMod val="50000"/>
                </a:schemeClr>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92560C63-C4D5-51AA-57CE-0D5E5F82DE2F}"/>
              </a:ext>
            </a:extLst>
          </p:cNvPr>
          <p:cNvSpPr txBox="1"/>
          <p:nvPr/>
        </p:nvSpPr>
        <p:spPr>
          <a:xfrm>
            <a:off x="7252864" y="4450441"/>
            <a:ext cx="6140244" cy="230832"/>
          </a:xfrm>
          <a:prstGeom prst="rect">
            <a:avLst/>
          </a:prstGeom>
          <a:noFill/>
        </p:spPr>
        <p:txBody>
          <a:bodyPr wrap="square">
            <a:spAutoFit/>
          </a:bodyPr>
          <a:lstStyle/>
          <a:p>
            <a:pPr marL="360045" marR="0" indent="-360045"/>
            <a:r>
              <a:rPr lang="en-US" sz="900" dirty="0">
                <a:solidFill>
                  <a:schemeClr val="tx1">
                    <a:lumMod val="50000"/>
                  </a:schemeClr>
                </a:solidFill>
                <a:effectLst/>
                <a:latin typeface="Times New Roman" panose="02020603050405020304" pitchFamily="18" charset="0"/>
                <a:ea typeface="Times New Roman" panose="02020603050405020304" pitchFamily="18" charset="0"/>
              </a:rPr>
              <a:t>(</a:t>
            </a:r>
            <a:r>
              <a:rPr lang="en-US" sz="900" i="1" dirty="0">
                <a:solidFill>
                  <a:schemeClr val="tx1">
                    <a:lumMod val="50000"/>
                  </a:schemeClr>
                </a:solidFill>
                <a:effectLst/>
                <a:latin typeface="Times New Roman" panose="02020603050405020304" pitchFamily="18" charset="0"/>
                <a:ea typeface="Times New Roman" panose="02020603050405020304" pitchFamily="18" charset="0"/>
              </a:rPr>
              <a:t>Indigenous Birth of Alberta Mentorship Program</a:t>
            </a:r>
            <a:r>
              <a:rPr lang="en-US" sz="900" dirty="0">
                <a:solidFill>
                  <a:schemeClr val="tx1">
                    <a:lumMod val="50000"/>
                  </a:schemeClr>
                </a:solidFill>
                <a:effectLst/>
                <a:latin typeface="Times New Roman" panose="02020603050405020304" pitchFamily="18" charset="0"/>
                <a:ea typeface="Times New Roman" panose="02020603050405020304" pitchFamily="18" charset="0"/>
              </a:rPr>
              <a:t>, 2015)</a:t>
            </a:r>
          </a:p>
        </p:txBody>
      </p:sp>
    </p:spTree>
    <p:extLst>
      <p:ext uri="{BB962C8B-B14F-4D97-AF65-F5344CB8AC3E}">
        <p14:creationId xmlns:p14="http://schemas.microsoft.com/office/powerpoint/2010/main" val="4104204751"/>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82FBC9D-650A-F5C2-D915-B0F749C08A0D}"/>
              </a:ext>
            </a:extLst>
          </p:cNvPr>
          <p:cNvSpPr>
            <a:spLocks noGrp="1"/>
          </p:cNvSpPr>
          <p:nvPr>
            <p:ph type="ftr" sz="quarter" idx="11"/>
          </p:nvPr>
        </p:nvSpPr>
        <p:spPr/>
        <p:txBody>
          <a:bodyPr/>
          <a:lstStyle/>
          <a:p>
            <a:endParaRPr lang="en-US"/>
          </a:p>
        </p:txBody>
      </p:sp>
      <p:sp>
        <p:nvSpPr>
          <p:cNvPr id="7" name="TextBox 6">
            <a:extLst>
              <a:ext uri="{FF2B5EF4-FFF2-40B4-BE49-F238E27FC236}">
                <a16:creationId xmlns:a16="http://schemas.microsoft.com/office/drawing/2014/main" id="{9143BA47-251F-267C-27D9-456049E1F84F}"/>
              </a:ext>
            </a:extLst>
          </p:cNvPr>
          <p:cNvSpPr txBox="1"/>
          <p:nvPr/>
        </p:nvSpPr>
        <p:spPr>
          <a:xfrm>
            <a:off x="698090" y="3068964"/>
            <a:ext cx="8411497" cy="923330"/>
          </a:xfrm>
          <a:prstGeom prst="rect">
            <a:avLst/>
          </a:prstGeom>
          <a:noFill/>
        </p:spPr>
        <p:txBody>
          <a:bodyPr wrap="square">
            <a:spAutoFit/>
          </a:bodyPr>
          <a:lstStyle/>
          <a:p>
            <a:r>
              <a:rPr lang="en-US" dirty="0">
                <a:solidFill>
                  <a:schemeClr val="tx1">
                    <a:lumMod val="50000"/>
                  </a:schemeClr>
                </a:solidFill>
                <a:hlinkClick r:id="rId3"/>
              </a:rPr>
              <a:t>https://www.mentimeter.com/app/presentation/alx2m7gnqrqhjbtv1sgoe3zxxavqnaqz/edit?question=6pcbrkx9sivn</a:t>
            </a:r>
            <a:endParaRPr lang="en-US" dirty="0">
              <a:solidFill>
                <a:schemeClr val="tx1">
                  <a:lumMod val="50000"/>
                </a:schemeClr>
              </a:solidFill>
            </a:endParaRPr>
          </a:p>
          <a:p>
            <a:endParaRPr lang="en-US" dirty="0">
              <a:solidFill>
                <a:schemeClr val="tx1">
                  <a:lumMod val="50000"/>
                </a:schemeClr>
              </a:solidFill>
            </a:endParaRPr>
          </a:p>
        </p:txBody>
      </p:sp>
      <p:sp>
        <p:nvSpPr>
          <p:cNvPr id="13" name="TextBox 12">
            <a:extLst>
              <a:ext uri="{FF2B5EF4-FFF2-40B4-BE49-F238E27FC236}">
                <a16:creationId xmlns:a16="http://schemas.microsoft.com/office/drawing/2014/main" id="{182D92EE-62F5-4809-CDD1-C1098B7EE914}"/>
              </a:ext>
            </a:extLst>
          </p:cNvPr>
          <p:cNvSpPr txBox="1"/>
          <p:nvPr/>
        </p:nvSpPr>
        <p:spPr>
          <a:xfrm>
            <a:off x="580103" y="984526"/>
            <a:ext cx="10815484" cy="954107"/>
          </a:xfrm>
          <a:prstGeom prst="rect">
            <a:avLst/>
          </a:prstGeom>
          <a:noFill/>
        </p:spPr>
        <p:txBody>
          <a:bodyPr wrap="square">
            <a:spAutoFit/>
          </a:bodyPr>
          <a:lstStyle/>
          <a:p>
            <a:pPr algn="ctr"/>
            <a:r>
              <a:rPr lang="en-US" sz="2800" b="1" dirty="0">
                <a:solidFill>
                  <a:schemeClr val="tx1">
                    <a:lumMod val="50000"/>
                  </a:schemeClr>
                </a:solidFill>
                <a:latin typeface="Times New Roman" panose="02020603050405020304" pitchFamily="18" charset="0"/>
                <a:cs typeface="Times New Roman" panose="02020603050405020304" pitchFamily="18" charset="0"/>
              </a:rPr>
              <a:t>How can Social Workers foster more equitable, inclusive care to merge Indigenous wisdom and perinatal care?</a:t>
            </a:r>
          </a:p>
        </p:txBody>
      </p:sp>
      <p:sp>
        <p:nvSpPr>
          <p:cNvPr id="15" name="TextBox 14">
            <a:extLst>
              <a:ext uri="{FF2B5EF4-FFF2-40B4-BE49-F238E27FC236}">
                <a16:creationId xmlns:a16="http://schemas.microsoft.com/office/drawing/2014/main" id="{8987A997-A690-9AA6-79BE-14A3DB43E839}"/>
              </a:ext>
            </a:extLst>
          </p:cNvPr>
          <p:cNvSpPr txBox="1"/>
          <p:nvPr/>
        </p:nvSpPr>
        <p:spPr>
          <a:xfrm>
            <a:off x="698090" y="2084439"/>
            <a:ext cx="4788310" cy="369332"/>
          </a:xfrm>
          <a:prstGeom prst="rect">
            <a:avLst/>
          </a:prstGeom>
          <a:noFill/>
        </p:spPr>
        <p:txBody>
          <a:bodyPr wrap="square" rtlCol="0">
            <a:spAutoFit/>
          </a:bodyPr>
          <a:lstStyle/>
          <a:p>
            <a:r>
              <a:rPr lang="en-US" b="1" dirty="0">
                <a:solidFill>
                  <a:schemeClr val="tx1">
                    <a:lumMod val="50000"/>
                  </a:schemeClr>
                </a:solidFill>
                <a:latin typeface="Times New Roman" panose="02020603050405020304" pitchFamily="18" charset="0"/>
                <a:cs typeface="Times New Roman" panose="02020603050405020304" pitchFamily="18" charset="0"/>
              </a:rPr>
              <a:t>Please go to https://www.mentimeter.com/</a:t>
            </a:r>
          </a:p>
        </p:txBody>
      </p:sp>
    </p:spTree>
    <p:extLst>
      <p:ext uri="{BB962C8B-B14F-4D97-AF65-F5344CB8AC3E}">
        <p14:creationId xmlns:p14="http://schemas.microsoft.com/office/powerpoint/2010/main" val="728369700"/>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442976"/>
            <a:ext cx="10515600" cy="868430"/>
          </a:xfrm>
        </p:spPr>
        <p:txBody>
          <a:bodyPr anchor="t"/>
          <a:lstStyle/>
          <a:p>
            <a:pPr algn="ctr"/>
            <a:r>
              <a:rPr lang="en-US" b="1" dirty="0">
                <a:latin typeface="Times New Roman" panose="02020603050405020304" pitchFamily="18" charset="0"/>
                <a:cs typeface="Times New Roman" panose="02020603050405020304" pitchFamily="18" charset="0"/>
              </a:rPr>
              <a:t>Social Workers, Stand Up!</a:t>
            </a:r>
          </a:p>
        </p:txBody>
      </p:sp>
      <p:pic>
        <p:nvPicPr>
          <p:cNvPr id="2050" name="Picture 2" descr="Culturally Responsive Practices in Four ...">
            <a:extLst>
              <a:ext uri="{FF2B5EF4-FFF2-40B4-BE49-F238E27FC236}">
                <a16:creationId xmlns:a16="http://schemas.microsoft.com/office/drawing/2014/main" id="{0BB75D08-1CA4-53B2-5750-6033CBB7EC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4766" y="1758376"/>
            <a:ext cx="1790700" cy="25527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8767E64-8F3F-EA67-FFD8-215324185E80}"/>
              </a:ext>
            </a:extLst>
          </p:cNvPr>
          <p:cNvSpPr txBox="1"/>
          <p:nvPr/>
        </p:nvSpPr>
        <p:spPr>
          <a:xfrm>
            <a:off x="0" y="1126230"/>
            <a:ext cx="8701548" cy="461665"/>
          </a:xfrm>
          <a:prstGeom prst="rect">
            <a:avLst/>
          </a:prstGeom>
          <a:noFill/>
        </p:spPr>
        <p:txBody>
          <a:bodyPr wrap="square">
            <a:spAutoFit/>
          </a:bodyPr>
          <a:lstStyle/>
          <a:p>
            <a:r>
              <a:rPr lang="en-US" sz="2400" b="1" dirty="0">
                <a:solidFill>
                  <a:schemeClr val="tx1">
                    <a:lumMod val="50000"/>
                  </a:schemeClr>
                </a:solidFill>
                <a:latin typeface="Times New Roman" panose="02020603050405020304" pitchFamily="18" charset="0"/>
                <a:cs typeface="Times New Roman" panose="02020603050405020304" pitchFamily="18" charset="0"/>
              </a:rPr>
              <a:t>Culturally Responsive Advocacy &amp; Education </a:t>
            </a:r>
            <a:r>
              <a:rPr lang="en-US" sz="2000" dirty="0">
                <a:solidFill>
                  <a:schemeClr val="tx1">
                    <a:lumMod val="50000"/>
                  </a:schemeClr>
                </a:solidFill>
                <a:latin typeface="Times New Roman" panose="02020603050405020304" pitchFamily="18" charset="0"/>
                <a:cs typeface="Times New Roman" panose="02020603050405020304" pitchFamily="18" charset="0"/>
              </a:rPr>
              <a:t>(Goforth et al., 2022).</a:t>
            </a:r>
            <a:endParaRPr lang="en-US" sz="2400" b="1" dirty="0">
              <a:solidFill>
                <a:schemeClr val="tx1">
                  <a:lumMod val="50000"/>
                </a:schemeClr>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68533463-2EB6-1E69-4B1E-3F855912A883}"/>
              </a:ext>
            </a:extLst>
          </p:cNvPr>
          <p:cNvSpPr txBox="1"/>
          <p:nvPr/>
        </p:nvSpPr>
        <p:spPr>
          <a:xfrm>
            <a:off x="2286000" y="4252277"/>
            <a:ext cx="2689123" cy="230832"/>
          </a:xfrm>
          <a:prstGeom prst="rect">
            <a:avLst/>
          </a:prstGeom>
          <a:noFill/>
        </p:spPr>
        <p:txBody>
          <a:bodyPr wrap="square">
            <a:spAutoFit/>
          </a:bodyPr>
          <a:lstStyle/>
          <a:p>
            <a:pPr marL="360045" marR="0" indent="-360045"/>
            <a:r>
              <a:rPr lang="en-US" sz="900" dirty="0">
                <a:effectLst/>
                <a:latin typeface="Times New Roman" panose="02020603050405020304" pitchFamily="18" charset="0"/>
                <a:ea typeface="Times New Roman" panose="02020603050405020304" pitchFamily="18" charset="0"/>
              </a:rPr>
              <a:t>(IDRA EAC-South, 2020)</a:t>
            </a:r>
          </a:p>
        </p:txBody>
      </p:sp>
      <p:pic>
        <p:nvPicPr>
          <p:cNvPr id="2054" name="Picture 6" descr="Integration - Definition, Rules ...">
            <a:extLst>
              <a:ext uri="{FF2B5EF4-FFF2-40B4-BE49-F238E27FC236}">
                <a16:creationId xmlns:a16="http://schemas.microsoft.com/office/drawing/2014/main" id="{4790358D-FB8D-8D5C-92D6-54341AD6BE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7786" y="4269329"/>
            <a:ext cx="2857500" cy="16002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5006F922-E855-7DEA-E68F-789CC14190AE}"/>
              </a:ext>
            </a:extLst>
          </p:cNvPr>
          <p:cNvSpPr txBox="1"/>
          <p:nvPr/>
        </p:nvSpPr>
        <p:spPr>
          <a:xfrm>
            <a:off x="4188220" y="3744955"/>
            <a:ext cx="6780896" cy="738664"/>
          </a:xfrm>
          <a:prstGeom prst="rect">
            <a:avLst/>
          </a:prstGeom>
          <a:noFill/>
        </p:spPr>
        <p:txBody>
          <a:bodyPr wrap="square">
            <a:spAutoFit/>
          </a:bodyPr>
          <a:lstStyle/>
          <a:p>
            <a:r>
              <a:rPr lang="en-US" sz="2400" b="1" dirty="0">
                <a:solidFill>
                  <a:schemeClr val="tx1">
                    <a:lumMod val="50000"/>
                  </a:schemeClr>
                </a:solidFill>
                <a:latin typeface="Times New Roman" panose="02020603050405020304" pitchFamily="18" charset="0"/>
                <a:cs typeface="Times New Roman" panose="02020603050405020304" pitchFamily="18" charset="0"/>
              </a:rPr>
              <a:t>Integrating Traditional and Western Approaches </a:t>
            </a:r>
            <a:r>
              <a:rPr lang="en-US" dirty="0">
                <a:solidFill>
                  <a:schemeClr val="tx1">
                    <a:lumMod val="50000"/>
                  </a:schemeClr>
                </a:solidFill>
                <a:latin typeface="Times New Roman" panose="02020603050405020304" pitchFamily="18" charset="0"/>
                <a:cs typeface="Times New Roman" panose="02020603050405020304" pitchFamily="18" charset="0"/>
              </a:rPr>
              <a:t>(Goforth et al., 2022).</a:t>
            </a:r>
          </a:p>
        </p:txBody>
      </p:sp>
      <p:sp>
        <p:nvSpPr>
          <p:cNvPr id="16" name="TextBox 15">
            <a:extLst>
              <a:ext uri="{FF2B5EF4-FFF2-40B4-BE49-F238E27FC236}">
                <a16:creationId xmlns:a16="http://schemas.microsoft.com/office/drawing/2014/main" id="{FD79DA73-9428-3D24-23AC-14BF36AFD12E}"/>
              </a:ext>
            </a:extLst>
          </p:cNvPr>
          <p:cNvSpPr txBox="1"/>
          <p:nvPr/>
        </p:nvSpPr>
        <p:spPr>
          <a:xfrm>
            <a:off x="7761138" y="5842696"/>
            <a:ext cx="6145160" cy="230832"/>
          </a:xfrm>
          <a:prstGeom prst="rect">
            <a:avLst/>
          </a:prstGeom>
          <a:noFill/>
        </p:spPr>
        <p:txBody>
          <a:bodyPr wrap="square">
            <a:spAutoFit/>
          </a:bodyPr>
          <a:lstStyle/>
          <a:p>
            <a:r>
              <a:rPr lang="en-US" sz="900" dirty="0"/>
              <a:t>(Admin, 2024)</a:t>
            </a:r>
          </a:p>
        </p:txBody>
      </p:sp>
    </p:spTree>
    <p:extLst>
      <p:ext uri="{BB962C8B-B14F-4D97-AF65-F5344CB8AC3E}">
        <p14:creationId xmlns:p14="http://schemas.microsoft.com/office/powerpoint/2010/main" val="2327535140"/>
      </p:ext>
    </p:extLst>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F81ED-C6C6-5F46-EE49-A366154F6F1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216B8EB-25EF-D9A5-F746-FD96932818FB}"/>
              </a:ext>
            </a:extLst>
          </p:cNvPr>
          <p:cNvSpPr>
            <a:spLocks noGrp="1"/>
          </p:cNvSpPr>
          <p:nvPr>
            <p:ph type="title"/>
          </p:nvPr>
        </p:nvSpPr>
        <p:spPr>
          <a:xfrm>
            <a:off x="838200" y="442976"/>
            <a:ext cx="10515600" cy="868430"/>
          </a:xfrm>
        </p:spPr>
        <p:txBody>
          <a:bodyPr anchor="t"/>
          <a:lstStyle/>
          <a:p>
            <a:pPr algn="ctr"/>
            <a:r>
              <a:rPr lang="en-US" b="1" dirty="0">
                <a:latin typeface="Times New Roman" panose="02020603050405020304" pitchFamily="18" charset="0"/>
                <a:cs typeface="Times New Roman" panose="02020603050405020304" pitchFamily="18" charset="0"/>
              </a:rPr>
              <a:t>Social Workers, Stand Up!</a:t>
            </a:r>
          </a:p>
        </p:txBody>
      </p:sp>
      <p:sp>
        <p:nvSpPr>
          <p:cNvPr id="10" name="TextBox 9">
            <a:extLst>
              <a:ext uri="{FF2B5EF4-FFF2-40B4-BE49-F238E27FC236}">
                <a16:creationId xmlns:a16="http://schemas.microsoft.com/office/drawing/2014/main" id="{1798A871-0C0F-4A13-F7AF-62A7E89F0434}"/>
              </a:ext>
            </a:extLst>
          </p:cNvPr>
          <p:cNvSpPr txBox="1"/>
          <p:nvPr/>
        </p:nvSpPr>
        <p:spPr>
          <a:xfrm>
            <a:off x="1239520" y="1043050"/>
            <a:ext cx="8701548" cy="461665"/>
          </a:xfrm>
          <a:prstGeom prst="rect">
            <a:avLst/>
          </a:prstGeom>
          <a:noFill/>
        </p:spPr>
        <p:txBody>
          <a:bodyPr wrap="square">
            <a:spAutoFit/>
          </a:bodyPr>
          <a:lstStyle/>
          <a:p>
            <a:pPr algn="ctr"/>
            <a:r>
              <a:rPr lang="en-US" sz="2400" b="1" dirty="0">
                <a:solidFill>
                  <a:schemeClr val="tx1">
                    <a:lumMod val="50000"/>
                  </a:schemeClr>
                </a:solidFill>
                <a:latin typeface="Times New Roman" panose="02020603050405020304" pitchFamily="18" charset="0"/>
                <a:cs typeface="Times New Roman" panose="02020603050405020304" pitchFamily="18" charset="0"/>
              </a:rPr>
              <a:t>Cultural Brokers and Advocates</a:t>
            </a:r>
          </a:p>
        </p:txBody>
      </p:sp>
      <p:pic>
        <p:nvPicPr>
          <p:cNvPr id="1026" name="Picture 2" descr="Cultural Brokers Advocates (CBA ...">
            <a:extLst>
              <a:ext uri="{FF2B5EF4-FFF2-40B4-BE49-F238E27FC236}">
                <a16:creationId xmlns:a16="http://schemas.microsoft.com/office/drawing/2014/main" id="{1F954858-BE34-1426-8ECF-3F7A89C49B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04715"/>
            <a:ext cx="5644961" cy="271794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5FBD8E3-340C-DC4B-33CC-65C1A0995C2F}"/>
              </a:ext>
            </a:extLst>
          </p:cNvPr>
          <p:cNvSpPr txBox="1"/>
          <p:nvPr/>
        </p:nvSpPr>
        <p:spPr>
          <a:xfrm>
            <a:off x="5744660" y="1685019"/>
            <a:ext cx="5522779" cy="584775"/>
          </a:xfrm>
          <a:prstGeom prst="rect">
            <a:avLst/>
          </a:prstGeom>
          <a:noFill/>
        </p:spPr>
        <p:txBody>
          <a:bodyPr wrap="square" rtlCol="0">
            <a:spAutoFit/>
          </a:bodyPr>
          <a:lstStyle/>
          <a:p>
            <a:r>
              <a:rPr lang="en-US" sz="3200" b="1" dirty="0">
                <a:solidFill>
                  <a:schemeClr val="tx1">
                    <a:lumMod val="50000"/>
                  </a:schemeClr>
                </a:solidFill>
                <a:latin typeface="HGGothicE" panose="020B0909000000000000" pitchFamily="49" charset="-128"/>
                <a:ea typeface="HGGothicE" panose="020B0909000000000000" pitchFamily="49" charset="-128"/>
                <a:cs typeface="Times New Roman" panose="02020603050405020304" pitchFamily="18" charset="0"/>
              </a:rPr>
              <a:t>■ </a:t>
            </a:r>
            <a:r>
              <a:rPr lang="en-US" sz="3200" b="1" dirty="0">
                <a:solidFill>
                  <a:schemeClr val="tx1">
                    <a:lumMod val="50000"/>
                  </a:schemeClr>
                </a:solidFill>
                <a:latin typeface="Times New Roman" panose="02020603050405020304" pitchFamily="18" charset="0"/>
                <a:cs typeface="Times New Roman" panose="02020603050405020304" pitchFamily="18" charset="0"/>
              </a:rPr>
              <a:t>Bridge the GAP </a:t>
            </a:r>
            <a:r>
              <a:rPr lang="en-US" sz="1600" dirty="0">
                <a:solidFill>
                  <a:schemeClr val="tx1">
                    <a:lumMod val="50000"/>
                  </a:schemeClr>
                </a:solidFill>
                <a:latin typeface="Times New Roman" panose="02020603050405020304" pitchFamily="18" charset="0"/>
                <a:cs typeface="Times New Roman" panose="02020603050405020304" pitchFamily="18" charset="0"/>
              </a:rPr>
              <a:t>(Kildea et al., 2010) </a:t>
            </a:r>
          </a:p>
        </p:txBody>
      </p:sp>
      <p:sp>
        <p:nvSpPr>
          <p:cNvPr id="5" name="TextBox 4">
            <a:extLst>
              <a:ext uri="{FF2B5EF4-FFF2-40B4-BE49-F238E27FC236}">
                <a16:creationId xmlns:a16="http://schemas.microsoft.com/office/drawing/2014/main" id="{751C3D73-06A3-DD49-79F2-BE4BE6CCC4CE}"/>
              </a:ext>
            </a:extLst>
          </p:cNvPr>
          <p:cNvSpPr txBox="1"/>
          <p:nvPr/>
        </p:nvSpPr>
        <p:spPr>
          <a:xfrm>
            <a:off x="5744660" y="3842318"/>
            <a:ext cx="6939279" cy="584775"/>
          </a:xfrm>
          <a:prstGeom prst="rect">
            <a:avLst/>
          </a:prstGeom>
          <a:noFill/>
        </p:spPr>
        <p:txBody>
          <a:bodyPr wrap="square">
            <a:spAutoFit/>
          </a:bodyPr>
          <a:lstStyle/>
          <a:p>
            <a:r>
              <a:rPr lang="en-US" sz="3200" b="1" dirty="0">
                <a:solidFill>
                  <a:schemeClr val="tx1">
                    <a:lumMod val="50000"/>
                  </a:schemeClr>
                </a:solidFill>
                <a:latin typeface="HGGothicE" panose="020B0909000000000000" pitchFamily="49" charset="-128"/>
                <a:ea typeface="HGGothicE" panose="020B0909000000000000" pitchFamily="49" charset="-128"/>
                <a:cs typeface="Times New Roman" panose="02020603050405020304" pitchFamily="18" charset="0"/>
              </a:rPr>
              <a:t>■</a:t>
            </a:r>
            <a:r>
              <a:rPr lang="en-US" sz="3200" b="1" dirty="0">
                <a:solidFill>
                  <a:schemeClr val="tx1">
                    <a:lumMod val="50000"/>
                  </a:schemeClr>
                </a:solidFill>
                <a:latin typeface="Times New Roman" panose="02020603050405020304" pitchFamily="18" charset="0"/>
                <a:cs typeface="Times New Roman" panose="02020603050405020304" pitchFamily="18" charset="0"/>
              </a:rPr>
              <a:t>Advocate for policies </a:t>
            </a:r>
            <a:r>
              <a:rPr lang="en-US" sz="1600" dirty="0">
                <a:solidFill>
                  <a:schemeClr val="tx1">
                    <a:lumMod val="50000"/>
                  </a:schemeClr>
                </a:solidFill>
                <a:latin typeface="Times New Roman" panose="02020603050405020304" pitchFamily="18" charset="0"/>
                <a:cs typeface="Times New Roman" panose="02020603050405020304" pitchFamily="18" charset="0"/>
              </a:rPr>
              <a:t>(Kildea et al., 2010)</a:t>
            </a:r>
          </a:p>
        </p:txBody>
      </p:sp>
      <p:pic>
        <p:nvPicPr>
          <p:cNvPr id="1028" name="Picture 4" descr="Bridge | History, Design, Types, Parts ...">
            <a:extLst>
              <a:ext uri="{FF2B5EF4-FFF2-40B4-BE49-F238E27FC236}">
                <a16:creationId xmlns:a16="http://schemas.microsoft.com/office/drawing/2014/main" id="{10BC3ACA-B734-3890-0F95-F239B8ED6D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5790" y="5172981"/>
            <a:ext cx="3448050" cy="13239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AFD9EA2-3B52-1860-D21B-3B058D915EA0}"/>
              </a:ext>
            </a:extLst>
          </p:cNvPr>
          <p:cNvSpPr txBox="1"/>
          <p:nvPr/>
        </p:nvSpPr>
        <p:spPr>
          <a:xfrm>
            <a:off x="2503949" y="3903874"/>
            <a:ext cx="3967972" cy="230832"/>
          </a:xfrm>
          <a:prstGeom prst="rect">
            <a:avLst/>
          </a:prstGeom>
          <a:noFill/>
        </p:spPr>
        <p:txBody>
          <a:bodyPr wrap="square">
            <a:spAutoFit/>
          </a:bodyPr>
          <a:lstStyle/>
          <a:p>
            <a:r>
              <a:rPr lang="en-US" sz="900" i="1" dirty="0">
                <a:solidFill>
                  <a:schemeClr val="tx1">
                    <a:lumMod val="50000"/>
                  </a:schemeClr>
                </a:solidFill>
                <a:effectLst/>
                <a:latin typeface="Times New Roman" panose="02020603050405020304" pitchFamily="18" charset="0"/>
                <a:ea typeface="Aptos" panose="020B0004020202020204" pitchFamily="34" charset="0"/>
              </a:rPr>
              <a:t>(Cultural broker family advocate program, 2021)</a:t>
            </a:r>
            <a:endParaRPr lang="en-US" sz="900" dirty="0">
              <a:solidFill>
                <a:schemeClr val="tx1">
                  <a:lumMod val="50000"/>
                </a:schemeClr>
              </a:solidFill>
            </a:endParaRPr>
          </a:p>
        </p:txBody>
      </p:sp>
    </p:spTree>
    <p:extLst>
      <p:ext uri="{BB962C8B-B14F-4D97-AF65-F5344CB8AC3E}">
        <p14:creationId xmlns:p14="http://schemas.microsoft.com/office/powerpoint/2010/main" val="2502756444"/>
      </p:ext>
    </p:extLst>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8E4910-0158-763A-F392-9910414FF3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F71E7AB-9033-C515-FC7E-58FA98B6DD69}"/>
              </a:ext>
            </a:extLst>
          </p:cNvPr>
          <p:cNvSpPr>
            <a:spLocks noGrp="1"/>
          </p:cNvSpPr>
          <p:nvPr>
            <p:ph type="title"/>
          </p:nvPr>
        </p:nvSpPr>
        <p:spPr>
          <a:xfrm>
            <a:off x="838200" y="442976"/>
            <a:ext cx="10515600" cy="868430"/>
          </a:xfrm>
        </p:spPr>
        <p:txBody>
          <a:bodyPr anchor="t"/>
          <a:lstStyle/>
          <a:p>
            <a:pPr algn="ctr"/>
            <a:r>
              <a:rPr lang="en-US" b="1" dirty="0">
                <a:latin typeface="Times New Roman" panose="02020603050405020304" pitchFamily="18" charset="0"/>
                <a:cs typeface="Times New Roman" panose="02020603050405020304" pitchFamily="18" charset="0"/>
              </a:rPr>
              <a:t>Social Workers, Stand Up!</a:t>
            </a:r>
          </a:p>
        </p:txBody>
      </p:sp>
      <p:sp>
        <p:nvSpPr>
          <p:cNvPr id="10" name="TextBox 9">
            <a:extLst>
              <a:ext uri="{FF2B5EF4-FFF2-40B4-BE49-F238E27FC236}">
                <a16:creationId xmlns:a16="http://schemas.microsoft.com/office/drawing/2014/main" id="{03659B92-5A95-946B-F0AF-6B112831320B}"/>
              </a:ext>
            </a:extLst>
          </p:cNvPr>
          <p:cNvSpPr txBox="1"/>
          <p:nvPr/>
        </p:nvSpPr>
        <p:spPr>
          <a:xfrm>
            <a:off x="1239520" y="1043050"/>
            <a:ext cx="8701548" cy="461665"/>
          </a:xfrm>
          <a:prstGeom prst="rect">
            <a:avLst/>
          </a:prstGeom>
          <a:noFill/>
        </p:spPr>
        <p:txBody>
          <a:bodyPr wrap="square">
            <a:spAutoFit/>
          </a:bodyPr>
          <a:lstStyle/>
          <a:p>
            <a:pPr algn="ctr"/>
            <a:r>
              <a:rPr lang="en-US" sz="2400" b="1" dirty="0">
                <a:solidFill>
                  <a:schemeClr val="tx1">
                    <a:lumMod val="50000"/>
                  </a:schemeClr>
                </a:solidFill>
                <a:latin typeface="Times New Roman" panose="02020603050405020304" pitchFamily="18" charset="0"/>
                <a:cs typeface="Times New Roman" panose="02020603050405020304" pitchFamily="18" charset="0"/>
              </a:rPr>
              <a:t>Education and Facilitation</a:t>
            </a:r>
          </a:p>
        </p:txBody>
      </p:sp>
      <p:sp>
        <p:nvSpPr>
          <p:cNvPr id="2" name="TextBox 1">
            <a:extLst>
              <a:ext uri="{FF2B5EF4-FFF2-40B4-BE49-F238E27FC236}">
                <a16:creationId xmlns:a16="http://schemas.microsoft.com/office/drawing/2014/main" id="{DD0216D5-793E-C860-DAAA-C5815EC1DCA6}"/>
              </a:ext>
            </a:extLst>
          </p:cNvPr>
          <p:cNvSpPr txBox="1"/>
          <p:nvPr/>
        </p:nvSpPr>
        <p:spPr>
          <a:xfrm>
            <a:off x="5744660" y="1685019"/>
            <a:ext cx="5522779" cy="584775"/>
          </a:xfrm>
          <a:prstGeom prst="rect">
            <a:avLst/>
          </a:prstGeom>
          <a:noFill/>
        </p:spPr>
        <p:txBody>
          <a:bodyPr wrap="square" rtlCol="0">
            <a:spAutoFit/>
          </a:bodyPr>
          <a:lstStyle/>
          <a:p>
            <a:r>
              <a:rPr lang="en-US" sz="3200" b="1" dirty="0">
                <a:solidFill>
                  <a:schemeClr val="tx1">
                    <a:lumMod val="50000"/>
                  </a:schemeClr>
                </a:solidFill>
                <a:latin typeface="HGGothicE" panose="020B0909000000000000" pitchFamily="49" charset="-128"/>
                <a:ea typeface="HGGothicE" panose="020B0909000000000000" pitchFamily="49" charset="-128"/>
                <a:cs typeface="Times New Roman" panose="02020603050405020304" pitchFamily="18" charset="0"/>
              </a:rPr>
              <a:t>■ </a:t>
            </a:r>
            <a:r>
              <a:rPr lang="en-US" sz="3200" b="1" dirty="0">
                <a:solidFill>
                  <a:schemeClr val="tx1">
                    <a:lumMod val="50000"/>
                  </a:schemeClr>
                </a:solidFill>
                <a:latin typeface="Times New Roman" panose="02020603050405020304" pitchFamily="18" charset="0"/>
                <a:cs typeface="Times New Roman" panose="02020603050405020304" pitchFamily="18" charset="0"/>
              </a:rPr>
              <a:t>Educate </a:t>
            </a:r>
            <a:r>
              <a:rPr lang="en-US" sz="1600" dirty="0">
                <a:solidFill>
                  <a:schemeClr val="tx1">
                    <a:lumMod val="50000"/>
                  </a:schemeClr>
                </a:solidFill>
                <a:latin typeface="Times New Roman" panose="02020603050405020304" pitchFamily="18" charset="0"/>
                <a:cs typeface="Times New Roman" panose="02020603050405020304" pitchFamily="18" charset="0"/>
              </a:rPr>
              <a:t>(Hui et al., 2021) </a:t>
            </a:r>
          </a:p>
        </p:txBody>
      </p:sp>
      <p:sp>
        <p:nvSpPr>
          <p:cNvPr id="5" name="TextBox 4">
            <a:extLst>
              <a:ext uri="{FF2B5EF4-FFF2-40B4-BE49-F238E27FC236}">
                <a16:creationId xmlns:a16="http://schemas.microsoft.com/office/drawing/2014/main" id="{FFA23F87-E476-1EAE-D8F7-0094C35AE039}"/>
              </a:ext>
            </a:extLst>
          </p:cNvPr>
          <p:cNvSpPr txBox="1"/>
          <p:nvPr/>
        </p:nvSpPr>
        <p:spPr>
          <a:xfrm>
            <a:off x="5744660" y="3842318"/>
            <a:ext cx="6939279" cy="584775"/>
          </a:xfrm>
          <a:prstGeom prst="rect">
            <a:avLst/>
          </a:prstGeom>
          <a:noFill/>
        </p:spPr>
        <p:txBody>
          <a:bodyPr wrap="square">
            <a:spAutoFit/>
          </a:bodyPr>
          <a:lstStyle/>
          <a:p>
            <a:r>
              <a:rPr lang="en-US" sz="3200" b="1" dirty="0">
                <a:solidFill>
                  <a:schemeClr val="tx1">
                    <a:lumMod val="50000"/>
                  </a:schemeClr>
                </a:solidFill>
                <a:latin typeface="HGGothicE" panose="020B0909000000000000" pitchFamily="49" charset="-128"/>
                <a:ea typeface="HGGothicE" panose="020B0909000000000000" pitchFamily="49" charset="-128"/>
                <a:cs typeface="Times New Roman" panose="02020603050405020304" pitchFamily="18" charset="0"/>
              </a:rPr>
              <a:t>■</a:t>
            </a:r>
            <a:r>
              <a:rPr lang="en-US" sz="3200" b="1" dirty="0">
                <a:solidFill>
                  <a:schemeClr val="tx1">
                    <a:lumMod val="50000"/>
                  </a:schemeClr>
                </a:solidFill>
                <a:latin typeface="Times New Roman" panose="02020603050405020304" pitchFamily="18" charset="0"/>
                <a:cs typeface="Times New Roman" panose="02020603050405020304" pitchFamily="18" charset="0"/>
              </a:rPr>
              <a:t>Facilitate </a:t>
            </a:r>
            <a:r>
              <a:rPr lang="en-US" sz="1600" dirty="0">
                <a:solidFill>
                  <a:schemeClr val="tx1">
                    <a:lumMod val="50000"/>
                  </a:schemeClr>
                </a:solidFill>
                <a:latin typeface="Times New Roman" panose="02020603050405020304" pitchFamily="18" charset="0"/>
                <a:cs typeface="Times New Roman" panose="02020603050405020304" pitchFamily="18" charset="0"/>
              </a:rPr>
              <a:t>(Hui et al., 2021)</a:t>
            </a:r>
          </a:p>
        </p:txBody>
      </p:sp>
      <p:pic>
        <p:nvPicPr>
          <p:cNvPr id="1028" name="Picture 4" descr="Bridge | History, Design, Types, Parts ...">
            <a:extLst>
              <a:ext uri="{FF2B5EF4-FFF2-40B4-BE49-F238E27FC236}">
                <a16:creationId xmlns:a16="http://schemas.microsoft.com/office/drawing/2014/main" id="{44E45A7F-543E-87CD-D28D-9D7CE24ED8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5790" y="5172981"/>
            <a:ext cx="3448050" cy="13239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71B8433-0D48-910C-2093-8002057E8DFE}"/>
              </a:ext>
            </a:extLst>
          </p:cNvPr>
          <p:cNvSpPr txBox="1"/>
          <p:nvPr/>
        </p:nvSpPr>
        <p:spPr>
          <a:xfrm>
            <a:off x="1467655" y="4239102"/>
            <a:ext cx="3967972" cy="230832"/>
          </a:xfrm>
          <a:prstGeom prst="rect">
            <a:avLst/>
          </a:prstGeom>
          <a:noFill/>
        </p:spPr>
        <p:txBody>
          <a:bodyPr wrap="square">
            <a:spAutoFit/>
          </a:bodyPr>
          <a:lstStyle/>
          <a:p>
            <a:r>
              <a:rPr lang="en-US" sz="900" i="1" dirty="0">
                <a:solidFill>
                  <a:schemeClr val="tx1">
                    <a:lumMod val="50000"/>
                  </a:schemeClr>
                </a:solidFill>
                <a:effectLst/>
                <a:latin typeface="Times New Roman" panose="02020603050405020304" pitchFamily="18" charset="0"/>
                <a:ea typeface="Aptos" panose="020B0004020202020204" pitchFamily="34" charset="0"/>
              </a:rPr>
              <a:t>(Cultural broker family advocate program, 2021)</a:t>
            </a:r>
            <a:endParaRPr lang="en-US" sz="900" dirty="0">
              <a:solidFill>
                <a:schemeClr val="tx1">
                  <a:lumMod val="50000"/>
                </a:schemeClr>
              </a:solidFill>
            </a:endParaRPr>
          </a:p>
        </p:txBody>
      </p:sp>
      <p:pic>
        <p:nvPicPr>
          <p:cNvPr id="4" name="Picture 2" descr="Facilitate Education – Word Forest">
            <a:extLst>
              <a:ext uri="{FF2B5EF4-FFF2-40B4-BE49-F238E27FC236}">
                <a16:creationId xmlns:a16="http://schemas.microsoft.com/office/drawing/2014/main" id="{D4A158B8-9E91-D9CF-8676-12F701B878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687" y="1710885"/>
            <a:ext cx="4470907" cy="2503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8619006"/>
      </p:ext>
    </p:extLst>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BEB51B-18B5-BEDB-66CA-08B24F60861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933FFE9-068E-325E-446E-6D7F8C6B15E5}"/>
              </a:ext>
            </a:extLst>
          </p:cNvPr>
          <p:cNvSpPr>
            <a:spLocks noGrp="1"/>
          </p:cNvSpPr>
          <p:nvPr>
            <p:ph type="title"/>
          </p:nvPr>
        </p:nvSpPr>
        <p:spPr>
          <a:xfrm>
            <a:off x="838200" y="442976"/>
            <a:ext cx="10515600" cy="868430"/>
          </a:xfrm>
        </p:spPr>
        <p:txBody>
          <a:bodyPr anchor="t"/>
          <a:lstStyle/>
          <a:p>
            <a:pPr algn="ctr"/>
            <a:r>
              <a:rPr lang="en-US" b="1" dirty="0">
                <a:latin typeface="Times New Roman" panose="02020603050405020304" pitchFamily="18" charset="0"/>
                <a:cs typeface="Times New Roman" panose="02020603050405020304" pitchFamily="18" charset="0"/>
              </a:rPr>
              <a:t>Social Workers, Stand Up!</a:t>
            </a:r>
          </a:p>
        </p:txBody>
      </p:sp>
      <p:sp>
        <p:nvSpPr>
          <p:cNvPr id="10" name="TextBox 9">
            <a:extLst>
              <a:ext uri="{FF2B5EF4-FFF2-40B4-BE49-F238E27FC236}">
                <a16:creationId xmlns:a16="http://schemas.microsoft.com/office/drawing/2014/main" id="{4C758665-EC6D-A8EA-5058-C2BC433A52B2}"/>
              </a:ext>
            </a:extLst>
          </p:cNvPr>
          <p:cNvSpPr txBox="1"/>
          <p:nvPr/>
        </p:nvSpPr>
        <p:spPr>
          <a:xfrm>
            <a:off x="1239520" y="1043050"/>
            <a:ext cx="8701548" cy="461665"/>
          </a:xfrm>
          <a:prstGeom prst="rect">
            <a:avLst/>
          </a:prstGeom>
          <a:noFill/>
        </p:spPr>
        <p:txBody>
          <a:bodyPr wrap="square">
            <a:spAutoFit/>
          </a:bodyPr>
          <a:lstStyle/>
          <a:p>
            <a:pPr algn="ctr"/>
            <a:r>
              <a:rPr lang="en-US" sz="2400" b="1" dirty="0">
                <a:solidFill>
                  <a:schemeClr val="tx1">
                    <a:lumMod val="50000"/>
                  </a:schemeClr>
                </a:solidFill>
                <a:latin typeface="Times New Roman" panose="02020603050405020304" pitchFamily="18" charset="0"/>
                <a:cs typeface="Times New Roman" panose="02020603050405020304" pitchFamily="18" charset="0"/>
              </a:rPr>
              <a:t>Influencers and Developers</a:t>
            </a:r>
          </a:p>
        </p:txBody>
      </p:sp>
      <p:sp>
        <p:nvSpPr>
          <p:cNvPr id="2" name="TextBox 1">
            <a:extLst>
              <a:ext uri="{FF2B5EF4-FFF2-40B4-BE49-F238E27FC236}">
                <a16:creationId xmlns:a16="http://schemas.microsoft.com/office/drawing/2014/main" id="{1F2F5E43-C371-578C-02E0-CC997FCACD4D}"/>
              </a:ext>
            </a:extLst>
          </p:cNvPr>
          <p:cNvSpPr txBox="1"/>
          <p:nvPr/>
        </p:nvSpPr>
        <p:spPr>
          <a:xfrm>
            <a:off x="5015681" y="1732374"/>
            <a:ext cx="6251759" cy="584775"/>
          </a:xfrm>
          <a:prstGeom prst="rect">
            <a:avLst/>
          </a:prstGeom>
          <a:noFill/>
        </p:spPr>
        <p:txBody>
          <a:bodyPr wrap="square" rtlCol="0">
            <a:spAutoFit/>
          </a:bodyPr>
          <a:lstStyle/>
          <a:p>
            <a:r>
              <a:rPr lang="en-US" sz="3200" b="1" dirty="0">
                <a:solidFill>
                  <a:schemeClr val="tx1">
                    <a:lumMod val="50000"/>
                  </a:schemeClr>
                </a:solidFill>
                <a:latin typeface="HGGothicE" panose="020B0909000000000000" pitchFamily="49" charset="-128"/>
                <a:ea typeface="HGGothicE" panose="020B0909000000000000" pitchFamily="49" charset="-128"/>
                <a:cs typeface="Times New Roman" panose="02020603050405020304" pitchFamily="18" charset="0"/>
              </a:rPr>
              <a:t>■ </a:t>
            </a:r>
            <a:r>
              <a:rPr lang="en-US" sz="3200" b="1" dirty="0">
                <a:solidFill>
                  <a:schemeClr val="tx1">
                    <a:lumMod val="50000"/>
                  </a:schemeClr>
                </a:solidFill>
                <a:latin typeface="Times New Roman" panose="02020603050405020304" pitchFamily="18" charset="0"/>
                <a:cs typeface="Times New Roman" panose="02020603050405020304" pitchFamily="18" charset="0"/>
              </a:rPr>
              <a:t>Policy Influencers </a:t>
            </a:r>
            <a:r>
              <a:rPr lang="en-US" sz="1600" dirty="0">
                <a:solidFill>
                  <a:schemeClr val="tx1">
                    <a:lumMod val="50000"/>
                  </a:schemeClr>
                </a:solidFill>
                <a:latin typeface="Times New Roman" panose="02020603050405020304" pitchFamily="18" charset="0"/>
                <a:cs typeface="Times New Roman" panose="02020603050405020304" pitchFamily="18" charset="0"/>
              </a:rPr>
              <a:t>(Smiley et al., 2021) </a:t>
            </a:r>
          </a:p>
        </p:txBody>
      </p:sp>
      <p:sp>
        <p:nvSpPr>
          <p:cNvPr id="5" name="TextBox 4">
            <a:extLst>
              <a:ext uri="{FF2B5EF4-FFF2-40B4-BE49-F238E27FC236}">
                <a16:creationId xmlns:a16="http://schemas.microsoft.com/office/drawing/2014/main" id="{AFAC0032-4C33-C8DE-F3E5-A49E055B64FC}"/>
              </a:ext>
            </a:extLst>
          </p:cNvPr>
          <p:cNvSpPr txBox="1"/>
          <p:nvPr/>
        </p:nvSpPr>
        <p:spPr>
          <a:xfrm>
            <a:off x="5744660" y="3842318"/>
            <a:ext cx="6939279" cy="584775"/>
          </a:xfrm>
          <a:prstGeom prst="rect">
            <a:avLst/>
          </a:prstGeom>
          <a:noFill/>
        </p:spPr>
        <p:txBody>
          <a:bodyPr wrap="square">
            <a:spAutoFit/>
          </a:bodyPr>
          <a:lstStyle/>
          <a:p>
            <a:r>
              <a:rPr lang="en-US" sz="3200" b="1" dirty="0">
                <a:solidFill>
                  <a:schemeClr val="tx1">
                    <a:lumMod val="50000"/>
                  </a:schemeClr>
                </a:solidFill>
                <a:latin typeface="HGGothicE" panose="020B0909000000000000" pitchFamily="49" charset="-128"/>
                <a:ea typeface="HGGothicE" panose="020B0909000000000000" pitchFamily="49" charset="-128"/>
                <a:cs typeface="Times New Roman" panose="02020603050405020304" pitchFamily="18" charset="0"/>
              </a:rPr>
              <a:t>■</a:t>
            </a:r>
            <a:r>
              <a:rPr lang="en-US" sz="3200" b="1" dirty="0">
                <a:solidFill>
                  <a:schemeClr val="tx1">
                    <a:lumMod val="50000"/>
                  </a:schemeClr>
                </a:solidFill>
                <a:latin typeface="Times New Roman" panose="02020603050405020304" pitchFamily="18" charset="0"/>
                <a:cs typeface="Times New Roman" panose="02020603050405020304" pitchFamily="18" charset="0"/>
              </a:rPr>
              <a:t>Program Developers </a:t>
            </a:r>
            <a:r>
              <a:rPr lang="en-US" sz="1600" dirty="0">
                <a:solidFill>
                  <a:schemeClr val="tx1">
                    <a:lumMod val="50000"/>
                  </a:schemeClr>
                </a:solidFill>
                <a:latin typeface="Times New Roman" panose="02020603050405020304" pitchFamily="18" charset="0"/>
                <a:cs typeface="Times New Roman" panose="02020603050405020304" pitchFamily="18" charset="0"/>
              </a:rPr>
              <a:t>(Smiley et al., 2021)</a:t>
            </a:r>
          </a:p>
        </p:txBody>
      </p:sp>
      <p:sp>
        <p:nvSpPr>
          <p:cNvPr id="7" name="TextBox 6">
            <a:extLst>
              <a:ext uri="{FF2B5EF4-FFF2-40B4-BE49-F238E27FC236}">
                <a16:creationId xmlns:a16="http://schemas.microsoft.com/office/drawing/2014/main" id="{99787CE1-796A-58A1-05EA-8FA7ACDED8A3}"/>
              </a:ext>
            </a:extLst>
          </p:cNvPr>
          <p:cNvSpPr txBox="1"/>
          <p:nvPr/>
        </p:nvSpPr>
        <p:spPr>
          <a:xfrm>
            <a:off x="1644635" y="3865291"/>
            <a:ext cx="1531184" cy="276999"/>
          </a:xfrm>
          <a:prstGeom prst="rect">
            <a:avLst/>
          </a:prstGeom>
          <a:noFill/>
        </p:spPr>
        <p:txBody>
          <a:bodyPr wrap="square">
            <a:spAutoFit/>
          </a:bodyPr>
          <a:lstStyle/>
          <a:p>
            <a:r>
              <a:rPr lang="en-US" sz="1200" dirty="0">
                <a:solidFill>
                  <a:schemeClr val="tx1">
                    <a:lumMod val="50000"/>
                  </a:schemeClr>
                </a:solidFill>
                <a:latin typeface="Times New Roman" panose="02020603050405020304" pitchFamily="18" charset="0"/>
                <a:cs typeface="Times New Roman" panose="02020603050405020304" pitchFamily="18" charset="0"/>
              </a:rPr>
              <a:t>(Momanyi, 2023</a:t>
            </a:r>
            <a:r>
              <a:rPr lang="en-US" sz="900" dirty="0"/>
              <a:t>)</a:t>
            </a:r>
            <a:endParaRPr lang="en-US" sz="900" dirty="0">
              <a:solidFill>
                <a:schemeClr val="tx1">
                  <a:lumMod val="50000"/>
                </a:schemeClr>
              </a:solidFill>
            </a:endParaRPr>
          </a:p>
        </p:txBody>
      </p:sp>
      <p:pic>
        <p:nvPicPr>
          <p:cNvPr id="2050" name="Picture 2" descr="6 tips to influence the policy agenda">
            <a:extLst>
              <a:ext uri="{FF2B5EF4-FFF2-40B4-BE49-F238E27FC236}">
                <a16:creationId xmlns:a16="http://schemas.microsoft.com/office/drawing/2014/main" id="{9CD50ADE-2E95-C857-D985-FDC1A0D46E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594382"/>
            <a:ext cx="3379839" cy="231974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ocial Work">
            <a:extLst>
              <a:ext uri="{FF2B5EF4-FFF2-40B4-BE49-F238E27FC236}">
                <a16:creationId xmlns:a16="http://schemas.microsoft.com/office/drawing/2014/main" id="{9649A03D-5F7B-AD6C-F8D7-BCF4626DBE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8262" y="4727627"/>
            <a:ext cx="2914650" cy="157162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3AF849D-43DA-AE73-EFEF-DB6CD1026CFA}"/>
              </a:ext>
            </a:extLst>
          </p:cNvPr>
          <p:cNvSpPr txBox="1"/>
          <p:nvPr/>
        </p:nvSpPr>
        <p:spPr>
          <a:xfrm>
            <a:off x="2474041" y="6299252"/>
            <a:ext cx="2541640" cy="276999"/>
          </a:xfrm>
          <a:prstGeom prst="rect">
            <a:avLst/>
          </a:prstGeom>
          <a:noFill/>
        </p:spPr>
        <p:txBody>
          <a:bodyPr wrap="square">
            <a:spAutoFit/>
          </a:bodyPr>
          <a:lstStyle/>
          <a:p>
            <a:r>
              <a:rPr lang="en-US" sz="1200" dirty="0">
                <a:latin typeface="Times New Roman" panose="02020603050405020304" pitchFamily="18" charset="0"/>
                <a:cs typeface="Times New Roman" panose="02020603050405020304" pitchFamily="18" charset="0"/>
              </a:rPr>
              <a:t>(University &amp; Work, </a:t>
            </a:r>
            <a:r>
              <a:rPr lang="en-US" sz="1200" i="1" dirty="0">
                <a:latin typeface="Times New Roman" panose="02020603050405020304" pitchFamily="18" charset="0"/>
                <a:cs typeface="Times New Roman" panose="02020603050405020304" pitchFamily="18" charset="0"/>
              </a:rPr>
              <a:t>Undergraduate</a:t>
            </a:r>
            <a:r>
              <a:rPr lang="en-US" sz="1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57876841"/>
      </p:ext>
    </p:extLst>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652BE6-DE90-72BB-9284-69CC9DA886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75C3C5D-C3CA-A05A-4852-551D4C2F5CE0}"/>
              </a:ext>
            </a:extLst>
          </p:cNvPr>
          <p:cNvSpPr>
            <a:spLocks noGrp="1"/>
          </p:cNvSpPr>
          <p:nvPr>
            <p:ph type="title"/>
          </p:nvPr>
        </p:nvSpPr>
        <p:spPr>
          <a:xfrm>
            <a:off x="838200" y="442976"/>
            <a:ext cx="10515600" cy="868430"/>
          </a:xfrm>
        </p:spPr>
        <p:txBody>
          <a:bodyPr anchor="t"/>
          <a:lstStyle/>
          <a:p>
            <a:pPr algn="ctr"/>
            <a:r>
              <a:rPr lang="en-US" b="1" dirty="0">
                <a:latin typeface="Times New Roman" panose="02020603050405020304" pitchFamily="18" charset="0"/>
                <a:cs typeface="Times New Roman" panose="02020603050405020304" pitchFamily="18" charset="0"/>
              </a:rPr>
              <a:t>Social Workers, Stand Up!</a:t>
            </a:r>
          </a:p>
        </p:txBody>
      </p:sp>
      <p:sp>
        <p:nvSpPr>
          <p:cNvPr id="10" name="TextBox 9">
            <a:extLst>
              <a:ext uri="{FF2B5EF4-FFF2-40B4-BE49-F238E27FC236}">
                <a16:creationId xmlns:a16="http://schemas.microsoft.com/office/drawing/2014/main" id="{96EB2EE1-5EB4-4DCF-D3B4-B03D6F47EED7}"/>
              </a:ext>
            </a:extLst>
          </p:cNvPr>
          <p:cNvSpPr txBox="1"/>
          <p:nvPr/>
        </p:nvSpPr>
        <p:spPr>
          <a:xfrm>
            <a:off x="1239520" y="1043050"/>
            <a:ext cx="8701548" cy="461665"/>
          </a:xfrm>
          <a:prstGeom prst="rect">
            <a:avLst/>
          </a:prstGeom>
          <a:noFill/>
        </p:spPr>
        <p:txBody>
          <a:bodyPr wrap="square">
            <a:spAutoFit/>
          </a:bodyPr>
          <a:lstStyle/>
          <a:p>
            <a:pPr algn="ctr"/>
            <a:r>
              <a:rPr lang="en-US" sz="2400" b="1" dirty="0">
                <a:solidFill>
                  <a:schemeClr val="tx1">
                    <a:lumMod val="50000"/>
                  </a:schemeClr>
                </a:solidFill>
                <a:latin typeface="Times New Roman" panose="02020603050405020304" pitchFamily="18" charset="0"/>
                <a:cs typeface="Times New Roman" panose="02020603050405020304" pitchFamily="18" charset="0"/>
              </a:rPr>
              <a:t>Trauma-Informed Perspective</a:t>
            </a:r>
          </a:p>
        </p:txBody>
      </p:sp>
      <p:pic>
        <p:nvPicPr>
          <p:cNvPr id="3074" name="Picture 2" descr="Trauma Informed Care for Teen Girls ...">
            <a:extLst>
              <a:ext uri="{FF2B5EF4-FFF2-40B4-BE49-F238E27FC236}">
                <a16:creationId xmlns:a16="http://schemas.microsoft.com/office/drawing/2014/main" id="{C656CE36-90D1-9F6D-7738-EF85EF1F1A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6085" y="1548937"/>
            <a:ext cx="4288417" cy="370363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14F65720-C65C-DA64-F3F2-1455FD8297B4}"/>
              </a:ext>
            </a:extLst>
          </p:cNvPr>
          <p:cNvSpPr txBox="1"/>
          <p:nvPr/>
        </p:nvSpPr>
        <p:spPr>
          <a:xfrm>
            <a:off x="3845068" y="5227328"/>
            <a:ext cx="6096000" cy="338554"/>
          </a:xfrm>
          <a:prstGeom prst="rect">
            <a:avLst/>
          </a:prstGeom>
          <a:noFill/>
        </p:spPr>
        <p:txBody>
          <a:bodyPr wrap="square">
            <a:spAutoFit/>
          </a:bodyPr>
          <a:lstStyle/>
          <a:p>
            <a:r>
              <a:rPr lang="en-US" sz="1600" dirty="0">
                <a:solidFill>
                  <a:schemeClr val="tx1">
                    <a:lumMod val="50000"/>
                  </a:schemeClr>
                </a:solidFill>
                <a:latin typeface="Times New Roman" panose="02020603050405020304" pitchFamily="18" charset="0"/>
                <a:cs typeface="Times New Roman" panose="02020603050405020304" pitchFamily="18" charset="0"/>
              </a:rPr>
              <a:t>(</a:t>
            </a:r>
            <a:r>
              <a:rPr lang="en-US" sz="1600" i="1" dirty="0">
                <a:solidFill>
                  <a:schemeClr val="tx1">
                    <a:lumMod val="50000"/>
                  </a:schemeClr>
                </a:solidFill>
                <a:latin typeface="Times New Roman" panose="02020603050405020304" pitchFamily="18" charset="0"/>
                <a:cs typeface="Times New Roman" panose="02020603050405020304" pitchFamily="18" charset="0"/>
              </a:rPr>
              <a:t>Trauma informed care for teen girls,</a:t>
            </a:r>
            <a:r>
              <a:rPr lang="en-US" sz="1600" dirty="0">
                <a:solidFill>
                  <a:schemeClr val="tx1">
                    <a:lumMod val="50000"/>
                  </a:schemeClr>
                </a:solidFill>
                <a:latin typeface="Times New Roman" panose="02020603050405020304" pitchFamily="18" charset="0"/>
                <a:cs typeface="Times New Roman" panose="02020603050405020304" pitchFamily="18" charset="0"/>
              </a:rPr>
              <a:t> 2022)</a:t>
            </a:r>
          </a:p>
        </p:txBody>
      </p:sp>
    </p:spTree>
    <p:extLst>
      <p:ext uri="{BB962C8B-B14F-4D97-AF65-F5344CB8AC3E}">
        <p14:creationId xmlns:p14="http://schemas.microsoft.com/office/powerpoint/2010/main" val="1321671496"/>
      </p:ext>
    </p:extLst>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009564-3EAE-DDAA-95CF-5787C5C4C9F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757278-96E0-8087-11A6-69AFAB7B4E7E}"/>
              </a:ext>
            </a:extLst>
          </p:cNvPr>
          <p:cNvSpPr>
            <a:spLocks noGrp="1"/>
          </p:cNvSpPr>
          <p:nvPr>
            <p:ph type="title"/>
          </p:nvPr>
        </p:nvSpPr>
        <p:spPr>
          <a:xfrm>
            <a:off x="838200" y="442976"/>
            <a:ext cx="10515600" cy="868430"/>
          </a:xfrm>
        </p:spPr>
        <p:txBody>
          <a:bodyPr anchor="t"/>
          <a:lstStyle/>
          <a:p>
            <a:pPr algn="ctr"/>
            <a:r>
              <a:rPr lang="en-US" b="1">
                <a:latin typeface="Times New Roman" panose="02020603050405020304" pitchFamily="18" charset="0"/>
                <a:cs typeface="Times New Roman" panose="02020603050405020304" pitchFamily="18" charset="0"/>
              </a:rPr>
              <a:t>Social Workers, Stand Up!</a:t>
            </a:r>
            <a:endParaRPr lang="en-US" b="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5084D165-29CE-FA09-5425-08CEC15A0706}"/>
              </a:ext>
            </a:extLst>
          </p:cNvPr>
          <p:cNvSpPr txBox="1"/>
          <p:nvPr/>
        </p:nvSpPr>
        <p:spPr>
          <a:xfrm>
            <a:off x="1239520" y="1043050"/>
            <a:ext cx="8701548" cy="461665"/>
          </a:xfrm>
          <a:prstGeom prst="rect">
            <a:avLst/>
          </a:prstGeom>
          <a:noFill/>
        </p:spPr>
        <p:txBody>
          <a:bodyPr wrap="square">
            <a:spAutoFit/>
          </a:bodyPr>
          <a:lstStyle/>
          <a:p>
            <a:pPr algn="ctr"/>
            <a:r>
              <a:rPr lang="en-US" sz="2400" b="1">
                <a:solidFill>
                  <a:schemeClr val="tx1">
                    <a:lumMod val="50000"/>
                  </a:schemeClr>
                </a:solidFill>
                <a:latin typeface="Times New Roman" panose="02020603050405020304" pitchFamily="18" charset="0"/>
                <a:cs typeface="Times New Roman" panose="02020603050405020304" pitchFamily="18" charset="0"/>
              </a:rPr>
              <a:t>Community</a:t>
            </a:r>
            <a:endParaRPr lang="en-US" sz="2400" b="1" dirty="0">
              <a:solidFill>
                <a:schemeClr val="tx1">
                  <a:lumMod val="50000"/>
                </a:schemeClr>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71C42F2C-9780-4FA8-D462-6DB611E68BF6}"/>
              </a:ext>
            </a:extLst>
          </p:cNvPr>
          <p:cNvSpPr txBox="1"/>
          <p:nvPr/>
        </p:nvSpPr>
        <p:spPr>
          <a:xfrm>
            <a:off x="919931" y="1853396"/>
            <a:ext cx="8342055" cy="584775"/>
          </a:xfrm>
          <a:prstGeom prst="rect">
            <a:avLst/>
          </a:prstGeom>
          <a:noFill/>
        </p:spPr>
        <p:txBody>
          <a:bodyPr wrap="square" rtlCol="0">
            <a:spAutoFit/>
          </a:bodyPr>
          <a:lstStyle/>
          <a:p>
            <a:r>
              <a:rPr lang="en-US" sz="3200" b="1" dirty="0">
                <a:solidFill>
                  <a:schemeClr val="tx1">
                    <a:lumMod val="50000"/>
                  </a:schemeClr>
                </a:solidFill>
                <a:latin typeface="HGGothicE" panose="020B0909000000000000" pitchFamily="49" charset="-128"/>
                <a:ea typeface="HGGothicE" panose="020B0909000000000000" pitchFamily="49" charset="-128"/>
                <a:cs typeface="Times New Roman" panose="02020603050405020304" pitchFamily="18" charset="0"/>
              </a:rPr>
              <a:t>■ </a:t>
            </a:r>
            <a:r>
              <a:rPr lang="en-US" sz="3200" b="1" dirty="0">
                <a:solidFill>
                  <a:schemeClr val="tx1">
                    <a:lumMod val="50000"/>
                  </a:schemeClr>
                </a:solidFill>
                <a:latin typeface="Times New Roman" panose="02020603050405020304" pitchFamily="18" charset="0"/>
                <a:cs typeface="Times New Roman" panose="02020603050405020304" pitchFamily="18" charset="0"/>
              </a:rPr>
              <a:t>Trauma-Informed Practitioners </a:t>
            </a:r>
            <a:r>
              <a:rPr lang="en-US" sz="1600" dirty="0">
                <a:solidFill>
                  <a:schemeClr val="tx1">
                    <a:lumMod val="50000"/>
                  </a:schemeClr>
                </a:solidFill>
                <a:latin typeface="Times New Roman" panose="02020603050405020304" pitchFamily="18" charset="0"/>
                <a:cs typeface="Times New Roman" panose="02020603050405020304" pitchFamily="18" charset="0"/>
              </a:rPr>
              <a:t>(Corcoran et al., 2017) </a:t>
            </a:r>
          </a:p>
        </p:txBody>
      </p:sp>
      <p:pic>
        <p:nvPicPr>
          <p:cNvPr id="4098" name="Picture 2" descr="Ministry Matters™ | Community organizing">
            <a:extLst>
              <a:ext uri="{FF2B5EF4-FFF2-40B4-BE49-F238E27FC236}">
                <a16:creationId xmlns:a16="http://schemas.microsoft.com/office/drawing/2014/main" id="{B91FC6EB-0E7C-4A33-B1E2-B1B266A4F8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205" y="3173471"/>
            <a:ext cx="4515004" cy="300453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2331DFF-074A-1085-7894-4DB94AA3F5F3}"/>
              </a:ext>
            </a:extLst>
          </p:cNvPr>
          <p:cNvSpPr txBox="1"/>
          <p:nvPr/>
        </p:nvSpPr>
        <p:spPr>
          <a:xfrm>
            <a:off x="1347020" y="6178001"/>
            <a:ext cx="1632155" cy="307777"/>
          </a:xfrm>
          <a:prstGeom prst="rect">
            <a:avLst/>
          </a:prstGeom>
          <a:noFill/>
        </p:spPr>
        <p:txBody>
          <a:bodyPr wrap="square" rtlCol="0">
            <a:spAutoFit/>
          </a:bodyPr>
          <a:lstStyle/>
          <a:p>
            <a:r>
              <a:rPr lang="en-US" sz="1400" dirty="0">
                <a:solidFill>
                  <a:schemeClr val="tx1">
                    <a:lumMod val="50000"/>
                  </a:schemeClr>
                </a:solidFill>
                <a:latin typeface="Times New Roman" panose="02020603050405020304" pitchFamily="18" charset="0"/>
                <a:cs typeface="Times New Roman" panose="02020603050405020304" pitchFamily="18" charset="0"/>
              </a:rPr>
              <a:t>(Barnhart, 2016).</a:t>
            </a:r>
          </a:p>
        </p:txBody>
      </p:sp>
    </p:spTree>
    <p:extLst>
      <p:ext uri="{BB962C8B-B14F-4D97-AF65-F5344CB8AC3E}">
        <p14:creationId xmlns:p14="http://schemas.microsoft.com/office/powerpoint/2010/main" val="2741275541"/>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in a white jacket">
            <a:extLst>
              <a:ext uri="{FF2B5EF4-FFF2-40B4-BE49-F238E27FC236}">
                <a16:creationId xmlns:a16="http://schemas.microsoft.com/office/drawing/2014/main" id="{C04747DC-CE57-5E0D-3A46-C65EEB10E707}"/>
              </a:ext>
            </a:extLst>
          </p:cNvPr>
          <p:cNvPicPr>
            <a:picLocks noChangeAspect="1"/>
          </p:cNvPicPr>
          <p:nvPr/>
        </p:nvPicPr>
        <p:blipFill>
          <a:blip r:embed="rId3"/>
          <a:srcRect t="11469" r="-1" b="31718"/>
          <a:stretch/>
        </p:blipFill>
        <p:spPr>
          <a:xfrm>
            <a:off x="7903629" y="1165189"/>
            <a:ext cx="4091148" cy="3482116"/>
          </a:xfrm>
          <a:prstGeom prst="rect">
            <a:avLst/>
          </a:prstGeom>
          <a:noFill/>
          <a:ln>
            <a:solidFill>
              <a:schemeClr val="bg1"/>
            </a:solidFill>
          </a:ln>
        </p:spPr>
      </p:pic>
      <p:sp>
        <p:nvSpPr>
          <p:cNvPr id="10" name="Text Placeholder 2">
            <a:extLst>
              <a:ext uri="{FF2B5EF4-FFF2-40B4-BE49-F238E27FC236}">
                <a16:creationId xmlns:a16="http://schemas.microsoft.com/office/drawing/2014/main" id="{8394EDCD-6C27-66B1-993E-B2F6B61996F1}"/>
              </a:ext>
            </a:extLst>
          </p:cNvPr>
          <p:cNvSpPr>
            <a:spLocks noGrp="1"/>
          </p:cNvSpPr>
          <p:nvPr>
            <p:ph type="body" idx="1"/>
          </p:nvPr>
        </p:nvSpPr>
        <p:spPr>
          <a:xfrm>
            <a:off x="290456" y="1165189"/>
            <a:ext cx="7390504" cy="5321672"/>
          </a:xfrm>
        </p:spPr>
        <p:txBody>
          <a:bodyPr/>
          <a:lstStyle/>
          <a:p>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 would like to acknowledge the land on which I reside, in Buffalo, NY which is the territory of the Seneca Nation, a member of the (Ho dey no Shawnee) Haudenosaunee/Six Nations Confederacy. This territory is covered by The Dish with One Spoon Treaty of Peace and Friendship, a pledge to peaceably share and care for the resources around the Great Lakes. It is also covered by the 1794 Treaty of Canandaigua, between the United States Government and the Six Nations Confederacy, which further affirmed Haudenosaunee land rights and sovereignty in the State of New York. Today, this region is still the home to the Haudenosaunee people, and we are grateful for the opportunity to live, work, and share ideas in this territory.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605834384"/>
      </p:ext>
    </p:extLst>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4F6D2F-8C9C-094A-E504-97FC1BB8D83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8FD8A8E-231E-2CD2-B415-BDBBBCC8F614}"/>
              </a:ext>
            </a:extLst>
          </p:cNvPr>
          <p:cNvSpPr>
            <a:spLocks noGrp="1"/>
          </p:cNvSpPr>
          <p:nvPr>
            <p:ph type="title"/>
          </p:nvPr>
        </p:nvSpPr>
        <p:spPr>
          <a:xfrm>
            <a:off x="838200" y="442976"/>
            <a:ext cx="10515600" cy="868430"/>
          </a:xfrm>
        </p:spPr>
        <p:txBody>
          <a:bodyPr anchor="t"/>
          <a:lstStyle/>
          <a:p>
            <a:pPr algn="ctr"/>
            <a:r>
              <a:rPr lang="en-US" b="1">
                <a:latin typeface="Times New Roman" panose="02020603050405020304" pitchFamily="18" charset="0"/>
                <a:cs typeface="Times New Roman" panose="02020603050405020304" pitchFamily="18" charset="0"/>
              </a:rPr>
              <a:t>Social Workers, Stand Up!</a:t>
            </a:r>
            <a:endParaRPr lang="en-US" b="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24461D18-3A5C-06C7-5713-B88CD105CA07}"/>
              </a:ext>
            </a:extLst>
          </p:cNvPr>
          <p:cNvSpPr txBox="1"/>
          <p:nvPr/>
        </p:nvSpPr>
        <p:spPr>
          <a:xfrm>
            <a:off x="2231923" y="1043050"/>
            <a:ext cx="8780861" cy="461665"/>
          </a:xfrm>
          <a:prstGeom prst="rect">
            <a:avLst/>
          </a:prstGeom>
          <a:noFill/>
        </p:spPr>
        <p:txBody>
          <a:bodyPr wrap="square">
            <a:spAutoFit/>
          </a:bodyPr>
          <a:lstStyle/>
          <a:p>
            <a:pPr algn="ctr"/>
            <a:r>
              <a:rPr lang="en-US" sz="2400" b="1" dirty="0">
                <a:solidFill>
                  <a:schemeClr val="tx1">
                    <a:lumMod val="50000"/>
                  </a:schemeClr>
                </a:solidFill>
                <a:latin typeface="Times New Roman" panose="02020603050405020304" pitchFamily="18" charset="0"/>
                <a:cs typeface="Times New Roman" panose="02020603050405020304" pitchFamily="18" charset="0"/>
              </a:rPr>
              <a:t>Research and Knowledge Keepers</a:t>
            </a:r>
          </a:p>
        </p:txBody>
      </p:sp>
      <p:sp>
        <p:nvSpPr>
          <p:cNvPr id="2" name="TextBox 1">
            <a:extLst>
              <a:ext uri="{FF2B5EF4-FFF2-40B4-BE49-F238E27FC236}">
                <a16:creationId xmlns:a16="http://schemas.microsoft.com/office/drawing/2014/main" id="{9E51B38E-CBA6-E610-1228-4185ABF44348}"/>
              </a:ext>
            </a:extLst>
          </p:cNvPr>
          <p:cNvSpPr txBox="1"/>
          <p:nvPr/>
        </p:nvSpPr>
        <p:spPr>
          <a:xfrm>
            <a:off x="3952569" y="2104789"/>
            <a:ext cx="8342055" cy="584775"/>
          </a:xfrm>
          <a:prstGeom prst="rect">
            <a:avLst/>
          </a:prstGeom>
          <a:noFill/>
        </p:spPr>
        <p:txBody>
          <a:bodyPr wrap="square" rtlCol="0">
            <a:spAutoFit/>
          </a:bodyPr>
          <a:lstStyle/>
          <a:p>
            <a:r>
              <a:rPr lang="en-US" sz="3200" b="1" dirty="0">
                <a:solidFill>
                  <a:schemeClr val="tx1">
                    <a:lumMod val="50000"/>
                  </a:schemeClr>
                </a:solidFill>
                <a:latin typeface="HGGothicE" panose="020B0909000000000000" pitchFamily="49" charset="-128"/>
                <a:ea typeface="HGGothicE" panose="020B0909000000000000" pitchFamily="49" charset="-128"/>
                <a:cs typeface="Times New Roman" panose="02020603050405020304" pitchFamily="18" charset="0"/>
              </a:rPr>
              <a:t>■ </a:t>
            </a:r>
            <a:r>
              <a:rPr lang="en-US" sz="3200" b="1" dirty="0">
                <a:solidFill>
                  <a:schemeClr val="tx1">
                    <a:lumMod val="50000"/>
                  </a:schemeClr>
                </a:solidFill>
                <a:latin typeface="Times New Roman" panose="02020603050405020304" pitchFamily="18" charset="0"/>
                <a:cs typeface="Times New Roman" panose="02020603050405020304" pitchFamily="18" charset="0"/>
              </a:rPr>
              <a:t>Research </a:t>
            </a:r>
            <a:r>
              <a:rPr lang="en-US" sz="1600" dirty="0">
                <a:solidFill>
                  <a:schemeClr val="tx1">
                    <a:lumMod val="50000"/>
                  </a:schemeClr>
                </a:solidFill>
                <a:latin typeface="Times New Roman" panose="02020603050405020304" pitchFamily="18" charset="0"/>
                <a:cs typeface="Times New Roman" panose="02020603050405020304" pitchFamily="18" charset="0"/>
              </a:rPr>
              <a:t>(Owais et al., 2020) </a:t>
            </a:r>
          </a:p>
        </p:txBody>
      </p:sp>
      <p:sp>
        <p:nvSpPr>
          <p:cNvPr id="4" name="TextBox 3">
            <a:extLst>
              <a:ext uri="{FF2B5EF4-FFF2-40B4-BE49-F238E27FC236}">
                <a16:creationId xmlns:a16="http://schemas.microsoft.com/office/drawing/2014/main" id="{364EFD2C-812C-DF19-F3E3-13ABE7BC6C85}"/>
              </a:ext>
            </a:extLst>
          </p:cNvPr>
          <p:cNvSpPr txBox="1"/>
          <p:nvPr/>
        </p:nvSpPr>
        <p:spPr>
          <a:xfrm>
            <a:off x="838200" y="5565058"/>
            <a:ext cx="1632155" cy="307777"/>
          </a:xfrm>
          <a:prstGeom prst="rect">
            <a:avLst/>
          </a:prstGeom>
          <a:noFill/>
        </p:spPr>
        <p:txBody>
          <a:bodyPr wrap="square" rtlCol="0">
            <a:spAutoFit/>
          </a:bodyPr>
          <a:lstStyle/>
          <a:p>
            <a:r>
              <a:rPr lang="en-US" sz="1400" dirty="0">
                <a:solidFill>
                  <a:schemeClr val="tx1">
                    <a:lumMod val="50000"/>
                  </a:schemeClr>
                </a:solidFill>
                <a:latin typeface="Times New Roman" panose="02020603050405020304" pitchFamily="18" charset="0"/>
                <a:cs typeface="Times New Roman" panose="02020603050405020304" pitchFamily="18" charset="0"/>
              </a:rPr>
              <a:t>(Barnhart, 2016).</a:t>
            </a:r>
          </a:p>
        </p:txBody>
      </p:sp>
      <p:pic>
        <p:nvPicPr>
          <p:cNvPr id="5122" name="Picture 2" descr="CIHR | IRSC | 🌈✨ Big news for women's ...">
            <a:extLst>
              <a:ext uri="{FF2B5EF4-FFF2-40B4-BE49-F238E27FC236}">
                <a16:creationId xmlns:a16="http://schemas.microsoft.com/office/drawing/2014/main" id="{F49B59BD-A056-FA02-42B5-2E5D7BBF06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40" y="1311406"/>
            <a:ext cx="3406311" cy="425365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02148A5-BCA2-CE86-91A1-1BD509C78797}"/>
              </a:ext>
            </a:extLst>
          </p:cNvPr>
          <p:cNvSpPr txBox="1"/>
          <p:nvPr/>
        </p:nvSpPr>
        <p:spPr>
          <a:xfrm>
            <a:off x="3952569" y="3984211"/>
            <a:ext cx="6145160" cy="584775"/>
          </a:xfrm>
          <a:prstGeom prst="rect">
            <a:avLst/>
          </a:prstGeom>
          <a:noFill/>
        </p:spPr>
        <p:txBody>
          <a:bodyPr wrap="square">
            <a:spAutoFit/>
          </a:bodyPr>
          <a:lstStyle/>
          <a:p>
            <a:r>
              <a:rPr lang="en-US" sz="3200" b="1" dirty="0">
                <a:solidFill>
                  <a:schemeClr val="tx1">
                    <a:lumMod val="50000"/>
                  </a:schemeClr>
                </a:solidFill>
                <a:latin typeface="Times New Roman" panose="02020603050405020304" pitchFamily="18" charset="0"/>
                <a:ea typeface="HGGothicE" panose="020B0909000000000000" pitchFamily="49" charset="-128"/>
                <a:cs typeface="Times New Roman" panose="02020603050405020304" pitchFamily="18" charset="0"/>
              </a:rPr>
              <a:t>■ </a:t>
            </a:r>
            <a:r>
              <a:rPr lang="en-US" sz="3200" b="1" dirty="0">
                <a:solidFill>
                  <a:schemeClr val="tx1">
                    <a:lumMod val="50000"/>
                  </a:schemeClr>
                </a:solidFill>
                <a:latin typeface="Times New Roman" panose="02020603050405020304" pitchFamily="18" charset="0"/>
                <a:cs typeface="Times New Roman" panose="02020603050405020304" pitchFamily="18" charset="0"/>
              </a:rPr>
              <a:t>Knowledge Keepers </a:t>
            </a:r>
            <a:r>
              <a:rPr lang="en-US" sz="1600" dirty="0">
                <a:solidFill>
                  <a:schemeClr val="tx1">
                    <a:lumMod val="50000"/>
                  </a:schemeClr>
                </a:solidFill>
                <a:latin typeface="Times New Roman" panose="02020603050405020304" pitchFamily="18" charset="0"/>
                <a:cs typeface="Times New Roman" panose="02020603050405020304" pitchFamily="18" charset="0"/>
              </a:rPr>
              <a:t>(Owais et al., 2020) </a:t>
            </a:r>
          </a:p>
        </p:txBody>
      </p:sp>
    </p:spTree>
    <p:extLst>
      <p:ext uri="{BB962C8B-B14F-4D97-AF65-F5344CB8AC3E}">
        <p14:creationId xmlns:p14="http://schemas.microsoft.com/office/powerpoint/2010/main" val="1871446479"/>
      </p:ext>
    </p:extLst>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6981" y="744870"/>
            <a:ext cx="11867535" cy="868430"/>
          </a:xfrm>
        </p:spPr>
        <p:txBody>
          <a:bodyPr>
            <a:normAutofit fontScale="90000"/>
          </a:bodyPr>
          <a:lstStyle/>
          <a:p>
            <a:pPr algn="ctr"/>
            <a:r>
              <a:rPr lang="en-US" b="1" dirty="0">
                <a:latin typeface="Times New Roman" panose="02020603050405020304" pitchFamily="18" charset="0"/>
                <a:cs typeface="Times New Roman" panose="02020603050405020304" pitchFamily="18" charset="0"/>
              </a:rPr>
              <a:t>Barriers to Perinatal Care for Indigenous Populations</a:t>
            </a:r>
          </a:p>
        </p:txBody>
      </p:sp>
      <p:pic>
        <p:nvPicPr>
          <p:cNvPr id="6146" name="Picture 2" descr="What Internal Barriers Limit Your ...">
            <a:extLst>
              <a:ext uri="{FF2B5EF4-FFF2-40B4-BE49-F238E27FC236}">
                <a16:creationId xmlns:a16="http://schemas.microsoft.com/office/drawing/2014/main" id="{1203C60C-5126-BB62-99D6-7244E54CE6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629" y="1934804"/>
            <a:ext cx="3022958" cy="22643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EDAD331-00F5-E286-F05C-58272CE67D82}"/>
              </a:ext>
            </a:extLst>
          </p:cNvPr>
          <p:cNvSpPr txBox="1"/>
          <p:nvPr/>
        </p:nvSpPr>
        <p:spPr>
          <a:xfrm>
            <a:off x="1342565" y="4291626"/>
            <a:ext cx="2171976" cy="276999"/>
          </a:xfrm>
          <a:prstGeom prst="rect">
            <a:avLst/>
          </a:prstGeom>
          <a:noFill/>
        </p:spPr>
        <p:txBody>
          <a:bodyPr wrap="square">
            <a:spAutoFit/>
          </a:bodyPr>
          <a:lstStyle/>
          <a:p>
            <a:r>
              <a:rPr lang="en-US" sz="1200" dirty="0">
                <a:solidFill>
                  <a:schemeClr val="tx1">
                    <a:lumMod val="50000"/>
                  </a:schemeClr>
                </a:solidFill>
                <a:latin typeface="Times New Roman" panose="02020603050405020304" pitchFamily="18" charset="0"/>
                <a:cs typeface="Times New Roman" panose="02020603050405020304" pitchFamily="18" charset="0"/>
              </a:rPr>
              <a:t>(Gasaway, 2021)</a:t>
            </a:r>
          </a:p>
        </p:txBody>
      </p:sp>
      <p:pic>
        <p:nvPicPr>
          <p:cNvPr id="6148" name="Picture 4" descr="Voting and Political Participation ...">
            <a:extLst>
              <a:ext uri="{FF2B5EF4-FFF2-40B4-BE49-F238E27FC236}">
                <a16:creationId xmlns:a16="http://schemas.microsoft.com/office/drawing/2014/main" id="{8D8BCB6F-E515-06CF-D946-3C50A37267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177" y="2001480"/>
            <a:ext cx="3509665" cy="22643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249005D-E746-F127-405F-570E992FBC2E}"/>
              </a:ext>
            </a:extLst>
          </p:cNvPr>
          <p:cNvSpPr txBox="1"/>
          <p:nvPr/>
        </p:nvSpPr>
        <p:spPr>
          <a:xfrm>
            <a:off x="8885054" y="4291626"/>
            <a:ext cx="1651819" cy="276999"/>
          </a:xfrm>
          <a:prstGeom prst="rect">
            <a:avLst/>
          </a:prstGeom>
          <a:noFill/>
        </p:spPr>
        <p:txBody>
          <a:bodyPr wrap="square">
            <a:spAutoFit/>
          </a:bodyPr>
          <a:lstStyle/>
          <a:p>
            <a:r>
              <a:rPr lang="en-US" sz="1200" dirty="0">
                <a:solidFill>
                  <a:schemeClr val="tx1">
                    <a:lumMod val="50000"/>
                  </a:schemeClr>
                </a:solidFill>
                <a:latin typeface="Times New Roman" panose="02020603050405020304" pitchFamily="18" charset="0"/>
                <a:cs typeface="Times New Roman" panose="02020603050405020304" pitchFamily="18" charset="0"/>
              </a:rPr>
              <a:t>(Belfi, 2020)</a:t>
            </a:r>
          </a:p>
        </p:txBody>
      </p:sp>
      <p:pic>
        <p:nvPicPr>
          <p:cNvPr id="6150" name="Picture 6" descr="barriers' for Indigenous people, AFN says">
            <a:extLst>
              <a:ext uri="{FF2B5EF4-FFF2-40B4-BE49-F238E27FC236}">
                <a16:creationId xmlns:a16="http://schemas.microsoft.com/office/drawing/2014/main" id="{9BBBFE28-31B0-3611-2992-3E410B584E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8713" y="3892352"/>
            <a:ext cx="3335815" cy="231894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9D4BF7FF-3CFC-EDF9-7687-FE57456DCFAC}"/>
              </a:ext>
            </a:extLst>
          </p:cNvPr>
          <p:cNvSpPr txBox="1"/>
          <p:nvPr/>
        </p:nvSpPr>
        <p:spPr>
          <a:xfrm>
            <a:off x="4876799" y="6237147"/>
            <a:ext cx="3048000" cy="276999"/>
          </a:xfrm>
          <a:prstGeom prst="rect">
            <a:avLst/>
          </a:prstGeom>
          <a:noFill/>
        </p:spPr>
        <p:txBody>
          <a:bodyPr wrap="square">
            <a:spAutoFit/>
          </a:bodyPr>
          <a:lstStyle/>
          <a:p>
            <a:r>
              <a:rPr lang="en-US" sz="1200" dirty="0">
                <a:solidFill>
                  <a:schemeClr val="tx1">
                    <a:lumMod val="50000"/>
                  </a:schemeClr>
                </a:solidFill>
                <a:latin typeface="Times New Roman" panose="02020603050405020304" pitchFamily="18" charset="0"/>
                <a:cs typeface="Times New Roman" panose="02020603050405020304" pitchFamily="18" charset="0"/>
              </a:rPr>
              <a:t>(Taylor and Saba , 2022</a:t>
            </a:r>
            <a:r>
              <a:rPr lang="en-US" sz="1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568511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E02CB-92DC-3DCB-AD9D-39C341A8294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AB9049F-4CE3-55E7-A68F-058CE667FC2B}"/>
              </a:ext>
            </a:extLst>
          </p:cNvPr>
          <p:cNvSpPr>
            <a:spLocks noGrp="1"/>
          </p:cNvSpPr>
          <p:nvPr>
            <p:ph type="title"/>
          </p:nvPr>
        </p:nvSpPr>
        <p:spPr>
          <a:xfrm>
            <a:off x="176981" y="744870"/>
            <a:ext cx="11867535" cy="868430"/>
          </a:xfrm>
        </p:spPr>
        <p:txBody>
          <a:bodyPr>
            <a:normAutofit fontScale="90000"/>
          </a:bodyPr>
          <a:lstStyle/>
          <a:p>
            <a:pPr algn="ctr"/>
            <a:r>
              <a:rPr lang="en-US" b="1" dirty="0">
                <a:latin typeface="Times New Roman" panose="02020603050405020304" pitchFamily="18" charset="0"/>
                <a:cs typeface="Times New Roman" panose="02020603050405020304" pitchFamily="18" charset="0"/>
              </a:rPr>
              <a:t>Barriers to Perinatal Care for Indigenous Populations</a:t>
            </a:r>
          </a:p>
        </p:txBody>
      </p:sp>
      <p:pic>
        <p:nvPicPr>
          <p:cNvPr id="6146" name="Picture 2" descr="What Internal Barriers Limit Your ...">
            <a:extLst>
              <a:ext uri="{FF2B5EF4-FFF2-40B4-BE49-F238E27FC236}">
                <a16:creationId xmlns:a16="http://schemas.microsoft.com/office/drawing/2014/main" id="{55D390C4-40F7-3405-29E3-88D7E09F60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629" y="1934804"/>
            <a:ext cx="3022958" cy="22643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64591B6-4767-A183-8FD3-BF65AEC16F72}"/>
              </a:ext>
            </a:extLst>
          </p:cNvPr>
          <p:cNvSpPr txBox="1"/>
          <p:nvPr/>
        </p:nvSpPr>
        <p:spPr>
          <a:xfrm>
            <a:off x="1342565" y="4291626"/>
            <a:ext cx="2171976" cy="276999"/>
          </a:xfrm>
          <a:prstGeom prst="rect">
            <a:avLst/>
          </a:prstGeom>
          <a:noFill/>
        </p:spPr>
        <p:txBody>
          <a:bodyPr wrap="square">
            <a:spAutoFit/>
          </a:bodyPr>
          <a:lstStyle/>
          <a:p>
            <a:r>
              <a:rPr lang="en-US" sz="1200" dirty="0">
                <a:solidFill>
                  <a:schemeClr val="tx1">
                    <a:lumMod val="50000"/>
                  </a:schemeClr>
                </a:solidFill>
                <a:latin typeface="Times New Roman" panose="02020603050405020304" pitchFamily="18" charset="0"/>
                <a:cs typeface="Times New Roman" panose="02020603050405020304" pitchFamily="18" charset="0"/>
              </a:rPr>
              <a:t>(Gasaway, 2021)</a:t>
            </a:r>
          </a:p>
        </p:txBody>
      </p:sp>
      <p:sp>
        <p:nvSpPr>
          <p:cNvPr id="3" name="TextBox 2">
            <a:extLst>
              <a:ext uri="{FF2B5EF4-FFF2-40B4-BE49-F238E27FC236}">
                <a16:creationId xmlns:a16="http://schemas.microsoft.com/office/drawing/2014/main" id="{31B8068B-7E73-2811-6F54-C2CA8A6F9D84}"/>
              </a:ext>
            </a:extLst>
          </p:cNvPr>
          <p:cNvSpPr txBox="1"/>
          <p:nvPr/>
        </p:nvSpPr>
        <p:spPr>
          <a:xfrm>
            <a:off x="4178710" y="2165244"/>
            <a:ext cx="8160774" cy="954107"/>
          </a:xfrm>
          <a:prstGeom prst="rect">
            <a:avLst/>
          </a:prstGeom>
          <a:noFill/>
        </p:spPr>
        <p:txBody>
          <a:bodyPr wrap="square">
            <a:spAutoFit/>
          </a:bodyPr>
          <a:lstStyle/>
          <a:p>
            <a:r>
              <a:rPr lang="en-US" sz="2800" b="1" dirty="0">
                <a:solidFill>
                  <a:schemeClr val="tx1">
                    <a:lumMod val="50000"/>
                  </a:schemeClr>
                </a:solidFill>
                <a:latin typeface="Times New Roman" panose="02020603050405020304" pitchFamily="18" charset="0"/>
                <a:cs typeface="Times New Roman" panose="02020603050405020304" pitchFamily="18" charset="0"/>
              </a:rPr>
              <a:t>►Limited Access to Culturally Appropriate </a:t>
            </a:r>
          </a:p>
          <a:p>
            <a:r>
              <a:rPr lang="en-US" sz="2800" b="1" dirty="0">
                <a:solidFill>
                  <a:schemeClr val="tx1">
                    <a:lumMod val="50000"/>
                  </a:schemeClr>
                </a:solidFill>
                <a:latin typeface="Times New Roman" panose="02020603050405020304" pitchFamily="18" charset="0"/>
                <a:cs typeface="Times New Roman" panose="02020603050405020304" pitchFamily="18" charset="0"/>
              </a:rPr>
              <a:t>    Care </a:t>
            </a:r>
            <a:r>
              <a:rPr lang="en-US" sz="1600" dirty="0">
                <a:solidFill>
                  <a:schemeClr val="tx1">
                    <a:lumMod val="50000"/>
                  </a:schemeClr>
                </a:solidFill>
                <a:latin typeface="Times New Roman" panose="02020603050405020304" pitchFamily="18" charset="0"/>
                <a:cs typeface="Times New Roman" panose="02020603050405020304" pitchFamily="18" charset="0"/>
              </a:rPr>
              <a:t>(Marriott et al., 2021).</a:t>
            </a:r>
          </a:p>
        </p:txBody>
      </p:sp>
      <p:sp>
        <p:nvSpPr>
          <p:cNvPr id="7" name="TextBox 6">
            <a:extLst>
              <a:ext uri="{FF2B5EF4-FFF2-40B4-BE49-F238E27FC236}">
                <a16:creationId xmlns:a16="http://schemas.microsoft.com/office/drawing/2014/main" id="{117CACEF-9B49-9503-3174-5FCFE82F4127}"/>
              </a:ext>
            </a:extLst>
          </p:cNvPr>
          <p:cNvSpPr txBox="1"/>
          <p:nvPr/>
        </p:nvSpPr>
        <p:spPr>
          <a:xfrm>
            <a:off x="4178710" y="4168515"/>
            <a:ext cx="6169742" cy="523220"/>
          </a:xfrm>
          <a:prstGeom prst="rect">
            <a:avLst/>
          </a:prstGeom>
          <a:noFill/>
        </p:spPr>
        <p:txBody>
          <a:bodyPr wrap="square">
            <a:spAutoFit/>
          </a:bodyPr>
          <a:lstStyle/>
          <a:p>
            <a:r>
              <a:rPr lang="en-US" sz="2800" b="1" dirty="0">
                <a:solidFill>
                  <a:schemeClr val="tx1">
                    <a:lumMod val="50000"/>
                  </a:schemeClr>
                </a:solidFill>
                <a:latin typeface="Times New Roman" panose="02020603050405020304" pitchFamily="18" charset="0"/>
                <a:cs typeface="Times New Roman" panose="02020603050405020304" pitchFamily="18" charset="0"/>
              </a:rPr>
              <a:t>►Geographical Barriers </a:t>
            </a:r>
            <a:r>
              <a:rPr lang="en-US" sz="1600" dirty="0">
                <a:solidFill>
                  <a:schemeClr val="tx1">
                    <a:lumMod val="50000"/>
                  </a:schemeClr>
                </a:solidFill>
                <a:latin typeface="Times New Roman" panose="02020603050405020304" pitchFamily="18" charset="0"/>
                <a:cs typeface="Times New Roman" panose="02020603050405020304" pitchFamily="18" charset="0"/>
              </a:rPr>
              <a:t>(Chan et al., 2021).</a:t>
            </a:r>
            <a:endParaRPr lang="en-US" sz="2800" dirty="0">
              <a:solidFill>
                <a:schemeClr val="tx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13649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A769CA-20F2-5169-D9BA-06A351CFBF6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5A147E7-79B4-A266-61DE-FF6214D45FAD}"/>
              </a:ext>
            </a:extLst>
          </p:cNvPr>
          <p:cNvSpPr>
            <a:spLocks noGrp="1"/>
          </p:cNvSpPr>
          <p:nvPr>
            <p:ph type="title"/>
          </p:nvPr>
        </p:nvSpPr>
        <p:spPr>
          <a:xfrm>
            <a:off x="176981" y="744870"/>
            <a:ext cx="11867535" cy="868430"/>
          </a:xfrm>
        </p:spPr>
        <p:txBody>
          <a:bodyPr>
            <a:normAutofit fontScale="90000"/>
          </a:bodyPr>
          <a:lstStyle/>
          <a:p>
            <a:pPr algn="ctr"/>
            <a:r>
              <a:rPr lang="en-US" b="1" dirty="0">
                <a:latin typeface="Times New Roman" panose="02020603050405020304" pitchFamily="18" charset="0"/>
                <a:cs typeface="Times New Roman" panose="02020603050405020304" pitchFamily="18" charset="0"/>
              </a:rPr>
              <a:t>Barriers to Perinatal Care for Indigenous Populations</a:t>
            </a:r>
          </a:p>
        </p:txBody>
      </p:sp>
      <p:pic>
        <p:nvPicPr>
          <p:cNvPr id="6146" name="Picture 2" descr="What Internal Barriers Limit Your ...">
            <a:extLst>
              <a:ext uri="{FF2B5EF4-FFF2-40B4-BE49-F238E27FC236}">
                <a16:creationId xmlns:a16="http://schemas.microsoft.com/office/drawing/2014/main" id="{764207CC-D9B4-EAE9-BAA8-3B1A98D675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629" y="1934804"/>
            <a:ext cx="3022958" cy="22643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8FAEFF7-9903-9B6D-583D-2980A49FD1F6}"/>
              </a:ext>
            </a:extLst>
          </p:cNvPr>
          <p:cNvSpPr txBox="1"/>
          <p:nvPr/>
        </p:nvSpPr>
        <p:spPr>
          <a:xfrm>
            <a:off x="1342565" y="4291626"/>
            <a:ext cx="2171976" cy="276999"/>
          </a:xfrm>
          <a:prstGeom prst="rect">
            <a:avLst/>
          </a:prstGeom>
          <a:noFill/>
        </p:spPr>
        <p:txBody>
          <a:bodyPr wrap="square">
            <a:spAutoFit/>
          </a:bodyPr>
          <a:lstStyle/>
          <a:p>
            <a:r>
              <a:rPr lang="en-US" sz="1200" dirty="0">
                <a:solidFill>
                  <a:schemeClr val="tx1">
                    <a:lumMod val="50000"/>
                  </a:schemeClr>
                </a:solidFill>
                <a:latin typeface="Times New Roman" panose="02020603050405020304" pitchFamily="18" charset="0"/>
                <a:cs typeface="Times New Roman" panose="02020603050405020304" pitchFamily="18" charset="0"/>
              </a:rPr>
              <a:t>(Gasaway, 2021)</a:t>
            </a:r>
          </a:p>
        </p:txBody>
      </p:sp>
      <p:sp>
        <p:nvSpPr>
          <p:cNvPr id="3" name="TextBox 2">
            <a:extLst>
              <a:ext uri="{FF2B5EF4-FFF2-40B4-BE49-F238E27FC236}">
                <a16:creationId xmlns:a16="http://schemas.microsoft.com/office/drawing/2014/main" id="{C76FC9C3-53C3-42C4-6B18-EE46D7F700EC}"/>
              </a:ext>
            </a:extLst>
          </p:cNvPr>
          <p:cNvSpPr txBox="1"/>
          <p:nvPr/>
        </p:nvSpPr>
        <p:spPr>
          <a:xfrm>
            <a:off x="4178710" y="2165244"/>
            <a:ext cx="8160774" cy="954107"/>
          </a:xfrm>
          <a:prstGeom prst="rect">
            <a:avLst/>
          </a:prstGeom>
          <a:noFill/>
        </p:spPr>
        <p:txBody>
          <a:bodyPr wrap="square">
            <a:spAutoFit/>
          </a:bodyPr>
          <a:lstStyle/>
          <a:p>
            <a:r>
              <a:rPr lang="en-US" sz="2800" b="1" dirty="0">
                <a:solidFill>
                  <a:schemeClr val="tx1">
                    <a:lumMod val="50000"/>
                  </a:schemeClr>
                </a:solidFill>
                <a:latin typeface="Times New Roman" panose="02020603050405020304" pitchFamily="18" charset="0"/>
                <a:cs typeface="Times New Roman" panose="02020603050405020304" pitchFamily="18" charset="0"/>
              </a:rPr>
              <a:t>►Historical Trauma and Mistrust of Healthcare</a:t>
            </a:r>
          </a:p>
          <a:p>
            <a:r>
              <a:rPr lang="en-US" sz="2800" b="1" dirty="0">
                <a:solidFill>
                  <a:schemeClr val="tx1">
                    <a:lumMod val="50000"/>
                  </a:schemeClr>
                </a:solidFill>
                <a:latin typeface="Times New Roman" panose="02020603050405020304" pitchFamily="18" charset="0"/>
                <a:cs typeface="Times New Roman" panose="02020603050405020304" pitchFamily="18" charset="0"/>
              </a:rPr>
              <a:t>    Systems </a:t>
            </a:r>
            <a:r>
              <a:rPr lang="en-US" sz="1600" dirty="0">
                <a:solidFill>
                  <a:schemeClr val="tx1">
                    <a:lumMod val="50000"/>
                  </a:schemeClr>
                </a:solidFill>
                <a:latin typeface="Times New Roman" panose="02020603050405020304" pitchFamily="18" charset="0"/>
                <a:cs typeface="Times New Roman" panose="02020603050405020304" pitchFamily="18" charset="0"/>
              </a:rPr>
              <a:t>(Dolan, 2024).</a:t>
            </a:r>
          </a:p>
        </p:txBody>
      </p:sp>
      <p:sp>
        <p:nvSpPr>
          <p:cNvPr id="7" name="TextBox 6">
            <a:extLst>
              <a:ext uri="{FF2B5EF4-FFF2-40B4-BE49-F238E27FC236}">
                <a16:creationId xmlns:a16="http://schemas.microsoft.com/office/drawing/2014/main" id="{31BC251C-C65E-347E-DC2C-52DF04C58E30}"/>
              </a:ext>
            </a:extLst>
          </p:cNvPr>
          <p:cNvSpPr txBox="1"/>
          <p:nvPr/>
        </p:nvSpPr>
        <p:spPr>
          <a:xfrm>
            <a:off x="3775587" y="4168515"/>
            <a:ext cx="8416413" cy="523220"/>
          </a:xfrm>
          <a:prstGeom prst="rect">
            <a:avLst/>
          </a:prstGeom>
          <a:noFill/>
        </p:spPr>
        <p:txBody>
          <a:bodyPr wrap="square">
            <a:spAutoFit/>
          </a:bodyPr>
          <a:lstStyle/>
          <a:p>
            <a:r>
              <a:rPr lang="en-US" sz="2800" b="1" dirty="0">
                <a:solidFill>
                  <a:schemeClr val="tx1">
                    <a:lumMod val="50000"/>
                  </a:schemeClr>
                </a:solidFill>
                <a:latin typeface="Times New Roman" panose="02020603050405020304" pitchFamily="18" charset="0"/>
                <a:cs typeface="Times New Roman" panose="02020603050405020304" pitchFamily="18" charset="0"/>
              </a:rPr>
              <a:t>►Economic and Social Determinants </a:t>
            </a:r>
            <a:r>
              <a:rPr lang="en-US" sz="1600" dirty="0">
                <a:solidFill>
                  <a:schemeClr val="tx1">
                    <a:lumMod val="50000"/>
                  </a:schemeClr>
                </a:solidFill>
                <a:latin typeface="Times New Roman" panose="02020603050405020304" pitchFamily="18" charset="0"/>
                <a:cs typeface="Times New Roman" panose="02020603050405020304" pitchFamily="18" charset="0"/>
              </a:rPr>
              <a:t>(Kolahdooz et al., 2015).</a:t>
            </a:r>
            <a:endParaRPr lang="en-US" sz="2800" dirty="0">
              <a:solidFill>
                <a:schemeClr val="tx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70210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451698-36F2-2A96-FFF4-5DDC76BE6C6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B2FB015-9C4D-4BCA-C4C7-FC1D0493B13E}"/>
              </a:ext>
            </a:extLst>
          </p:cNvPr>
          <p:cNvSpPr>
            <a:spLocks noGrp="1"/>
          </p:cNvSpPr>
          <p:nvPr>
            <p:ph type="title"/>
          </p:nvPr>
        </p:nvSpPr>
        <p:spPr>
          <a:xfrm>
            <a:off x="176981" y="744870"/>
            <a:ext cx="11867535" cy="868430"/>
          </a:xfrm>
        </p:spPr>
        <p:txBody>
          <a:bodyPr>
            <a:normAutofit fontScale="90000"/>
          </a:bodyPr>
          <a:lstStyle/>
          <a:p>
            <a:pPr algn="ctr"/>
            <a:r>
              <a:rPr lang="en-US" b="1" dirty="0">
                <a:latin typeface="Times New Roman" panose="02020603050405020304" pitchFamily="18" charset="0"/>
                <a:cs typeface="Times New Roman" panose="02020603050405020304" pitchFamily="18" charset="0"/>
              </a:rPr>
              <a:t>Barriers to Perinatal Care for Indigenous Populations</a:t>
            </a:r>
          </a:p>
        </p:txBody>
      </p:sp>
      <p:pic>
        <p:nvPicPr>
          <p:cNvPr id="6146" name="Picture 2" descr="What Internal Barriers Limit Your ...">
            <a:extLst>
              <a:ext uri="{FF2B5EF4-FFF2-40B4-BE49-F238E27FC236}">
                <a16:creationId xmlns:a16="http://schemas.microsoft.com/office/drawing/2014/main" id="{67AF20BE-CB49-F14F-6755-0C993D3497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629" y="1934804"/>
            <a:ext cx="3022958" cy="22643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070B47A-5640-9131-BA41-1B2CA4ACE950}"/>
              </a:ext>
            </a:extLst>
          </p:cNvPr>
          <p:cNvSpPr txBox="1"/>
          <p:nvPr/>
        </p:nvSpPr>
        <p:spPr>
          <a:xfrm>
            <a:off x="1342565" y="4291626"/>
            <a:ext cx="2171976" cy="276999"/>
          </a:xfrm>
          <a:prstGeom prst="rect">
            <a:avLst/>
          </a:prstGeom>
          <a:noFill/>
        </p:spPr>
        <p:txBody>
          <a:bodyPr wrap="square">
            <a:spAutoFit/>
          </a:bodyPr>
          <a:lstStyle/>
          <a:p>
            <a:r>
              <a:rPr lang="en-US" sz="1200" dirty="0">
                <a:solidFill>
                  <a:schemeClr val="tx1">
                    <a:lumMod val="50000"/>
                  </a:schemeClr>
                </a:solidFill>
                <a:latin typeface="Times New Roman" panose="02020603050405020304" pitchFamily="18" charset="0"/>
                <a:cs typeface="Times New Roman" panose="02020603050405020304" pitchFamily="18" charset="0"/>
              </a:rPr>
              <a:t>(Gasaway, 2021)</a:t>
            </a:r>
          </a:p>
        </p:txBody>
      </p:sp>
      <p:sp>
        <p:nvSpPr>
          <p:cNvPr id="3" name="TextBox 2">
            <a:extLst>
              <a:ext uri="{FF2B5EF4-FFF2-40B4-BE49-F238E27FC236}">
                <a16:creationId xmlns:a16="http://schemas.microsoft.com/office/drawing/2014/main" id="{6F595D14-B9B7-0521-5282-D1FDB8AAC814}"/>
              </a:ext>
            </a:extLst>
          </p:cNvPr>
          <p:cNvSpPr txBox="1"/>
          <p:nvPr/>
        </p:nvSpPr>
        <p:spPr>
          <a:xfrm>
            <a:off x="4178710" y="2165244"/>
            <a:ext cx="8160774" cy="954107"/>
          </a:xfrm>
          <a:prstGeom prst="rect">
            <a:avLst/>
          </a:prstGeom>
          <a:noFill/>
        </p:spPr>
        <p:txBody>
          <a:bodyPr wrap="square">
            <a:spAutoFit/>
          </a:bodyPr>
          <a:lstStyle/>
          <a:p>
            <a:r>
              <a:rPr lang="en-US" sz="2800" b="1" dirty="0">
                <a:solidFill>
                  <a:schemeClr val="tx1">
                    <a:lumMod val="50000"/>
                  </a:schemeClr>
                </a:solidFill>
                <a:latin typeface="Times New Roman" panose="02020603050405020304" pitchFamily="18" charset="0"/>
                <a:cs typeface="Times New Roman" panose="02020603050405020304" pitchFamily="18" charset="0"/>
              </a:rPr>
              <a:t>►Discrimination and Racism in Healthcare</a:t>
            </a:r>
          </a:p>
          <a:p>
            <a:r>
              <a:rPr lang="en-US" sz="2800" b="1" dirty="0">
                <a:solidFill>
                  <a:schemeClr val="tx1">
                    <a:lumMod val="50000"/>
                  </a:schemeClr>
                </a:solidFill>
                <a:latin typeface="Times New Roman" panose="02020603050405020304" pitchFamily="18" charset="0"/>
                <a:cs typeface="Times New Roman" panose="02020603050405020304" pitchFamily="18" charset="0"/>
              </a:rPr>
              <a:t>    Settings </a:t>
            </a:r>
            <a:r>
              <a:rPr lang="en-US" sz="1600" dirty="0">
                <a:solidFill>
                  <a:schemeClr val="tx1">
                    <a:lumMod val="50000"/>
                  </a:schemeClr>
                </a:solidFill>
                <a:latin typeface="Times New Roman" panose="02020603050405020304" pitchFamily="18" charset="0"/>
                <a:cs typeface="Times New Roman" panose="02020603050405020304" pitchFamily="18" charset="0"/>
              </a:rPr>
              <a:t>(</a:t>
            </a:r>
            <a:r>
              <a:rPr lang="en-US" sz="1800" dirty="0">
                <a:solidFill>
                  <a:srgbClr val="222222"/>
                </a:solidFill>
                <a:effectLst/>
                <a:latin typeface="Times New Roman" panose="02020603050405020304" pitchFamily="18" charset="0"/>
                <a:ea typeface="Aptos" panose="020B0004020202020204" pitchFamily="34" charset="0"/>
              </a:rPr>
              <a:t>Kitching et al, </a:t>
            </a:r>
            <a:r>
              <a:rPr lang="en-US" sz="1600" dirty="0">
                <a:solidFill>
                  <a:schemeClr val="tx1">
                    <a:lumMod val="50000"/>
                  </a:schemeClr>
                </a:solidFill>
                <a:latin typeface="Times New Roman" panose="02020603050405020304" pitchFamily="18" charset="0"/>
                <a:cs typeface="Times New Roman" panose="02020603050405020304" pitchFamily="18" charset="0"/>
              </a:rPr>
              <a:t>2020).</a:t>
            </a:r>
          </a:p>
        </p:txBody>
      </p:sp>
      <p:sp>
        <p:nvSpPr>
          <p:cNvPr id="7" name="TextBox 6">
            <a:extLst>
              <a:ext uri="{FF2B5EF4-FFF2-40B4-BE49-F238E27FC236}">
                <a16:creationId xmlns:a16="http://schemas.microsoft.com/office/drawing/2014/main" id="{F17AF4F8-7B9A-7294-DE82-554BE7F75332}"/>
              </a:ext>
            </a:extLst>
          </p:cNvPr>
          <p:cNvSpPr txBox="1"/>
          <p:nvPr/>
        </p:nvSpPr>
        <p:spPr>
          <a:xfrm>
            <a:off x="3775587" y="4168515"/>
            <a:ext cx="8416413" cy="769441"/>
          </a:xfrm>
          <a:prstGeom prst="rect">
            <a:avLst/>
          </a:prstGeom>
          <a:noFill/>
        </p:spPr>
        <p:txBody>
          <a:bodyPr wrap="square">
            <a:spAutoFit/>
          </a:bodyPr>
          <a:lstStyle/>
          <a:p>
            <a:r>
              <a:rPr lang="en-US" sz="2800" b="1" dirty="0">
                <a:solidFill>
                  <a:schemeClr val="tx1">
                    <a:lumMod val="50000"/>
                  </a:schemeClr>
                </a:solidFill>
                <a:latin typeface="Times New Roman" panose="02020603050405020304" pitchFamily="18" charset="0"/>
                <a:cs typeface="Times New Roman" panose="02020603050405020304" pitchFamily="18" charset="0"/>
              </a:rPr>
              <a:t>►Higher Rates of Substance Use Stigmatization</a:t>
            </a:r>
            <a:endParaRPr lang="en-US" sz="1600" b="1" dirty="0">
              <a:solidFill>
                <a:schemeClr val="tx1">
                  <a:lumMod val="50000"/>
                </a:schemeClr>
              </a:solidFill>
              <a:latin typeface="Times New Roman" panose="02020603050405020304" pitchFamily="18" charset="0"/>
              <a:cs typeface="Times New Roman" panose="02020603050405020304" pitchFamily="18" charset="0"/>
            </a:endParaRPr>
          </a:p>
          <a:p>
            <a:r>
              <a:rPr lang="en-US" sz="1600" b="1" dirty="0">
                <a:solidFill>
                  <a:schemeClr val="tx1">
                    <a:lumMod val="50000"/>
                  </a:schemeClr>
                </a:solidFill>
                <a:latin typeface="Times New Roman" panose="02020603050405020304" pitchFamily="18" charset="0"/>
                <a:cs typeface="Times New Roman" panose="02020603050405020304" pitchFamily="18" charset="0"/>
              </a:rPr>
              <a:t>       </a:t>
            </a:r>
            <a:r>
              <a:rPr lang="en-US" sz="1600" dirty="0">
                <a:solidFill>
                  <a:schemeClr val="tx1">
                    <a:lumMod val="50000"/>
                  </a:schemeClr>
                </a:solidFill>
                <a:latin typeface="Times New Roman" panose="02020603050405020304" pitchFamily="18" charset="0"/>
                <a:cs typeface="Times New Roman" panose="02020603050405020304" pitchFamily="18" charset="0"/>
              </a:rPr>
              <a:t>(Winters et al., 2020).</a:t>
            </a:r>
          </a:p>
        </p:txBody>
      </p:sp>
    </p:spTree>
    <p:extLst>
      <p:ext uri="{BB962C8B-B14F-4D97-AF65-F5344CB8AC3E}">
        <p14:creationId xmlns:p14="http://schemas.microsoft.com/office/powerpoint/2010/main" val="5251402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1F4FE-F310-ECE9-FE90-BF49B092BA1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B77F410-7CA5-7319-D9E7-7A098B4F2B05}"/>
              </a:ext>
            </a:extLst>
          </p:cNvPr>
          <p:cNvSpPr>
            <a:spLocks noGrp="1"/>
          </p:cNvSpPr>
          <p:nvPr>
            <p:ph type="title"/>
          </p:nvPr>
        </p:nvSpPr>
        <p:spPr>
          <a:xfrm>
            <a:off x="176981" y="744870"/>
            <a:ext cx="11867535" cy="868430"/>
          </a:xfrm>
        </p:spPr>
        <p:txBody>
          <a:bodyPr>
            <a:normAutofit fontScale="90000"/>
          </a:bodyPr>
          <a:lstStyle/>
          <a:p>
            <a:pPr algn="ctr"/>
            <a:r>
              <a:rPr lang="en-US" b="1" dirty="0">
                <a:latin typeface="Times New Roman" panose="02020603050405020304" pitchFamily="18" charset="0"/>
                <a:cs typeface="Times New Roman" panose="02020603050405020304" pitchFamily="18" charset="0"/>
              </a:rPr>
              <a:t>Barriers to Perinatal Care for Indigenous Populations</a:t>
            </a:r>
          </a:p>
        </p:txBody>
      </p:sp>
      <p:pic>
        <p:nvPicPr>
          <p:cNvPr id="6146" name="Picture 2" descr="What Internal Barriers Limit Your ...">
            <a:extLst>
              <a:ext uri="{FF2B5EF4-FFF2-40B4-BE49-F238E27FC236}">
                <a16:creationId xmlns:a16="http://schemas.microsoft.com/office/drawing/2014/main" id="{C9A32A42-BA70-8D04-DE0B-505668237C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629" y="1934804"/>
            <a:ext cx="3022958" cy="22643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4E5FFAE-FB7D-820D-7642-801DAE679C27}"/>
              </a:ext>
            </a:extLst>
          </p:cNvPr>
          <p:cNvSpPr txBox="1"/>
          <p:nvPr/>
        </p:nvSpPr>
        <p:spPr>
          <a:xfrm>
            <a:off x="1342565" y="4291626"/>
            <a:ext cx="2171976" cy="276999"/>
          </a:xfrm>
          <a:prstGeom prst="rect">
            <a:avLst/>
          </a:prstGeom>
          <a:noFill/>
        </p:spPr>
        <p:txBody>
          <a:bodyPr wrap="square">
            <a:spAutoFit/>
          </a:bodyPr>
          <a:lstStyle/>
          <a:p>
            <a:r>
              <a:rPr lang="en-US" sz="1200" dirty="0">
                <a:solidFill>
                  <a:schemeClr val="tx1">
                    <a:lumMod val="50000"/>
                  </a:schemeClr>
                </a:solidFill>
                <a:latin typeface="Times New Roman" panose="02020603050405020304" pitchFamily="18" charset="0"/>
                <a:cs typeface="Times New Roman" panose="02020603050405020304" pitchFamily="18" charset="0"/>
              </a:rPr>
              <a:t>(Gasaway, 2021)</a:t>
            </a:r>
          </a:p>
        </p:txBody>
      </p:sp>
      <p:sp>
        <p:nvSpPr>
          <p:cNvPr id="3" name="TextBox 2">
            <a:extLst>
              <a:ext uri="{FF2B5EF4-FFF2-40B4-BE49-F238E27FC236}">
                <a16:creationId xmlns:a16="http://schemas.microsoft.com/office/drawing/2014/main" id="{85230232-0B0E-3B1D-A2D0-C4BF2DC9F740}"/>
              </a:ext>
            </a:extLst>
          </p:cNvPr>
          <p:cNvSpPr txBox="1"/>
          <p:nvPr/>
        </p:nvSpPr>
        <p:spPr>
          <a:xfrm>
            <a:off x="4178710" y="2165244"/>
            <a:ext cx="8160774" cy="954107"/>
          </a:xfrm>
          <a:prstGeom prst="rect">
            <a:avLst/>
          </a:prstGeom>
          <a:noFill/>
        </p:spPr>
        <p:txBody>
          <a:bodyPr wrap="square">
            <a:spAutoFit/>
          </a:bodyPr>
          <a:lstStyle/>
          <a:p>
            <a:r>
              <a:rPr lang="en-US" sz="2800" b="1" dirty="0">
                <a:solidFill>
                  <a:schemeClr val="tx1">
                    <a:lumMod val="50000"/>
                  </a:schemeClr>
                </a:solidFill>
                <a:latin typeface="Times New Roman" panose="02020603050405020304" pitchFamily="18" charset="0"/>
                <a:cs typeface="Times New Roman" panose="02020603050405020304" pitchFamily="18" charset="0"/>
              </a:rPr>
              <a:t>►</a:t>
            </a:r>
            <a:r>
              <a:rPr lang="en-US" sz="2800" dirty="0"/>
              <a:t> </a:t>
            </a:r>
            <a:r>
              <a:rPr lang="en-US" sz="2800" b="1" dirty="0">
                <a:solidFill>
                  <a:schemeClr val="tx1">
                    <a:lumMod val="50000"/>
                  </a:schemeClr>
                </a:solidFill>
                <a:latin typeface="Times New Roman" panose="02020603050405020304" pitchFamily="18" charset="0"/>
                <a:cs typeface="Times New Roman" panose="02020603050405020304" pitchFamily="18" charset="0"/>
              </a:rPr>
              <a:t>Lack of Comprehensive Reproductive Health</a:t>
            </a:r>
          </a:p>
          <a:p>
            <a:r>
              <a:rPr lang="en-US" sz="2800" b="1" dirty="0">
                <a:solidFill>
                  <a:schemeClr val="tx1">
                    <a:lumMod val="50000"/>
                  </a:schemeClr>
                </a:solidFill>
                <a:latin typeface="Times New Roman" panose="02020603050405020304" pitchFamily="18" charset="0"/>
                <a:cs typeface="Times New Roman" panose="02020603050405020304" pitchFamily="18" charset="0"/>
              </a:rPr>
              <a:t>     Education </a:t>
            </a:r>
            <a:r>
              <a:rPr lang="en-US" sz="1600" dirty="0">
                <a:solidFill>
                  <a:schemeClr val="tx1">
                    <a:lumMod val="50000"/>
                  </a:schemeClr>
                </a:solidFill>
                <a:latin typeface="Times New Roman" panose="02020603050405020304" pitchFamily="18" charset="0"/>
                <a:cs typeface="Times New Roman" panose="02020603050405020304" pitchFamily="18" charset="0"/>
              </a:rPr>
              <a:t>(</a:t>
            </a:r>
            <a:r>
              <a:rPr lang="en-US" sz="1800" dirty="0">
                <a:solidFill>
                  <a:srgbClr val="222222"/>
                </a:solidFill>
                <a:effectLst/>
                <a:latin typeface="Times New Roman" panose="02020603050405020304" pitchFamily="18" charset="0"/>
                <a:ea typeface="Aptos" panose="020B0004020202020204" pitchFamily="34" charset="0"/>
              </a:rPr>
              <a:t>Kitching et al, </a:t>
            </a:r>
            <a:r>
              <a:rPr lang="en-US" sz="1600" dirty="0">
                <a:solidFill>
                  <a:schemeClr val="tx1">
                    <a:lumMod val="50000"/>
                  </a:schemeClr>
                </a:solidFill>
                <a:latin typeface="Times New Roman" panose="02020603050405020304" pitchFamily="18" charset="0"/>
                <a:cs typeface="Times New Roman" panose="02020603050405020304" pitchFamily="18" charset="0"/>
              </a:rPr>
              <a:t>2020).</a:t>
            </a:r>
          </a:p>
        </p:txBody>
      </p:sp>
    </p:spTree>
    <p:extLst>
      <p:ext uri="{BB962C8B-B14F-4D97-AF65-F5344CB8AC3E}">
        <p14:creationId xmlns:p14="http://schemas.microsoft.com/office/powerpoint/2010/main" val="2637595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29FC55-6A2D-5606-9EC8-FEE84EBF25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F181D4-B5D4-E75C-3DD5-F7E16E57973E}"/>
              </a:ext>
            </a:extLst>
          </p:cNvPr>
          <p:cNvSpPr>
            <a:spLocks noGrp="1"/>
          </p:cNvSpPr>
          <p:nvPr>
            <p:ph type="title"/>
          </p:nvPr>
        </p:nvSpPr>
        <p:spPr>
          <a:xfrm>
            <a:off x="566928" y="1011936"/>
            <a:ext cx="10515600" cy="868430"/>
          </a:xfrm>
        </p:spPr>
        <p:txBody>
          <a:bodyPr anchor="t">
            <a:normAutofit/>
          </a:bodyPr>
          <a:lstStyle/>
          <a:p>
            <a:pPr algn="ctr"/>
            <a:r>
              <a:rPr lang="en-US" sz="3200" b="1" dirty="0">
                <a:effectLst/>
                <a:latin typeface="Times New Roman" panose="02020603050405020304" pitchFamily="18" charset="0"/>
                <a:ea typeface="Aptos" panose="020B0004020202020204" pitchFamily="34" charset="0"/>
                <a:cs typeface="Times New Roman" panose="02020603050405020304" pitchFamily="18" charset="0"/>
              </a:rPr>
              <a:t>Integrative Approaches for Culturally Safe Perinatal Care</a:t>
            </a:r>
            <a:endParaRPr lang="en-US" sz="3200" b="1" dirty="0">
              <a:latin typeface="Times New Roman" panose="02020603050405020304" pitchFamily="18" charset="0"/>
              <a:cs typeface="Times New Roman" panose="02020603050405020304" pitchFamily="18" charset="0"/>
            </a:endParaRPr>
          </a:p>
        </p:txBody>
      </p:sp>
      <p:pic>
        <p:nvPicPr>
          <p:cNvPr id="7172" name="Picture 4" descr="Indigenous Birth Support Worker ...">
            <a:extLst>
              <a:ext uri="{FF2B5EF4-FFF2-40B4-BE49-F238E27FC236}">
                <a16:creationId xmlns:a16="http://schemas.microsoft.com/office/drawing/2014/main" id="{102C50BF-BBFE-F80B-3753-E6164B56C5A3}"/>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12061" r="8058" b="-1"/>
          <a:stretch/>
        </p:blipFill>
        <p:spPr bwMode="auto">
          <a:xfrm>
            <a:off x="5638801" y="2375888"/>
            <a:ext cx="5442163" cy="3767397"/>
          </a:xfrm>
          <a:prstGeom prst="rect">
            <a:avLst/>
          </a:prstGeom>
          <a:solidFill>
            <a:srgbClr val="FFFFFF"/>
          </a:solidFill>
        </p:spPr>
      </p:pic>
      <p:sp>
        <p:nvSpPr>
          <p:cNvPr id="10" name="TextBox 9">
            <a:extLst>
              <a:ext uri="{FF2B5EF4-FFF2-40B4-BE49-F238E27FC236}">
                <a16:creationId xmlns:a16="http://schemas.microsoft.com/office/drawing/2014/main" id="{9EA99FDD-6162-57AA-5E10-E4D29E303574}"/>
              </a:ext>
            </a:extLst>
          </p:cNvPr>
          <p:cNvSpPr txBox="1"/>
          <p:nvPr/>
        </p:nvSpPr>
        <p:spPr>
          <a:xfrm>
            <a:off x="7305367" y="6143285"/>
            <a:ext cx="6096000" cy="338554"/>
          </a:xfrm>
          <a:prstGeom prst="rect">
            <a:avLst/>
          </a:prstGeom>
          <a:noFill/>
        </p:spPr>
        <p:txBody>
          <a:bodyPr wrap="square">
            <a:spAutoFit/>
          </a:bodyPr>
          <a:lstStyle/>
          <a:p>
            <a:r>
              <a:rPr lang="en-US" sz="1600" dirty="0">
                <a:solidFill>
                  <a:schemeClr val="tx1">
                    <a:lumMod val="50000"/>
                  </a:schemeClr>
                </a:solidFill>
                <a:latin typeface="Times New Roman" panose="02020603050405020304" pitchFamily="18" charset="0"/>
                <a:cs typeface="Times New Roman" panose="02020603050405020304" pitchFamily="18" charset="0"/>
              </a:rPr>
              <a:t>(Mamata, 2023)</a:t>
            </a:r>
          </a:p>
        </p:txBody>
      </p:sp>
      <p:pic>
        <p:nvPicPr>
          <p:cNvPr id="7174" name="Picture 6" descr="culturally safe perinatal care ...">
            <a:extLst>
              <a:ext uri="{FF2B5EF4-FFF2-40B4-BE49-F238E27FC236}">
                <a16:creationId xmlns:a16="http://schemas.microsoft.com/office/drawing/2014/main" id="{B13E38B6-E70C-4C6C-CC54-A0EEEACCE1CC}"/>
              </a:ext>
            </a:extLst>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399665" y="2375888"/>
            <a:ext cx="5029669" cy="376739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DF3A54E4-CFA3-723B-2C39-68A82EE8C079}"/>
              </a:ext>
            </a:extLst>
          </p:cNvPr>
          <p:cNvSpPr txBox="1"/>
          <p:nvPr/>
        </p:nvSpPr>
        <p:spPr>
          <a:xfrm>
            <a:off x="1770229" y="6143285"/>
            <a:ext cx="2288540" cy="338554"/>
          </a:xfrm>
          <a:prstGeom prst="rect">
            <a:avLst/>
          </a:prstGeom>
          <a:noFill/>
        </p:spPr>
        <p:txBody>
          <a:bodyPr wrap="square">
            <a:spAutoFit/>
          </a:bodyPr>
          <a:lstStyle/>
          <a:p>
            <a:r>
              <a:rPr lang="en-US" sz="1600" dirty="0">
                <a:solidFill>
                  <a:schemeClr val="tx1">
                    <a:lumMod val="50000"/>
                  </a:schemeClr>
                </a:solidFill>
                <a:effectLst/>
                <a:latin typeface="Times New Roman" panose="02020603050405020304" pitchFamily="18" charset="0"/>
                <a:cs typeface="Times New Roman" panose="02020603050405020304" pitchFamily="18" charset="0"/>
              </a:rPr>
              <a:t>YouTube. (n.d.).</a:t>
            </a:r>
          </a:p>
        </p:txBody>
      </p:sp>
    </p:spTree>
    <p:extLst>
      <p:ext uri="{BB962C8B-B14F-4D97-AF65-F5344CB8AC3E}">
        <p14:creationId xmlns:p14="http://schemas.microsoft.com/office/powerpoint/2010/main" val="775148166"/>
      </p:ext>
    </p:extLst>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1620E5-24C4-F917-43F7-2940D4E8B9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C2225E-626A-0531-94D7-C40044C9825B}"/>
              </a:ext>
            </a:extLst>
          </p:cNvPr>
          <p:cNvSpPr>
            <a:spLocks noGrp="1"/>
          </p:cNvSpPr>
          <p:nvPr>
            <p:ph type="title"/>
          </p:nvPr>
        </p:nvSpPr>
        <p:spPr>
          <a:xfrm>
            <a:off x="566928" y="1011936"/>
            <a:ext cx="10515600" cy="868430"/>
          </a:xfrm>
        </p:spPr>
        <p:txBody>
          <a:bodyPr anchor="t">
            <a:normAutofit/>
          </a:bodyPr>
          <a:lstStyle/>
          <a:p>
            <a:pPr algn="ctr"/>
            <a:r>
              <a:rPr lang="en-US" sz="3200" b="1" dirty="0">
                <a:effectLst/>
                <a:latin typeface="Times New Roman" panose="02020603050405020304" pitchFamily="18" charset="0"/>
                <a:ea typeface="Aptos" panose="020B0004020202020204" pitchFamily="34" charset="0"/>
                <a:cs typeface="Times New Roman" panose="02020603050405020304" pitchFamily="18" charset="0"/>
              </a:rPr>
              <a:t>Integrative Approaches for Culturally Safe Perinatal Care</a:t>
            </a:r>
            <a:endParaRPr lang="en-US" sz="3200" b="1" dirty="0">
              <a:latin typeface="Times New Roman" panose="02020603050405020304" pitchFamily="18" charset="0"/>
              <a:cs typeface="Times New Roman" panose="02020603050405020304" pitchFamily="18" charset="0"/>
            </a:endParaRPr>
          </a:p>
        </p:txBody>
      </p:sp>
      <p:pic>
        <p:nvPicPr>
          <p:cNvPr id="7172" name="Picture 4" descr="Indigenous Birth Support Worker ...">
            <a:extLst>
              <a:ext uri="{FF2B5EF4-FFF2-40B4-BE49-F238E27FC236}">
                <a16:creationId xmlns:a16="http://schemas.microsoft.com/office/drawing/2014/main" id="{2DD94C84-3C30-56CF-A9E0-3BC231C8ADDA}"/>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12061" r="8058" b="-1"/>
          <a:stretch/>
        </p:blipFill>
        <p:spPr bwMode="auto">
          <a:xfrm>
            <a:off x="5638801" y="2375888"/>
            <a:ext cx="5442163" cy="3767397"/>
          </a:xfrm>
          <a:prstGeom prst="rect">
            <a:avLst/>
          </a:prstGeom>
          <a:solidFill>
            <a:srgbClr val="FFFFFF"/>
          </a:solidFill>
        </p:spPr>
      </p:pic>
      <p:sp>
        <p:nvSpPr>
          <p:cNvPr id="10" name="TextBox 9">
            <a:extLst>
              <a:ext uri="{FF2B5EF4-FFF2-40B4-BE49-F238E27FC236}">
                <a16:creationId xmlns:a16="http://schemas.microsoft.com/office/drawing/2014/main" id="{DC1D26F2-8CB1-8A4A-77FF-171011FBE893}"/>
              </a:ext>
            </a:extLst>
          </p:cNvPr>
          <p:cNvSpPr txBox="1"/>
          <p:nvPr/>
        </p:nvSpPr>
        <p:spPr>
          <a:xfrm>
            <a:off x="7305367" y="6143285"/>
            <a:ext cx="6096000" cy="338554"/>
          </a:xfrm>
          <a:prstGeom prst="rect">
            <a:avLst/>
          </a:prstGeom>
          <a:noFill/>
        </p:spPr>
        <p:txBody>
          <a:bodyPr wrap="square">
            <a:spAutoFit/>
          </a:bodyPr>
          <a:lstStyle/>
          <a:p>
            <a:r>
              <a:rPr lang="en-US" sz="1600" dirty="0">
                <a:solidFill>
                  <a:schemeClr val="tx1">
                    <a:lumMod val="50000"/>
                  </a:schemeClr>
                </a:solidFill>
                <a:latin typeface="Times New Roman" panose="02020603050405020304" pitchFamily="18" charset="0"/>
                <a:cs typeface="Times New Roman" panose="02020603050405020304" pitchFamily="18" charset="0"/>
              </a:rPr>
              <a:t>(Mamata, 2023)</a:t>
            </a:r>
          </a:p>
        </p:txBody>
      </p:sp>
      <p:sp>
        <p:nvSpPr>
          <p:cNvPr id="5" name="TextBox 4">
            <a:extLst>
              <a:ext uri="{FF2B5EF4-FFF2-40B4-BE49-F238E27FC236}">
                <a16:creationId xmlns:a16="http://schemas.microsoft.com/office/drawing/2014/main" id="{BBD81DB3-CC93-A8DE-B10B-5834ED49995D}"/>
              </a:ext>
            </a:extLst>
          </p:cNvPr>
          <p:cNvSpPr txBox="1"/>
          <p:nvPr/>
        </p:nvSpPr>
        <p:spPr>
          <a:xfrm>
            <a:off x="0" y="2675374"/>
            <a:ext cx="5405120" cy="1200329"/>
          </a:xfrm>
          <a:prstGeom prst="rect">
            <a:avLst/>
          </a:prstGeom>
          <a:noFill/>
        </p:spPr>
        <p:txBody>
          <a:bodyPr wrap="square">
            <a:spAutoFit/>
          </a:bodyPr>
          <a:lstStyle/>
          <a:p>
            <a:pPr algn="ctr"/>
            <a:r>
              <a:rPr lang="en-US" sz="3600" b="1" dirty="0">
                <a:solidFill>
                  <a:schemeClr val="tx1">
                    <a:lumMod val="50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3600" b="1" dirty="0">
                <a:solidFill>
                  <a:schemeClr val="tx1">
                    <a:lumMod val="50000"/>
                  </a:schemeClr>
                </a:solidFill>
                <a:latin typeface="Times New Roman" panose="02020603050405020304" pitchFamily="18" charset="0"/>
                <a:cs typeface="Times New Roman" panose="02020603050405020304" pitchFamily="18" charset="0"/>
              </a:rPr>
              <a:t>Community-Centered Care Models </a:t>
            </a:r>
            <a:r>
              <a:rPr lang="en-US" sz="1600" dirty="0">
                <a:solidFill>
                  <a:schemeClr val="tx1">
                    <a:lumMod val="50000"/>
                  </a:schemeClr>
                </a:solidFill>
                <a:latin typeface="Times New Roman" panose="02020603050405020304" pitchFamily="18" charset="0"/>
                <a:cs typeface="Times New Roman" panose="02020603050405020304" pitchFamily="18" charset="0"/>
              </a:rPr>
              <a:t>(Beadman et al., 2024).</a:t>
            </a:r>
            <a:r>
              <a:rPr lang="en-US" sz="3600" b="1" dirty="0">
                <a:solidFill>
                  <a:schemeClr val="tx1">
                    <a:lumMod val="50000"/>
                  </a:schemeClr>
                </a:solidFill>
                <a:latin typeface="Times New Roman" panose="02020603050405020304" pitchFamily="18" charset="0"/>
                <a:cs typeface="Times New Roman" panose="02020603050405020304" pitchFamily="18" charset="0"/>
              </a:rPr>
              <a:t> </a:t>
            </a:r>
            <a:endParaRPr lang="en-US" sz="3600" dirty="0">
              <a:solidFill>
                <a:schemeClr val="tx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2480977"/>
      </p:ext>
    </p:extLst>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6ED8E4-55DC-5ADF-5BD4-BEE68CC342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F236B5-34AE-6E0A-0BD8-4F46B73DD15D}"/>
              </a:ext>
            </a:extLst>
          </p:cNvPr>
          <p:cNvSpPr>
            <a:spLocks noGrp="1"/>
          </p:cNvSpPr>
          <p:nvPr>
            <p:ph type="title"/>
          </p:nvPr>
        </p:nvSpPr>
        <p:spPr>
          <a:xfrm>
            <a:off x="1086357" y="978979"/>
            <a:ext cx="10515600" cy="868430"/>
          </a:xfrm>
        </p:spPr>
        <p:txBody>
          <a:bodyPr vert="horz" lIns="91440" tIns="45720" rIns="91440" bIns="45720" rtlCol="0" anchor="t">
            <a:normAutofit fontScale="90000"/>
          </a:bodyPr>
          <a:lstStyle/>
          <a:p>
            <a:r>
              <a:rPr lang="en-US" sz="3300" b="1" kern="1200" dirty="0">
                <a:effectLst/>
                <a:latin typeface="Times New Roman" panose="02020603050405020304" pitchFamily="18" charset="0"/>
                <a:cs typeface="Times New Roman" panose="02020603050405020304" pitchFamily="18" charset="0"/>
              </a:rPr>
              <a:t>Integrative Approaches for Culturally Safe Perinatal Care</a:t>
            </a:r>
            <a:endParaRPr lang="en-US" sz="3300" b="1" kern="12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3982996B-F58D-D85B-F857-6B51E343B0B0}"/>
              </a:ext>
            </a:extLst>
          </p:cNvPr>
          <p:cNvSpPr txBox="1"/>
          <p:nvPr/>
        </p:nvSpPr>
        <p:spPr>
          <a:xfrm>
            <a:off x="0" y="2435561"/>
            <a:ext cx="6322142" cy="3105703"/>
          </a:xfrm>
          <a:prstGeom prst="rect">
            <a:avLst/>
          </a:prstGeom>
        </p:spPr>
        <p:txBody>
          <a:bodyPr vert="horz" lIns="91440" tIns="45720" rIns="91440" bIns="45720" rtlCol="0">
            <a:normAutofit/>
          </a:bodyPr>
          <a:lstStyle/>
          <a:p>
            <a:pPr algn="ctr" defTabSz="914400">
              <a:spcAft>
                <a:spcPts val="1200"/>
              </a:spcAft>
              <a:buClr>
                <a:srgbClr val="005BBB"/>
              </a:buClr>
            </a:pPr>
            <a:r>
              <a:rPr lang="en-US" sz="2800" b="1" baseline="0" dirty="0">
                <a:solidFill>
                  <a:schemeClr val="tx1">
                    <a:lumMod val="50000"/>
                  </a:schemeClr>
                </a:solidFill>
              </a:rPr>
              <a:t>Trauma-Informed and Anti-Racist Practices </a:t>
            </a:r>
            <a:r>
              <a:rPr lang="en-US" sz="1600" dirty="0">
                <a:solidFill>
                  <a:schemeClr val="tx1">
                    <a:lumMod val="50000"/>
                  </a:schemeClr>
                </a:solidFill>
                <a:latin typeface="Times New Roman" panose="02020603050405020304" pitchFamily="18" charset="0"/>
                <a:cs typeface="Times New Roman" panose="02020603050405020304" pitchFamily="18" charset="0"/>
              </a:rPr>
              <a:t>(Beadman et al., 2024).</a:t>
            </a:r>
            <a:r>
              <a:rPr lang="en-US" sz="1600" b="1" dirty="0">
                <a:solidFill>
                  <a:schemeClr val="tx1">
                    <a:lumMod val="50000"/>
                  </a:schemeClr>
                </a:solidFill>
                <a:latin typeface="Times New Roman" panose="02020603050405020304" pitchFamily="18" charset="0"/>
                <a:cs typeface="Times New Roman" panose="02020603050405020304" pitchFamily="18" charset="0"/>
              </a:rPr>
              <a:t> </a:t>
            </a:r>
            <a:endParaRPr lang="en-US" sz="1600" baseline="0" dirty="0">
              <a:solidFill>
                <a:schemeClr val="tx1">
                  <a:lumMod val="50000"/>
                </a:schemeClr>
              </a:solidFill>
            </a:endParaRPr>
          </a:p>
          <a:p>
            <a:pPr marL="228600" indent="-228600" defTabSz="914400">
              <a:spcAft>
                <a:spcPts val="1200"/>
              </a:spcAft>
              <a:buClr>
                <a:srgbClr val="005BBB"/>
              </a:buClr>
              <a:buFont typeface="Arial" panose="020B0604020202020204" pitchFamily="34" charset="0"/>
              <a:buChar char="•"/>
            </a:pPr>
            <a:endParaRPr lang="en-US" sz="2800" baseline="0" dirty="0">
              <a:solidFill>
                <a:schemeClr val="tx1">
                  <a:lumMod val="50000"/>
                </a:schemeClr>
              </a:solidFill>
            </a:endParaRPr>
          </a:p>
        </p:txBody>
      </p:sp>
      <p:sp>
        <p:nvSpPr>
          <p:cNvPr id="10" name="TextBox 9">
            <a:extLst>
              <a:ext uri="{FF2B5EF4-FFF2-40B4-BE49-F238E27FC236}">
                <a16:creationId xmlns:a16="http://schemas.microsoft.com/office/drawing/2014/main" id="{DB74D0B1-510D-A7A1-FD05-51BDC138DB48}"/>
              </a:ext>
            </a:extLst>
          </p:cNvPr>
          <p:cNvSpPr txBox="1"/>
          <p:nvPr/>
        </p:nvSpPr>
        <p:spPr>
          <a:xfrm>
            <a:off x="7361698" y="5899932"/>
            <a:ext cx="3830985" cy="576262"/>
          </a:xfrm>
          <a:prstGeom prst="rect">
            <a:avLst/>
          </a:prstGeom>
        </p:spPr>
        <p:txBody>
          <a:bodyPr vert="horz" lIns="91440" tIns="45720" rIns="91440" bIns="45720" rtlCol="0" anchor="b">
            <a:normAutofit/>
          </a:bodyPr>
          <a:lstStyle/>
          <a:p>
            <a:pPr defTabSz="914400">
              <a:spcAft>
                <a:spcPts val="1200"/>
              </a:spcAft>
              <a:buClr>
                <a:srgbClr val="005BBB"/>
              </a:buClr>
            </a:pPr>
            <a:r>
              <a:rPr lang="en-US" sz="1600" dirty="0">
                <a:solidFill>
                  <a:schemeClr val="tx1">
                    <a:lumMod val="50000"/>
                  </a:schemeClr>
                </a:solidFill>
                <a:latin typeface="Times New Roman" panose="02020603050405020304" pitchFamily="18" charset="0"/>
                <a:cs typeface="Times New Roman" panose="02020603050405020304" pitchFamily="18" charset="0"/>
              </a:rPr>
              <a:t>(California, 2022)</a:t>
            </a:r>
            <a:endParaRPr lang="en-US" sz="1600" b="0" kern="1200" baseline="0" dirty="0">
              <a:solidFill>
                <a:schemeClr val="tx1">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196" name="Picture 4" descr="Safe Spaces: Foundations of Trauma-Informed Practice for Educational and  Care Settings | OSG">
            <a:extLst>
              <a:ext uri="{FF2B5EF4-FFF2-40B4-BE49-F238E27FC236}">
                <a16:creationId xmlns:a16="http://schemas.microsoft.com/office/drawing/2014/main" id="{E3E42D0B-DA78-2DA7-7BF8-84427CBAF3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500" y="2908773"/>
            <a:ext cx="6480809" cy="3279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5803067"/>
      </p:ext>
    </p:extLst>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3C1078-443D-B73A-86E1-D92F4A9426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A1C449-C01E-1DCD-B3E4-2CB83012495F}"/>
              </a:ext>
            </a:extLst>
          </p:cNvPr>
          <p:cNvSpPr>
            <a:spLocks noGrp="1"/>
          </p:cNvSpPr>
          <p:nvPr>
            <p:ph type="title"/>
          </p:nvPr>
        </p:nvSpPr>
        <p:spPr>
          <a:xfrm>
            <a:off x="1209551" y="1018240"/>
            <a:ext cx="10515600" cy="868430"/>
          </a:xfrm>
        </p:spPr>
        <p:txBody>
          <a:bodyPr vert="horz" lIns="91440" tIns="45720" rIns="91440" bIns="45720" rtlCol="0" anchor="t">
            <a:normAutofit fontScale="90000"/>
          </a:bodyPr>
          <a:lstStyle/>
          <a:p>
            <a:r>
              <a:rPr lang="en-US" sz="3300" b="1" kern="1200" dirty="0">
                <a:effectLst/>
                <a:latin typeface="Times New Roman" panose="02020603050405020304" pitchFamily="18" charset="0"/>
                <a:cs typeface="Times New Roman" panose="02020603050405020304" pitchFamily="18" charset="0"/>
              </a:rPr>
              <a:t>Integrative Approaches for Culturally Safe Perinatal Care</a:t>
            </a:r>
            <a:endParaRPr lang="en-US" sz="3300" b="1" kern="12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D8F94461-4D37-C0E9-E728-C073829BA45F}"/>
              </a:ext>
            </a:extLst>
          </p:cNvPr>
          <p:cNvSpPr txBox="1"/>
          <p:nvPr/>
        </p:nvSpPr>
        <p:spPr>
          <a:xfrm>
            <a:off x="0" y="2435561"/>
            <a:ext cx="6322142" cy="3105703"/>
          </a:xfrm>
          <a:prstGeom prst="rect">
            <a:avLst/>
          </a:prstGeom>
        </p:spPr>
        <p:txBody>
          <a:bodyPr vert="horz" lIns="91440" tIns="45720" rIns="91440" bIns="45720" rtlCol="0">
            <a:normAutofit/>
          </a:bodyPr>
          <a:lstStyle/>
          <a:p>
            <a:pPr algn="ctr"/>
            <a:r>
              <a:rPr lang="en-US" sz="2800" b="1" dirty="0">
                <a:solidFill>
                  <a:schemeClr val="tx1">
                    <a:lumMod val="50000"/>
                  </a:schemeClr>
                </a:solidFill>
                <a:latin typeface="Times New Roman" panose="02020603050405020304" pitchFamily="18" charset="0"/>
                <a:cs typeface="Times New Roman" panose="02020603050405020304" pitchFamily="18" charset="0"/>
              </a:rPr>
              <a:t>Incorporating Traditional and Holistic Practices </a:t>
            </a:r>
            <a:r>
              <a:rPr lang="en-US" sz="1600" dirty="0">
                <a:solidFill>
                  <a:schemeClr val="tx1">
                    <a:lumMod val="50000"/>
                  </a:schemeClr>
                </a:solidFill>
                <a:latin typeface="Times New Roman" panose="02020603050405020304" pitchFamily="18" charset="0"/>
                <a:cs typeface="Times New Roman" panose="02020603050405020304" pitchFamily="18" charset="0"/>
              </a:rPr>
              <a:t>(Beadman et al., 2024).</a:t>
            </a:r>
            <a:r>
              <a:rPr lang="en-US" sz="1600" b="1" dirty="0">
                <a:solidFill>
                  <a:schemeClr val="tx1">
                    <a:lumMod val="50000"/>
                  </a:schemeClr>
                </a:solidFill>
                <a:latin typeface="Times New Roman" panose="02020603050405020304" pitchFamily="18" charset="0"/>
                <a:cs typeface="Times New Roman" panose="02020603050405020304" pitchFamily="18" charset="0"/>
              </a:rPr>
              <a:t> </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p>
            <a:pPr defTabSz="914400">
              <a:spcAft>
                <a:spcPts val="1200"/>
              </a:spcAft>
              <a:buClr>
                <a:srgbClr val="005BBB"/>
              </a:buClr>
            </a:pPr>
            <a:endParaRPr lang="en-US" sz="2800" baseline="0" dirty="0">
              <a:solidFill>
                <a:schemeClr val="tx1">
                  <a:lumMod val="50000"/>
                </a:schemeClr>
              </a:solidFill>
            </a:endParaRPr>
          </a:p>
        </p:txBody>
      </p:sp>
      <p:sp>
        <p:nvSpPr>
          <p:cNvPr id="10" name="TextBox 9">
            <a:extLst>
              <a:ext uri="{FF2B5EF4-FFF2-40B4-BE49-F238E27FC236}">
                <a16:creationId xmlns:a16="http://schemas.microsoft.com/office/drawing/2014/main" id="{54FBD149-1986-A802-BF4C-E61673B02498}"/>
              </a:ext>
            </a:extLst>
          </p:cNvPr>
          <p:cNvSpPr txBox="1"/>
          <p:nvPr/>
        </p:nvSpPr>
        <p:spPr>
          <a:xfrm>
            <a:off x="7361698" y="5899932"/>
            <a:ext cx="3830985" cy="576262"/>
          </a:xfrm>
          <a:prstGeom prst="rect">
            <a:avLst/>
          </a:prstGeom>
        </p:spPr>
        <p:txBody>
          <a:bodyPr vert="horz" lIns="91440" tIns="45720" rIns="91440" bIns="45720" rtlCol="0" anchor="b">
            <a:normAutofit/>
          </a:bodyPr>
          <a:lstStyle/>
          <a:p>
            <a:pPr defTabSz="914400">
              <a:spcAft>
                <a:spcPts val="1200"/>
              </a:spcAft>
              <a:buClr>
                <a:srgbClr val="005BBB"/>
              </a:buClr>
            </a:pPr>
            <a:r>
              <a:rPr lang="en-US" sz="1600" dirty="0">
                <a:solidFill>
                  <a:schemeClr val="tx1">
                    <a:lumMod val="50000"/>
                  </a:schemeClr>
                </a:solidFill>
                <a:latin typeface="Times New Roman" panose="02020603050405020304" pitchFamily="18" charset="0"/>
                <a:cs typeface="Times New Roman" panose="02020603050405020304" pitchFamily="18" charset="0"/>
              </a:rPr>
              <a:t>(Handa, 2024)</a:t>
            </a:r>
            <a:endParaRPr lang="en-US" sz="1600" b="0" kern="1200" baseline="0" dirty="0">
              <a:solidFill>
                <a:schemeClr val="tx1">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218" name="Picture 2" descr="Holistic Health: Integrative Medicine ...">
            <a:extLst>
              <a:ext uri="{FF2B5EF4-FFF2-40B4-BE49-F238E27FC236}">
                <a16:creationId xmlns:a16="http://schemas.microsoft.com/office/drawing/2014/main" id="{E40BF643-7EF9-1904-5011-A8BF940D98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3023" y="3255515"/>
            <a:ext cx="6614160" cy="2834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017807"/>
      </p:ext>
    </p:ext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928" y="982440"/>
            <a:ext cx="10515600" cy="868430"/>
          </a:xfrm>
        </p:spPr>
        <p:txBody>
          <a:bodyPr anchor="t"/>
          <a:lstStyle/>
          <a:p>
            <a:r>
              <a:rPr lang="en-US" b="1" dirty="0">
                <a:latin typeface="Times New Roman" panose="02020603050405020304" pitchFamily="18" charset="0"/>
                <a:cs typeface="Times New Roman" panose="02020603050405020304" pitchFamily="18" charset="0"/>
              </a:rPr>
              <a:t>AGENDA</a:t>
            </a:r>
          </a:p>
        </p:txBody>
      </p:sp>
      <p:pic>
        <p:nvPicPr>
          <p:cNvPr id="10" name="Picture 9" descr="A person speaking into a microphone&#10;&#10;Description automatically generated">
            <a:extLst>
              <a:ext uri="{FF2B5EF4-FFF2-40B4-BE49-F238E27FC236}">
                <a16:creationId xmlns:a16="http://schemas.microsoft.com/office/drawing/2014/main" id="{C08ED29E-C1C6-1119-F0D3-E9351A34D52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318089" y="1122061"/>
            <a:ext cx="2900517" cy="1861870"/>
          </a:xfrm>
          <a:prstGeom prst="rect">
            <a:avLst/>
          </a:prstGeom>
        </p:spPr>
      </p:pic>
      <p:sp>
        <p:nvSpPr>
          <p:cNvPr id="11" name="TextBox 10">
            <a:extLst>
              <a:ext uri="{FF2B5EF4-FFF2-40B4-BE49-F238E27FC236}">
                <a16:creationId xmlns:a16="http://schemas.microsoft.com/office/drawing/2014/main" id="{E3368866-9770-F71F-A7F4-4980C3676705}"/>
              </a:ext>
            </a:extLst>
          </p:cNvPr>
          <p:cNvSpPr txBox="1"/>
          <p:nvPr/>
        </p:nvSpPr>
        <p:spPr>
          <a:xfrm>
            <a:off x="8495072" y="2983931"/>
            <a:ext cx="3116826" cy="230832"/>
          </a:xfrm>
          <a:prstGeom prst="rect">
            <a:avLst/>
          </a:prstGeom>
          <a:noFill/>
        </p:spPr>
        <p:txBody>
          <a:bodyPr wrap="square" rtlCol="0">
            <a:spAutoFit/>
          </a:bodyPr>
          <a:lstStyle/>
          <a:p>
            <a:r>
              <a:rPr lang="en-US" sz="900" dirty="0">
                <a:latin typeface="Times New Roman" panose="02020603050405020304" pitchFamily="18" charset="0"/>
                <a:cs typeface="Times New Roman" panose="02020603050405020304" pitchFamily="18" charset="0"/>
              </a:rPr>
              <a:t>https://creativecommons.org/licenses/by-nd/3.0/</a:t>
            </a:r>
          </a:p>
        </p:txBody>
      </p:sp>
      <p:pic>
        <p:nvPicPr>
          <p:cNvPr id="2050" name="Picture 2" descr="Indigenous Midwifery: Reinventing ...">
            <a:extLst>
              <a:ext uri="{FF2B5EF4-FFF2-40B4-BE49-F238E27FC236}">
                <a16:creationId xmlns:a16="http://schemas.microsoft.com/office/drawing/2014/main" id="{68377646-8C4B-84BF-59D0-2B3D5AA5C4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5974" y="4086202"/>
            <a:ext cx="1441809" cy="216665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6F8A6D0-512E-6B8E-6739-4EDD60D26257}"/>
              </a:ext>
            </a:extLst>
          </p:cNvPr>
          <p:cNvSpPr txBox="1"/>
          <p:nvPr/>
        </p:nvSpPr>
        <p:spPr>
          <a:xfrm>
            <a:off x="235974" y="6252855"/>
            <a:ext cx="3185652" cy="230832"/>
          </a:xfrm>
          <a:prstGeom prst="rect">
            <a:avLst/>
          </a:prstGeom>
          <a:noFill/>
        </p:spPr>
        <p:txBody>
          <a:bodyPr wrap="square" rtlCol="0">
            <a:spAutoFit/>
          </a:bodyPr>
          <a:lstStyle/>
          <a:p>
            <a:r>
              <a:rPr lang="en-US" sz="900" dirty="0"/>
              <a:t>(Tribal Health, 2024)</a:t>
            </a:r>
            <a:endParaRPr lang="en-US" sz="9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3988162B-FAC0-C475-471F-9673DEDBCFA0}"/>
              </a:ext>
            </a:extLst>
          </p:cNvPr>
          <p:cNvSpPr txBox="1"/>
          <p:nvPr/>
        </p:nvSpPr>
        <p:spPr>
          <a:xfrm>
            <a:off x="147484" y="1730477"/>
            <a:ext cx="7777313" cy="2492990"/>
          </a:xfrm>
          <a:prstGeom prst="rect">
            <a:avLst/>
          </a:prstGeom>
          <a:noFill/>
        </p:spPr>
        <p:txBody>
          <a:bodyPr wrap="square" rtlCol="0">
            <a:spAutoFit/>
          </a:bodyPr>
          <a:lstStyle/>
          <a:p>
            <a:r>
              <a:rPr lang="en-US" sz="2400" kern="1200" dirty="0">
                <a:solidFill>
                  <a:srgbClr val="000000"/>
                </a:solidFill>
                <a:effectLst/>
                <a:latin typeface="Times New Roman" panose="02020603050405020304" pitchFamily="18" charset="0"/>
                <a:ea typeface="Arial" panose="020B0604020202020204" pitchFamily="34" charset="0"/>
              </a:rPr>
              <a:t>►Historical Context of Indigenous People and Social</a:t>
            </a:r>
          </a:p>
          <a:p>
            <a:r>
              <a:rPr lang="en-US" sz="2400" kern="1200" dirty="0">
                <a:solidFill>
                  <a:srgbClr val="000000"/>
                </a:solidFill>
                <a:effectLst/>
                <a:latin typeface="Times New Roman" panose="02020603050405020304" pitchFamily="18" charset="0"/>
                <a:ea typeface="Arial" panose="020B0604020202020204" pitchFamily="34" charset="0"/>
              </a:rPr>
              <a:t>    Workers.</a:t>
            </a:r>
          </a:p>
          <a:p>
            <a:endParaRPr lang="en-US" sz="2400" kern="1200" dirty="0">
              <a:solidFill>
                <a:srgbClr val="000000"/>
              </a:solidFill>
              <a:effectLst/>
              <a:latin typeface="Times New Roman" panose="02020603050405020304" pitchFamily="18" charset="0"/>
              <a:ea typeface="Arial" panose="020B0604020202020204" pitchFamily="34" charset="0"/>
            </a:endParaRPr>
          </a:p>
          <a:p>
            <a:r>
              <a:rPr lang="en-US" sz="2400" kern="1200" dirty="0">
                <a:solidFill>
                  <a:srgbClr val="000000"/>
                </a:solidFill>
                <a:effectLst/>
                <a:latin typeface="Times New Roman" panose="02020603050405020304" pitchFamily="18" charset="0"/>
                <a:ea typeface="Arial" panose="020B0604020202020204" pitchFamily="34" charset="0"/>
              </a:rPr>
              <a:t>►Understanding the role of Indigenous knowledge in</a:t>
            </a:r>
          </a:p>
          <a:p>
            <a:r>
              <a:rPr lang="en-US" sz="2400" dirty="0">
                <a:solidFill>
                  <a:srgbClr val="000000"/>
                </a:solidFill>
                <a:latin typeface="Times New Roman" panose="02020603050405020304" pitchFamily="18" charset="0"/>
                <a:ea typeface="Arial" panose="020B0604020202020204" pitchFamily="34" charset="0"/>
              </a:rPr>
              <a:t>   </a:t>
            </a:r>
            <a:r>
              <a:rPr lang="en-US" sz="2400" kern="1200" dirty="0">
                <a:solidFill>
                  <a:srgbClr val="000000"/>
                </a:solidFill>
                <a:effectLst/>
                <a:latin typeface="Times New Roman" panose="02020603050405020304" pitchFamily="18" charset="0"/>
                <a:ea typeface="Arial" panose="020B0604020202020204" pitchFamily="34" charset="0"/>
              </a:rPr>
              <a:t> Perinatal Care.</a:t>
            </a:r>
            <a:endParaRPr lang="en-US" sz="2400" dirty="0">
              <a:effectLst/>
              <a:latin typeface="Times New Roman" panose="02020603050405020304" pitchFamily="18" charset="0"/>
              <a:ea typeface="Times New Roman" panose="02020603050405020304" pitchFamily="18" charset="0"/>
            </a:endParaRPr>
          </a:p>
          <a:p>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14" name="TextBox 13">
            <a:extLst>
              <a:ext uri="{FF2B5EF4-FFF2-40B4-BE49-F238E27FC236}">
                <a16:creationId xmlns:a16="http://schemas.microsoft.com/office/drawing/2014/main" id="{367DF5AF-D7E5-B0C9-96CB-20BC7734934C}"/>
              </a:ext>
            </a:extLst>
          </p:cNvPr>
          <p:cNvSpPr txBox="1"/>
          <p:nvPr/>
        </p:nvSpPr>
        <p:spPr>
          <a:xfrm>
            <a:off x="1956619" y="3874070"/>
            <a:ext cx="8603226" cy="2954655"/>
          </a:xfrm>
          <a:prstGeom prst="rect">
            <a:avLst/>
          </a:prstGeom>
          <a:noFill/>
        </p:spPr>
        <p:txBody>
          <a:bodyPr wrap="square" rtlCol="0">
            <a:spAutoFit/>
          </a:bodyPr>
          <a:lstStyle/>
          <a:p>
            <a:r>
              <a:rPr lang="en-US" sz="2400" kern="100" dirty="0">
                <a:solidFill>
                  <a:schemeClr val="tx1">
                    <a:lumMod val="50000"/>
                  </a:schemeClr>
                </a:solidFill>
                <a:effectLst/>
                <a:latin typeface="Times New Roman" panose="02020603050405020304" pitchFamily="18" charset="0"/>
                <a:ea typeface="Aptos" panose="020B0004020202020204" pitchFamily="34" charset="0"/>
                <a:cs typeface="Times New Roman" panose="02020603050405020304" pitchFamily="18" charset="0"/>
              </a:rPr>
              <a:t>►Indigenous culture and childbirth.</a:t>
            </a:r>
            <a:endParaRPr lang="en-US" sz="2400" kern="100" dirty="0">
              <a:solidFill>
                <a:schemeClr val="tx1">
                  <a:lumMod val="50000"/>
                </a:schemeClr>
              </a:solidFill>
              <a:effectLst/>
              <a:latin typeface="Times New Roman" panose="02020603050405020304" pitchFamily="18" charset="0"/>
              <a:ea typeface="Aptos" panose="020B0004020202020204" pitchFamily="34" charset="0"/>
            </a:endParaRPr>
          </a:p>
          <a:p>
            <a:endParaRPr lang="en-US" sz="2400" kern="100" dirty="0">
              <a:solidFill>
                <a:schemeClr val="tx1">
                  <a:lumMod val="50000"/>
                </a:schemeClr>
              </a:solidFill>
              <a:latin typeface="Times New Roman" panose="02020603050405020304" pitchFamily="18" charset="0"/>
              <a:ea typeface="Aptos" panose="020B0004020202020204" pitchFamily="34" charset="0"/>
            </a:endParaRPr>
          </a:p>
          <a:p>
            <a:r>
              <a:rPr lang="en-US" sz="2400" kern="100" dirty="0">
                <a:solidFill>
                  <a:schemeClr val="tx1">
                    <a:lumMod val="50000"/>
                  </a:schemeClr>
                </a:solidFill>
                <a:effectLst/>
                <a:latin typeface="Times New Roman" panose="02020603050405020304" pitchFamily="18" charset="0"/>
                <a:ea typeface="Aptos" panose="020B0004020202020204" pitchFamily="34" charset="0"/>
              </a:rPr>
              <a:t>►Identify barriers and Inequities in Perinatal Care for Indigenous</a:t>
            </a:r>
          </a:p>
          <a:p>
            <a:r>
              <a:rPr lang="en-US" sz="2400" kern="100" dirty="0">
                <a:solidFill>
                  <a:schemeClr val="tx1">
                    <a:lumMod val="50000"/>
                  </a:schemeClr>
                </a:solidFill>
                <a:latin typeface="Times New Roman" panose="02020603050405020304" pitchFamily="18" charset="0"/>
                <a:ea typeface="Aptos" panose="020B0004020202020204" pitchFamily="34" charset="0"/>
              </a:rPr>
              <a:t>   </a:t>
            </a:r>
            <a:r>
              <a:rPr lang="en-US" sz="2400" kern="100" dirty="0">
                <a:solidFill>
                  <a:schemeClr val="tx1">
                    <a:lumMod val="50000"/>
                  </a:schemeClr>
                </a:solidFill>
                <a:effectLst/>
                <a:latin typeface="Times New Roman" panose="02020603050405020304" pitchFamily="18" charset="0"/>
                <a:ea typeface="Aptos" panose="020B0004020202020204" pitchFamily="34" charset="0"/>
              </a:rPr>
              <a:t> People.</a:t>
            </a:r>
          </a:p>
          <a:p>
            <a:endParaRPr lang="en-US" sz="2400" kern="100" dirty="0">
              <a:solidFill>
                <a:schemeClr val="tx1">
                  <a:lumMod val="50000"/>
                </a:schemeClr>
              </a:solidFill>
              <a:effectLst/>
              <a:latin typeface="Times New Roman" panose="02020603050405020304" pitchFamily="18" charset="0"/>
              <a:ea typeface="Aptos" panose="020B0004020202020204" pitchFamily="34" charset="0"/>
            </a:endParaRPr>
          </a:p>
          <a:p>
            <a:r>
              <a:rPr lang="en-US" sz="2400" dirty="0">
                <a:solidFill>
                  <a:schemeClr val="tx1">
                    <a:lumMod val="50000"/>
                  </a:schemeClr>
                </a:solidFill>
                <a:effectLst/>
                <a:latin typeface="Times New Roman" panose="02020603050405020304" pitchFamily="18" charset="0"/>
                <a:ea typeface="Aptos" panose="020B0004020202020204" pitchFamily="34" charset="0"/>
              </a:rPr>
              <a:t>►Develop integrated approaches for culturally safe Perinatal C</a:t>
            </a:r>
            <a:r>
              <a:rPr lang="en-US" sz="2400" kern="100" dirty="0">
                <a:solidFill>
                  <a:schemeClr val="tx1">
                    <a:lumMod val="50000"/>
                  </a:schemeClr>
                </a:solidFill>
                <a:latin typeface="Times New Roman" panose="02020603050405020304" pitchFamily="18" charset="0"/>
                <a:ea typeface="Aptos" panose="020B0004020202020204" pitchFamily="34" charset="0"/>
              </a:rPr>
              <a:t>are.</a:t>
            </a:r>
          </a:p>
          <a:p>
            <a:endParaRPr lang="en-US" sz="2400" kern="100" dirty="0">
              <a:solidFill>
                <a:schemeClr val="tx1">
                  <a:lumMod val="50000"/>
                </a:schemeClr>
              </a:solidFill>
              <a:latin typeface="Times New Roman" panose="02020603050405020304" pitchFamily="18" charset="0"/>
              <a:ea typeface="Aptos" panose="020B0004020202020204" pitchFamily="34" charset="0"/>
            </a:endParaRPr>
          </a:p>
          <a:p>
            <a:endParaRPr lang="en-US" dirty="0"/>
          </a:p>
        </p:txBody>
      </p:sp>
    </p:spTree>
    <p:extLst>
      <p:ext uri="{BB962C8B-B14F-4D97-AF65-F5344CB8AC3E}">
        <p14:creationId xmlns:p14="http://schemas.microsoft.com/office/powerpoint/2010/main" val="3034042063"/>
      </p:ext>
    </p:extLst>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DBE9D6-4901-12CC-53DC-09E5EB335D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8556E5-FA8E-CACC-025A-2516F75B5F99}"/>
              </a:ext>
            </a:extLst>
          </p:cNvPr>
          <p:cNvSpPr>
            <a:spLocks noGrp="1"/>
          </p:cNvSpPr>
          <p:nvPr>
            <p:ph type="title"/>
          </p:nvPr>
        </p:nvSpPr>
        <p:spPr>
          <a:xfrm>
            <a:off x="1211826" y="1018240"/>
            <a:ext cx="10515600" cy="868430"/>
          </a:xfrm>
        </p:spPr>
        <p:txBody>
          <a:bodyPr vert="horz" lIns="91440" tIns="45720" rIns="91440" bIns="45720" rtlCol="0" anchor="t">
            <a:normAutofit fontScale="90000"/>
          </a:bodyPr>
          <a:lstStyle/>
          <a:p>
            <a:r>
              <a:rPr lang="en-US" sz="3300" b="1" kern="1200" dirty="0">
                <a:effectLst/>
                <a:latin typeface="Times New Roman" panose="02020603050405020304" pitchFamily="18" charset="0"/>
                <a:cs typeface="Times New Roman" panose="02020603050405020304" pitchFamily="18" charset="0"/>
              </a:rPr>
              <a:t>Integrative Approaches for Culturally Safe Perinatal Care</a:t>
            </a:r>
            <a:endParaRPr lang="en-US" sz="3300" b="1" kern="12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2FA2B896-5A4B-29C2-02E1-2FE01A89D53E}"/>
              </a:ext>
            </a:extLst>
          </p:cNvPr>
          <p:cNvSpPr txBox="1"/>
          <p:nvPr/>
        </p:nvSpPr>
        <p:spPr>
          <a:xfrm>
            <a:off x="0" y="2435561"/>
            <a:ext cx="6469626" cy="3105703"/>
          </a:xfrm>
          <a:prstGeom prst="rect">
            <a:avLst/>
          </a:prstGeom>
        </p:spPr>
        <p:txBody>
          <a:bodyPr vert="horz" lIns="91440" tIns="45720" rIns="91440" bIns="45720" rtlCol="0">
            <a:normAutofit/>
          </a:bodyPr>
          <a:lstStyle/>
          <a:p>
            <a:pPr algn="ctr"/>
            <a:r>
              <a:rPr lang="en-US" sz="2800" b="1" dirty="0">
                <a:solidFill>
                  <a:schemeClr val="tx1">
                    <a:lumMod val="50000"/>
                  </a:schemeClr>
                </a:solidFill>
                <a:latin typeface="Times New Roman" panose="02020603050405020304" pitchFamily="18" charset="0"/>
                <a:cs typeface="Times New Roman" panose="02020603050405020304" pitchFamily="18" charset="0"/>
              </a:rPr>
              <a:t>Holistic and Community-Based Support </a:t>
            </a:r>
            <a:r>
              <a:rPr lang="en-US" sz="1600" dirty="0">
                <a:solidFill>
                  <a:schemeClr val="tx1">
                    <a:lumMod val="50000"/>
                  </a:schemeClr>
                </a:solidFill>
                <a:latin typeface="Times New Roman" panose="02020603050405020304" pitchFamily="18" charset="0"/>
                <a:cs typeface="Times New Roman" panose="02020603050405020304" pitchFamily="18" charset="0"/>
              </a:rPr>
              <a:t>(Beadman et al., 2024).</a:t>
            </a:r>
            <a:r>
              <a:rPr lang="en-US" sz="1600" b="1" dirty="0">
                <a:solidFill>
                  <a:schemeClr val="tx1">
                    <a:lumMod val="50000"/>
                  </a:schemeClr>
                </a:solidFill>
                <a:latin typeface="Times New Roman" panose="02020603050405020304" pitchFamily="18" charset="0"/>
                <a:cs typeface="Times New Roman" panose="02020603050405020304" pitchFamily="18" charset="0"/>
              </a:rPr>
              <a:t> </a:t>
            </a:r>
            <a:endParaRPr lang="en-US" sz="1600" b="1" baseline="0" dirty="0">
              <a:solidFill>
                <a:schemeClr val="tx1">
                  <a:lumMod val="50000"/>
                </a:schemeClr>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88F962CB-2F1E-65BA-5102-DE882AFA4B2A}"/>
              </a:ext>
            </a:extLst>
          </p:cNvPr>
          <p:cNvSpPr txBox="1"/>
          <p:nvPr/>
        </p:nvSpPr>
        <p:spPr>
          <a:xfrm>
            <a:off x="7361698" y="5899932"/>
            <a:ext cx="3830985" cy="576262"/>
          </a:xfrm>
          <a:prstGeom prst="rect">
            <a:avLst/>
          </a:prstGeom>
        </p:spPr>
        <p:txBody>
          <a:bodyPr vert="horz" lIns="91440" tIns="45720" rIns="91440" bIns="45720" rtlCol="0" anchor="b">
            <a:normAutofit/>
          </a:bodyPr>
          <a:lstStyle/>
          <a:p>
            <a:pPr defTabSz="914400">
              <a:spcAft>
                <a:spcPts val="1200"/>
              </a:spcAft>
              <a:buClr>
                <a:srgbClr val="005BBB"/>
              </a:buClr>
            </a:pPr>
            <a:r>
              <a:rPr lang="en-US" sz="1600" dirty="0">
                <a:solidFill>
                  <a:schemeClr val="tx1">
                    <a:lumMod val="50000"/>
                  </a:schemeClr>
                </a:solidFill>
                <a:latin typeface="Times New Roman" panose="02020603050405020304" pitchFamily="18" charset="0"/>
                <a:cs typeface="Times New Roman" panose="02020603050405020304" pitchFamily="18" charset="0"/>
              </a:rPr>
              <a:t>(Handa, 2024)</a:t>
            </a:r>
            <a:endParaRPr lang="en-US" sz="1600" b="0" kern="1200" baseline="0" dirty="0">
              <a:solidFill>
                <a:schemeClr val="tx1">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218" name="Picture 2" descr="Holistic Health: Integrative Medicine ...">
            <a:extLst>
              <a:ext uri="{FF2B5EF4-FFF2-40B4-BE49-F238E27FC236}">
                <a16:creationId xmlns:a16="http://schemas.microsoft.com/office/drawing/2014/main" id="{E4159589-2339-0FF6-2885-06376A946F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3023" y="3255515"/>
            <a:ext cx="6614160" cy="2834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5849"/>
      </p:ext>
    </p:extLst>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03C2CDD3-2307-3979-755D-89568926182F}"/>
              </a:ext>
            </a:extLst>
          </p:cNvPr>
          <p:cNvSpPr>
            <a:spLocks noGrp="1"/>
          </p:cNvSpPr>
          <p:nvPr>
            <p:ph type="ftr" sz="quarter" idx="11"/>
          </p:nvPr>
        </p:nvSpPr>
        <p:spPr/>
        <p:txBody>
          <a:bodyPr/>
          <a:lstStyle/>
          <a:p>
            <a:endParaRPr lang="en-US"/>
          </a:p>
        </p:txBody>
      </p:sp>
      <p:sp>
        <p:nvSpPr>
          <p:cNvPr id="9" name="TextBox 8">
            <a:extLst>
              <a:ext uri="{FF2B5EF4-FFF2-40B4-BE49-F238E27FC236}">
                <a16:creationId xmlns:a16="http://schemas.microsoft.com/office/drawing/2014/main" id="{54B5A7FC-AEB9-CEC7-D7A5-180847EB697A}"/>
              </a:ext>
            </a:extLst>
          </p:cNvPr>
          <p:cNvSpPr txBox="1"/>
          <p:nvPr/>
        </p:nvSpPr>
        <p:spPr>
          <a:xfrm>
            <a:off x="452284" y="1130710"/>
            <a:ext cx="11021961" cy="4839466"/>
          </a:xfrm>
          <a:prstGeom prst="rect">
            <a:avLst/>
          </a:prstGeom>
          <a:noFill/>
        </p:spPr>
        <p:txBody>
          <a:bodyPr wrap="square">
            <a:spAutoFit/>
          </a:bodyPr>
          <a:lstStyle/>
          <a:p>
            <a:pPr marL="360045" marR="0" indent="-360045"/>
            <a:r>
              <a:rPr lang="en-US" sz="1800" dirty="0">
                <a:solidFill>
                  <a:schemeClr val="tx1">
                    <a:lumMod val="50000"/>
                  </a:schemeClr>
                </a:solidFill>
                <a:effectLst/>
                <a:latin typeface="Times New Roman" panose="02020603050405020304" pitchFamily="18" charset="0"/>
                <a:ea typeface="Times New Roman" panose="02020603050405020304" pitchFamily="18" charset="0"/>
              </a:rPr>
              <a:t>Admin. (2024, August 6). </a:t>
            </a:r>
            <a:r>
              <a:rPr lang="en-US" sz="1800" i="1" dirty="0">
                <a:solidFill>
                  <a:schemeClr val="tx1">
                    <a:lumMod val="50000"/>
                  </a:schemeClr>
                </a:solidFill>
                <a:effectLst/>
                <a:latin typeface="Times New Roman" panose="02020603050405020304" pitchFamily="18" charset="0"/>
                <a:ea typeface="Times New Roman" panose="02020603050405020304" pitchFamily="18" charset="0"/>
              </a:rPr>
              <a:t>Integration - definition, rules, properties, methods, types</a:t>
            </a:r>
            <a:r>
              <a:rPr lang="en-US" sz="1800" dirty="0">
                <a:solidFill>
                  <a:schemeClr val="tx1">
                    <a:lumMod val="50000"/>
                  </a:schemeClr>
                </a:solidFill>
                <a:effectLst/>
                <a:latin typeface="Times New Roman" panose="02020603050405020304" pitchFamily="18" charset="0"/>
                <a:ea typeface="Times New Roman" panose="02020603050405020304" pitchFamily="18" charset="0"/>
              </a:rPr>
              <a:t>. Examples.com. https://www.examples.com/maths/integration.html </a:t>
            </a:r>
          </a:p>
          <a:p>
            <a:pPr marL="360045" marR="0" indent="-360045"/>
            <a:r>
              <a:rPr lang="en-US" sz="1800" dirty="0">
                <a:solidFill>
                  <a:srgbClr val="222222"/>
                </a:solidFill>
                <a:effectLst/>
                <a:latin typeface="Times New Roman" panose="02020603050405020304" pitchFamily="18" charset="0"/>
                <a:ea typeface="Times New Roman" panose="02020603050405020304" pitchFamily="18" charset="0"/>
              </a:rPr>
              <a:t>Aylsworth, L., Manca, T., Dubé, È., Labbé, F., Driedger, S. M., Benzies, K., ... &amp; MacDonald, S. E. (2022). A qualitative investigation of facilitators and barriers to accessing COVID-19 vaccines among Racialized and </a:t>
            </a:r>
            <a:r>
              <a:rPr lang="en-US" sz="1800" dirty="0">
                <a:solidFill>
                  <a:schemeClr val="tx1">
                    <a:lumMod val="50000"/>
                  </a:schemeClr>
                </a:solidFill>
                <a:effectLst/>
                <a:latin typeface="Times New Roman" panose="02020603050405020304" pitchFamily="18" charset="0"/>
                <a:ea typeface="Times New Roman" panose="02020603050405020304" pitchFamily="18" charset="0"/>
              </a:rPr>
              <a:t>Indigenous Peoples in Canada. </a:t>
            </a:r>
            <a:r>
              <a:rPr lang="en-US" sz="1800" i="1" dirty="0">
                <a:solidFill>
                  <a:schemeClr val="tx1">
                    <a:lumMod val="50000"/>
                  </a:schemeClr>
                </a:solidFill>
                <a:effectLst/>
                <a:latin typeface="Times New Roman" panose="02020603050405020304" pitchFamily="18" charset="0"/>
                <a:ea typeface="Times New Roman" panose="02020603050405020304" pitchFamily="18" charset="0"/>
              </a:rPr>
              <a:t>Human Vaccines &amp; Immunotherapeutics</a:t>
            </a:r>
            <a:r>
              <a:rPr lang="en-US" sz="1800" dirty="0">
                <a:solidFill>
                  <a:schemeClr val="tx1">
                    <a:lumMod val="50000"/>
                  </a:schemeClr>
                </a:solidFill>
                <a:effectLst/>
                <a:latin typeface="Times New Roman" panose="02020603050405020304" pitchFamily="18" charset="0"/>
                <a:ea typeface="Times New Roman" panose="02020603050405020304" pitchFamily="18" charset="0"/>
              </a:rPr>
              <a:t>, </a:t>
            </a:r>
            <a:r>
              <a:rPr lang="en-US" sz="1800" i="1" dirty="0">
                <a:solidFill>
                  <a:schemeClr val="tx1">
                    <a:lumMod val="50000"/>
                  </a:schemeClr>
                </a:solidFill>
                <a:effectLst/>
                <a:latin typeface="Times New Roman" panose="02020603050405020304" pitchFamily="18" charset="0"/>
                <a:ea typeface="Times New Roman" panose="02020603050405020304" pitchFamily="18" charset="0"/>
              </a:rPr>
              <a:t>18</a:t>
            </a:r>
            <a:r>
              <a:rPr lang="en-US" sz="1800" dirty="0">
                <a:solidFill>
                  <a:schemeClr val="tx1">
                    <a:lumMod val="50000"/>
                  </a:schemeClr>
                </a:solidFill>
                <a:effectLst/>
                <a:latin typeface="Times New Roman" panose="02020603050405020304" pitchFamily="18" charset="0"/>
                <a:ea typeface="Times New Roman" panose="02020603050405020304" pitchFamily="18" charset="0"/>
              </a:rPr>
              <a:t>(6), 2129827.</a:t>
            </a:r>
          </a:p>
          <a:p>
            <a:pPr marL="360045" marR="0" indent="-360045"/>
            <a:r>
              <a:rPr lang="en-US" sz="1800" dirty="0">
                <a:solidFill>
                  <a:schemeClr val="tx1">
                    <a:lumMod val="50000"/>
                  </a:schemeClr>
                </a:solidFill>
                <a:effectLst/>
                <a:latin typeface="Times New Roman" panose="02020603050405020304" pitchFamily="18" charset="0"/>
                <a:ea typeface="Times New Roman" panose="02020603050405020304" pitchFamily="18" charset="0"/>
              </a:rPr>
              <a:t>Barnhart, D., (2016, October 12). Community organizing. https://www.ministrymatters.com/all/entry/7779/community-organizing </a:t>
            </a:r>
          </a:p>
          <a:p>
            <a:pPr marL="360045" marR="0" indent="-360045"/>
            <a:r>
              <a:rPr lang="en-US" sz="1800" dirty="0">
                <a:solidFill>
                  <a:srgbClr val="222222"/>
                </a:solidFill>
                <a:effectLst/>
                <a:latin typeface="Times New Roman" panose="02020603050405020304" pitchFamily="18" charset="0"/>
                <a:ea typeface="Times New Roman" panose="02020603050405020304" pitchFamily="18" charset="0"/>
              </a:rPr>
              <a:t>Beadman, K. A., Sherwood, J., Gray, P., &amp; McAloon, J. (2024). Self-determination in programmes of perinatal health for Aboriginal Communities: A systematic review. </a:t>
            </a:r>
            <a:r>
              <a:rPr lang="en-US" sz="1800" i="1" dirty="0">
                <a:effectLst/>
                <a:latin typeface="Times New Roman" panose="02020603050405020304" pitchFamily="18" charset="0"/>
                <a:ea typeface="Times New Roman" panose="02020603050405020304" pitchFamily="18" charset="0"/>
              </a:rPr>
              <a:t>Australian and New Zealand journal of public health</a:t>
            </a:r>
            <a:r>
              <a:rPr lang="en-US" sz="1800" dirty="0">
                <a:effectLst/>
                <a:latin typeface="Times New Roman" panose="02020603050405020304" pitchFamily="18" charset="0"/>
                <a:ea typeface="Times New Roman" panose="02020603050405020304" pitchFamily="18" charset="0"/>
              </a:rPr>
              <a:t>, 100169.</a:t>
            </a:r>
          </a:p>
          <a:p>
            <a:pPr marL="360045" marR="0" indent="-360045"/>
            <a:r>
              <a:rPr lang="en-US" sz="1800" dirty="0" err="1">
                <a:solidFill>
                  <a:srgbClr val="222222"/>
                </a:solidFill>
                <a:effectLst/>
                <a:latin typeface="Times New Roman" panose="02020603050405020304" pitchFamily="18" charset="0"/>
                <a:ea typeface="Times New Roman" panose="02020603050405020304" pitchFamily="18" charset="0"/>
              </a:rPr>
              <a:t>Bergström</a:t>
            </a:r>
            <a:r>
              <a:rPr lang="en-US" sz="1800" dirty="0">
                <a:solidFill>
                  <a:srgbClr val="222222"/>
                </a:solidFill>
                <a:effectLst/>
                <a:latin typeface="Times New Roman" panose="02020603050405020304" pitchFamily="18" charset="0"/>
                <a:ea typeface="Times New Roman" panose="02020603050405020304" pitchFamily="18" charset="0"/>
              </a:rPr>
              <a:t>, S., &amp; Goodburn, E. (2001). The role of traditional birth attendants in the reduction of maternal mortality. </a:t>
            </a:r>
            <a:r>
              <a:rPr lang="en-US" sz="1800" i="1" dirty="0">
                <a:solidFill>
                  <a:srgbClr val="222222"/>
                </a:solidFill>
                <a:effectLst/>
                <a:latin typeface="Times New Roman" panose="02020603050405020304" pitchFamily="18" charset="0"/>
                <a:ea typeface="Times New Roman" panose="02020603050405020304" pitchFamily="18" charset="0"/>
              </a:rPr>
              <a:t>Safe motherhood strategies: a review of the evidence</a:t>
            </a:r>
            <a:r>
              <a:rPr lang="en-US" sz="1800" dirty="0">
                <a:solidFill>
                  <a:srgbClr val="222222"/>
                </a:solidFill>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457200" marR="0" indent="-457200"/>
            <a:r>
              <a:rPr lang="en-US" sz="1800" kern="100" dirty="0">
                <a:solidFill>
                  <a:srgbClr val="222222"/>
                </a:solidFill>
                <a:effectLst/>
                <a:latin typeface="Times New Roman" panose="02020603050405020304" pitchFamily="18" charset="0"/>
                <a:ea typeface="Aptos" panose="020B0004020202020204" pitchFamily="34" charset="0"/>
              </a:rPr>
              <a:t>Blackstock, C. (2009). The occasional evil of angels: Learning from the experiences of Aboriginal peoples and social work. </a:t>
            </a:r>
            <a:r>
              <a:rPr lang="en-US" sz="1800" i="1" kern="100" dirty="0">
                <a:solidFill>
                  <a:srgbClr val="222222"/>
                </a:solidFill>
                <a:effectLst/>
                <a:latin typeface="Times New Roman" panose="02020603050405020304" pitchFamily="18" charset="0"/>
                <a:ea typeface="Aptos" panose="020B0004020202020204" pitchFamily="34" charset="0"/>
              </a:rPr>
              <a:t>First Peoples Child &amp; Family Review</a:t>
            </a:r>
            <a:r>
              <a:rPr lang="en-US" sz="1800" kern="100" dirty="0">
                <a:solidFill>
                  <a:srgbClr val="222222"/>
                </a:solidFill>
                <a:effectLst/>
                <a:latin typeface="Times New Roman" panose="02020603050405020304" pitchFamily="18" charset="0"/>
                <a:ea typeface="Aptos" panose="020B0004020202020204" pitchFamily="34" charset="0"/>
              </a:rPr>
              <a:t>, </a:t>
            </a:r>
            <a:r>
              <a:rPr lang="en-US" sz="1800" i="1" kern="100" dirty="0">
                <a:solidFill>
                  <a:srgbClr val="222222"/>
                </a:solidFill>
                <a:effectLst/>
                <a:latin typeface="Times New Roman" panose="02020603050405020304" pitchFamily="18" charset="0"/>
                <a:ea typeface="Aptos" panose="020B0004020202020204" pitchFamily="34" charset="0"/>
              </a:rPr>
              <a:t>4</a:t>
            </a:r>
            <a:r>
              <a:rPr lang="en-US" sz="1800" kern="100" dirty="0">
                <a:solidFill>
                  <a:srgbClr val="222222"/>
                </a:solidFill>
                <a:effectLst/>
                <a:latin typeface="Times New Roman" panose="02020603050405020304" pitchFamily="18" charset="0"/>
                <a:ea typeface="Aptos" panose="020B0004020202020204" pitchFamily="34" charset="0"/>
              </a:rPr>
              <a:t>(1), 28-37.</a:t>
            </a:r>
            <a:endParaRPr lang="en-US" kern="100" dirty="0">
              <a:solidFill>
                <a:srgbClr val="222222"/>
              </a:solidFill>
              <a:latin typeface="Times New Roman" panose="02020603050405020304" pitchFamily="18" charset="0"/>
              <a:ea typeface="Aptos" panose="020B0004020202020204" pitchFamily="34" charset="0"/>
            </a:endParaRPr>
          </a:p>
          <a:p>
            <a:pPr marL="457200" marR="0" indent="-457200">
              <a:lnSpc>
                <a:spcPct val="107000"/>
              </a:lnSpc>
            </a:pPr>
            <a:r>
              <a:rPr lang="en-US" sz="1800" dirty="0">
                <a:solidFill>
                  <a:schemeClr val="tx1">
                    <a:lumMod val="50000"/>
                  </a:schemeClr>
                </a:solidFill>
                <a:effectLst/>
                <a:latin typeface="Times New Roman" panose="02020603050405020304" pitchFamily="18" charset="0"/>
                <a:ea typeface="Times New Roman" panose="02020603050405020304" pitchFamily="18" charset="0"/>
              </a:rPr>
              <a:t>California, S. of. (n.d.). </a:t>
            </a:r>
            <a:r>
              <a:rPr lang="en-US" sz="1800" i="1" dirty="0">
                <a:solidFill>
                  <a:schemeClr val="tx1">
                    <a:lumMod val="50000"/>
                  </a:schemeClr>
                </a:solidFill>
                <a:effectLst/>
                <a:latin typeface="Times New Roman" panose="02020603050405020304" pitchFamily="18" charset="0"/>
                <a:ea typeface="Times New Roman" panose="02020603050405020304" pitchFamily="18" charset="0"/>
              </a:rPr>
              <a:t>Safe spaces: Foundations of trauma-informed practice for educational and care settings</a:t>
            </a:r>
            <a:r>
              <a:rPr lang="en-US" sz="1800" dirty="0">
                <a:solidFill>
                  <a:schemeClr val="tx1">
                    <a:lumMod val="50000"/>
                  </a:schemeClr>
                </a:solidFill>
                <a:effectLst/>
                <a:latin typeface="Times New Roman" panose="02020603050405020304" pitchFamily="18" charset="0"/>
                <a:ea typeface="Times New Roman" panose="02020603050405020304" pitchFamily="18" charset="0"/>
              </a:rPr>
              <a:t>. OSG. https://osg.ca.gov/safespaces/ </a:t>
            </a:r>
          </a:p>
          <a:p>
            <a:pPr marL="360045" marR="0" indent="-360045"/>
            <a:r>
              <a:rPr lang="en-US" sz="1800" dirty="0">
                <a:effectLst/>
                <a:latin typeface="Times New Roman" panose="02020603050405020304" pitchFamily="18" charset="0"/>
                <a:ea typeface="Times New Roman" panose="02020603050405020304" pitchFamily="18" charset="0"/>
              </a:rPr>
              <a:t>.</a:t>
            </a:r>
          </a:p>
          <a:p>
            <a:pPr marL="457200" marR="0" indent="-457200">
              <a:lnSpc>
                <a:spcPct val="107000"/>
              </a:lnSpc>
              <a:spcAft>
                <a:spcPts val="800"/>
              </a:spcAft>
            </a:pPr>
            <a:endParaRPr lang="en-US" sz="1800" kern="100" dirty="0">
              <a:effectLst/>
              <a:latin typeface="Times New Roman" panose="02020603050405020304" pitchFamily="18" charset="0"/>
              <a:ea typeface="Aptos" panose="020B0004020202020204" pitchFamily="34" charset="0"/>
            </a:endParaRPr>
          </a:p>
        </p:txBody>
      </p:sp>
    </p:spTree>
    <p:extLst>
      <p:ext uri="{BB962C8B-B14F-4D97-AF65-F5344CB8AC3E}">
        <p14:creationId xmlns:p14="http://schemas.microsoft.com/office/powerpoint/2010/main" val="1231092400"/>
      </p:ext>
    </p:extLst>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A4C96A-C1E7-F9D8-67EF-B48779382947}"/>
            </a:ext>
          </a:extLst>
        </p:cNvPr>
        <p:cNvGrpSpPr/>
        <p:nvPr/>
      </p:nvGrpSpPr>
      <p:grpSpPr>
        <a:xfrm>
          <a:off x="0" y="0"/>
          <a:ext cx="0" cy="0"/>
          <a:chOff x="0" y="0"/>
          <a:chExt cx="0" cy="0"/>
        </a:xfrm>
      </p:grpSpPr>
      <p:sp>
        <p:nvSpPr>
          <p:cNvPr id="7" name="Footer Placeholder 6">
            <a:extLst>
              <a:ext uri="{FF2B5EF4-FFF2-40B4-BE49-F238E27FC236}">
                <a16:creationId xmlns:a16="http://schemas.microsoft.com/office/drawing/2014/main" id="{427EF138-CFA8-A12B-F28B-EACCC9722B15}"/>
              </a:ext>
            </a:extLst>
          </p:cNvPr>
          <p:cNvSpPr>
            <a:spLocks noGrp="1"/>
          </p:cNvSpPr>
          <p:nvPr>
            <p:ph type="ftr" sz="quarter" idx="11"/>
          </p:nvPr>
        </p:nvSpPr>
        <p:spPr/>
        <p:txBody>
          <a:bodyPr/>
          <a:lstStyle/>
          <a:p>
            <a:endParaRPr lang="en-US"/>
          </a:p>
        </p:txBody>
      </p:sp>
      <p:sp>
        <p:nvSpPr>
          <p:cNvPr id="9" name="TextBox 8">
            <a:extLst>
              <a:ext uri="{FF2B5EF4-FFF2-40B4-BE49-F238E27FC236}">
                <a16:creationId xmlns:a16="http://schemas.microsoft.com/office/drawing/2014/main" id="{92CEE5D5-E269-736C-F4D9-9CAD3E004BF9}"/>
              </a:ext>
            </a:extLst>
          </p:cNvPr>
          <p:cNvSpPr txBox="1"/>
          <p:nvPr/>
        </p:nvSpPr>
        <p:spPr>
          <a:xfrm>
            <a:off x="452284" y="1130710"/>
            <a:ext cx="11021961" cy="5631735"/>
          </a:xfrm>
          <a:prstGeom prst="rect">
            <a:avLst/>
          </a:prstGeom>
          <a:noFill/>
        </p:spPr>
        <p:txBody>
          <a:bodyPr wrap="square">
            <a:spAutoFit/>
          </a:bodyPr>
          <a:lstStyle/>
          <a:p>
            <a:pPr marL="360045" marR="0" indent="-360045"/>
            <a:r>
              <a:rPr lang="en-US" sz="1800" dirty="0">
                <a:solidFill>
                  <a:schemeClr val="tx1">
                    <a:lumMod val="50000"/>
                  </a:schemeClr>
                </a:solidFill>
                <a:effectLst/>
                <a:latin typeface="Times New Roman" panose="02020603050405020304" pitchFamily="18" charset="0"/>
                <a:ea typeface="Times New Roman" panose="02020603050405020304" pitchFamily="18" charset="0"/>
              </a:rPr>
              <a:t>Chan, J., Friborg, J., Zubizarreta, E., van Eck, J. W., Hanna, T. P., Bourque, J. M., ... &amp; Polo, A. (2020). Examining geographic accessibility to radiotherapy in Canada and Greenland for indigenous populations: Measuring inequities to inform solutions. </a:t>
            </a:r>
            <a:r>
              <a:rPr lang="en-US" sz="1800" i="1" dirty="0">
                <a:solidFill>
                  <a:schemeClr val="tx1">
                    <a:lumMod val="50000"/>
                  </a:schemeClr>
                </a:solidFill>
                <a:effectLst/>
                <a:latin typeface="Times New Roman" panose="02020603050405020304" pitchFamily="18" charset="0"/>
                <a:ea typeface="Times New Roman" panose="02020603050405020304" pitchFamily="18" charset="0"/>
              </a:rPr>
              <a:t>Radiotherapy and Oncology</a:t>
            </a:r>
            <a:r>
              <a:rPr lang="en-US" sz="1800" dirty="0">
                <a:solidFill>
                  <a:schemeClr val="tx1">
                    <a:lumMod val="50000"/>
                  </a:schemeClr>
                </a:solidFill>
                <a:effectLst/>
                <a:latin typeface="Times New Roman" panose="02020603050405020304" pitchFamily="18" charset="0"/>
                <a:ea typeface="Times New Roman" panose="02020603050405020304" pitchFamily="18" charset="0"/>
              </a:rPr>
              <a:t>, </a:t>
            </a:r>
            <a:r>
              <a:rPr lang="en-US" sz="1800" i="1" dirty="0">
                <a:solidFill>
                  <a:schemeClr val="tx1">
                    <a:lumMod val="50000"/>
                  </a:schemeClr>
                </a:solidFill>
                <a:effectLst/>
                <a:latin typeface="Times New Roman" panose="02020603050405020304" pitchFamily="18" charset="0"/>
                <a:ea typeface="Times New Roman" panose="02020603050405020304" pitchFamily="18" charset="0"/>
              </a:rPr>
              <a:t>146</a:t>
            </a:r>
            <a:r>
              <a:rPr lang="en-US" sz="1800" dirty="0">
                <a:solidFill>
                  <a:schemeClr val="tx1">
                    <a:lumMod val="50000"/>
                  </a:schemeClr>
                </a:solidFill>
                <a:effectLst/>
                <a:latin typeface="Times New Roman" panose="02020603050405020304" pitchFamily="18" charset="0"/>
                <a:ea typeface="Times New Roman" panose="02020603050405020304" pitchFamily="18" charset="0"/>
              </a:rPr>
              <a:t>, 1-8.</a:t>
            </a:r>
          </a:p>
          <a:p>
            <a:pPr marL="360045" marR="0" indent="-360045"/>
            <a:r>
              <a:rPr lang="en-US" sz="1800" dirty="0">
                <a:solidFill>
                  <a:schemeClr val="tx1">
                    <a:lumMod val="50000"/>
                  </a:schemeClr>
                </a:solidFill>
                <a:effectLst/>
                <a:latin typeface="Times New Roman" panose="02020603050405020304" pitchFamily="18" charset="0"/>
                <a:ea typeface="Times New Roman" panose="02020603050405020304" pitchFamily="18" charset="0"/>
              </a:rPr>
              <a:t>Chris.drew.98031506. (2023, September 29). </a:t>
            </a:r>
            <a:r>
              <a:rPr lang="en-US" sz="1800" i="1" dirty="0">
                <a:solidFill>
                  <a:schemeClr val="tx1">
                    <a:lumMod val="50000"/>
                  </a:schemeClr>
                </a:solidFill>
                <a:effectLst/>
                <a:latin typeface="Times New Roman" panose="02020603050405020304" pitchFamily="18" charset="0"/>
                <a:ea typeface="Times New Roman" panose="02020603050405020304" pitchFamily="18" charset="0"/>
              </a:rPr>
              <a:t>8 examples of social identity (Race, class and gender)</a:t>
            </a:r>
            <a:r>
              <a:rPr lang="en-US" sz="1800" dirty="0">
                <a:solidFill>
                  <a:schemeClr val="tx1">
                    <a:lumMod val="50000"/>
                  </a:schemeClr>
                </a:solidFill>
                <a:effectLst/>
                <a:latin typeface="Times New Roman" panose="02020603050405020304" pitchFamily="18" charset="0"/>
                <a:ea typeface="Times New Roman" panose="02020603050405020304" pitchFamily="18" charset="0"/>
              </a:rPr>
              <a:t>. Helpful Professor. https://helpfulprofessor.com/social-identity-examples/ </a:t>
            </a:r>
          </a:p>
          <a:p>
            <a:pPr marL="360045" marR="0" indent="-360045"/>
            <a:r>
              <a:rPr lang="en-US" sz="1800" dirty="0">
                <a:solidFill>
                  <a:schemeClr val="tx1">
                    <a:lumMod val="50000"/>
                  </a:schemeClr>
                </a:solidFill>
                <a:effectLst/>
                <a:latin typeface="Times New Roman" panose="02020603050405020304" pitchFamily="18" charset="0"/>
                <a:ea typeface="Times New Roman" panose="02020603050405020304" pitchFamily="18" charset="0"/>
              </a:rPr>
              <a:t>Chris.drew.98031506. (2023a, May 14). </a:t>
            </a:r>
            <a:r>
              <a:rPr lang="en-US" sz="1800" i="1" dirty="0">
                <a:solidFill>
                  <a:schemeClr val="tx1">
                    <a:lumMod val="50000"/>
                  </a:schemeClr>
                </a:solidFill>
                <a:effectLst/>
                <a:latin typeface="Times New Roman" panose="02020603050405020304" pitchFamily="18" charset="0"/>
                <a:ea typeface="Times New Roman" panose="02020603050405020304" pitchFamily="18" charset="0"/>
              </a:rPr>
              <a:t>50 social groups examples</a:t>
            </a:r>
            <a:r>
              <a:rPr lang="en-US" sz="1800" dirty="0">
                <a:solidFill>
                  <a:schemeClr val="tx1">
                    <a:lumMod val="50000"/>
                  </a:schemeClr>
                </a:solidFill>
                <a:effectLst/>
                <a:latin typeface="Times New Roman" panose="02020603050405020304" pitchFamily="18" charset="0"/>
                <a:ea typeface="Times New Roman" panose="02020603050405020304" pitchFamily="18" charset="0"/>
              </a:rPr>
              <a:t>. Helpful Professor. https://helpfulprofessor.com/social-groups-examples/ </a:t>
            </a:r>
          </a:p>
          <a:p>
            <a:pPr marL="360045" marR="0" indent="-360045"/>
            <a:r>
              <a:rPr lang="en-US" sz="1800" dirty="0">
                <a:solidFill>
                  <a:schemeClr val="tx1">
                    <a:lumMod val="50000"/>
                  </a:schemeClr>
                </a:solidFill>
                <a:effectLst/>
                <a:latin typeface="Times New Roman" panose="02020603050405020304" pitchFamily="18" charset="0"/>
                <a:ea typeface="Times New Roman" panose="02020603050405020304" pitchFamily="18" charset="0"/>
              </a:rPr>
              <a:t>Churchill, M. E., Smylie, J. K., Wolfe, S. H., Bourgeois, C., Moeller, H., &amp; Firestone, M. (2020). </a:t>
            </a:r>
            <a:r>
              <a:rPr lang="en-US" sz="1800" dirty="0" err="1">
                <a:solidFill>
                  <a:schemeClr val="tx1">
                    <a:lumMod val="50000"/>
                  </a:schemeClr>
                </a:solidFill>
                <a:effectLst/>
                <a:latin typeface="Times New Roman" panose="02020603050405020304" pitchFamily="18" charset="0"/>
                <a:ea typeface="Times New Roman" panose="02020603050405020304" pitchFamily="18" charset="0"/>
              </a:rPr>
              <a:t>Conceptualising</a:t>
            </a:r>
            <a:r>
              <a:rPr lang="en-US" sz="1800" dirty="0">
                <a:solidFill>
                  <a:schemeClr val="tx1">
                    <a:lumMod val="50000"/>
                  </a:schemeClr>
                </a:solidFill>
                <a:effectLst/>
                <a:latin typeface="Times New Roman" panose="02020603050405020304" pitchFamily="18" charset="0"/>
                <a:ea typeface="Times New Roman" panose="02020603050405020304" pitchFamily="18" charset="0"/>
              </a:rPr>
              <a:t> cultural safety at an Indigenous-focused midwifery practice in Toronto, Canada: qualitative interviews with Indigenous and non-Indigenous clients. </a:t>
            </a:r>
            <a:r>
              <a:rPr lang="en-US" sz="1800" i="1" dirty="0">
                <a:solidFill>
                  <a:schemeClr val="tx1">
                    <a:lumMod val="50000"/>
                  </a:schemeClr>
                </a:solidFill>
                <a:effectLst/>
                <a:latin typeface="Times New Roman" panose="02020603050405020304" pitchFamily="18" charset="0"/>
                <a:ea typeface="Times New Roman" panose="02020603050405020304" pitchFamily="18" charset="0"/>
              </a:rPr>
              <a:t>BMJ open</a:t>
            </a:r>
            <a:r>
              <a:rPr lang="en-US" sz="1800" dirty="0">
                <a:solidFill>
                  <a:schemeClr val="tx1">
                    <a:lumMod val="50000"/>
                  </a:schemeClr>
                </a:solidFill>
                <a:effectLst/>
                <a:latin typeface="Times New Roman" panose="02020603050405020304" pitchFamily="18" charset="0"/>
                <a:ea typeface="Times New Roman" panose="02020603050405020304" pitchFamily="18" charset="0"/>
              </a:rPr>
              <a:t>, </a:t>
            </a:r>
            <a:r>
              <a:rPr lang="en-US" sz="1800" i="1" dirty="0">
                <a:solidFill>
                  <a:schemeClr val="tx1">
                    <a:lumMod val="50000"/>
                  </a:schemeClr>
                </a:solidFill>
                <a:effectLst/>
                <a:latin typeface="Times New Roman" panose="02020603050405020304" pitchFamily="18" charset="0"/>
                <a:ea typeface="Times New Roman" panose="02020603050405020304" pitchFamily="18" charset="0"/>
              </a:rPr>
              <a:t>10</a:t>
            </a:r>
            <a:r>
              <a:rPr lang="en-US" sz="1800" dirty="0">
                <a:solidFill>
                  <a:schemeClr val="tx1">
                    <a:lumMod val="50000"/>
                  </a:schemeClr>
                </a:solidFill>
                <a:effectLst/>
                <a:latin typeface="Times New Roman" panose="02020603050405020304" pitchFamily="18" charset="0"/>
                <a:ea typeface="Times New Roman" panose="02020603050405020304" pitchFamily="18" charset="0"/>
              </a:rPr>
              <a:t>(9), e038168.</a:t>
            </a:r>
          </a:p>
          <a:p>
            <a:pPr marL="360045" marR="0" indent="-360045"/>
            <a:r>
              <a:rPr lang="en-US" sz="1800" dirty="0">
                <a:solidFill>
                  <a:schemeClr val="tx1">
                    <a:lumMod val="50000"/>
                  </a:schemeClr>
                </a:solidFill>
                <a:effectLst/>
                <a:latin typeface="Times New Roman" panose="02020603050405020304" pitchFamily="18" charset="0"/>
                <a:ea typeface="Times New Roman" panose="02020603050405020304" pitchFamily="18" charset="0"/>
              </a:rPr>
              <a:t>Corcoran, P. M., Catling, C., &amp; Homer, C. S. (2017). Models of midwifery care for Indigenous women and babies: a meta-synthesis. </a:t>
            </a:r>
            <a:r>
              <a:rPr lang="en-US" sz="1800" i="1" dirty="0">
                <a:solidFill>
                  <a:schemeClr val="tx1">
                    <a:lumMod val="50000"/>
                  </a:schemeClr>
                </a:solidFill>
                <a:effectLst/>
                <a:latin typeface="Times New Roman" panose="02020603050405020304" pitchFamily="18" charset="0"/>
                <a:ea typeface="Times New Roman" panose="02020603050405020304" pitchFamily="18" charset="0"/>
              </a:rPr>
              <a:t>Women and Birth</a:t>
            </a:r>
            <a:r>
              <a:rPr lang="en-US" sz="1800" dirty="0">
                <a:solidFill>
                  <a:schemeClr val="tx1">
                    <a:lumMod val="50000"/>
                  </a:schemeClr>
                </a:solidFill>
                <a:effectLst/>
                <a:latin typeface="Times New Roman" panose="02020603050405020304" pitchFamily="18" charset="0"/>
                <a:ea typeface="Times New Roman" panose="02020603050405020304" pitchFamily="18" charset="0"/>
              </a:rPr>
              <a:t>, </a:t>
            </a:r>
            <a:r>
              <a:rPr lang="en-US" sz="1800" i="1" dirty="0">
                <a:solidFill>
                  <a:schemeClr val="tx1">
                    <a:lumMod val="50000"/>
                  </a:schemeClr>
                </a:solidFill>
                <a:effectLst/>
                <a:latin typeface="Times New Roman" panose="02020603050405020304" pitchFamily="18" charset="0"/>
                <a:ea typeface="Times New Roman" panose="02020603050405020304" pitchFamily="18" charset="0"/>
              </a:rPr>
              <a:t>30</a:t>
            </a:r>
            <a:r>
              <a:rPr lang="en-US" sz="1800" dirty="0">
                <a:solidFill>
                  <a:schemeClr val="tx1">
                    <a:lumMod val="50000"/>
                  </a:schemeClr>
                </a:solidFill>
                <a:effectLst/>
                <a:latin typeface="Times New Roman" panose="02020603050405020304" pitchFamily="18" charset="0"/>
                <a:ea typeface="Times New Roman" panose="02020603050405020304" pitchFamily="18" charset="0"/>
              </a:rPr>
              <a:t>(1), 77-86.</a:t>
            </a:r>
          </a:p>
          <a:p>
            <a:pPr marL="360045" marR="0" indent="-360045"/>
            <a:r>
              <a:rPr lang="en-US" sz="1800" i="1" dirty="0">
                <a:solidFill>
                  <a:schemeClr val="tx1">
                    <a:lumMod val="50000"/>
                  </a:schemeClr>
                </a:solidFill>
                <a:effectLst/>
                <a:latin typeface="Times New Roman" panose="02020603050405020304" pitchFamily="18" charset="0"/>
                <a:ea typeface="Times New Roman" panose="02020603050405020304" pitchFamily="18" charset="0"/>
              </a:rPr>
              <a:t>Creative commons</a:t>
            </a:r>
            <a:r>
              <a:rPr lang="en-US" sz="1800" dirty="0">
                <a:solidFill>
                  <a:schemeClr val="tx1">
                    <a:lumMod val="50000"/>
                  </a:schemeClr>
                </a:solidFill>
                <a:effectLst/>
                <a:latin typeface="Times New Roman" panose="02020603050405020304" pitchFamily="18" charset="0"/>
                <a:ea typeface="Times New Roman" panose="02020603050405020304" pitchFamily="18" charset="0"/>
              </a:rPr>
              <a:t>. Deed - Attribution-No </a:t>
            </a:r>
            <a:r>
              <a:rPr lang="en-US" sz="1800" dirty="0" err="1">
                <a:solidFill>
                  <a:schemeClr val="tx1">
                    <a:lumMod val="50000"/>
                  </a:schemeClr>
                </a:solidFill>
                <a:effectLst/>
                <a:latin typeface="Times New Roman" panose="02020603050405020304" pitchFamily="18" charset="0"/>
                <a:ea typeface="Times New Roman" panose="02020603050405020304" pitchFamily="18" charset="0"/>
              </a:rPr>
              <a:t>Derivs</a:t>
            </a:r>
            <a:r>
              <a:rPr lang="en-US" sz="1800" dirty="0">
                <a:solidFill>
                  <a:schemeClr val="tx1">
                    <a:lumMod val="50000"/>
                  </a:schemeClr>
                </a:solidFill>
                <a:effectLst/>
                <a:latin typeface="Times New Roman" panose="02020603050405020304" pitchFamily="18" charset="0"/>
                <a:ea typeface="Times New Roman" panose="02020603050405020304" pitchFamily="18" charset="0"/>
              </a:rPr>
              <a:t> 3.0 Unported - Creative Commons. (n.d.). https://creativecommons.org/licenses/by-nd/3.0/ </a:t>
            </a:r>
          </a:p>
          <a:p>
            <a:pPr marL="360045" marR="0" indent="-360045"/>
            <a:r>
              <a:rPr lang="en-US" sz="1800" i="1" dirty="0">
                <a:solidFill>
                  <a:schemeClr val="tx1">
                    <a:lumMod val="50000"/>
                  </a:schemeClr>
                </a:solidFill>
                <a:effectLst/>
                <a:latin typeface="Times New Roman" panose="02020603050405020304" pitchFamily="18" charset="0"/>
                <a:ea typeface="Times New Roman" panose="02020603050405020304" pitchFamily="18" charset="0"/>
              </a:rPr>
              <a:t>Cultural broker family advocate program</a:t>
            </a:r>
            <a:r>
              <a:rPr lang="en-US" sz="1800" dirty="0">
                <a:solidFill>
                  <a:schemeClr val="tx1">
                    <a:lumMod val="50000"/>
                  </a:schemeClr>
                </a:solidFill>
                <a:effectLst/>
                <a:latin typeface="Times New Roman" panose="02020603050405020304" pitchFamily="18" charset="0"/>
                <a:ea typeface="Times New Roman" panose="02020603050405020304" pitchFamily="18" charset="0"/>
              </a:rPr>
              <a:t>. Downtown Fresno. (n.d.-b). https://www.downtownfresno.org/go/cultural-broker-family-advocate-program </a:t>
            </a:r>
          </a:p>
          <a:p>
            <a:pPr marL="360045" indent="-360045"/>
            <a:r>
              <a:rPr lang="en-US" sz="1800" i="1" dirty="0">
                <a:solidFill>
                  <a:schemeClr val="tx1">
                    <a:lumMod val="50000"/>
                  </a:schemeClr>
                </a:solidFill>
                <a:effectLst/>
                <a:latin typeface="Times New Roman" panose="02020603050405020304" pitchFamily="18" charset="0"/>
                <a:ea typeface="Times New Roman" panose="02020603050405020304" pitchFamily="18" charset="0"/>
              </a:rPr>
              <a:t>Culturally responsive practices in four critical levels</a:t>
            </a:r>
            <a:r>
              <a:rPr lang="en-US" sz="1800" dirty="0">
                <a:solidFill>
                  <a:schemeClr val="tx1">
                    <a:lumMod val="50000"/>
                  </a:schemeClr>
                </a:solidFill>
                <a:effectLst/>
                <a:latin typeface="Times New Roman" panose="02020603050405020304" pitchFamily="18" charset="0"/>
                <a:ea typeface="Times New Roman" panose="02020603050405020304" pitchFamily="18" charset="0"/>
              </a:rPr>
              <a:t>. IDRA. (n.d.). https://www.idra.org/support/culturally-responsive-practices-in-four-critical-levels/ </a:t>
            </a:r>
          </a:p>
          <a:p>
            <a:pPr marL="360045" marR="0" indent="-360045"/>
            <a:endParaRPr lang="en-US" sz="1800" dirty="0">
              <a:effectLst/>
              <a:latin typeface="Times New Roman" panose="02020603050405020304" pitchFamily="18" charset="0"/>
              <a:ea typeface="Times New Roman" panose="02020603050405020304" pitchFamily="18" charset="0"/>
            </a:endParaRPr>
          </a:p>
          <a:p>
            <a:pPr marL="457200" marR="0" indent="-457200">
              <a:lnSpc>
                <a:spcPct val="107000"/>
              </a:lnSpc>
              <a:spcAft>
                <a:spcPts val="800"/>
              </a:spcAft>
            </a:pPr>
            <a:endParaRPr lang="en-US" sz="1800" kern="100" dirty="0">
              <a:effectLst/>
              <a:latin typeface="Times New Roman" panose="02020603050405020304" pitchFamily="18" charset="0"/>
              <a:ea typeface="Aptos" panose="020B0004020202020204" pitchFamily="34" charset="0"/>
            </a:endParaRPr>
          </a:p>
        </p:txBody>
      </p:sp>
    </p:spTree>
    <p:extLst>
      <p:ext uri="{BB962C8B-B14F-4D97-AF65-F5344CB8AC3E}">
        <p14:creationId xmlns:p14="http://schemas.microsoft.com/office/powerpoint/2010/main" val="2698086370"/>
      </p:ext>
    </p:extLst>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313D60-D12D-BDFE-07B5-22DAB24ABBD0}"/>
            </a:ext>
          </a:extLst>
        </p:cNvPr>
        <p:cNvGrpSpPr/>
        <p:nvPr/>
      </p:nvGrpSpPr>
      <p:grpSpPr>
        <a:xfrm>
          <a:off x="0" y="0"/>
          <a:ext cx="0" cy="0"/>
          <a:chOff x="0" y="0"/>
          <a:chExt cx="0" cy="0"/>
        </a:xfrm>
      </p:grpSpPr>
      <p:sp>
        <p:nvSpPr>
          <p:cNvPr id="7" name="Footer Placeholder 6">
            <a:extLst>
              <a:ext uri="{FF2B5EF4-FFF2-40B4-BE49-F238E27FC236}">
                <a16:creationId xmlns:a16="http://schemas.microsoft.com/office/drawing/2014/main" id="{4965E552-8A63-ECDA-B9D1-6447526816E3}"/>
              </a:ext>
            </a:extLst>
          </p:cNvPr>
          <p:cNvSpPr>
            <a:spLocks noGrp="1"/>
          </p:cNvSpPr>
          <p:nvPr>
            <p:ph type="ftr" sz="quarter" idx="11"/>
          </p:nvPr>
        </p:nvSpPr>
        <p:spPr/>
        <p:txBody>
          <a:bodyPr/>
          <a:lstStyle/>
          <a:p>
            <a:endParaRPr lang="en-US"/>
          </a:p>
        </p:txBody>
      </p:sp>
      <p:sp>
        <p:nvSpPr>
          <p:cNvPr id="9" name="TextBox 8">
            <a:extLst>
              <a:ext uri="{FF2B5EF4-FFF2-40B4-BE49-F238E27FC236}">
                <a16:creationId xmlns:a16="http://schemas.microsoft.com/office/drawing/2014/main" id="{A06DE0CF-137E-65AE-DFDB-6497E74F409C}"/>
              </a:ext>
            </a:extLst>
          </p:cNvPr>
          <p:cNvSpPr txBox="1"/>
          <p:nvPr/>
        </p:nvSpPr>
        <p:spPr>
          <a:xfrm>
            <a:off x="452284" y="1130710"/>
            <a:ext cx="11021961" cy="5811784"/>
          </a:xfrm>
          <a:prstGeom prst="rect">
            <a:avLst/>
          </a:prstGeom>
          <a:noFill/>
        </p:spPr>
        <p:txBody>
          <a:bodyPr wrap="square">
            <a:spAutoFit/>
          </a:bodyPr>
          <a:lstStyle/>
          <a:p>
            <a:pPr marL="360045" marR="0" indent="-360045"/>
            <a:r>
              <a:rPr lang="en-US" sz="1800" dirty="0">
                <a:solidFill>
                  <a:schemeClr val="tx1">
                    <a:lumMod val="50000"/>
                  </a:schemeClr>
                </a:solidFill>
                <a:effectLst/>
                <a:latin typeface="Times New Roman" panose="02020603050405020304" pitchFamily="18" charset="0"/>
                <a:ea typeface="Times New Roman" panose="02020603050405020304" pitchFamily="18" charset="0"/>
              </a:rPr>
              <a:t>Dolan, C. M. (2024). Historical trauma, health care distrust, and the legacy of Tuskegee: implications for nurse practitioner practice.</a:t>
            </a:r>
          </a:p>
          <a:p>
            <a:pPr marL="457200" marR="0" indent="-457200">
              <a:lnSpc>
                <a:spcPct val="107000"/>
              </a:lnSpc>
              <a:spcAft>
                <a:spcPts val="800"/>
              </a:spcAft>
            </a:pPr>
            <a:r>
              <a:rPr lang="en-US" sz="1800" kern="100" dirty="0">
                <a:solidFill>
                  <a:schemeClr val="tx1">
                    <a:lumMod val="50000"/>
                  </a:schemeClr>
                </a:solidFill>
                <a:effectLst/>
                <a:latin typeface="Times New Roman" panose="02020603050405020304" pitchFamily="18" charset="0"/>
                <a:ea typeface="Aptos" panose="020B0004020202020204" pitchFamily="34" charset="0"/>
              </a:rPr>
              <a:t>European colonization disrupted Indigenous governance, traditions, and social structures. Social work in the 19th and early 20th centuries was often aligned with colonial policies that sought to "civilize" Indigenous peoples. Missionaries, government agents, and social workers played roles in enforcing assimilation policies, viewing Indigenous cultures as inferior.</a:t>
            </a:r>
          </a:p>
          <a:p>
            <a:pPr marL="360045" marR="0" indent="-360045"/>
            <a:r>
              <a:rPr lang="en-US" sz="1800" dirty="0">
                <a:solidFill>
                  <a:schemeClr val="tx1">
                    <a:lumMod val="50000"/>
                  </a:schemeClr>
                </a:solidFill>
                <a:effectLst/>
                <a:latin typeface="Times New Roman" panose="02020603050405020304" pitchFamily="18" charset="0"/>
                <a:ea typeface="Times New Roman" panose="02020603050405020304" pitchFamily="18" charset="0"/>
              </a:rPr>
              <a:t>Fiolet, R., Woods, C., Moana, A. H., Reilly, R., Herrman, H., McLachlan, H., ... &amp; Chamberlain, C. (2023). Community perspectives on delivering trauma-aware and culturally safe perinatal care for Aboriginal and Torres Strait Islander parents. </a:t>
            </a:r>
            <a:r>
              <a:rPr lang="en-US" sz="1800" i="1" dirty="0">
                <a:solidFill>
                  <a:schemeClr val="tx1">
                    <a:lumMod val="50000"/>
                  </a:schemeClr>
                </a:solidFill>
                <a:effectLst/>
                <a:latin typeface="Times New Roman" panose="02020603050405020304" pitchFamily="18" charset="0"/>
                <a:ea typeface="Times New Roman" panose="02020603050405020304" pitchFamily="18" charset="0"/>
              </a:rPr>
              <a:t>Women and birth</a:t>
            </a:r>
            <a:r>
              <a:rPr lang="en-US" sz="1800" dirty="0">
                <a:solidFill>
                  <a:schemeClr val="tx1">
                    <a:lumMod val="50000"/>
                  </a:schemeClr>
                </a:solidFill>
                <a:effectLst/>
                <a:latin typeface="Times New Roman" panose="02020603050405020304" pitchFamily="18" charset="0"/>
                <a:ea typeface="Times New Roman" panose="02020603050405020304" pitchFamily="18" charset="0"/>
              </a:rPr>
              <a:t>, </a:t>
            </a:r>
            <a:r>
              <a:rPr lang="en-US" sz="1800" i="1" dirty="0">
                <a:solidFill>
                  <a:schemeClr val="tx1">
                    <a:lumMod val="50000"/>
                  </a:schemeClr>
                </a:solidFill>
                <a:effectLst/>
                <a:latin typeface="Times New Roman" panose="02020603050405020304" pitchFamily="18" charset="0"/>
                <a:ea typeface="Times New Roman" panose="02020603050405020304" pitchFamily="18" charset="0"/>
              </a:rPr>
              <a:t>36</a:t>
            </a:r>
            <a:r>
              <a:rPr lang="en-US" sz="1800" dirty="0">
                <a:solidFill>
                  <a:schemeClr val="tx1">
                    <a:lumMod val="50000"/>
                  </a:schemeClr>
                </a:solidFill>
                <a:effectLst/>
                <a:latin typeface="Times New Roman" panose="02020603050405020304" pitchFamily="18" charset="0"/>
                <a:ea typeface="Times New Roman" panose="02020603050405020304" pitchFamily="18" charset="0"/>
              </a:rPr>
              <a:t>(2), e254-e262.</a:t>
            </a:r>
          </a:p>
          <a:p>
            <a:pPr marL="360045" marR="0" indent="-360045"/>
            <a:r>
              <a:rPr lang="en-US" sz="1800" dirty="0">
                <a:solidFill>
                  <a:schemeClr val="tx1">
                    <a:lumMod val="50000"/>
                  </a:schemeClr>
                </a:solidFill>
                <a:effectLst/>
                <a:latin typeface="Times New Roman" panose="02020603050405020304" pitchFamily="18" charset="0"/>
                <a:ea typeface="Times New Roman" panose="02020603050405020304" pitchFamily="18" charset="0"/>
              </a:rPr>
              <a:t>Gasaway, R. (2021, December 28). </a:t>
            </a:r>
            <a:r>
              <a:rPr lang="en-US" sz="1800" i="1" dirty="0">
                <a:solidFill>
                  <a:schemeClr val="tx1">
                    <a:lumMod val="50000"/>
                  </a:schemeClr>
                </a:solidFill>
                <a:effectLst/>
                <a:latin typeface="Times New Roman" panose="02020603050405020304" pitchFamily="18" charset="0"/>
                <a:ea typeface="Times New Roman" panose="02020603050405020304" pitchFamily="18" charset="0"/>
              </a:rPr>
              <a:t>19 ways communications barriers can impact situational awareness</a:t>
            </a:r>
            <a:r>
              <a:rPr lang="en-US" sz="1800" dirty="0">
                <a:solidFill>
                  <a:schemeClr val="tx1">
                    <a:lumMod val="50000"/>
                  </a:schemeClr>
                </a:solidFill>
                <a:effectLst/>
                <a:latin typeface="Times New Roman" panose="02020603050405020304" pitchFamily="18" charset="0"/>
                <a:ea typeface="Times New Roman" panose="02020603050405020304" pitchFamily="18" charset="0"/>
              </a:rPr>
              <a:t>. Situational Awareness Matters!TM. https://www.samatters.com/19-ways-communications-barriers-can-impact-situational-awareness/ </a:t>
            </a:r>
          </a:p>
          <a:p>
            <a:pPr marL="360045" marR="0" indent="-360045"/>
            <a:r>
              <a:rPr lang="en-US" sz="1800" dirty="0">
                <a:solidFill>
                  <a:schemeClr val="tx1">
                    <a:lumMod val="50000"/>
                  </a:schemeClr>
                </a:solidFill>
                <a:effectLst/>
                <a:latin typeface="Times New Roman" panose="02020603050405020304" pitchFamily="18" charset="0"/>
                <a:ea typeface="Times New Roman" panose="02020603050405020304" pitchFamily="18" charset="0"/>
              </a:rPr>
              <a:t>Goforth, A. N., Nichols, L. M., Sun, J., Violante, A., Christopher, K., &amp; Graham, N. (2022). Incorporating the indigenous evaluation framework for culturally responsive community engagement. </a:t>
            </a:r>
            <a:r>
              <a:rPr lang="en-US" sz="1800" i="1" dirty="0">
                <a:solidFill>
                  <a:schemeClr val="tx1">
                    <a:lumMod val="50000"/>
                  </a:schemeClr>
                </a:solidFill>
                <a:effectLst/>
                <a:latin typeface="Times New Roman" panose="02020603050405020304" pitchFamily="18" charset="0"/>
                <a:ea typeface="Times New Roman" panose="02020603050405020304" pitchFamily="18" charset="0"/>
              </a:rPr>
              <a:t>Psychology in the Schools</a:t>
            </a:r>
            <a:r>
              <a:rPr lang="en-US" sz="1800" dirty="0">
                <a:solidFill>
                  <a:schemeClr val="tx1">
                    <a:lumMod val="50000"/>
                  </a:schemeClr>
                </a:solidFill>
                <a:effectLst/>
                <a:latin typeface="Times New Roman" panose="02020603050405020304" pitchFamily="18" charset="0"/>
                <a:ea typeface="Times New Roman" panose="02020603050405020304" pitchFamily="18" charset="0"/>
              </a:rPr>
              <a:t>, </a:t>
            </a:r>
            <a:r>
              <a:rPr lang="en-US" sz="1800" i="1" dirty="0">
                <a:solidFill>
                  <a:schemeClr val="tx1">
                    <a:lumMod val="50000"/>
                  </a:schemeClr>
                </a:solidFill>
                <a:effectLst/>
                <a:latin typeface="Times New Roman" panose="02020603050405020304" pitchFamily="18" charset="0"/>
                <a:ea typeface="Times New Roman" panose="02020603050405020304" pitchFamily="18" charset="0"/>
              </a:rPr>
              <a:t>59</a:t>
            </a:r>
            <a:r>
              <a:rPr lang="en-US" sz="1800" dirty="0">
                <a:solidFill>
                  <a:schemeClr val="tx1">
                    <a:lumMod val="50000"/>
                  </a:schemeClr>
                </a:solidFill>
                <a:effectLst/>
                <a:latin typeface="Times New Roman" panose="02020603050405020304" pitchFamily="18" charset="0"/>
                <a:ea typeface="Times New Roman" panose="02020603050405020304" pitchFamily="18" charset="0"/>
              </a:rPr>
              <a:t>(10), 1984-2004.</a:t>
            </a:r>
          </a:p>
          <a:p>
            <a:pPr marL="360045" marR="0" indent="-360045"/>
            <a:r>
              <a:rPr lang="en-US" sz="1800" dirty="0">
                <a:solidFill>
                  <a:schemeClr val="tx1">
                    <a:lumMod val="50000"/>
                  </a:schemeClr>
                </a:solidFill>
                <a:effectLst/>
                <a:latin typeface="Times New Roman" panose="02020603050405020304" pitchFamily="18" charset="0"/>
                <a:ea typeface="Times New Roman" panose="02020603050405020304" pitchFamily="18" charset="0"/>
              </a:rPr>
              <a:t>Handa, M. (2024b, June 21). </a:t>
            </a:r>
            <a:r>
              <a:rPr lang="en-US" sz="1800" i="1" dirty="0">
                <a:solidFill>
                  <a:schemeClr val="tx1">
                    <a:lumMod val="50000"/>
                  </a:schemeClr>
                </a:solidFill>
                <a:effectLst/>
                <a:latin typeface="Times New Roman" panose="02020603050405020304" pitchFamily="18" charset="0"/>
                <a:ea typeface="Times New Roman" panose="02020603050405020304" pitchFamily="18" charset="0"/>
              </a:rPr>
              <a:t>Holistic health: Integrative medicine for healthy living</a:t>
            </a:r>
            <a:r>
              <a:rPr lang="en-US" sz="1800" dirty="0">
                <a:solidFill>
                  <a:schemeClr val="tx1">
                    <a:lumMod val="50000"/>
                  </a:schemeClr>
                </a:solidFill>
                <a:effectLst/>
                <a:latin typeface="Times New Roman" panose="02020603050405020304" pitchFamily="18" charset="0"/>
                <a:ea typeface="Times New Roman" panose="02020603050405020304" pitchFamily="18" charset="0"/>
              </a:rPr>
              <a:t>. Care Health Insurance. https://www.careinsurance.com/blog/health-insurance-articles/holistic-health-integrating-alternative-medicine-with-traditional-coverage </a:t>
            </a:r>
          </a:p>
          <a:p>
            <a:pPr marL="360045" marR="0" indent="-360045"/>
            <a:endParaRPr lang="en-US" sz="1800" dirty="0">
              <a:effectLst/>
              <a:latin typeface="Times New Roman" panose="02020603050405020304" pitchFamily="18" charset="0"/>
              <a:ea typeface="Times New Roman" panose="02020603050405020304" pitchFamily="18" charset="0"/>
            </a:endParaRPr>
          </a:p>
          <a:p>
            <a:pPr marL="457200" marR="0" indent="-457200">
              <a:lnSpc>
                <a:spcPct val="107000"/>
              </a:lnSpc>
              <a:spcAft>
                <a:spcPts val="800"/>
              </a:spcAft>
            </a:pPr>
            <a:endParaRPr lang="en-US" sz="1800" kern="100" dirty="0">
              <a:effectLst/>
              <a:latin typeface="Times New Roman" panose="02020603050405020304" pitchFamily="18" charset="0"/>
              <a:ea typeface="Aptos" panose="020B0004020202020204" pitchFamily="34" charset="0"/>
            </a:endParaRPr>
          </a:p>
        </p:txBody>
      </p:sp>
    </p:spTree>
    <p:extLst>
      <p:ext uri="{BB962C8B-B14F-4D97-AF65-F5344CB8AC3E}">
        <p14:creationId xmlns:p14="http://schemas.microsoft.com/office/powerpoint/2010/main" val="2098291746"/>
      </p:ext>
    </p:extLst>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A4BDA-33AB-C0E8-E882-4F8FDA6D2AB3}"/>
            </a:ext>
          </a:extLst>
        </p:cNvPr>
        <p:cNvGrpSpPr/>
        <p:nvPr/>
      </p:nvGrpSpPr>
      <p:grpSpPr>
        <a:xfrm>
          <a:off x="0" y="0"/>
          <a:ext cx="0" cy="0"/>
          <a:chOff x="0" y="0"/>
          <a:chExt cx="0" cy="0"/>
        </a:xfrm>
      </p:grpSpPr>
      <p:sp>
        <p:nvSpPr>
          <p:cNvPr id="7" name="Footer Placeholder 6">
            <a:extLst>
              <a:ext uri="{FF2B5EF4-FFF2-40B4-BE49-F238E27FC236}">
                <a16:creationId xmlns:a16="http://schemas.microsoft.com/office/drawing/2014/main" id="{A4A8DC7B-8F27-7368-18BA-845ABEDE237D}"/>
              </a:ext>
            </a:extLst>
          </p:cNvPr>
          <p:cNvSpPr>
            <a:spLocks noGrp="1"/>
          </p:cNvSpPr>
          <p:nvPr>
            <p:ph type="ftr" sz="quarter" idx="11"/>
          </p:nvPr>
        </p:nvSpPr>
        <p:spPr/>
        <p:txBody>
          <a:bodyPr/>
          <a:lstStyle/>
          <a:p>
            <a:endParaRPr lang="en-US"/>
          </a:p>
        </p:txBody>
      </p:sp>
      <p:sp>
        <p:nvSpPr>
          <p:cNvPr id="9" name="TextBox 8">
            <a:extLst>
              <a:ext uri="{FF2B5EF4-FFF2-40B4-BE49-F238E27FC236}">
                <a16:creationId xmlns:a16="http://schemas.microsoft.com/office/drawing/2014/main" id="{82EDC84A-A4F1-D332-84F4-1B5B3D033ADE}"/>
              </a:ext>
            </a:extLst>
          </p:cNvPr>
          <p:cNvSpPr txBox="1"/>
          <p:nvPr/>
        </p:nvSpPr>
        <p:spPr>
          <a:xfrm>
            <a:off x="452284" y="1130710"/>
            <a:ext cx="11021961" cy="5631735"/>
          </a:xfrm>
          <a:prstGeom prst="rect">
            <a:avLst/>
          </a:prstGeom>
          <a:noFill/>
        </p:spPr>
        <p:txBody>
          <a:bodyPr wrap="square">
            <a:spAutoFit/>
          </a:bodyPr>
          <a:lstStyle/>
          <a:p>
            <a:pPr marL="360045" marR="0" indent="-360045"/>
            <a:r>
              <a:rPr lang="en-US" sz="1800" dirty="0">
                <a:solidFill>
                  <a:schemeClr val="tx1">
                    <a:lumMod val="50000"/>
                  </a:schemeClr>
                </a:solidFill>
                <a:effectLst/>
                <a:latin typeface="Times New Roman" panose="02020603050405020304" pitchFamily="18" charset="0"/>
                <a:ea typeface="Times New Roman" panose="02020603050405020304" pitchFamily="18" charset="0"/>
              </a:rPr>
              <a:t>Hui, A., Philips-Beck, W., Campbell, R., Sinclair, S., Kuzdak, C., Courchene, E., ... &amp; Shen, G. X. (2021). Impact of remote prenatal education on program participation and breastfeeding of women in rural and remote Indigenous communities. </a:t>
            </a:r>
            <a:r>
              <a:rPr lang="en-US" sz="1800" i="1" dirty="0">
                <a:solidFill>
                  <a:schemeClr val="tx1">
                    <a:lumMod val="50000"/>
                  </a:schemeClr>
                </a:solidFill>
                <a:effectLst/>
                <a:latin typeface="Times New Roman" panose="02020603050405020304" pitchFamily="18" charset="0"/>
                <a:ea typeface="Times New Roman" panose="02020603050405020304" pitchFamily="18" charset="0"/>
              </a:rPr>
              <a:t>EClinicalMedicine</a:t>
            </a:r>
            <a:r>
              <a:rPr lang="en-US" sz="1800" dirty="0">
                <a:solidFill>
                  <a:schemeClr val="tx1">
                    <a:lumMod val="50000"/>
                  </a:schemeClr>
                </a:solidFill>
                <a:effectLst/>
                <a:latin typeface="Times New Roman" panose="02020603050405020304" pitchFamily="18" charset="0"/>
                <a:ea typeface="Times New Roman" panose="02020603050405020304" pitchFamily="18" charset="0"/>
              </a:rPr>
              <a:t>, </a:t>
            </a:r>
            <a:r>
              <a:rPr lang="en-US" sz="1800" i="1" dirty="0">
                <a:solidFill>
                  <a:schemeClr val="tx1">
                    <a:lumMod val="50000"/>
                  </a:schemeClr>
                </a:solidFill>
                <a:effectLst/>
                <a:latin typeface="Times New Roman" panose="02020603050405020304" pitchFamily="18" charset="0"/>
                <a:ea typeface="Times New Roman" panose="02020603050405020304" pitchFamily="18" charset="0"/>
              </a:rPr>
              <a:t>35</a:t>
            </a:r>
            <a:r>
              <a:rPr lang="en-US" sz="1800" dirty="0">
                <a:solidFill>
                  <a:schemeClr val="tx1">
                    <a:lumMod val="50000"/>
                  </a:schemeClr>
                </a:solidFill>
                <a:effectLst/>
                <a:latin typeface="Times New Roman" panose="02020603050405020304" pitchFamily="18" charset="0"/>
                <a:ea typeface="Times New Roman" panose="02020603050405020304" pitchFamily="18" charset="0"/>
              </a:rPr>
              <a:t>.</a:t>
            </a:r>
          </a:p>
          <a:p>
            <a:pPr marL="360045" marR="0" indent="-360045"/>
            <a:r>
              <a:rPr lang="en-US" sz="1800" dirty="0">
                <a:solidFill>
                  <a:schemeClr val="tx1">
                    <a:lumMod val="50000"/>
                  </a:schemeClr>
                </a:solidFill>
                <a:effectLst/>
                <a:latin typeface="Times New Roman" panose="02020603050405020304" pitchFamily="18" charset="0"/>
                <a:ea typeface="Times New Roman" panose="02020603050405020304" pitchFamily="18" charset="0"/>
              </a:rPr>
              <a:t>Kildea, S., Kruske, S., Barclay, L., &amp; Tracy, S. (2010). ‘Closing the Gap’: how maternity services can contribute to reducing poor maternal infant health outcomes for Aboriginal and Torres Strait Islander women. </a:t>
            </a:r>
            <a:r>
              <a:rPr lang="en-US" sz="1800" i="1" dirty="0">
                <a:solidFill>
                  <a:schemeClr val="tx1">
                    <a:lumMod val="50000"/>
                  </a:schemeClr>
                </a:solidFill>
                <a:effectLst/>
                <a:latin typeface="Times New Roman" panose="02020603050405020304" pitchFamily="18" charset="0"/>
                <a:ea typeface="Times New Roman" panose="02020603050405020304" pitchFamily="18" charset="0"/>
              </a:rPr>
              <a:t>Rural and Remote Health</a:t>
            </a:r>
            <a:r>
              <a:rPr lang="en-US" sz="1800" dirty="0">
                <a:solidFill>
                  <a:schemeClr val="tx1">
                    <a:lumMod val="50000"/>
                  </a:schemeClr>
                </a:solidFill>
                <a:effectLst/>
                <a:latin typeface="Times New Roman" panose="02020603050405020304" pitchFamily="18" charset="0"/>
                <a:ea typeface="Times New Roman" panose="02020603050405020304" pitchFamily="18" charset="0"/>
              </a:rPr>
              <a:t>, </a:t>
            </a:r>
            <a:r>
              <a:rPr lang="en-US" sz="1800" i="1" dirty="0">
                <a:solidFill>
                  <a:schemeClr val="tx1">
                    <a:lumMod val="50000"/>
                  </a:schemeClr>
                </a:solidFill>
                <a:effectLst/>
                <a:latin typeface="Times New Roman" panose="02020603050405020304" pitchFamily="18" charset="0"/>
                <a:ea typeface="Times New Roman" panose="02020603050405020304" pitchFamily="18" charset="0"/>
              </a:rPr>
              <a:t>10</a:t>
            </a:r>
            <a:r>
              <a:rPr lang="en-US" sz="1800" dirty="0">
                <a:solidFill>
                  <a:schemeClr val="tx1">
                    <a:lumMod val="50000"/>
                  </a:schemeClr>
                </a:solidFill>
                <a:effectLst/>
                <a:latin typeface="Times New Roman" panose="02020603050405020304" pitchFamily="18" charset="0"/>
                <a:ea typeface="Times New Roman" panose="02020603050405020304" pitchFamily="18" charset="0"/>
              </a:rPr>
              <a:t>(3), 1-18.</a:t>
            </a:r>
          </a:p>
          <a:p>
            <a:pPr marL="360045" marR="0" indent="-360045"/>
            <a:r>
              <a:rPr lang="en-US" sz="1800" i="1" dirty="0">
                <a:solidFill>
                  <a:schemeClr val="tx1">
                    <a:lumMod val="50000"/>
                  </a:schemeClr>
                </a:solidFill>
                <a:effectLst/>
                <a:latin typeface="Times New Roman" panose="02020603050405020304" pitchFamily="18" charset="0"/>
                <a:ea typeface="Times New Roman" panose="02020603050405020304" pitchFamily="18" charset="0"/>
              </a:rPr>
              <a:t>Kill the Indian, save the man</a:t>
            </a:r>
            <a:r>
              <a:rPr lang="en-US" sz="1800" dirty="0">
                <a:solidFill>
                  <a:schemeClr val="tx1">
                    <a:lumMod val="50000"/>
                  </a:schemeClr>
                </a:solidFill>
                <a:effectLst/>
                <a:latin typeface="Times New Roman" panose="02020603050405020304" pitchFamily="18" charset="0"/>
                <a:ea typeface="Times New Roman" panose="02020603050405020304" pitchFamily="18" charset="0"/>
              </a:rPr>
              <a:t>. Kill the Indian, Save the Man | Pennsylvania Center for the Book. (n.d.). https://pabook.libraries.psu.edu/literary-cultural-heritage-map-pa/feature-articles/kill-indian-save-man </a:t>
            </a:r>
          </a:p>
          <a:p>
            <a:pPr marL="360045" marR="0" indent="-360045"/>
            <a:r>
              <a:rPr lang="en-US" sz="1800" dirty="0">
                <a:solidFill>
                  <a:schemeClr val="tx1">
                    <a:lumMod val="50000"/>
                  </a:schemeClr>
                </a:solidFill>
                <a:effectLst/>
                <a:latin typeface="Times New Roman" panose="02020603050405020304" pitchFamily="18" charset="0"/>
                <a:ea typeface="Times New Roman" panose="02020603050405020304" pitchFamily="18" charset="0"/>
              </a:rPr>
              <a:t>Kitching, G. T., Firestone, M., Schei, B., Wolfe, S., Bourgeois, C., O’Campo, P., ... &amp; Smylie, J. (2020). Unmet health needs and discrimination by healthcare providers among an Indigenous population in Toronto, Canada. </a:t>
            </a:r>
            <a:r>
              <a:rPr lang="en-US" sz="1800" i="1" dirty="0">
                <a:solidFill>
                  <a:schemeClr val="tx1">
                    <a:lumMod val="50000"/>
                  </a:schemeClr>
                </a:solidFill>
                <a:effectLst/>
                <a:latin typeface="Times New Roman" panose="02020603050405020304" pitchFamily="18" charset="0"/>
                <a:ea typeface="Times New Roman" panose="02020603050405020304" pitchFamily="18" charset="0"/>
              </a:rPr>
              <a:t>Canadian Journal of Public Health</a:t>
            </a:r>
            <a:r>
              <a:rPr lang="en-US" sz="1800" dirty="0">
                <a:solidFill>
                  <a:schemeClr val="tx1">
                    <a:lumMod val="50000"/>
                  </a:schemeClr>
                </a:solidFill>
                <a:effectLst/>
                <a:latin typeface="Times New Roman" panose="02020603050405020304" pitchFamily="18" charset="0"/>
                <a:ea typeface="Times New Roman" panose="02020603050405020304" pitchFamily="18" charset="0"/>
              </a:rPr>
              <a:t>, </a:t>
            </a:r>
            <a:r>
              <a:rPr lang="en-US" sz="1800" i="1" dirty="0">
                <a:solidFill>
                  <a:schemeClr val="tx1">
                    <a:lumMod val="50000"/>
                  </a:schemeClr>
                </a:solidFill>
                <a:effectLst/>
                <a:latin typeface="Times New Roman" panose="02020603050405020304" pitchFamily="18" charset="0"/>
                <a:ea typeface="Times New Roman" panose="02020603050405020304" pitchFamily="18" charset="0"/>
              </a:rPr>
              <a:t>111</a:t>
            </a:r>
            <a:r>
              <a:rPr lang="en-US" sz="1800" dirty="0">
                <a:solidFill>
                  <a:schemeClr val="tx1">
                    <a:lumMod val="50000"/>
                  </a:schemeClr>
                </a:solidFill>
                <a:effectLst/>
                <a:latin typeface="Times New Roman" panose="02020603050405020304" pitchFamily="18" charset="0"/>
                <a:ea typeface="Times New Roman" panose="02020603050405020304" pitchFamily="18" charset="0"/>
              </a:rPr>
              <a:t>, 40-49</a:t>
            </a:r>
            <a:r>
              <a:rPr lang="en-US" sz="1800" dirty="0">
                <a:solidFill>
                  <a:schemeClr val="tx1">
                    <a:lumMod val="50000"/>
                  </a:schemeClr>
                </a:solidFill>
                <a:effectLst/>
                <a:latin typeface="Arial" panose="020B0604020202020204" pitchFamily="34" charset="0"/>
                <a:ea typeface="Times New Roman" panose="02020603050405020304" pitchFamily="18" charset="0"/>
              </a:rPr>
              <a:t>.</a:t>
            </a:r>
            <a:endParaRPr lang="en-US" sz="1800" dirty="0">
              <a:solidFill>
                <a:schemeClr val="tx1">
                  <a:lumMod val="50000"/>
                </a:schemeClr>
              </a:solidFill>
              <a:effectLst/>
              <a:latin typeface="Times New Roman" panose="02020603050405020304" pitchFamily="18" charset="0"/>
              <a:ea typeface="Times New Roman" panose="02020603050405020304" pitchFamily="18" charset="0"/>
            </a:endParaRPr>
          </a:p>
          <a:p>
            <a:pPr marL="360045" marR="0" indent="-360045"/>
            <a:r>
              <a:rPr lang="en-US" sz="1800" dirty="0">
                <a:solidFill>
                  <a:schemeClr val="tx1">
                    <a:lumMod val="50000"/>
                  </a:schemeClr>
                </a:solidFill>
                <a:effectLst/>
                <a:latin typeface="Times New Roman" panose="02020603050405020304" pitchFamily="18" charset="0"/>
                <a:ea typeface="Times New Roman" panose="02020603050405020304" pitchFamily="18" charset="0"/>
              </a:rPr>
              <a:t>Kolahdooz, F., Nader, F., Yi, K. J., &amp; Sharma, S. (2015). Understanding the social determinants of health among Indigenous Canadians: priorities for health promotion policies and actions. </a:t>
            </a:r>
            <a:r>
              <a:rPr lang="en-US" sz="1800" i="1" dirty="0">
                <a:solidFill>
                  <a:schemeClr val="tx1">
                    <a:lumMod val="50000"/>
                  </a:schemeClr>
                </a:solidFill>
                <a:effectLst/>
                <a:latin typeface="Times New Roman" panose="02020603050405020304" pitchFamily="18" charset="0"/>
                <a:ea typeface="Times New Roman" panose="02020603050405020304" pitchFamily="18" charset="0"/>
              </a:rPr>
              <a:t>Global health action</a:t>
            </a:r>
            <a:r>
              <a:rPr lang="en-US" sz="1800" dirty="0">
                <a:solidFill>
                  <a:schemeClr val="tx1">
                    <a:lumMod val="50000"/>
                  </a:schemeClr>
                </a:solidFill>
                <a:effectLst/>
                <a:latin typeface="Times New Roman" panose="02020603050405020304" pitchFamily="18" charset="0"/>
                <a:ea typeface="Times New Roman" panose="02020603050405020304" pitchFamily="18" charset="0"/>
              </a:rPr>
              <a:t>, </a:t>
            </a:r>
            <a:r>
              <a:rPr lang="en-US" sz="1800" i="1" dirty="0">
                <a:solidFill>
                  <a:schemeClr val="tx1">
                    <a:lumMod val="50000"/>
                  </a:schemeClr>
                </a:solidFill>
                <a:effectLst/>
                <a:latin typeface="Times New Roman" panose="02020603050405020304" pitchFamily="18" charset="0"/>
                <a:ea typeface="Times New Roman" panose="02020603050405020304" pitchFamily="18" charset="0"/>
              </a:rPr>
              <a:t>8</a:t>
            </a:r>
            <a:r>
              <a:rPr lang="en-US" sz="1800" dirty="0">
                <a:solidFill>
                  <a:schemeClr val="tx1">
                    <a:lumMod val="50000"/>
                  </a:schemeClr>
                </a:solidFill>
                <a:effectLst/>
                <a:latin typeface="Times New Roman" panose="02020603050405020304" pitchFamily="18" charset="0"/>
                <a:ea typeface="Times New Roman" panose="02020603050405020304" pitchFamily="18" charset="0"/>
              </a:rPr>
              <a:t>(1), 27968.</a:t>
            </a:r>
          </a:p>
          <a:p>
            <a:pPr marL="360045" indent="-360045"/>
            <a:r>
              <a:rPr lang="en-US" sz="1800" dirty="0">
                <a:solidFill>
                  <a:schemeClr val="tx1">
                    <a:lumMod val="50000"/>
                  </a:schemeClr>
                </a:solidFill>
                <a:effectLst/>
                <a:latin typeface="Times New Roman" panose="02020603050405020304" pitchFamily="18" charset="0"/>
                <a:ea typeface="Times New Roman" panose="02020603050405020304" pitchFamily="18" charset="0"/>
              </a:rPr>
              <a:t>Mamata, P. (2023, June 1). </a:t>
            </a:r>
            <a:r>
              <a:rPr lang="en-US" sz="1800" i="1" dirty="0">
                <a:solidFill>
                  <a:schemeClr val="tx1">
                    <a:lumMod val="50000"/>
                  </a:schemeClr>
                </a:solidFill>
                <a:effectLst/>
                <a:latin typeface="Times New Roman" panose="02020603050405020304" pitchFamily="18" charset="0"/>
                <a:ea typeface="Times New Roman" panose="02020603050405020304" pitchFamily="18" charset="0"/>
              </a:rPr>
              <a:t>Culturally safe and trauma-informed care for indigenous women: The Indigenous Birth Support Worker (IBSW) program</a:t>
            </a:r>
            <a:r>
              <a:rPr lang="en-US" sz="1800" dirty="0">
                <a:solidFill>
                  <a:schemeClr val="tx1">
                    <a:lumMod val="50000"/>
                  </a:schemeClr>
                </a:solidFill>
                <a:effectLst/>
                <a:latin typeface="Times New Roman" panose="02020603050405020304" pitchFamily="18" charset="0"/>
                <a:ea typeface="Times New Roman" panose="02020603050405020304" pitchFamily="18" charset="0"/>
              </a:rPr>
              <a:t>. Culturally Safe and Trauma-Informed Care for Indigenous Women: The Indigenous Birth Support Worker (IBSW) Program. https://blogs.biomedcentral.com/bmcseriesblog/2023/06/01/culturally-safe-and-trauma-informed-care-for-indigenous-women-the-indigenous-birth-support-worker-ibsw-program/ </a:t>
            </a:r>
          </a:p>
          <a:p>
            <a:pPr marL="360045" marR="0" indent="-360045"/>
            <a:endParaRPr lang="en-US" sz="1800" dirty="0">
              <a:effectLst/>
              <a:latin typeface="Times New Roman" panose="02020603050405020304" pitchFamily="18" charset="0"/>
              <a:ea typeface="Times New Roman" panose="02020603050405020304" pitchFamily="18" charset="0"/>
            </a:endParaRPr>
          </a:p>
          <a:p>
            <a:pPr marL="457200" marR="0" indent="-457200">
              <a:lnSpc>
                <a:spcPct val="107000"/>
              </a:lnSpc>
              <a:spcAft>
                <a:spcPts val="800"/>
              </a:spcAft>
            </a:pPr>
            <a:endParaRPr lang="en-US" sz="1800" kern="100" dirty="0">
              <a:effectLst/>
              <a:latin typeface="Times New Roman" panose="02020603050405020304" pitchFamily="18" charset="0"/>
              <a:ea typeface="Aptos" panose="020B0004020202020204" pitchFamily="34" charset="0"/>
            </a:endParaRPr>
          </a:p>
        </p:txBody>
      </p:sp>
    </p:spTree>
    <p:extLst>
      <p:ext uri="{BB962C8B-B14F-4D97-AF65-F5344CB8AC3E}">
        <p14:creationId xmlns:p14="http://schemas.microsoft.com/office/powerpoint/2010/main" val="3196529050"/>
      </p:ext>
    </p:extLst>
  </p:cSld>
  <p:clrMapOvr>
    <a:masterClrMapping/>
  </p:clrMapOvr>
  <p:transition>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99B09-BB6C-C65E-97BF-77D6FB76449D}"/>
            </a:ext>
          </a:extLst>
        </p:cNvPr>
        <p:cNvGrpSpPr/>
        <p:nvPr/>
      </p:nvGrpSpPr>
      <p:grpSpPr>
        <a:xfrm>
          <a:off x="0" y="0"/>
          <a:ext cx="0" cy="0"/>
          <a:chOff x="0" y="0"/>
          <a:chExt cx="0" cy="0"/>
        </a:xfrm>
      </p:grpSpPr>
      <p:sp>
        <p:nvSpPr>
          <p:cNvPr id="7" name="Footer Placeholder 6">
            <a:extLst>
              <a:ext uri="{FF2B5EF4-FFF2-40B4-BE49-F238E27FC236}">
                <a16:creationId xmlns:a16="http://schemas.microsoft.com/office/drawing/2014/main" id="{9E6DF16A-38A8-2D25-11AF-BDFC9CC4762D}"/>
              </a:ext>
            </a:extLst>
          </p:cNvPr>
          <p:cNvSpPr>
            <a:spLocks noGrp="1"/>
          </p:cNvSpPr>
          <p:nvPr>
            <p:ph type="ftr" sz="quarter" idx="11"/>
          </p:nvPr>
        </p:nvSpPr>
        <p:spPr/>
        <p:txBody>
          <a:bodyPr/>
          <a:lstStyle/>
          <a:p>
            <a:endParaRPr lang="en-US"/>
          </a:p>
        </p:txBody>
      </p:sp>
      <p:sp>
        <p:nvSpPr>
          <p:cNvPr id="9" name="TextBox 8">
            <a:extLst>
              <a:ext uri="{FF2B5EF4-FFF2-40B4-BE49-F238E27FC236}">
                <a16:creationId xmlns:a16="http://schemas.microsoft.com/office/drawing/2014/main" id="{CCC6115F-131D-064F-667E-5CC03100076A}"/>
              </a:ext>
            </a:extLst>
          </p:cNvPr>
          <p:cNvSpPr txBox="1"/>
          <p:nvPr/>
        </p:nvSpPr>
        <p:spPr>
          <a:xfrm>
            <a:off x="452284" y="1130710"/>
            <a:ext cx="11021961" cy="5631735"/>
          </a:xfrm>
          <a:prstGeom prst="rect">
            <a:avLst/>
          </a:prstGeom>
          <a:noFill/>
        </p:spPr>
        <p:txBody>
          <a:bodyPr wrap="square">
            <a:spAutoFit/>
          </a:bodyPr>
          <a:lstStyle/>
          <a:p>
            <a:pPr marL="360045" marR="0" indent="-360045"/>
            <a:r>
              <a:rPr lang="en-US" sz="1800" dirty="0">
                <a:solidFill>
                  <a:schemeClr val="tx1">
                    <a:lumMod val="50000"/>
                  </a:schemeClr>
                </a:solidFill>
                <a:effectLst/>
                <a:latin typeface="Times New Roman" panose="02020603050405020304" pitchFamily="18" charset="0"/>
                <a:ea typeface="Times New Roman" panose="02020603050405020304" pitchFamily="18" charset="0"/>
              </a:rPr>
              <a:t>Marriott, R., Reibel, T., Barrett, T. L., Bowen, A., Bradshaw, S., Kendall, S., ... &amp; Robinson, M. (2021). Midwifery knowledge of equitable and culturally safe maternity care for Aboriginal women. </a:t>
            </a:r>
            <a:r>
              <a:rPr lang="en-US" sz="1800" i="1" dirty="0">
                <a:solidFill>
                  <a:schemeClr val="tx1">
                    <a:lumMod val="50000"/>
                  </a:schemeClr>
                </a:solidFill>
                <a:effectLst/>
                <a:latin typeface="Times New Roman" panose="02020603050405020304" pitchFamily="18" charset="0"/>
                <a:ea typeface="Times New Roman" panose="02020603050405020304" pitchFamily="18" charset="0"/>
              </a:rPr>
              <a:t>Birth</a:t>
            </a:r>
            <a:r>
              <a:rPr lang="en-US" sz="1800" dirty="0">
                <a:solidFill>
                  <a:schemeClr val="tx1">
                    <a:lumMod val="50000"/>
                  </a:schemeClr>
                </a:solidFill>
                <a:effectLst/>
                <a:latin typeface="Times New Roman" panose="02020603050405020304" pitchFamily="18" charset="0"/>
                <a:ea typeface="Times New Roman" panose="02020603050405020304" pitchFamily="18" charset="0"/>
              </a:rPr>
              <a:t>, </a:t>
            </a:r>
            <a:r>
              <a:rPr lang="en-US" sz="1800" i="1" dirty="0">
                <a:solidFill>
                  <a:schemeClr val="tx1">
                    <a:lumMod val="50000"/>
                  </a:schemeClr>
                </a:solidFill>
                <a:effectLst/>
                <a:latin typeface="Times New Roman" panose="02020603050405020304" pitchFamily="18" charset="0"/>
                <a:ea typeface="Times New Roman" panose="02020603050405020304" pitchFamily="18" charset="0"/>
              </a:rPr>
              <a:t>48</a:t>
            </a:r>
            <a:r>
              <a:rPr lang="en-US" sz="1800" dirty="0">
                <a:solidFill>
                  <a:schemeClr val="tx1">
                    <a:lumMod val="50000"/>
                  </a:schemeClr>
                </a:solidFill>
                <a:effectLst/>
                <a:latin typeface="Times New Roman" panose="02020603050405020304" pitchFamily="18" charset="0"/>
                <a:ea typeface="Times New Roman" panose="02020603050405020304" pitchFamily="18" charset="0"/>
              </a:rPr>
              <a:t>(1), 132-138.</a:t>
            </a:r>
          </a:p>
          <a:p>
            <a:pPr marL="360045" marR="0" indent="-360045"/>
            <a:r>
              <a:rPr lang="en-US" sz="1800" dirty="0">
                <a:solidFill>
                  <a:schemeClr val="tx1">
                    <a:lumMod val="50000"/>
                  </a:schemeClr>
                </a:solidFill>
                <a:effectLst/>
                <a:latin typeface="Times New Roman" panose="02020603050405020304" pitchFamily="18" charset="0"/>
                <a:ea typeface="Times New Roman" panose="02020603050405020304" pitchFamily="18" charset="0"/>
              </a:rPr>
              <a:t>Momanyi, E. O. (2023, February 7). </a:t>
            </a:r>
            <a:r>
              <a:rPr lang="en-US" sz="1800" i="1" dirty="0">
                <a:solidFill>
                  <a:schemeClr val="tx1">
                    <a:lumMod val="50000"/>
                  </a:schemeClr>
                </a:solidFill>
                <a:effectLst/>
                <a:latin typeface="Times New Roman" panose="02020603050405020304" pitchFamily="18" charset="0"/>
                <a:ea typeface="Times New Roman" panose="02020603050405020304" pitchFamily="18" charset="0"/>
              </a:rPr>
              <a:t>Policy making 101: 6 tips to influence the policy agenda</a:t>
            </a:r>
            <a:r>
              <a:rPr lang="en-US" sz="1800" dirty="0">
                <a:solidFill>
                  <a:schemeClr val="tx1">
                    <a:lumMod val="50000"/>
                  </a:schemeClr>
                </a:solidFill>
                <a:effectLst/>
                <a:latin typeface="Times New Roman" panose="02020603050405020304" pitchFamily="18" charset="0"/>
                <a:ea typeface="Times New Roman" panose="02020603050405020304" pitchFamily="18" charset="0"/>
              </a:rPr>
              <a:t>. LinkedIn. https://www.linkedin.com/pulse/6-practical-ideas-how-influence-policy-agenda-eric-momanyi </a:t>
            </a:r>
          </a:p>
          <a:p>
            <a:pPr marL="360045" marR="0" indent="-360045"/>
            <a:r>
              <a:rPr lang="en-US" sz="1800" i="1" dirty="0">
                <a:solidFill>
                  <a:schemeClr val="tx1">
                    <a:lumMod val="50000"/>
                  </a:schemeClr>
                </a:solidFill>
                <a:effectLst/>
                <a:latin typeface="Times New Roman" panose="02020603050405020304" pitchFamily="18" charset="0"/>
                <a:ea typeface="Times New Roman" panose="02020603050405020304" pitchFamily="18" charset="0"/>
              </a:rPr>
              <a:t>New report outlines the obstacles Native Americans face in voting and political participation</a:t>
            </a:r>
            <a:r>
              <a:rPr lang="en-US" sz="1800" dirty="0">
                <a:solidFill>
                  <a:schemeClr val="tx1">
                    <a:lumMod val="50000"/>
                  </a:schemeClr>
                </a:solidFill>
                <a:effectLst/>
                <a:latin typeface="Times New Roman" panose="02020603050405020304" pitchFamily="18" charset="0"/>
                <a:ea typeface="Times New Roman" panose="02020603050405020304" pitchFamily="18" charset="0"/>
              </a:rPr>
              <a:t>. Cultural Survival. (n.d.). https://www.culturalsurvival.org/news/new-report-outlines-obstacles-native-americans-face-voting-and-political-participation </a:t>
            </a:r>
          </a:p>
          <a:p>
            <a:pPr marL="360045" marR="0" indent="-360045"/>
            <a:r>
              <a:rPr lang="en-US" sz="1800" dirty="0">
                <a:solidFill>
                  <a:schemeClr val="tx1">
                    <a:lumMod val="50000"/>
                  </a:schemeClr>
                </a:solidFill>
                <a:effectLst/>
                <a:latin typeface="Times New Roman" panose="02020603050405020304" pitchFamily="18" charset="0"/>
                <a:ea typeface="Times New Roman" panose="02020603050405020304" pitchFamily="18" charset="0"/>
              </a:rPr>
              <a:t>Owais, S., </a:t>
            </a:r>
            <a:r>
              <a:rPr lang="en-US" sz="1800" dirty="0" err="1">
                <a:solidFill>
                  <a:schemeClr val="tx1">
                    <a:lumMod val="50000"/>
                  </a:schemeClr>
                </a:solidFill>
                <a:effectLst/>
                <a:latin typeface="Times New Roman" panose="02020603050405020304" pitchFamily="18" charset="0"/>
                <a:ea typeface="Times New Roman" panose="02020603050405020304" pitchFamily="18" charset="0"/>
              </a:rPr>
              <a:t>Faltyn</a:t>
            </a:r>
            <a:r>
              <a:rPr lang="en-US" sz="1800" dirty="0">
                <a:solidFill>
                  <a:schemeClr val="tx1">
                    <a:lumMod val="50000"/>
                  </a:schemeClr>
                </a:solidFill>
                <a:effectLst/>
                <a:latin typeface="Times New Roman" panose="02020603050405020304" pitchFamily="18" charset="0"/>
                <a:ea typeface="Times New Roman" panose="02020603050405020304" pitchFamily="18" charset="0"/>
              </a:rPr>
              <a:t>, M., Johnson, A. V., Gabel, C., Downey, B., </a:t>
            </a:r>
            <a:r>
              <a:rPr lang="en-US" sz="1800" dirty="0" err="1">
                <a:solidFill>
                  <a:schemeClr val="tx1">
                    <a:lumMod val="50000"/>
                  </a:schemeClr>
                </a:solidFill>
                <a:effectLst/>
                <a:latin typeface="Times New Roman" panose="02020603050405020304" pitchFamily="18" charset="0"/>
                <a:ea typeface="Times New Roman" panose="02020603050405020304" pitchFamily="18" charset="0"/>
              </a:rPr>
              <a:t>Kates</a:t>
            </a:r>
            <a:r>
              <a:rPr lang="en-US" sz="1800" dirty="0">
                <a:solidFill>
                  <a:schemeClr val="tx1">
                    <a:lumMod val="50000"/>
                  </a:schemeClr>
                </a:solidFill>
                <a:effectLst/>
                <a:latin typeface="Times New Roman" panose="02020603050405020304" pitchFamily="18" charset="0"/>
                <a:ea typeface="Times New Roman" panose="02020603050405020304" pitchFamily="18" charset="0"/>
              </a:rPr>
              <a:t>, N., &amp; Van </a:t>
            </a:r>
            <a:r>
              <a:rPr lang="en-US" sz="1800" dirty="0" err="1">
                <a:solidFill>
                  <a:schemeClr val="tx1">
                    <a:lumMod val="50000"/>
                  </a:schemeClr>
                </a:solidFill>
                <a:effectLst/>
                <a:latin typeface="Times New Roman" panose="02020603050405020304" pitchFamily="18" charset="0"/>
                <a:ea typeface="Times New Roman" panose="02020603050405020304" pitchFamily="18" charset="0"/>
              </a:rPr>
              <a:t>Lieshout</a:t>
            </a:r>
            <a:r>
              <a:rPr lang="en-US" sz="1800" dirty="0">
                <a:solidFill>
                  <a:schemeClr val="tx1">
                    <a:lumMod val="50000"/>
                  </a:schemeClr>
                </a:solidFill>
                <a:effectLst/>
                <a:latin typeface="Times New Roman" panose="02020603050405020304" pitchFamily="18" charset="0"/>
                <a:ea typeface="Times New Roman" panose="02020603050405020304" pitchFamily="18" charset="0"/>
              </a:rPr>
              <a:t>, R. J. (2020). The perinatal mental health of indigenous women: a systematic review and meta-analysis. </a:t>
            </a:r>
            <a:r>
              <a:rPr lang="en-US" sz="1800" i="1" dirty="0">
                <a:solidFill>
                  <a:schemeClr val="tx1">
                    <a:lumMod val="50000"/>
                  </a:schemeClr>
                </a:solidFill>
                <a:effectLst/>
                <a:latin typeface="Times New Roman" panose="02020603050405020304" pitchFamily="18" charset="0"/>
                <a:ea typeface="Times New Roman" panose="02020603050405020304" pitchFamily="18" charset="0"/>
              </a:rPr>
              <a:t>The Canadian Journal of Psychiatry</a:t>
            </a:r>
            <a:r>
              <a:rPr lang="en-US" sz="1800" dirty="0">
                <a:solidFill>
                  <a:schemeClr val="tx1">
                    <a:lumMod val="50000"/>
                  </a:schemeClr>
                </a:solidFill>
                <a:effectLst/>
                <a:latin typeface="Times New Roman" panose="02020603050405020304" pitchFamily="18" charset="0"/>
                <a:ea typeface="Times New Roman" panose="02020603050405020304" pitchFamily="18" charset="0"/>
              </a:rPr>
              <a:t>, </a:t>
            </a:r>
            <a:r>
              <a:rPr lang="en-US" sz="1800" i="1" dirty="0">
                <a:solidFill>
                  <a:schemeClr val="tx1">
                    <a:lumMod val="50000"/>
                  </a:schemeClr>
                </a:solidFill>
                <a:effectLst/>
                <a:latin typeface="Times New Roman" panose="02020603050405020304" pitchFamily="18" charset="0"/>
                <a:ea typeface="Times New Roman" panose="02020603050405020304" pitchFamily="18" charset="0"/>
              </a:rPr>
              <a:t>65</a:t>
            </a:r>
            <a:r>
              <a:rPr lang="en-US" sz="1800" dirty="0">
                <a:solidFill>
                  <a:schemeClr val="tx1">
                    <a:lumMod val="50000"/>
                  </a:schemeClr>
                </a:solidFill>
                <a:effectLst/>
                <a:latin typeface="Times New Roman" panose="02020603050405020304" pitchFamily="18" charset="0"/>
                <a:ea typeface="Times New Roman" panose="02020603050405020304" pitchFamily="18" charset="0"/>
              </a:rPr>
              <a:t>(3), 149-163.</a:t>
            </a:r>
          </a:p>
          <a:p>
            <a:pPr marL="360045" marR="0" indent="-360045"/>
            <a:r>
              <a:rPr lang="en-US" sz="1800" dirty="0">
                <a:solidFill>
                  <a:schemeClr val="tx1">
                    <a:lumMod val="50000"/>
                  </a:schemeClr>
                </a:solidFill>
                <a:effectLst/>
                <a:latin typeface="Times New Roman" panose="02020603050405020304" pitchFamily="18" charset="0"/>
                <a:ea typeface="Times New Roman" panose="02020603050405020304" pitchFamily="18" charset="0"/>
              </a:rPr>
              <a:t>Preserving native cultural practices yet allowing them to evolve. Earth.com. (n.d.). https://www.earth.com/news/preserving-native-cultural-practice/#google_vignette </a:t>
            </a:r>
          </a:p>
          <a:p>
            <a:pPr marL="360045" marR="0" indent="-360045"/>
            <a:r>
              <a:rPr lang="en-US" sz="1800" dirty="0">
                <a:solidFill>
                  <a:schemeClr val="tx1">
                    <a:lumMod val="50000"/>
                  </a:schemeClr>
                </a:solidFill>
                <a:effectLst/>
                <a:latin typeface="Times New Roman" panose="02020603050405020304" pitchFamily="18" charset="0"/>
                <a:ea typeface="Times New Roman" panose="02020603050405020304" pitchFamily="18" charset="0"/>
              </a:rPr>
              <a:t>Rudy. (2024, March 7). </a:t>
            </a:r>
            <a:r>
              <a:rPr lang="en-US" sz="1800" i="1" dirty="0">
                <a:solidFill>
                  <a:schemeClr val="tx1">
                    <a:lumMod val="50000"/>
                  </a:schemeClr>
                </a:solidFill>
                <a:effectLst/>
                <a:latin typeface="Times New Roman" panose="02020603050405020304" pitchFamily="18" charset="0"/>
                <a:ea typeface="Times New Roman" panose="02020603050405020304" pitchFamily="18" charset="0"/>
              </a:rPr>
              <a:t>Poster: Indigenous Resistance – Colonization is a plague</a:t>
            </a:r>
            <a:r>
              <a:rPr lang="en-US" sz="1800" dirty="0">
                <a:solidFill>
                  <a:schemeClr val="tx1">
                    <a:lumMod val="50000"/>
                  </a:schemeClr>
                </a:solidFill>
                <a:effectLst/>
                <a:latin typeface="Times New Roman" panose="02020603050405020304" pitchFamily="18" charset="0"/>
                <a:ea typeface="Times New Roman" panose="02020603050405020304" pitchFamily="18" charset="0"/>
              </a:rPr>
              <a:t>. Indigenous Action Media. https://www.indigenousaction.org/poster-indigenous-resistance-colonization-is-a-plague/ </a:t>
            </a:r>
          </a:p>
          <a:p>
            <a:pPr marL="360045" marR="0" indent="-360045"/>
            <a:r>
              <a:rPr lang="en-US" sz="1800" dirty="0">
                <a:solidFill>
                  <a:schemeClr val="tx1">
                    <a:lumMod val="50000"/>
                  </a:schemeClr>
                </a:solidFill>
                <a:effectLst/>
                <a:latin typeface="Times New Roman" panose="02020603050405020304" pitchFamily="18" charset="0"/>
                <a:ea typeface="Times New Roman" panose="02020603050405020304" pitchFamily="18" charset="0"/>
              </a:rPr>
              <a:t>Ruelle, M. L. (2017). Ecological relations and Indigenous food sovereignty in Standing Rock. </a:t>
            </a:r>
            <a:r>
              <a:rPr lang="en-US" sz="1800" i="1" dirty="0">
                <a:solidFill>
                  <a:schemeClr val="tx1">
                    <a:lumMod val="50000"/>
                  </a:schemeClr>
                </a:solidFill>
                <a:effectLst/>
                <a:latin typeface="Times New Roman" panose="02020603050405020304" pitchFamily="18" charset="0"/>
                <a:ea typeface="Times New Roman" panose="02020603050405020304" pitchFamily="18" charset="0"/>
              </a:rPr>
              <a:t>American Indian Culture and Research Journal</a:t>
            </a:r>
            <a:r>
              <a:rPr lang="en-US" sz="1800" dirty="0">
                <a:solidFill>
                  <a:schemeClr val="tx1">
                    <a:lumMod val="50000"/>
                  </a:schemeClr>
                </a:solidFill>
                <a:effectLst/>
                <a:latin typeface="Times New Roman" panose="02020603050405020304" pitchFamily="18" charset="0"/>
                <a:ea typeface="Times New Roman" panose="02020603050405020304" pitchFamily="18" charset="0"/>
              </a:rPr>
              <a:t>, </a:t>
            </a:r>
            <a:r>
              <a:rPr lang="en-US" sz="1800" i="1" dirty="0">
                <a:solidFill>
                  <a:schemeClr val="tx1">
                    <a:lumMod val="50000"/>
                  </a:schemeClr>
                </a:solidFill>
                <a:effectLst/>
                <a:latin typeface="Times New Roman" panose="02020603050405020304" pitchFamily="18" charset="0"/>
                <a:ea typeface="Times New Roman" panose="02020603050405020304" pitchFamily="18" charset="0"/>
              </a:rPr>
              <a:t>41</a:t>
            </a:r>
            <a:r>
              <a:rPr lang="en-US" sz="1800" dirty="0">
                <a:solidFill>
                  <a:schemeClr val="tx1">
                    <a:lumMod val="50000"/>
                  </a:schemeClr>
                </a:solidFill>
                <a:effectLst/>
                <a:latin typeface="Times New Roman" panose="02020603050405020304" pitchFamily="18" charset="0"/>
                <a:ea typeface="Times New Roman" panose="02020603050405020304" pitchFamily="18" charset="0"/>
              </a:rPr>
              <a:t>(3), 113-125.</a:t>
            </a:r>
          </a:p>
          <a:p>
            <a:pPr marL="360045" marR="0" indent="-360045"/>
            <a:r>
              <a:rPr lang="en-US" sz="1800" dirty="0">
                <a:solidFill>
                  <a:schemeClr val="tx1">
                    <a:lumMod val="50000"/>
                  </a:schemeClr>
                </a:solidFill>
                <a:effectLst/>
                <a:latin typeface="Times New Roman" panose="02020603050405020304" pitchFamily="18" charset="0"/>
                <a:ea typeface="Times New Roman" panose="02020603050405020304" pitchFamily="18" charset="0"/>
              </a:rPr>
              <a:t>Shoko, T. (2018). Traditional herbal medicine and healing in Zimbabwe. </a:t>
            </a:r>
            <a:r>
              <a:rPr lang="en-US" sz="1800" i="1" dirty="0">
                <a:solidFill>
                  <a:schemeClr val="tx1">
                    <a:lumMod val="50000"/>
                  </a:schemeClr>
                </a:solidFill>
                <a:effectLst/>
                <a:latin typeface="Times New Roman" panose="02020603050405020304" pitchFamily="18" charset="0"/>
                <a:ea typeface="Times New Roman" panose="02020603050405020304" pitchFamily="18" charset="0"/>
              </a:rPr>
              <a:t>Journal of Traditional Medicine &amp; Clinical Naturopathy</a:t>
            </a:r>
            <a:r>
              <a:rPr lang="en-US" sz="1800" dirty="0">
                <a:solidFill>
                  <a:schemeClr val="tx1">
                    <a:lumMod val="50000"/>
                  </a:schemeClr>
                </a:solidFill>
                <a:effectLst/>
                <a:latin typeface="Times New Roman" panose="02020603050405020304" pitchFamily="18" charset="0"/>
                <a:ea typeface="Times New Roman" panose="02020603050405020304" pitchFamily="18" charset="0"/>
              </a:rPr>
              <a:t>, </a:t>
            </a:r>
            <a:r>
              <a:rPr lang="en-US" sz="1800" i="1" dirty="0">
                <a:solidFill>
                  <a:schemeClr val="tx1">
                    <a:lumMod val="50000"/>
                  </a:schemeClr>
                </a:solidFill>
                <a:effectLst/>
                <a:latin typeface="Times New Roman" panose="02020603050405020304" pitchFamily="18" charset="0"/>
                <a:ea typeface="Times New Roman" panose="02020603050405020304" pitchFamily="18" charset="0"/>
              </a:rPr>
              <a:t>7</a:t>
            </a:r>
            <a:r>
              <a:rPr lang="en-US" sz="1800" dirty="0">
                <a:solidFill>
                  <a:schemeClr val="tx1">
                    <a:lumMod val="50000"/>
                  </a:schemeClr>
                </a:solidFill>
                <a:effectLst/>
                <a:latin typeface="Times New Roman" panose="02020603050405020304" pitchFamily="18" charset="0"/>
                <a:ea typeface="Times New Roman" panose="02020603050405020304" pitchFamily="18" charset="0"/>
              </a:rPr>
              <a:t>(1), 1-3.</a:t>
            </a:r>
          </a:p>
          <a:p>
            <a:pPr marL="360045" marR="0" indent="-360045"/>
            <a:endParaRPr lang="en-US" sz="1800" dirty="0">
              <a:effectLst/>
              <a:latin typeface="Times New Roman" panose="02020603050405020304" pitchFamily="18" charset="0"/>
              <a:ea typeface="Times New Roman" panose="02020603050405020304" pitchFamily="18" charset="0"/>
            </a:endParaRPr>
          </a:p>
          <a:p>
            <a:pPr marL="457200" marR="0" indent="-457200">
              <a:lnSpc>
                <a:spcPct val="107000"/>
              </a:lnSpc>
              <a:spcAft>
                <a:spcPts val="800"/>
              </a:spcAft>
            </a:pPr>
            <a:endParaRPr lang="en-US" sz="1800" kern="100" dirty="0">
              <a:effectLst/>
              <a:latin typeface="Times New Roman" panose="02020603050405020304" pitchFamily="18" charset="0"/>
              <a:ea typeface="Aptos" panose="020B0004020202020204" pitchFamily="34" charset="0"/>
            </a:endParaRPr>
          </a:p>
        </p:txBody>
      </p:sp>
    </p:spTree>
    <p:extLst>
      <p:ext uri="{BB962C8B-B14F-4D97-AF65-F5344CB8AC3E}">
        <p14:creationId xmlns:p14="http://schemas.microsoft.com/office/powerpoint/2010/main" val="2511568400"/>
      </p:ext>
    </p:extLst>
  </p:cSld>
  <p:clrMapOvr>
    <a:masterClrMapping/>
  </p:clrMapOvr>
  <p:transition>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8C1725-BCC6-C760-E0FE-009D74ED9B82}"/>
            </a:ext>
          </a:extLst>
        </p:cNvPr>
        <p:cNvGrpSpPr/>
        <p:nvPr/>
      </p:nvGrpSpPr>
      <p:grpSpPr>
        <a:xfrm>
          <a:off x="0" y="0"/>
          <a:ext cx="0" cy="0"/>
          <a:chOff x="0" y="0"/>
          <a:chExt cx="0" cy="0"/>
        </a:xfrm>
      </p:grpSpPr>
      <p:sp>
        <p:nvSpPr>
          <p:cNvPr id="7" name="Footer Placeholder 6">
            <a:extLst>
              <a:ext uri="{FF2B5EF4-FFF2-40B4-BE49-F238E27FC236}">
                <a16:creationId xmlns:a16="http://schemas.microsoft.com/office/drawing/2014/main" id="{7D5F6143-67E2-0E43-BAB8-C299F0ADDA63}"/>
              </a:ext>
            </a:extLst>
          </p:cNvPr>
          <p:cNvSpPr>
            <a:spLocks noGrp="1"/>
          </p:cNvSpPr>
          <p:nvPr>
            <p:ph type="ftr" sz="quarter" idx="11"/>
          </p:nvPr>
        </p:nvSpPr>
        <p:spPr/>
        <p:txBody>
          <a:bodyPr/>
          <a:lstStyle/>
          <a:p>
            <a:endParaRPr lang="en-US"/>
          </a:p>
        </p:txBody>
      </p:sp>
      <p:sp>
        <p:nvSpPr>
          <p:cNvPr id="9" name="TextBox 8">
            <a:extLst>
              <a:ext uri="{FF2B5EF4-FFF2-40B4-BE49-F238E27FC236}">
                <a16:creationId xmlns:a16="http://schemas.microsoft.com/office/drawing/2014/main" id="{7263B141-96A1-E8CE-57A2-EC9E0AE82732}"/>
              </a:ext>
            </a:extLst>
          </p:cNvPr>
          <p:cNvSpPr txBox="1"/>
          <p:nvPr/>
        </p:nvSpPr>
        <p:spPr>
          <a:xfrm>
            <a:off x="452284" y="1130710"/>
            <a:ext cx="11021961" cy="5083379"/>
          </a:xfrm>
          <a:prstGeom prst="rect">
            <a:avLst/>
          </a:prstGeom>
          <a:noFill/>
        </p:spPr>
        <p:txBody>
          <a:bodyPr wrap="square">
            <a:spAutoFit/>
          </a:bodyPr>
          <a:lstStyle/>
          <a:p>
            <a:pPr marL="457200" marR="0" indent="-457200">
              <a:lnSpc>
                <a:spcPct val="107000"/>
              </a:lnSpc>
              <a:spcAft>
                <a:spcPts val="800"/>
              </a:spcAft>
            </a:pPr>
            <a:r>
              <a:rPr lang="en-US" sz="1800" kern="100" dirty="0">
                <a:solidFill>
                  <a:schemeClr val="tx1">
                    <a:lumMod val="50000"/>
                  </a:schemeClr>
                </a:solidFill>
                <a:effectLst/>
                <a:latin typeface="Times New Roman" panose="02020603050405020304" pitchFamily="18" charset="0"/>
                <a:ea typeface="Aptos" panose="020B0004020202020204" pitchFamily="34" charset="0"/>
              </a:rPr>
              <a:t>Sinclair, R. (2016). The Indigenous child removal system in Canada: An examination of legal decision-making and racial bias. </a:t>
            </a:r>
            <a:r>
              <a:rPr lang="en-US" sz="1800" i="1" kern="100" dirty="0">
                <a:solidFill>
                  <a:schemeClr val="tx1">
                    <a:lumMod val="50000"/>
                  </a:schemeClr>
                </a:solidFill>
                <a:effectLst/>
                <a:latin typeface="Times New Roman" panose="02020603050405020304" pitchFamily="18" charset="0"/>
                <a:ea typeface="Aptos" panose="020B0004020202020204" pitchFamily="34" charset="0"/>
              </a:rPr>
              <a:t>First Peoples Child &amp; Family Review</a:t>
            </a:r>
            <a:r>
              <a:rPr lang="en-US" sz="1800" kern="100" dirty="0">
                <a:solidFill>
                  <a:schemeClr val="tx1">
                    <a:lumMod val="50000"/>
                  </a:schemeClr>
                </a:solidFill>
                <a:effectLst/>
                <a:latin typeface="Times New Roman" panose="02020603050405020304" pitchFamily="18" charset="0"/>
                <a:ea typeface="Aptos" panose="020B0004020202020204" pitchFamily="34" charset="0"/>
              </a:rPr>
              <a:t>, </a:t>
            </a:r>
            <a:r>
              <a:rPr lang="en-US" sz="1800" i="1" kern="100" dirty="0">
                <a:solidFill>
                  <a:schemeClr val="tx1">
                    <a:lumMod val="50000"/>
                  </a:schemeClr>
                </a:solidFill>
                <a:effectLst/>
                <a:latin typeface="Times New Roman" panose="02020603050405020304" pitchFamily="18" charset="0"/>
                <a:ea typeface="Aptos" panose="020B0004020202020204" pitchFamily="34" charset="0"/>
              </a:rPr>
              <a:t>11</a:t>
            </a:r>
            <a:r>
              <a:rPr lang="en-US" sz="1800" kern="100" dirty="0">
                <a:solidFill>
                  <a:schemeClr val="tx1">
                    <a:lumMod val="50000"/>
                  </a:schemeClr>
                </a:solidFill>
                <a:effectLst/>
                <a:latin typeface="Times New Roman" panose="02020603050405020304" pitchFamily="18" charset="0"/>
                <a:ea typeface="Aptos" panose="020B0004020202020204" pitchFamily="34" charset="0"/>
              </a:rPr>
              <a:t>(2), 8-18.</a:t>
            </a:r>
          </a:p>
          <a:p>
            <a:pPr marL="360045" marR="0" indent="-360045"/>
            <a:r>
              <a:rPr lang="en-US" sz="1800" dirty="0">
                <a:solidFill>
                  <a:schemeClr val="tx1">
                    <a:lumMod val="50000"/>
                  </a:schemeClr>
                </a:solidFill>
                <a:effectLst/>
                <a:latin typeface="Times New Roman" panose="02020603050405020304" pitchFamily="18" charset="0"/>
                <a:ea typeface="Times New Roman" panose="02020603050405020304" pitchFamily="18" charset="0"/>
              </a:rPr>
              <a:t>Smylie, J., Kirst, M., McShane, K., Firestone, M., Wolfe, S., &amp; O'Campo, P. (2016). Understanding the role of Indigenous community participation in Indigenous prenatal and infant-toddler health promotion programs in Canada: A realist review. </a:t>
            </a:r>
            <a:r>
              <a:rPr lang="en-US" sz="1800" i="1" dirty="0">
                <a:solidFill>
                  <a:schemeClr val="tx1">
                    <a:lumMod val="50000"/>
                  </a:schemeClr>
                </a:solidFill>
                <a:effectLst/>
                <a:latin typeface="Times New Roman" panose="02020603050405020304" pitchFamily="18" charset="0"/>
                <a:ea typeface="Times New Roman" panose="02020603050405020304" pitchFamily="18" charset="0"/>
              </a:rPr>
              <a:t>Social Science &amp; Medicine</a:t>
            </a:r>
            <a:r>
              <a:rPr lang="en-US" sz="1800" dirty="0">
                <a:solidFill>
                  <a:schemeClr val="tx1">
                    <a:lumMod val="50000"/>
                  </a:schemeClr>
                </a:solidFill>
                <a:effectLst/>
                <a:latin typeface="Times New Roman" panose="02020603050405020304" pitchFamily="18" charset="0"/>
                <a:ea typeface="Times New Roman" panose="02020603050405020304" pitchFamily="18" charset="0"/>
              </a:rPr>
              <a:t>, </a:t>
            </a:r>
            <a:r>
              <a:rPr lang="en-US" sz="1800" i="1" dirty="0">
                <a:solidFill>
                  <a:schemeClr val="tx1">
                    <a:lumMod val="50000"/>
                  </a:schemeClr>
                </a:solidFill>
                <a:effectLst/>
                <a:latin typeface="Times New Roman" panose="02020603050405020304" pitchFamily="18" charset="0"/>
                <a:ea typeface="Times New Roman" panose="02020603050405020304" pitchFamily="18" charset="0"/>
              </a:rPr>
              <a:t>150</a:t>
            </a:r>
            <a:r>
              <a:rPr lang="en-US" sz="1800" dirty="0">
                <a:solidFill>
                  <a:schemeClr val="tx1">
                    <a:lumMod val="50000"/>
                  </a:schemeClr>
                </a:solidFill>
                <a:effectLst/>
                <a:latin typeface="Times New Roman" panose="02020603050405020304" pitchFamily="18" charset="0"/>
                <a:ea typeface="Times New Roman" panose="02020603050405020304" pitchFamily="18" charset="0"/>
              </a:rPr>
              <a:t>, 128-143</a:t>
            </a:r>
            <a:r>
              <a:rPr lang="en-US" sz="1800" dirty="0">
                <a:solidFill>
                  <a:schemeClr val="tx1">
                    <a:lumMod val="50000"/>
                  </a:schemeClr>
                </a:solidFill>
                <a:effectLst/>
                <a:latin typeface="Arial" panose="020B0604020202020204" pitchFamily="34" charset="0"/>
                <a:ea typeface="Times New Roman" panose="02020603050405020304" pitchFamily="18" charset="0"/>
              </a:rPr>
              <a:t>.</a:t>
            </a:r>
            <a:endParaRPr lang="en-US" sz="1800" dirty="0">
              <a:solidFill>
                <a:schemeClr val="tx1">
                  <a:lumMod val="50000"/>
                </a:schemeClr>
              </a:solidFill>
              <a:effectLst/>
              <a:latin typeface="Times New Roman" panose="02020603050405020304" pitchFamily="18" charset="0"/>
              <a:ea typeface="Times New Roman" panose="02020603050405020304" pitchFamily="18" charset="0"/>
            </a:endParaRPr>
          </a:p>
          <a:p>
            <a:pPr marL="360045" marR="0" indent="-360045"/>
            <a:r>
              <a:rPr lang="en-US" sz="1800" dirty="0">
                <a:solidFill>
                  <a:schemeClr val="tx1">
                    <a:lumMod val="50000"/>
                  </a:schemeClr>
                </a:solidFill>
                <a:effectLst/>
                <a:latin typeface="Arial" panose="020B0604020202020204" pitchFamily="34" charset="0"/>
                <a:ea typeface="Times New Roman" panose="02020603050405020304" pitchFamily="18" charset="0"/>
              </a:rPr>
              <a:t>Su</a:t>
            </a:r>
            <a:r>
              <a:rPr lang="en-US" sz="1800" dirty="0">
                <a:solidFill>
                  <a:schemeClr val="tx1">
                    <a:lumMod val="50000"/>
                  </a:schemeClr>
                </a:solidFill>
                <a:effectLst/>
                <a:latin typeface="Times New Roman" panose="02020603050405020304" pitchFamily="18" charset="0"/>
                <a:ea typeface="Times New Roman" panose="02020603050405020304" pitchFamily="18" charset="0"/>
              </a:rPr>
              <a:t>mmers, C. C. (2015). The Indian Rebellion of 1857. </a:t>
            </a:r>
            <a:r>
              <a:rPr lang="en-US" sz="1800" i="1" dirty="0">
                <a:solidFill>
                  <a:schemeClr val="tx1">
                    <a:lumMod val="50000"/>
                  </a:schemeClr>
                </a:solidFill>
                <a:effectLst/>
                <a:latin typeface="Times New Roman" panose="02020603050405020304" pitchFamily="18" charset="0"/>
                <a:ea typeface="Times New Roman" panose="02020603050405020304" pitchFamily="18" charset="0"/>
              </a:rPr>
              <a:t>Tenor of Our Times</a:t>
            </a:r>
            <a:r>
              <a:rPr lang="en-US" sz="1800" dirty="0">
                <a:solidFill>
                  <a:schemeClr val="tx1">
                    <a:lumMod val="50000"/>
                  </a:schemeClr>
                </a:solidFill>
                <a:effectLst/>
                <a:latin typeface="Times New Roman" panose="02020603050405020304" pitchFamily="18" charset="0"/>
                <a:ea typeface="Times New Roman" panose="02020603050405020304" pitchFamily="18" charset="0"/>
              </a:rPr>
              <a:t>, </a:t>
            </a:r>
            <a:r>
              <a:rPr lang="en-US" sz="1800" i="1" dirty="0">
                <a:solidFill>
                  <a:schemeClr val="tx1">
                    <a:lumMod val="50000"/>
                  </a:schemeClr>
                </a:solidFill>
                <a:effectLst/>
                <a:latin typeface="Times New Roman" panose="02020603050405020304" pitchFamily="18" charset="0"/>
                <a:ea typeface="Times New Roman" panose="02020603050405020304" pitchFamily="18" charset="0"/>
              </a:rPr>
              <a:t>4</a:t>
            </a:r>
            <a:r>
              <a:rPr lang="en-US" sz="1800" dirty="0">
                <a:solidFill>
                  <a:schemeClr val="tx1">
                    <a:lumMod val="50000"/>
                  </a:schemeClr>
                </a:solidFill>
                <a:effectLst/>
                <a:latin typeface="Times New Roman" panose="02020603050405020304" pitchFamily="18" charset="0"/>
                <a:ea typeface="Times New Roman" panose="02020603050405020304" pitchFamily="18" charset="0"/>
              </a:rPr>
              <a:t>(1), 42.</a:t>
            </a:r>
          </a:p>
          <a:p>
            <a:pPr marL="457200" marR="0" indent="-457200">
              <a:lnSpc>
                <a:spcPct val="107000"/>
              </a:lnSpc>
              <a:spcAft>
                <a:spcPts val="800"/>
              </a:spcAft>
            </a:pPr>
            <a:r>
              <a:rPr lang="en-US" sz="1800" kern="100" dirty="0">
                <a:solidFill>
                  <a:schemeClr val="tx1">
                    <a:lumMod val="50000"/>
                  </a:schemeClr>
                </a:solidFill>
                <a:effectLst/>
                <a:latin typeface="Times New Roman" panose="02020603050405020304" pitchFamily="18" charset="0"/>
                <a:ea typeface="Aptos" panose="020B0004020202020204" pitchFamily="34" charset="0"/>
              </a:rPr>
              <a:t>Swift, K., &amp; Callahan, M. (2009). </a:t>
            </a:r>
            <a:r>
              <a:rPr lang="en-US" sz="1800" i="1" kern="100" dirty="0">
                <a:solidFill>
                  <a:schemeClr val="tx1">
                    <a:lumMod val="50000"/>
                  </a:schemeClr>
                </a:solidFill>
                <a:effectLst/>
                <a:latin typeface="Times New Roman" panose="02020603050405020304" pitchFamily="18" charset="0"/>
                <a:ea typeface="Aptos" panose="020B0004020202020204" pitchFamily="34" charset="0"/>
              </a:rPr>
              <a:t>At risk: Social justice in child welfare and other human services</a:t>
            </a:r>
            <a:r>
              <a:rPr lang="en-US" sz="1800" kern="100" dirty="0">
                <a:solidFill>
                  <a:schemeClr val="tx1">
                    <a:lumMod val="50000"/>
                  </a:schemeClr>
                </a:solidFill>
                <a:effectLst/>
                <a:latin typeface="Times New Roman" panose="02020603050405020304" pitchFamily="18" charset="0"/>
                <a:ea typeface="Aptos" panose="020B0004020202020204" pitchFamily="34" charset="0"/>
              </a:rPr>
              <a:t>. University of Toronto Press.</a:t>
            </a:r>
          </a:p>
          <a:p>
            <a:pPr marL="360045" marR="0" indent="-360045"/>
            <a:r>
              <a:rPr lang="en-US" sz="1800" dirty="0">
                <a:solidFill>
                  <a:schemeClr val="tx1">
                    <a:lumMod val="50000"/>
                  </a:schemeClr>
                </a:solidFill>
                <a:effectLst/>
                <a:latin typeface="Times New Roman" panose="02020603050405020304" pitchFamily="18" charset="0"/>
                <a:ea typeface="Times New Roman" panose="02020603050405020304" pitchFamily="18" charset="0"/>
              </a:rPr>
              <a:t>Taylor, S., and Saba, M. The Canadian Press. (2022, November 29). </a:t>
            </a:r>
            <a:r>
              <a:rPr lang="en-US" sz="1800" i="1" dirty="0">
                <a:solidFill>
                  <a:schemeClr val="tx1">
                    <a:lumMod val="50000"/>
                  </a:schemeClr>
                </a:solidFill>
                <a:effectLst/>
                <a:latin typeface="Times New Roman" panose="02020603050405020304" pitchFamily="18" charset="0"/>
                <a:ea typeface="Times New Roman" panose="02020603050405020304" pitchFamily="18" charset="0"/>
              </a:rPr>
              <a:t>Proposed language law changes pose more “barriers” for indigenous people, AFN says</a:t>
            </a:r>
            <a:r>
              <a:rPr lang="en-US" sz="1800" dirty="0">
                <a:solidFill>
                  <a:schemeClr val="tx1">
                    <a:lumMod val="50000"/>
                  </a:schemeClr>
                </a:solidFill>
                <a:effectLst/>
                <a:latin typeface="Times New Roman" panose="02020603050405020304" pitchFamily="18" charset="0"/>
                <a:ea typeface="Times New Roman" panose="02020603050405020304" pitchFamily="18" charset="0"/>
              </a:rPr>
              <a:t>. Toronto Star. https://www.thestar.com/politics/proposed-language-law-changes-pose-more-barriers-for-indigenous-people-afn-says/article_492277c4-ccf5-50c1-b1b8-85e98526d9b3.html </a:t>
            </a:r>
          </a:p>
          <a:p>
            <a:pPr marL="360045" marR="0" indent="-360045"/>
            <a:r>
              <a:rPr lang="en-US" sz="1800" i="1" dirty="0">
                <a:solidFill>
                  <a:schemeClr val="tx1">
                    <a:lumMod val="50000"/>
                  </a:schemeClr>
                </a:solidFill>
                <a:effectLst/>
                <a:latin typeface="Times New Roman" panose="02020603050405020304" pitchFamily="18" charset="0"/>
                <a:ea typeface="Times New Roman" panose="02020603050405020304" pitchFamily="18" charset="0"/>
              </a:rPr>
              <a:t>Trained traditional midwives save lives</a:t>
            </a:r>
            <a:r>
              <a:rPr lang="en-US" sz="1800" dirty="0">
                <a:solidFill>
                  <a:schemeClr val="tx1">
                    <a:lumMod val="50000"/>
                  </a:schemeClr>
                </a:solidFill>
                <a:effectLst/>
                <a:latin typeface="Times New Roman" panose="02020603050405020304" pitchFamily="18" charset="0"/>
                <a:ea typeface="Times New Roman" panose="02020603050405020304" pitchFamily="18" charset="0"/>
              </a:rPr>
              <a:t>. Archive - U.S. Agency for International Development. (n.d.). https://2012-2017.usaid.gov/results-data/success-stories/trained-traditional-midwives-save-lives </a:t>
            </a:r>
          </a:p>
          <a:p>
            <a:pPr marL="360045" marR="0" indent="-360045"/>
            <a:r>
              <a:rPr lang="en-US" sz="1800" i="1" dirty="0">
                <a:solidFill>
                  <a:schemeClr val="tx1">
                    <a:lumMod val="50000"/>
                  </a:schemeClr>
                </a:solidFill>
                <a:effectLst/>
                <a:latin typeface="Times New Roman" panose="02020603050405020304" pitchFamily="18" charset="0"/>
                <a:ea typeface="Aptos" panose="020B0004020202020204" pitchFamily="34" charset="0"/>
              </a:rPr>
              <a:t>Trauma informed care for teen girls</a:t>
            </a:r>
            <a:r>
              <a:rPr lang="en-US" sz="1800" dirty="0">
                <a:solidFill>
                  <a:schemeClr val="tx1">
                    <a:lumMod val="50000"/>
                  </a:schemeClr>
                </a:solidFill>
                <a:effectLst/>
                <a:latin typeface="Times New Roman" panose="02020603050405020304" pitchFamily="18" charset="0"/>
                <a:ea typeface="Aptos" panose="020B0004020202020204" pitchFamily="34" charset="0"/>
              </a:rPr>
              <a:t>. Roots Renewal Ranch. (2022, July 12). https://rootsrenewalranch.com/trauma-informed-care/</a:t>
            </a:r>
            <a:endParaRPr lang="en-US" sz="1800" dirty="0">
              <a:solidFill>
                <a:schemeClr val="tx1">
                  <a:lumMod val="50000"/>
                </a:schemeClr>
              </a:solidFill>
              <a:effectLst/>
              <a:latin typeface="Times New Roman" panose="02020603050405020304" pitchFamily="18" charset="0"/>
              <a:ea typeface="Times New Roman" panose="02020603050405020304" pitchFamily="18" charset="0"/>
            </a:endParaRPr>
          </a:p>
          <a:p>
            <a:pPr marL="457200" marR="0" indent="-457200">
              <a:lnSpc>
                <a:spcPct val="107000"/>
              </a:lnSpc>
              <a:spcAft>
                <a:spcPts val="800"/>
              </a:spcAft>
            </a:pPr>
            <a:endParaRPr lang="en-US" sz="1800" kern="100" dirty="0">
              <a:effectLst/>
              <a:latin typeface="Times New Roman" panose="02020603050405020304" pitchFamily="18" charset="0"/>
              <a:ea typeface="Aptos" panose="020B0004020202020204" pitchFamily="34" charset="0"/>
            </a:endParaRPr>
          </a:p>
        </p:txBody>
      </p:sp>
    </p:spTree>
    <p:extLst>
      <p:ext uri="{BB962C8B-B14F-4D97-AF65-F5344CB8AC3E}">
        <p14:creationId xmlns:p14="http://schemas.microsoft.com/office/powerpoint/2010/main" val="1804766793"/>
      </p:ext>
    </p:extLst>
  </p:cSld>
  <p:clrMapOvr>
    <a:masterClrMapping/>
  </p:clrMapOvr>
  <p:transition>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384AED-6FE9-931A-7E42-85EDBC2CA6A2}"/>
            </a:ext>
          </a:extLst>
        </p:cNvPr>
        <p:cNvGrpSpPr/>
        <p:nvPr/>
      </p:nvGrpSpPr>
      <p:grpSpPr>
        <a:xfrm>
          <a:off x="0" y="0"/>
          <a:ext cx="0" cy="0"/>
          <a:chOff x="0" y="0"/>
          <a:chExt cx="0" cy="0"/>
        </a:xfrm>
      </p:grpSpPr>
      <p:sp>
        <p:nvSpPr>
          <p:cNvPr id="7" name="Footer Placeholder 6">
            <a:extLst>
              <a:ext uri="{FF2B5EF4-FFF2-40B4-BE49-F238E27FC236}">
                <a16:creationId xmlns:a16="http://schemas.microsoft.com/office/drawing/2014/main" id="{9F759FB5-D45C-D526-AEDF-2558231FA44B}"/>
              </a:ext>
            </a:extLst>
          </p:cNvPr>
          <p:cNvSpPr>
            <a:spLocks noGrp="1"/>
          </p:cNvSpPr>
          <p:nvPr>
            <p:ph type="ftr" sz="quarter" idx="11"/>
          </p:nvPr>
        </p:nvSpPr>
        <p:spPr/>
        <p:txBody>
          <a:bodyPr/>
          <a:lstStyle/>
          <a:p>
            <a:endParaRPr lang="en-US"/>
          </a:p>
        </p:txBody>
      </p:sp>
      <p:sp>
        <p:nvSpPr>
          <p:cNvPr id="9" name="TextBox 8">
            <a:extLst>
              <a:ext uri="{FF2B5EF4-FFF2-40B4-BE49-F238E27FC236}">
                <a16:creationId xmlns:a16="http://schemas.microsoft.com/office/drawing/2014/main" id="{F6CD732B-AC37-98A1-766B-3B37A25177DE}"/>
              </a:ext>
            </a:extLst>
          </p:cNvPr>
          <p:cNvSpPr txBox="1"/>
          <p:nvPr/>
        </p:nvSpPr>
        <p:spPr>
          <a:xfrm>
            <a:off x="452284" y="1130710"/>
            <a:ext cx="11021961" cy="3138744"/>
          </a:xfrm>
          <a:prstGeom prst="rect">
            <a:avLst/>
          </a:prstGeom>
          <a:noFill/>
        </p:spPr>
        <p:txBody>
          <a:bodyPr wrap="square">
            <a:spAutoFit/>
          </a:bodyPr>
          <a:lstStyle/>
          <a:p>
            <a:pPr marL="360045" marR="0" indent="-360045"/>
            <a:r>
              <a:rPr lang="en-US" sz="1800" dirty="0">
                <a:solidFill>
                  <a:schemeClr val="tx1">
                    <a:lumMod val="50000"/>
                  </a:schemeClr>
                </a:solidFill>
                <a:effectLst/>
                <a:latin typeface="Times New Roman" panose="02020603050405020304" pitchFamily="18" charset="0"/>
                <a:ea typeface="Times New Roman" panose="02020603050405020304" pitchFamily="18" charset="0"/>
              </a:rPr>
              <a:t>Tribal Health. (2024, May 10). </a:t>
            </a:r>
            <a:r>
              <a:rPr lang="en-US" sz="1800" i="1" dirty="0">
                <a:solidFill>
                  <a:schemeClr val="tx1">
                    <a:lumMod val="50000"/>
                  </a:schemeClr>
                </a:solidFill>
                <a:effectLst/>
                <a:latin typeface="Times New Roman" panose="02020603050405020304" pitchFamily="18" charset="0"/>
                <a:ea typeface="Times New Roman" panose="02020603050405020304" pitchFamily="18" charset="0"/>
              </a:rPr>
              <a:t>Indigenous midwifery: Reinventing native pregnancy and birth</a:t>
            </a:r>
            <a:r>
              <a:rPr lang="en-US" sz="1800" dirty="0">
                <a:solidFill>
                  <a:schemeClr val="tx1">
                    <a:lumMod val="50000"/>
                  </a:schemeClr>
                </a:solidFill>
                <a:effectLst/>
                <a:latin typeface="Times New Roman" panose="02020603050405020304" pitchFamily="18" charset="0"/>
                <a:ea typeface="Times New Roman" panose="02020603050405020304" pitchFamily="18" charset="0"/>
              </a:rPr>
              <a:t>. https://tribalhealth.com/midwifery/ </a:t>
            </a:r>
          </a:p>
          <a:p>
            <a:pPr marL="360045" marR="0" indent="-360045"/>
            <a:r>
              <a:rPr lang="en-US" sz="1800" dirty="0">
                <a:solidFill>
                  <a:schemeClr val="tx1">
                    <a:lumMod val="50000"/>
                  </a:schemeClr>
                </a:solidFill>
                <a:effectLst/>
                <a:latin typeface="Times New Roman" panose="02020603050405020304" pitchFamily="18" charset="0"/>
                <a:ea typeface="Times New Roman" panose="02020603050405020304" pitchFamily="18" charset="0"/>
              </a:rPr>
              <a:t>University, T. S., &amp; Work, S. (n.d.). </a:t>
            </a:r>
            <a:r>
              <a:rPr lang="en-US" sz="1800" i="1" dirty="0">
                <a:solidFill>
                  <a:schemeClr val="tx1">
                    <a:lumMod val="50000"/>
                  </a:schemeClr>
                </a:solidFill>
                <a:effectLst/>
                <a:latin typeface="Times New Roman" panose="02020603050405020304" pitchFamily="18" charset="0"/>
                <a:ea typeface="Times New Roman" panose="02020603050405020304" pitchFamily="18" charset="0"/>
              </a:rPr>
              <a:t>Undergraduate</a:t>
            </a:r>
            <a:r>
              <a:rPr lang="en-US" sz="1800" dirty="0">
                <a:solidFill>
                  <a:schemeClr val="tx1">
                    <a:lumMod val="50000"/>
                  </a:schemeClr>
                </a:solidFill>
                <a:effectLst/>
                <a:latin typeface="Times New Roman" panose="02020603050405020304" pitchFamily="18" charset="0"/>
                <a:ea typeface="Times New Roman" panose="02020603050405020304" pitchFamily="18" charset="0"/>
              </a:rPr>
              <a:t>. Social Work. https://www.tnstate.edu/socialwork/ </a:t>
            </a:r>
          </a:p>
          <a:p>
            <a:pPr marL="360045" marR="0" indent="-360045"/>
            <a:r>
              <a:rPr lang="en-US" sz="1800" i="1" dirty="0">
                <a:solidFill>
                  <a:schemeClr val="tx1">
                    <a:lumMod val="50000"/>
                  </a:schemeClr>
                </a:solidFill>
                <a:effectLst/>
                <a:latin typeface="Times New Roman" panose="02020603050405020304" pitchFamily="18" charset="0"/>
                <a:ea typeface="Times New Roman" panose="02020603050405020304" pitchFamily="18" charset="0"/>
              </a:rPr>
              <a:t>What we do – facilitate education</a:t>
            </a:r>
            <a:r>
              <a:rPr lang="en-US" sz="1800" dirty="0">
                <a:solidFill>
                  <a:schemeClr val="tx1">
                    <a:lumMod val="50000"/>
                  </a:schemeClr>
                </a:solidFill>
                <a:effectLst/>
                <a:latin typeface="Times New Roman" panose="02020603050405020304" pitchFamily="18" charset="0"/>
                <a:ea typeface="Times New Roman" panose="02020603050405020304" pitchFamily="18" charset="0"/>
              </a:rPr>
              <a:t>. Word Forest. (n.d.). https://www.wordforest.org/what-we-do-facilitate-education/ </a:t>
            </a:r>
          </a:p>
          <a:p>
            <a:pPr marL="360045" marR="0" indent="-360045"/>
            <a:r>
              <a:rPr lang="en-US" sz="1800" dirty="0">
                <a:solidFill>
                  <a:schemeClr val="tx1">
                    <a:lumMod val="50000"/>
                  </a:schemeClr>
                </a:solidFill>
                <a:effectLst/>
                <a:latin typeface="Times New Roman" panose="02020603050405020304" pitchFamily="18" charset="0"/>
                <a:ea typeface="Times New Roman" panose="02020603050405020304" pitchFamily="18" charset="0"/>
              </a:rPr>
              <a:t>Winters, E., &amp; Harris, N. (2020). The impact of indigenous identity and treatment seeking intention on the stigmatization of substance use. </a:t>
            </a:r>
            <a:r>
              <a:rPr lang="en-US" sz="1800" i="1" dirty="0">
                <a:solidFill>
                  <a:schemeClr val="tx1">
                    <a:lumMod val="50000"/>
                  </a:schemeClr>
                </a:solidFill>
                <a:effectLst/>
                <a:latin typeface="Times New Roman" panose="02020603050405020304" pitchFamily="18" charset="0"/>
                <a:ea typeface="Times New Roman" panose="02020603050405020304" pitchFamily="18" charset="0"/>
              </a:rPr>
              <a:t>International Journal of Mental Health and Addiction</a:t>
            </a:r>
            <a:r>
              <a:rPr lang="en-US" sz="1800" dirty="0">
                <a:solidFill>
                  <a:schemeClr val="tx1">
                    <a:lumMod val="50000"/>
                  </a:schemeClr>
                </a:solidFill>
                <a:effectLst/>
                <a:latin typeface="Times New Roman" panose="02020603050405020304" pitchFamily="18" charset="0"/>
                <a:ea typeface="Times New Roman" panose="02020603050405020304" pitchFamily="18" charset="0"/>
              </a:rPr>
              <a:t>, </a:t>
            </a:r>
            <a:r>
              <a:rPr lang="en-US" sz="1800" i="1" dirty="0">
                <a:solidFill>
                  <a:schemeClr val="tx1">
                    <a:lumMod val="50000"/>
                  </a:schemeClr>
                </a:solidFill>
                <a:effectLst/>
                <a:latin typeface="Times New Roman" panose="02020603050405020304" pitchFamily="18" charset="0"/>
                <a:ea typeface="Times New Roman" panose="02020603050405020304" pitchFamily="18" charset="0"/>
              </a:rPr>
              <a:t>18</a:t>
            </a:r>
            <a:r>
              <a:rPr lang="en-US" sz="1800" dirty="0">
                <a:solidFill>
                  <a:schemeClr val="tx1">
                    <a:lumMod val="50000"/>
                  </a:schemeClr>
                </a:solidFill>
                <a:effectLst/>
                <a:latin typeface="Times New Roman" panose="02020603050405020304" pitchFamily="18" charset="0"/>
                <a:ea typeface="Times New Roman" panose="02020603050405020304" pitchFamily="18" charset="0"/>
              </a:rPr>
              <a:t>(5), 1403-1415.</a:t>
            </a:r>
          </a:p>
          <a:p>
            <a:pPr marL="360045" marR="0" indent="-360045"/>
            <a:r>
              <a:rPr lang="en-US" sz="1800" dirty="0">
                <a:solidFill>
                  <a:schemeClr val="tx1">
                    <a:lumMod val="50000"/>
                  </a:schemeClr>
                </a:solidFill>
                <a:effectLst/>
                <a:latin typeface="Times New Roman" panose="02020603050405020304" pitchFamily="18" charset="0"/>
                <a:ea typeface="Times New Roman" panose="02020603050405020304" pitchFamily="18" charset="0"/>
              </a:rPr>
              <a:t>YouTube. (n.d.). YouTube. https://www.youtube.com/watch?reload=9&amp;v=kpmbDrg4wcY </a:t>
            </a:r>
          </a:p>
          <a:p>
            <a:pPr marL="360045" marR="0" indent="-360045"/>
            <a:r>
              <a:rPr lang="en-US" sz="1800" dirty="0">
                <a:solidFill>
                  <a:schemeClr val="tx1">
                    <a:lumMod val="50000"/>
                  </a:schemeClr>
                </a:solidFill>
                <a:effectLst/>
                <a:latin typeface="Times New Roman" panose="02020603050405020304" pitchFamily="18" charset="0"/>
                <a:ea typeface="Times New Roman" panose="02020603050405020304" pitchFamily="18" charset="0"/>
              </a:rPr>
              <a:t>YouTube. (n.d.). YouTube. https://www.youtube.com/watch?v=tfOKRglt8e8 </a:t>
            </a:r>
          </a:p>
          <a:p>
            <a:pPr marL="360045" marR="0" indent="-360045"/>
            <a:r>
              <a:rPr lang="en-US" sz="1800" dirty="0">
                <a:solidFill>
                  <a:schemeClr val="tx1">
                    <a:lumMod val="50000"/>
                  </a:schemeClr>
                </a:solidFill>
                <a:effectLst/>
                <a:latin typeface="Times New Roman" panose="02020603050405020304" pitchFamily="18" charset="0"/>
                <a:ea typeface="Times New Roman" panose="02020603050405020304" pitchFamily="18" charset="0"/>
              </a:rPr>
              <a:t>Yulia Nesterova - Research Fellow, U. of G. (2017, September 28). </a:t>
            </a:r>
            <a:r>
              <a:rPr lang="en-US" sz="1800" i="1" dirty="0">
                <a:solidFill>
                  <a:schemeClr val="tx1">
                    <a:lumMod val="50000"/>
                  </a:schemeClr>
                </a:solidFill>
                <a:effectLst/>
                <a:latin typeface="Times New Roman" panose="02020603050405020304" pitchFamily="18" charset="0"/>
                <a:ea typeface="Times New Roman" panose="02020603050405020304" pitchFamily="18" charset="0"/>
              </a:rPr>
              <a:t>Indigenous peoples: Key trends that affect their development</a:t>
            </a:r>
            <a:r>
              <a:rPr lang="en-US" sz="1800" dirty="0">
                <a:solidFill>
                  <a:schemeClr val="tx1">
                    <a:lumMod val="50000"/>
                  </a:schemeClr>
                </a:solidFill>
                <a:effectLst/>
                <a:latin typeface="Times New Roman" panose="02020603050405020304" pitchFamily="18" charset="0"/>
                <a:ea typeface="Times New Roman" panose="02020603050405020304" pitchFamily="18" charset="0"/>
              </a:rPr>
              <a:t>. </a:t>
            </a:r>
            <a:r>
              <a:rPr lang="en-US" sz="1800" dirty="0" err="1">
                <a:solidFill>
                  <a:schemeClr val="tx1">
                    <a:lumMod val="50000"/>
                  </a:schemeClr>
                </a:solidFill>
                <a:effectLst/>
                <a:latin typeface="Times New Roman" panose="02020603050405020304" pitchFamily="18" charset="0"/>
                <a:ea typeface="Times New Roman" panose="02020603050405020304" pitchFamily="18" charset="0"/>
              </a:rPr>
              <a:t>Impakter</a:t>
            </a:r>
            <a:r>
              <a:rPr lang="en-US" sz="1800" dirty="0">
                <a:solidFill>
                  <a:schemeClr val="tx1">
                    <a:lumMod val="50000"/>
                  </a:schemeClr>
                </a:solidFill>
                <a:effectLst/>
                <a:latin typeface="Times New Roman" panose="02020603050405020304" pitchFamily="18" charset="0"/>
                <a:ea typeface="Times New Roman" panose="02020603050405020304" pitchFamily="18" charset="0"/>
              </a:rPr>
              <a:t>. https://impakter.com/indigenous-peoples-part-two/ </a:t>
            </a:r>
          </a:p>
          <a:p>
            <a:pPr marL="457200" marR="0" indent="-457200">
              <a:lnSpc>
                <a:spcPct val="107000"/>
              </a:lnSpc>
              <a:spcAft>
                <a:spcPts val="800"/>
              </a:spcAft>
            </a:pPr>
            <a:endParaRPr lang="en-US" sz="1800" kern="100" dirty="0">
              <a:effectLst/>
              <a:latin typeface="Times New Roman" panose="02020603050405020304" pitchFamily="18" charset="0"/>
              <a:ea typeface="Aptos" panose="020B0004020202020204" pitchFamily="34" charset="0"/>
            </a:endParaRPr>
          </a:p>
        </p:txBody>
      </p:sp>
    </p:spTree>
    <p:extLst>
      <p:ext uri="{BB962C8B-B14F-4D97-AF65-F5344CB8AC3E}">
        <p14:creationId xmlns:p14="http://schemas.microsoft.com/office/powerpoint/2010/main" val="3009142957"/>
      </p:ext>
    </p:extLst>
  </p:cSld>
  <p:clrMapOvr>
    <a:masterClrMapping/>
  </p:clrMapOvr>
  <p:transition>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2A5ED3-0F4C-4A69-1245-3C8914819B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3D2577-8681-D979-76E8-BD4B5AB3CB6F}"/>
              </a:ext>
            </a:extLst>
          </p:cNvPr>
          <p:cNvSpPr>
            <a:spLocks noGrp="1"/>
          </p:cNvSpPr>
          <p:nvPr>
            <p:ph type="title"/>
          </p:nvPr>
        </p:nvSpPr>
        <p:spPr>
          <a:xfrm>
            <a:off x="566928" y="1316736"/>
            <a:ext cx="10515600" cy="868430"/>
          </a:xfrm>
        </p:spPr>
        <p:txBody>
          <a:bodyPr vert="horz" lIns="91440" tIns="45720" rIns="91440" bIns="45720" rtlCol="0" anchor="b">
            <a:normAutofit/>
          </a:bodyPr>
          <a:lstStyle/>
          <a:p>
            <a:r>
              <a:rPr lang="en-US" sz="3300" b="1" kern="1200" dirty="0">
                <a:effectLst/>
                <a:latin typeface="Times New Roman" panose="02020603050405020304" pitchFamily="18" charset="0"/>
                <a:cs typeface="Times New Roman" panose="02020603050405020304" pitchFamily="18" charset="0"/>
              </a:rPr>
              <a:t>Thank You!</a:t>
            </a:r>
            <a:endParaRPr lang="en-US" sz="3300" b="1" kern="12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85B91D6C-7D27-871E-ABBF-B6CD82B6B289}"/>
              </a:ext>
            </a:extLst>
          </p:cNvPr>
          <p:cNvSpPr txBox="1"/>
          <p:nvPr/>
        </p:nvSpPr>
        <p:spPr>
          <a:xfrm>
            <a:off x="324466" y="2824276"/>
            <a:ext cx="8095522" cy="4863704"/>
          </a:xfrm>
          <a:prstGeom prst="rect">
            <a:avLst/>
          </a:prstGeom>
        </p:spPr>
        <p:txBody>
          <a:bodyPr vert="horz" lIns="91440" tIns="45720" rIns="91440" bIns="45720" rtlCol="0" anchor="t">
            <a:normAutofit/>
          </a:bodyPr>
          <a:lstStyle/>
          <a:p>
            <a:pPr defTabSz="914400">
              <a:spcAft>
                <a:spcPts val="1200"/>
              </a:spcAft>
              <a:buClr>
                <a:srgbClr val="005BBB"/>
              </a:buClr>
            </a:pPr>
            <a:r>
              <a:rPr lang="en-US" sz="2400" dirty="0">
                <a:solidFill>
                  <a:schemeClr val="tx1">
                    <a:lumMod val="50000"/>
                  </a:schemeClr>
                </a:solidFill>
                <a:latin typeface="Times New Roman" panose="02020603050405020304" pitchFamily="18" charset="0"/>
                <a:ea typeface="Calibri" panose="020F0502020204030204" pitchFamily="34" charset="0"/>
                <a:cs typeface="Times New Roman" panose="02020603050405020304" pitchFamily="18" charset="0"/>
              </a:rPr>
              <a:t>Dr. Tonya Myles-Day, LMSW</a:t>
            </a:r>
          </a:p>
          <a:p>
            <a:pPr defTabSz="914400">
              <a:spcAft>
                <a:spcPts val="1200"/>
              </a:spcAft>
              <a:buClr>
                <a:srgbClr val="005BBB"/>
              </a:buClr>
            </a:pPr>
            <a:r>
              <a:rPr lang="en-US" sz="2400" b="0" kern="1200" baseline="0" dirty="0">
                <a:solidFill>
                  <a:schemeClr val="tx1">
                    <a:lumMod val="50000"/>
                  </a:schemeClr>
                </a:solidFill>
                <a:latin typeface="Times New Roman" panose="02020603050405020304" pitchFamily="18" charset="0"/>
                <a:ea typeface="Calibri" panose="020F0502020204030204" pitchFamily="34" charset="0"/>
                <a:cs typeface="Times New Roman" panose="02020603050405020304" pitchFamily="18" charset="0"/>
              </a:rPr>
              <a:t>The University at Buffalo, School </a:t>
            </a:r>
            <a:r>
              <a:rPr lang="en-US" sz="2400" dirty="0">
                <a:solidFill>
                  <a:schemeClr val="tx1">
                    <a:lumMod val="50000"/>
                  </a:schemeClr>
                </a:solidFill>
                <a:latin typeface="Times New Roman" panose="02020603050405020304" pitchFamily="18" charset="0"/>
                <a:ea typeface="Calibri" panose="020F0502020204030204" pitchFamily="34" charset="0"/>
                <a:cs typeface="Times New Roman" panose="02020603050405020304" pitchFamily="18" charset="0"/>
              </a:rPr>
              <a:t>of Social Work</a:t>
            </a:r>
          </a:p>
          <a:p>
            <a:pPr defTabSz="914400">
              <a:spcAft>
                <a:spcPts val="1200"/>
              </a:spcAft>
              <a:buClr>
                <a:srgbClr val="005BBB"/>
              </a:buClr>
            </a:pPr>
            <a:r>
              <a:rPr lang="en-US" sz="2400" b="0" kern="1200" baseline="0" dirty="0">
                <a:solidFill>
                  <a:schemeClr val="tx1">
                    <a:lumMod val="50000"/>
                  </a:schemeClr>
                </a:solidFill>
                <a:latin typeface="Times New Roman" panose="02020603050405020304" pitchFamily="18" charset="0"/>
                <a:ea typeface="Calibri" panose="020F0502020204030204" pitchFamily="34" charset="0"/>
                <a:cs typeface="Times New Roman" panose="02020603050405020304" pitchFamily="18" charset="0"/>
                <a:hlinkClick r:id="rId3"/>
              </a:rPr>
              <a:t>tonyamyl@buffalo.edu</a:t>
            </a:r>
            <a:endParaRPr lang="en-US" sz="2400" b="0" kern="1200" baseline="0" dirty="0">
              <a:solidFill>
                <a:schemeClr val="tx1">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defTabSz="914400">
              <a:spcAft>
                <a:spcPts val="1200"/>
              </a:spcAft>
              <a:buClr>
                <a:srgbClr val="005BBB"/>
              </a:buClr>
            </a:pPr>
            <a:endParaRPr lang="en-US" sz="1600" b="0" kern="1200" baseline="0" dirty="0">
              <a:solidFill>
                <a:schemeClr val="tx1">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92974AF9-9BB8-5499-2EE4-319F1BE69F00}"/>
              </a:ext>
            </a:extLst>
          </p:cNvPr>
          <p:cNvSpPr txBox="1"/>
          <p:nvPr/>
        </p:nvSpPr>
        <p:spPr>
          <a:xfrm>
            <a:off x="6322142" y="4286865"/>
            <a:ext cx="4434348" cy="2554545"/>
          </a:xfrm>
          <a:prstGeom prst="rect">
            <a:avLst/>
          </a:prstGeom>
          <a:noFill/>
        </p:spPr>
        <p:txBody>
          <a:bodyPr wrap="square" rtlCol="0">
            <a:spAutoFit/>
          </a:bodyPr>
          <a:lstStyle/>
          <a:p>
            <a:pPr algn="ctr"/>
            <a:r>
              <a:rPr lang="en-US" sz="4000" i="1" dirty="0">
                <a:solidFill>
                  <a:schemeClr val="tx1">
                    <a:lumMod val="50000"/>
                  </a:schemeClr>
                </a:solidFill>
                <a:latin typeface="Algerian" panose="04020705040A02060702" pitchFamily="82" charset="0"/>
              </a:rPr>
              <a:t>“Be the change you want to see in the world” ~ Ghandi</a:t>
            </a:r>
          </a:p>
        </p:txBody>
      </p:sp>
    </p:spTree>
    <p:extLst>
      <p:ext uri="{BB962C8B-B14F-4D97-AF65-F5344CB8AC3E}">
        <p14:creationId xmlns:p14="http://schemas.microsoft.com/office/powerpoint/2010/main" val="2327030196"/>
      </p:ext>
    </p:extLst>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082" y="1135761"/>
            <a:ext cx="10515600" cy="868430"/>
          </a:xfrm>
        </p:spPr>
        <p:txBody>
          <a:bodyPr anchor="t"/>
          <a:lstStyle/>
          <a:p>
            <a:pPr algn="ctr"/>
            <a:r>
              <a:rPr lang="en-US" b="1" dirty="0">
                <a:latin typeface="Times New Roman" panose="02020603050405020304" pitchFamily="18" charset="0"/>
                <a:cs typeface="Times New Roman" panose="02020603050405020304" pitchFamily="18" charset="0"/>
              </a:rPr>
              <a:t>Historical Context</a:t>
            </a:r>
          </a:p>
        </p:txBody>
      </p:sp>
      <p:pic>
        <p:nvPicPr>
          <p:cNvPr id="3074" name="Picture 2" descr="Indigenous Peoples: Key Trends that ...">
            <a:extLst>
              <a:ext uri="{FF2B5EF4-FFF2-40B4-BE49-F238E27FC236}">
                <a16:creationId xmlns:a16="http://schemas.microsoft.com/office/drawing/2014/main" id="{5B021749-E841-074E-EAA4-4285AF41EF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606" y="1674249"/>
            <a:ext cx="2952750" cy="15430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1285331-8D13-8711-1B30-BCC32D6C509A}"/>
              </a:ext>
            </a:extLst>
          </p:cNvPr>
          <p:cNvSpPr txBox="1"/>
          <p:nvPr/>
        </p:nvSpPr>
        <p:spPr>
          <a:xfrm>
            <a:off x="437535" y="3198168"/>
            <a:ext cx="2526891" cy="230832"/>
          </a:xfrm>
          <a:prstGeom prst="rect">
            <a:avLst/>
          </a:prstGeom>
          <a:noFill/>
        </p:spPr>
        <p:txBody>
          <a:bodyPr wrap="square">
            <a:spAutoFit/>
          </a:bodyPr>
          <a:lstStyle/>
          <a:p>
            <a:r>
              <a:rPr lang="en-US" sz="900" dirty="0"/>
              <a:t>(Yulia Nesterova - Research Fellow, 2017)</a:t>
            </a:r>
            <a:endParaRPr lang="en-US" sz="900" dirty="0">
              <a:solidFill>
                <a:schemeClr val="tx1">
                  <a:lumMod val="50000"/>
                </a:schemeClr>
              </a:solidFill>
              <a:latin typeface="Times New Roman" panose="02020603050405020304" pitchFamily="18" charset="0"/>
              <a:cs typeface="Times New Roman" panose="02020603050405020304" pitchFamily="18" charset="0"/>
            </a:endParaRPr>
          </a:p>
        </p:txBody>
      </p:sp>
      <p:pic>
        <p:nvPicPr>
          <p:cNvPr id="3076" name="Picture 4" descr="The Sitdown: Indigenous Social Work ...">
            <a:extLst>
              <a:ext uri="{FF2B5EF4-FFF2-40B4-BE49-F238E27FC236}">
                <a16:creationId xmlns:a16="http://schemas.microsoft.com/office/drawing/2014/main" id="{1486419E-CBFC-C773-8FEA-E29B12D47F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4579" y="4853810"/>
            <a:ext cx="2857500" cy="16002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832CCE0-336B-A703-A5B8-77BC23D09E05}"/>
              </a:ext>
            </a:extLst>
          </p:cNvPr>
          <p:cNvSpPr txBox="1"/>
          <p:nvPr/>
        </p:nvSpPr>
        <p:spPr>
          <a:xfrm>
            <a:off x="7911895" y="6454010"/>
            <a:ext cx="2857500" cy="230832"/>
          </a:xfrm>
          <a:prstGeom prst="rect">
            <a:avLst/>
          </a:prstGeom>
          <a:noFill/>
        </p:spPr>
        <p:txBody>
          <a:bodyPr wrap="square" rtlCol="0">
            <a:spAutoFit/>
          </a:bodyPr>
          <a:lstStyle/>
          <a:p>
            <a:pPr marL="360045" marR="0" indent="-360045"/>
            <a:r>
              <a:rPr lang="en-US" sz="900" dirty="0">
                <a:solidFill>
                  <a:schemeClr val="tx1">
                    <a:lumMod val="50000"/>
                  </a:schemeClr>
                </a:solidFill>
                <a:effectLst/>
                <a:latin typeface="Times New Roman" panose="02020603050405020304" pitchFamily="18" charset="0"/>
                <a:ea typeface="Times New Roman" panose="02020603050405020304" pitchFamily="18" charset="0"/>
              </a:rPr>
              <a:t>(Fanshawe Institute of Indigenous Learning, 2020)</a:t>
            </a:r>
          </a:p>
        </p:txBody>
      </p:sp>
      <p:sp>
        <p:nvSpPr>
          <p:cNvPr id="9" name="TextBox 8">
            <a:extLst>
              <a:ext uri="{FF2B5EF4-FFF2-40B4-BE49-F238E27FC236}">
                <a16:creationId xmlns:a16="http://schemas.microsoft.com/office/drawing/2014/main" id="{1B973A1B-0A86-75F0-038B-1DBCE16888B1}"/>
              </a:ext>
            </a:extLst>
          </p:cNvPr>
          <p:cNvSpPr txBox="1"/>
          <p:nvPr/>
        </p:nvSpPr>
        <p:spPr>
          <a:xfrm>
            <a:off x="3470787" y="2167116"/>
            <a:ext cx="7521678" cy="2954655"/>
          </a:xfrm>
          <a:prstGeom prst="rect">
            <a:avLst/>
          </a:prstGeom>
          <a:noFill/>
        </p:spPr>
        <p:txBody>
          <a:bodyPr wrap="square" rtlCol="0">
            <a:spAutoFit/>
          </a:bodyPr>
          <a:lstStyle/>
          <a:p>
            <a:r>
              <a:rPr lang="en-US" sz="2800" b="1" dirty="0">
                <a:solidFill>
                  <a:schemeClr val="tx1">
                    <a:lumMod val="50000"/>
                  </a:schemeClr>
                </a:solidFill>
                <a:latin typeface="Times New Roman" panose="02020603050405020304" pitchFamily="18" charset="0"/>
                <a:ea typeface="HGGothicE" panose="020B0909000000000000" pitchFamily="49" charset="-128"/>
                <a:cs typeface="Times New Roman" panose="02020603050405020304" pitchFamily="18" charset="0"/>
              </a:rPr>
              <a:t>■ </a:t>
            </a:r>
            <a:r>
              <a:rPr lang="en-US" sz="2800" b="1" dirty="0">
                <a:solidFill>
                  <a:schemeClr val="tx1">
                    <a:lumMod val="50000"/>
                  </a:schemeClr>
                </a:solidFill>
                <a:latin typeface="Times New Roman" panose="02020603050405020304" pitchFamily="18" charset="0"/>
                <a:cs typeface="Times New Roman" panose="02020603050405020304" pitchFamily="18" charset="0"/>
              </a:rPr>
              <a:t>Agents of Assimilation </a:t>
            </a:r>
            <a:r>
              <a:rPr lang="en-US" sz="1200" b="1" dirty="0">
                <a:solidFill>
                  <a:schemeClr val="tx1">
                    <a:lumMod val="50000"/>
                  </a:schemeClr>
                </a:solidFill>
                <a:latin typeface="Times New Roman" panose="02020603050405020304" pitchFamily="18" charset="0"/>
                <a:cs typeface="Times New Roman" panose="02020603050405020304" pitchFamily="18" charset="0"/>
              </a:rPr>
              <a:t>(Swift &amp; Callahan, 2009).</a:t>
            </a:r>
          </a:p>
          <a:p>
            <a:endParaRPr lang="en-US" sz="2800" b="1" dirty="0">
              <a:solidFill>
                <a:schemeClr val="tx1">
                  <a:lumMod val="50000"/>
                </a:schemeClr>
              </a:solidFill>
            </a:endParaRPr>
          </a:p>
          <a:p>
            <a:r>
              <a:rPr lang="en-US" sz="2800" b="1" dirty="0">
                <a:solidFill>
                  <a:schemeClr val="tx1">
                    <a:lumMod val="50000"/>
                  </a:schemeClr>
                </a:solidFill>
                <a:latin typeface="HGGothicE" panose="020B0909000000000000" pitchFamily="49" charset="-128"/>
                <a:ea typeface="HGGothicE" panose="020B0909000000000000" pitchFamily="49" charset="-128"/>
              </a:rPr>
              <a:t>■ </a:t>
            </a:r>
            <a:r>
              <a:rPr lang="en-US" sz="2800" b="1" dirty="0">
                <a:solidFill>
                  <a:schemeClr val="tx1">
                    <a:lumMod val="50000"/>
                  </a:schemeClr>
                </a:solidFill>
                <a:latin typeface="Times New Roman" panose="02020603050405020304" pitchFamily="18" charset="0"/>
                <a:ea typeface="HGGothicE" panose="020B0909000000000000" pitchFamily="49" charset="-128"/>
                <a:cs typeface="Times New Roman" panose="02020603050405020304" pitchFamily="18" charset="0"/>
              </a:rPr>
              <a:t>Enforcers of government policies </a:t>
            </a:r>
            <a:r>
              <a:rPr lang="en-US" sz="1200" b="1" dirty="0">
                <a:solidFill>
                  <a:schemeClr val="tx1">
                    <a:lumMod val="50000"/>
                  </a:schemeClr>
                </a:solidFill>
                <a:latin typeface="Times New Roman" panose="02020603050405020304" pitchFamily="18" charset="0"/>
                <a:cs typeface="Times New Roman" panose="02020603050405020304" pitchFamily="18" charset="0"/>
              </a:rPr>
              <a:t>(Sinclair, 2016).</a:t>
            </a:r>
          </a:p>
          <a:p>
            <a:endParaRPr lang="en-US" sz="2800" b="1" dirty="0">
              <a:solidFill>
                <a:schemeClr val="tx1">
                  <a:lumMod val="50000"/>
                </a:schemeClr>
              </a:solidFill>
              <a:latin typeface="Times New Roman" panose="02020603050405020304" pitchFamily="18" charset="0"/>
              <a:ea typeface="HGGothicE" panose="020B0909000000000000" pitchFamily="49" charset="-128"/>
              <a:cs typeface="Times New Roman" panose="02020603050405020304" pitchFamily="18" charset="0"/>
            </a:endParaRPr>
          </a:p>
          <a:p>
            <a:r>
              <a:rPr lang="en-US" sz="2800" b="1" dirty="0">
                <a:solidFill>
                  <a:schemeClr val="tx1">
                    <a:lumMod val="50000"/>
                  </a:schemeClr>
                </a:solidFill>
                <a:latin typeface="Times New Roman" panose="02020603050405020304" pitchFamily="18" charset="0"/>
                <a:ea typeface="HGGothicE" panose="020B0909000000000000" pitchFamily="49" charset="-128"/>
                <a:cs typeface="Times New Roman" panose="02020603050405020304" pitchFamily="18" charset="0"/>
              </a:rPr>
              <a:t>■</a:t>
            </a:r>
            <a:r>
              <a:rPr lang="en-US" sz="2800" b="1" dirty="0">
                <a:solidFill>
                  <a:schemeClr val="tx1">
                    <a:lumMod val="50000"/>
                  </a:schemeClr>
                </a:solidFill>
                <a:latin typeface="HGGothicE" panose="020B0909000000000000" pitchFamily="49" charset="-128"/>
                <a:ea typeface="HGGothicE" panose="020B0909000000000000" pitchFamily="49" charset="-128"/>
                <a:cs typeface="Times New Roman" panose="02020603050405020304" pitchFamily="18" charset="0"/>
              </a:rPr>
              <a:t> </a:t>
            </a:r>
            <a:r>
              <a:rPr lang="en-US" sz="2800" b="1" dirty="0">
                <a:solidFill>
                  <a:schemeClr val="tx1">
                    <a:lumMod val="50000"/>
                  </a:schemeClr>
                </a:solidFill>
                <a:latin typeface="Times New Roman" panose="02020603050405020304" pitchFamily="18" charset="0"/>
                <a:cs typeface="Times New Roman" panose="02020603050405020304" pitchFamily="18" charset="0"/>
              </a:rPr>
              <a:t>Reservation welfare work </a:t>
            </a:r>
            <a:r>
              <a:rPr lang="en-US" sz="1200" b="1" dirty="0">
                <a:solidFill>
                  <a:schemeClr val="tx1">
                    <a:lumMod val="50000"/>
                  </a:schemeClr>
                </a:solidFill>
                <a:latin typeface="Times New Roman" panose="02020603050405020304" pitchFamily="18" charset="0"/>
                <a:cs typeface="Times New Roman" panose="02020603050405020304" pitchFamily="18" charset="0"/>
              </a:rPr>
              <a:t>(Swift &amp; Callahan, 2009).</a:t>
            </a:r>
          </a:p>
          <a:p>
            <a:endParaRPr lang="en-US" sz="2800" b="1" dirty="0">
              <a:solidFill>
                <a:schemeClr val="tx1">
                  <a:lumMod val="50000"/>
                </a:schemeClr>
              </a:solidFill>
              <a:latin typeface="Times New Roman" panose="02020603050405020304" pitchFamily="18" charset="0"/>
              <a:cs typeface="Times New Roman" panose="02020603050405020304" pitchFamily="18" charset="0"/>
            </a:endParaRPr>
          </a:p>
          <a:p>
            <a:endParaRPr lang="en-US" dirty="0">
              <a:solidFill>
                <a:schemeClr val="tx1">
                  <a:lumMod val="50000"/>
                </a:schemeClr>
              </a:solidFill>
            </a:endParaRPr>
          </a:p>
        </p:txBody>
      </p:sp>
    </p:spTree>
    <p:extLst>
      <p:ext uri="{BB962C8B-B14F-4D97-AF65-F5344CB8AC3E}">
        <p14:creationId xmlns:p14="http://schemas.microsoft.com/office/powerpoint/2010/main" val="2341611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880E2D-55D9-26C6-CA97-F2CE63A69A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CFEC2B-C6F4-926A-BB05-CB49C6AC1F30}"/>
              </a:ext>
            </a:extLst>
          </p:cNvPr>
          <p:cNvSpPr>
            <a:spLocks noGrp="1"/>
          </p:cNvSpPr>
          <p:nvPr>
            <p:ph type="title"/>
          </p:nvPr>
        </p:nvSpPr>
        <p:spPr>
          <a:xfrm>
            <a:off x="566082" y="1135761"/>
            <a:ext cx="10515600" cy="868430"/>
          </a:xfrm>
        </p:spPr>
        <p:txBody>
          <a:bodyPr anchor="t"/>
          <a:lstStyle/>
          <a:p>
            <a:pPr algn="ctr"/>
            <a:r>
              <a:rPr lang="en-US" b="1" dirty="0">
                <a:solidFill>
                  <a:srgbClr val="005BBB"/>
                </a:solidFill>
                <a:latin typeface="Times New Roman" panose="02020603050405020304" pitchFamily="18" charset="0"/>
                <a:cs typeface="Times New Roman" panose="02020603050405020304" pitchFamily="18" charset="0"/>
              </a:rPr>
              <a:t>Historical Context</a:t>
            </a:r>
          </a:p>
        </p:txBody>
      </p:sp>
      <p:sp>
        <p:nvSpPr>
          <p:cNvPr id="9" name="TextBox 8">
            <a:extLst>
              <a:ext uri="{FF2B5EF4-FFF2-40B4-BE49-F238E27FC236}">
                <a16:creationId xmlns:a16="http://schemas.microsoft.com/office/drawing/2014/main" id="{2AC44086-69DA-73A8-01F5-8A1719B41B8A}"/>
              </a:ext>
            </a:extLst>
          </p:cNvPr>
          <p:cNvSpPr txBox="1"/>
          <p:nvPr/>
        </p:nvSpPr>
        <p:spPr>
          <a:xfrm>
            <a:off x="285136" y="1739497"/>
            <a:ext cx="9222658" cy="2492990"/>
          </a:xfrm>
          <a:prstGeom prst="rect">
            <a:avLst/>
          </a:prstGeom>
          <a:noFill/>
        </p:spPr>
        <p:txBody>
          <a:bodyPr wrap="square" rtlCol="0">
            <a:spAutoFit/>
          </a:bodyPr>
          <a:lstStyle/>
          <a:p>
            <a:r>
              <a:rPr lang="en-US" sz="2800" b="1" dirty="0">
                <a:solidFill>
                  <a:schemeClr val="tx1">
                    <a:lumMod val="50000"/>
                  </a:schemeClr>
                </a:solidFill>
                <a:latin typeface="Times New Roman" panose="02020603050405020304" pitchFamily="18" charset="0"/>
                <a:ea typeface="HGGothicE" panose="020B0909000000000000" pitchFamily="49" charset="-128"/>
                <a:cs typeface="Times New Roman" panose="02020603050405020304" pitchFamily="18" charset="0"/>
              </a:rPr>
              <a:t>■ </a:t>
            </a:r>
            <a:r>
              <a:rPr lang="en-US" sz="2800" b="1" dirty="0">
                <a:solidFill>
                  <a:schemeClr val="tx1">
                    <a:lumMod val="50000"/>
                  </a:schemeClr>
                </a:solidFill>
                <a:latin typeface="Times New Roman" panose="02020603050405020304" pitchFamily="18" charset="0"/>
                <a:cs typeface="Times New Roman" panose="02020603050405020304" pitchFamily="18" charset="0"/>
              </a:rPr>
              <a:t>Child Welfare and the Indian Adoption Project                                                            </a:t>
            </a:r>
            <a:r>
              <a:rPr lang="en-US" sz="1600" dirty="0">
                <a:solidFill>
                  <a:schemeClr val="tx1">
                    <a:lumMod val="50000"/>
                  </a:schemeClr>
                </a:solidFill>
                <a:latin typeface="Times New Roman" panose="02020603050405020304" pitchFamily="18" charset="0"/>
                <a:cs typeface="Times New Roman" panose="02020603050405020304" pitchFamily="18" charset="0"/>
              </a:rPr>
              <a:t>(Blackstock, 2009).</a:t>
            </a:r>
            <a:endParaRPr lang="en-US" sz="2800" dirty="0">
              <a:solidFill>
                <a:schemeClr val="tx1">
                  <a:lumMod val="50000"/>
                </a:schemeClr>
              </a:solidFill>
              <a:latin typeface="Times New Roman" panose="02020603050405020304" pitchFamily="18" charset="0"/>
              <a:cs typeface="Times New Roman" panose="02020603050405020304" pitchFamily="18" charset="0"/>
            </a:endParaRPr>
          </a:p>
          <a:p>
            <a:endParaRPr lang="en-US" sz="2800" b="1" dirty="0">
              <a:solidFill>
                <a:schemeClr val="tx1">
                  <a:lumMod val="50000"/>
                </a:schemeClr>
              </a:solidFill>
            </a:endParaRPr>
          </a:p>
          <a:p>
            <a:r>
              <a:rPr lang="en-US" sz="2800" b="1" dirty="0">
                <a:solidFill>
                  <a:schemeClr val="tx1">
                    <a:lumMod val="50000"/>
                  </a:schemeClr>
                </a:solidFill>
                <a:latin typeface="HGGothicE" panose="020B0909000000000000" pitchFamily="49" charset="-128"/>
                <a:ea typeface="HGGothicE" panose="020B0909000000000000" pitchFamily="49" charset="-128"/>
              </a:rPr>
              <a:t>■ </a:t>
            </a:r>
            <a:r>
              <a:rPr lang="en-US" sz="2800" b="1" dirty="0">
                <a:solidFill>
                  <a:schemeClr val="tx1">
                    <a:lumMod val="50000"/>
                  </a:schemeClr>
                </a:solidFill>
                <a:latin typeface="Times New Roman" panose="02020603050405020304" pitchFamily="18" charset="0"/>
                <a:ea typeface="HGGothicE" panose="020B0909000000000000" pitchFamily="49" charset="-128"/>
                <a:cs typeface="Times New Roman" panose="02020603050405020304" pitchFamily="18" charset="0"/>
              </a:rPr>
              <a:t>Urban relocation programs </a:t>
            </a:r>
            <a:r>
              <a:rPr lang="en-US" sz="1600" dirty="0">
                <a:solidFill>
                  <a:schemeClr val="tx1">
                    <a:lumMod val="50000"/>
                  </a:schemeClr>
                </a:solidFill>
                <a:latin typeface="Times New Roman" panose="02020603050405020304" pitchFamily="18" charset="0"/>
                <a:ea typeface="HGGothicE" panose="020B0909000000000000" pitchFamily="49" charset="-128"/>
                <a:cs typeface="Times New Roman" panose="02020603050405020304" pitchFamily="18" charset="0"/>
              </a:rPr>
              <a:t>(Chan et al., 2020).</a:t>
            </a:r>
            <a:endParaRPr lang="en-US" sz="2800" b="1" dirty="0">
              <a:solidFill>
                <a:schemeClr val="tx1">
                  <a:lumMod val="50000"/>
                </a:schemeClr>
              </a:solidFill>
              <a:latin typeface="Times New Roman" panose="02020603050405020304" pitchFamily="18" charset="0"/>
              <a:ea typeface="HGGothicE" panose="020B0909000000000000" pitchFamily="49" charset="-128"/>
              <a:cs typeface="Times New Roman" panose="02020603050405020304" pitchFamily="18" charset="0"/>
            </a:endParaRPr>
          </a:p>
          <a:p>
            <a:endParaRPr lang="en-US" sz="2800" b="1" dirty="0">
              <a:solidFill>
                <a:schemeClr val="tx1">
                  <a:lumMod val="50000"/>
                </a:schemeClr>
              </a:solidFill>
              <a:latin typeface="Times New Roman" panose="02020603050405020304" pitchFamily="18" charset="0"/>
              <a:ea typeface="HGGothicE" panose="020B0909000000000000" pitchFamily="49" charset="-128"/>
              <a:cs typeface="Times New Roman" panose="02020603050405020304" pitchFamily="18" charset="0"/>
            </a:endParaRPr>
          </a:p>
          <a:p>
            <a:r>
              <a:rPr lang="en-US" sz="2800" b="1" dirty="0">
                <a:solidFill>
                  <a:schemeClr val="tx1">
                    <a:lumMod val="50000"/>
                  </a:schemeClr>
                </a:solidFill>
                <a:latin typeface="Times New Roman" panose="02020603050405020304" pitchFamily="18" charset="0"/>
                <a:ea typeface="HGGothicE" panose="020B0909000000000000" pitchFamily="49" charset="-128"/>
                <a:cs typeface="Times New Roman" panose="02020603050405020304" pitchFamily="18" charset="0"/>
              </a:rPr>
              <a:t>■</a:t>
            </a:r>
            <a:r>
              <a:rPr lang="en-US" sz="2800" b="1" dirty="0">
                <a:solidFill>
                  <a:schemeClr val="tx1">
                    <a:lumMod val="50000"/>
                  </a:schemeClr>
                </a:solidFill>
                <a:latin typeface="HGGothicE" panose="020B0909000000000000" pitchFamily="49" charset="-128"/>
                <a:ea typeface="HGGothicE" panose="020B0909000000000000" pitchFamily="49" charset="-128"/>
                <a:cs typeface="Times New Roman" panose="02020603050405020304" pitchFamily="18" charset="0"/>
              </a:rPr>
              <a:t> </a:t>
            </a:r>
            <a:r>
              <a:rPr lang="en-US" sz="2800" b="1" dirty="0">
                <a:solidFill>
                  <a:schemeClr val="tx1">
                    <a:lumMod val="50000"/>
                  </a:schemeClr>
                </a:solidFill>
                <a:latin typeface="Times New Roman" panose="02020603050405020304" pitchFamily="18" charset="0"/>
                <a:cs typeface="Times New Roman" panose="02020603050405020304" pitchFamily="18" charset="0"/>
              </a:rPr>
              <a:t>Mental Health and Substance Abuse Services </a:t>
            </a:r>
            <a:r>
              <a:rPr lang="en-US" sz="1600" dirty="0">
                <a:solidFill>
                  <a:schemeClr val="tx1">
                    <a:lumMod val="50000"/>
                  </a:schemeClr>
                </a:solidFill>
                <a:latin typeface="Times New Roman" panose="02020603050405020304" pitchFamily="18" charset="0"/>
                <a:cs typeface="Times New Roman" panose="02020603050405020304" pitchFamily="18" charset="0"/>
              </a:rPr>
              <a:t>(Ruelle, 2017).</a:t>
            </a:r>
            <a:endParaRPr lang="en-US" b="1" dirty="0">
              <a:solidFill>
                <a:schemeClr val="tx1">
                  <a:lumMod val="50000"/>
                </a:schemeClr>
              </a:solidFill>
              <a:latin typeface="Times New Roman" panose="02020603050405020304" pitchFamily="18" charset="0"/>
              <a:cs typeface="Times New Roman" panose="02020603050405020304" pitchFamily="18" charset="0"/>
            </a:endParaRPr>
          </a:p>
        </p:txBody>
      </p:sp>
      <p:pic>
        <p:nvPicPr>
          <p:cNvPr id="4098" name="Picture 2" descr="the Carlisle Indian Industrial School ...">
            <a:extLst>
              <a:ext uri="{FF2B5EF4-FFF2-40B4-BE49-F238E27FC236}">
                <a16:creationId xmlns:a16="http://schemas.microsoft.com/office/drawing/2014/main" id="{78674CD3-8A7B-A39D-3217-91A18F3394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11" y="4922139"/>
            <a:ext cx="2857500" cy="1600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87D4F52-9A88-27D8-3082-7907C9B58D7C}"/>
              </a:ext>
            </a:extLst>
          </p:cNvPr>
          <p:cNvSpPr txBox="1"/>
          <p:nvPr/>
        </p:nvSpPr>
        <p:spPr>
          <a:xfrm>
            <a:off x="144411" y="6522339"/>
            <a:ext cx="2857500" cy="230832"/>
          </a:xfrm>
          <a:prstGeom prst="rect">
            <a:avLst/>
          </a:prstGeom>
          <a:noFill/>
        </p:spPr>
        <p:txBody>
          <a:bodyPr wrap="square" rtlCol="0">
            <a:spAutoFit/>
          </a:bodyPr>
          <a:lstStyle/>
          <a:p>
            <a:r>
              <a:rPr lang="en-US" sz="900" dirty="0">
                <a:solidFill>
                  <a:schemeClr val="tx1">
                    <a:lumMod val="50000"/>
                  </a:schemeClr>
                </a:solidFill>
                <a:latin typeface="Times New Roman" panose="02020603050405020304" pitchFamily="18" charset="0"/>
                <a:cs typeface="Times New Roman" panose="02020603050405020304" pitchFamily="18" charset="0"/>
              </a:rPr>
              <a:t>https://www.youtube.com/watch?v=tfOKRglt8e8</a:t>
            </a:r>
          </a:p>
        </p:txBody>
      </p:sp>
      <p:pic>
        <p:nvPicPr>
          <p:cNvPr id="4100" name="Picture 4" descr="Kill the Indian, Save the Man ...">
            <a:extLst>
              <a:ext uri="{FF2B5EF4-FFF2-40B4-BE49-F238E27FC236}">
                <a16:creationId xmlns:a16="http://schemas.microsoft.com/office/drawing/2014/main" id="{239FE520-A85B-22AC-0730-F8B2896BA4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71462" y="1201998"/>
            <a:ext cx="2609850" cy="1752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0D776C6-271F-3275-F257-7FC8459CC211}"/>
              </a:ext>
            </a:extLst>
          </p:cNvPr>
          <p:cNvSpPr txBox="1"/>
          <p:nvPr/>
        </p:nvSpPr>
        <p:spPr>
          <a:xfrm>
            <a:off x="8871462" y="2961954"/>
            <a:ext cx="2939845" cy="230832"/>
          </a:xfrm>
          <a:prstGeom prst="rect">
            <a:avLst/>
          </a:prstGeom>
          <a:noFill/>
        </p:spPr>
        <p:txBody>
          <a:bodyPr wrap="square">
            <a:spAutoFit/>
          </a:bodyPr>
          <a:lstStyle/>
          <a:p>
            <a:pPr algn="ctr"/>
            <a:r>
              <a:rPr lang="en-US" sz="900" dirty="0">
                <a:solidFill>
                  <a:schemeClr val="tx1">
                    <a:lumMod val="50000"/>
                  </a:schemeClr>
                </a:solidFill>
                <a:latin typeface="Times New Roman" panose="02020603050405020304" pitchFamily="18" charset="0"/>
                <a:cs typeface="Times New Roman" panose="02020603050405020304" pitchFamily="18" charset="0"/>
              </a:rPr>
              <a:t>(Yu, 2009)</a:t>
            </a:r>
          </a:p>
        </p:txBody>
      </p:sp>
    </p:spTree>
    <p:extLst>
      <p:ext uri="{BB962C8B-B14F-4D97-AF65-F5344CB8AC3E}">
        <p14:creationId xmlns:p14="http://schemas.microsoft.com/office/powerpoint/2010/main" val="3197437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928" y="953729"/>
            <a:ext cx="10514754" cy="1050462"/>
          </a:xfrm>
        </p:spPr>
        <p:txBody>
          <a:bodyPr>
            <a:normAutofit fontScale="90000"/>
          </a:bodyPr>
          <a:lstStyle/>
          <a:p>
            <a:pPr algn="ctr"/>
            <a:r>
              <a:rPr lang="en-US" sz="4000" b="1" kern="1200" dirty="0">
                <a:solidFill>
                  <a:srgbClr val="005BBB"/>
                </a:solidFill>
                <a:effectLst/>
                <a:latin typeface="Times New Roman" panose="02020603050405020304" pitchFamily="18" charset="0"/>
                <a:ea typeface="Arial" panose="020B0604020202020204" pitchFamily="34" charset="0"/>
              </a:rPr>
              <a:t>Understanding the role of Indigenous knowledge in</a:t>
            </a:r>
            <a:br>
              <a:rPr lang="en-US" sz="4000" b="1" kern="1200" dirty="0">
                <a:solidFill>
                  <a:srgbClr val="005BBB"/>
                </a:solidFill>
                <a:effectLst/>
                <a:latin typeface="Times New Roman" panose="02020603050405020304" pitchFamily="18" charset="0"/>
                <a:ea typeface="Arial" panose="020B0604020202020204" pitchFamily="34" charset="0"/>
              </a:rPr>
            </a:br>
            <a:r>
              <a:rPr lang="en-US" sz="4000" b="1" dirty="0">
                <a:solidFill>
                  <a:srgbClr val="005BBB"/>
                </a:solidFill>
                <a:latin typeface="Times New Roman" panose="02020603050405020304" pitchFamily="18" charset="0"/>
                <a:ea typeface="Arial" panose="020B0604020202020204" pitchFamily="34" charset="0"/>
              </a:rPr>
              <a:t>   </a:t>
            </a:r>
            <a:r>
              <a:rPr lang="en-US" sz="4000" b="1" kern="1200" dirty="0">
                <a:solidFill>
                  <a:srgbClr val="005BBB"/>
                </a:solidFill>
                <a:effectLst/>
                <a:latin typeface="Times New Roman" panose="02020603050405020304" pitchFamily="18" charset="0"/>
                <a:ea typeface="Arial" panose="020B0604020202020204" pitchFamily="34" charset="0"/>
              </a:rPr>
              <a:t> Perinatal Care</a:t>
            </a:r>
            <a:endParaRPr lang="en-US" b="1" dirty="0">
              <a:solidFill>
                <a:srgbClr val="005BBB"/>
              </a:solidFill>
            </a:endParaRPr>
          </a:p>
        </p:txBody>
      </p:sp>
      <p:pic>
        <p:nvPicPr>
          <p:cNvPr id="5122" name="Picture 2" descr="8 Examples of Social Identity (Race ...">
            <a:extLst>
              <a:ext uri="{FF2B5EF4-FFF2-40B4-BE49-F238E27FC236}">
                <a16:creationId xmlns:a16="http://schemas.microsoft.com/office/drawing/2014/main" id="{EECB4BED-2CA5-3038-1FB3-8AAB094ECA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23" y="2367984"/>
            <a:ext cx="4025652" cy="284961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A1795C4-96A3-C242-23B6-E3485874EB65}"/>
              </a:ext>
            </a:extLst>
          </p:cNvPr>
          <p:cNvSpPr txBox="1"/>
          <p:nvPr/>
        </p:nvSpPr>
        <p:spPr>
          <a:xfrm>
            <a:off x="2426260" y="5345882"/>
            <a:ext cx="3316697" cy="230832"/>
          </a:xfrm>
          <a:prstGeom prst="rect">
            <a:avLst/>
          </a:prstGeom>
          <a:noFill/>
        </p:spPr>
        <p:txBody>
          <a:bodyPr wrap="square" rtlCol="0">
            <a:spAutoFit/>
          </a:bodyPr>
          <a:lstStyle/>
          <a:p>
            <a:r>
              <a:rPr lang="en-US" sz="900" dirty="0">
                <a:solidFill>
                  <a:schemeClr val="tx1">
                    <a:lumMod val="50000"/>
                  </a:schemeClr>
                </a:solidFill>
                <a:latin typeface="Times New Roman" panose="02020603050405020304" pitchFamily="18" charset="0"/>
                <a:cs typeface="Times New Roman" panose="02020603050405020304" pitchFamily="18" charset="0"/>
              </a:rPr>
              <a:t>Drew, (2023, September 29)</a:t>
            </a:r>
          </a:p>
        </p:txBody>
      </p:sp>
      <p:pic>
        <p:nvPicPr>
          <p:cNvPr id="5124" name="Picture 4" descr="50 Social Groups Examples (2025)">
            <a:extLst>
              <a:ext uri="{FF2B5EF4-FFF2-40B4-BE49-F238E27FC236}">
                <a16:creationId xmlns:a16="http://schemas.microsoft.com/office/drawing/2014/main" id="{4B5E8F69-66AF-4853-224B-F6BF344D96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4426" y="2389558"/>
            <a:ext cx="3999850" cy="282804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F880CA43-3BE7-3B8F-3A1B-B31A4BFB327A}"/>
              </a:ext>
            </a:extLst>
          </p:cNvPr>
          <p:cNvSpPr txBox="1"/>
          <p:nvPr/>
        </p:nvSpPr>
        <p:spPr>
          <a:xfrm>
            <a:off x="7918194" y="5345882"/>
            <a:ext cx="4188542" cy="230832"/>
          </a:xfrm>
          <a:prstGeom prst="rect">
            <a:avLst/>
          </a:prstGeom>
          <a:noFill/>
        </p:spPr>
        <p:txBody>
          <a:bodyPr wrap="square">
            <a:spAutoFit/>
          </a:bodyPr>
          <a:lstStyle/>
          <a:p>
            <a:r>
              <a:rPr lang="en-US" sz="900" dirty="0">
                <a:solidFill>
                  <a:schemeClr val="tx1">
                    <a:lumMod val="50000"/>
                  </a:schemeClr>
                </a:solidFill>
                <a:latin typeface="Times New Roman" panose="02020603050405020304" pitchFamily="18" charset="0"/>
                <a:cs typeface="Times New Roman" panose="02020603050405020304" pitchFamily="18" charset="0"/>
              </a:rPr>
              <a:t>Drew, (2023, September 29)</a:t>
            </a:r>
          </a:p>
        </p:txBody>
      </p:sp>
    </p:spTree>
    <p:extLst>
      <p:ext uri="{BB962C8B-B14F-4D97-AF65-F5344CB8AC3E}">
        <p14:creationId xmlns:p14="http://schemas.microsoft.com/office/powerpoint/2010/main" val="3680761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eterborough CHC employs an Indigenous ...">
            <a:extLst>
              <a:ext uri="{FF2B5EF4-FFF2-40B4-BE49-F238E27FC236}">
                <a16:creationId xmlns:a16="http://schemas.microsoft.com/office/drawing/2014/main" id="{0780363B-CD0A-BBDB-0487-FF58460F186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973763" y="1143001"/>
            <a:ext cx="4706679" cy="4706679"/>
          </a:xfrm>
          <a:prstGeom prst="rect">
            <a:avLst/>
          </a:prstGeom>
          <a:solidFill>
            <a:srgbClr val="FFFFFF"/>
          </a:solidFill>
          <a:ln>
            <a:solidFill>
              <a:schemeClr val="bg1"/>
            </a:solidFill>
          </a:ln>
        </p:spPr>
      </p:pic>
      <p:sp>
        <p:nvSpPr>
          <p:cNvPr id="6151" name="Text Placeholder 2">
            <a:extLst>
              <a:ext uri="{FF2B5EF4-FFF2-40B4-BE49-F238E27FC236}">
                <a16:creationId xmlns:a16="http://schemas.microsoft.com/office/drawing/2014/main" id="{03E8E472-D580-38E9-9426-B773173DEF84}"/>
              </a:ext>
            </a:extLst>
          </p:cNvPr>
          <p:cNvSpPr>
            <a:spLocks noGrp="1"/>
          </p:cNvSpPr>
          <p:nvPr>
            <p:ph type="body" idx="1"/>
          </p:nvPr>
        </p:nvSpPr>
        <p:spPr>
          <a:xfrm>
            <a:off x="391886" y="2189263"/>
            <a:ext cx="5458308" cy="3968941"/>
          </a:xfrm>
        </p:spPr>
        <p:txBody>
          <a:bodyPr/>
          <a:lstStyle/>
          <a:p>
            <a:r>
              <a:rPr lang="en-US" sz="4400" dirty="0">
                <a:latin typeface="Times New Roman" panose="02020603050405020304" pitchFamily="18" charset="0"/>
                <a:cs typeface="Times New Roman" panose="02020603050405020304" pitchFamily="18" charset="0"/>
              </a:rPr>
              <a:t>Holistic and Community-Centered Approach.</a:t>
            </a:r>
            <a:r>
              <a:rPr lang="en-US" sz="1600" dirty="0">
                <a:latin typeface="Times New Roman" panose="02020603050405020304" pitchFamily="18" charset="0"/>
                <a:cs typeface="Times New Roman" panose="02020603050405020304" pitchFamily="18" charset="0"/>
              </a:rPr>
              <a:t> (Shoko, 2018).</a:t>
            </a:r>
            <a:endParaRPr lang="en-US" sz="4400" dirty="0">
              <a:latin typeface="Times New Roman" panose="02020603050405020304" pitchFamily="18" charset="0"/>
              <a:cs typeface="Times New Roman" panose="02020603050405020304" pitchFamily="18" charset="0"/>
            </a:endParaRPr>
          </a:p>
        </p:txBody>
      </p:sp>
      <p:sp>
        <p:nvSpPr>
          <p:cNvPr id="4" name="Title 3"/>
          <p:cNvSpPr>
            <a:spLocks noGrp="1"/>
          </p:cNvSpPr>
          <p:nvPr>
            <p:ph type="title"/>
          </p:nvPr>
        </p:nvSpPr>
        <p:spPr>
          <a:xfrm>
            <a:off x="391886" y="1316736"/>
            <a:ext cx="4706680" cy="868430"/>
          </a:xfrm>
        </p:spPr>
        <p:txBody>
          <a:bodyPr anchor="b">
            <a:normAutofit/>
          </a:bodyPr>
          <a:lstStyle/>
          <a:p>
            <a:pPr algn="ctr"/>
            <a:r>
              <a:rPr lang="en-US" sz="2800" b="1" dirty="0">
                <a:latin typeface="Times New Roman" panose="02020603050405020304" pitchFamily="18" charset="0"/>
                <a:cs typeface="Times New Roman" panose="02020603050405020304" pitchFamily="18" charset="0"/>
              </a:rPr>
              <a:t>Key Aspects of Indigenous Knowledge in Perinatal Care</a:t>
            </a:r>
          </a:p>
        </p:txBody>
      </p:sp>
      <p:sp>
        <p:nvSpPr>
          <p:cNvPr id="8" name="TextBox 7">
            <a:extLst>
              <a:ext uri="{FF2B5EF4-FFF2-40B4-BE49-F238E27FC236}">
                <a16:creationId xmlns:a16="http://schemas.microsoft.com/office/drawing/2014/main" id="{42951172-4384-D09A-8D44-F10D06767AAC}"/>
              </a:ext>
            </a:extLst>
          </p:cNvPr>
          <p:cNvSpPr txBox="1"/>
          <p:nvPr/>
        </p:nvSpPr>
        <p:spPr>
          <a:xfrm>
            <a:off x="7511137" y="5736857"/>
            <a:ext cx="3131820" cy="230832"/>
          </a:xfrm>
          <a:prstGeom prst="rect">
            <a:avLst/>
          </a:prstGeom>
          <a:noFill/>
        </p:spPr>
        <p:txBody>
          <a:bodyPr wrap="square" rtlCol="0">
            <a:spAutoFit/>
          </a:bodyPr>
          <a:lstStyle/>
          <a:p>
            <a:r>
              <a:rPr lang="en-US" sz="900" dirty="0">
                <a:solidFill>
                  <a:schemeClr val="tx1">
                    <a:lumMod val="50000"/>
                  </a:schemeClr>
                </a:solidFill>
                <a:latin typeface="Times New Roman" panose="02020603050405020304" pitchFamily="18" charset="0"/>
                <a:cs typeface="Times New Roman" panose="02020603050405020304" pitchFamily="18" charset="0"/>
              </a:rPr>
              <a:t>(</a:t>
            </a:r>
            <a:r>
              <a:rPr lang="en-US" sz="900" i="1" dirty="0">
                <a:solidFill>
                  <a:schemeClr val="tx1">
                    <a:lumMod val="50000"/>
                  </a:schemeClr>
                </a:solidFill>
                <a:latin typeface="Times New Roman" panose="02020603050405020304" pitchFamily="18" charset="0"/>
                <a:cs typeface="Times New Roman" panose="02020603050405020304" pitchFamily="18" charset="0"/>
              </a:rPr>
              <a:t>Peterborough CHC, </a:t>
            </a:r>
            <a:r>
              <a:rPr lang="en-US" sz="900" dirty="0">
                <a:solidFill>
                  <a:schemeClr val="tx1">
                    <a:lumMod val="50000"/>
                  </a:schemeClr>
                </a:solidFill>
                <a:latin typeface="Times New Roman" panose="02020603050405020304" pitchFamily="18" charset="0"/>
                <a:cs typeface="Times New Roman" panose="02020603050405020304" pitchFamily="18" charset="0"/>
              </a:rPr>
              <a:t>2024)</a:t>
            </a:r>
          </a:p>
        </p:txBody>
      </p:sp>
    </p:spTree>
    <p:extLst>
      <p:ext uri="{BB962C8B-B14F-4D97-AF65-F5344CB8AC3E}">
        <p14:creationId xmlns:p14="http://schemas.microsoft.com/office/powerpoint/2010/main" val="712831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DB2F54-968C-450E-D0CE-B2E6B32404B3}"/>
            </a:ext>
          </a:extLst>
        </p:cNvPr>
        <p:cNvGrpSpPr/>
        <p:nvPr/>
      </p:nvGrpSpPr>
      <p:grpSpPr>
        <a:xfrm>
          <a:off x="0" y="0"/>
          <a:ext cx="0" cy="0"/>
          <a:chOff x="0" y="0"/>
          <a:chExt cx="0" cy="0"/>
        </a:xfrm>
      </p:grpSpPr>
      <p:pic>
        <p:nvPicPr>
          <p:cNvPr id="7172" name="Picture 4" descr="Trained Traditional Midwives Save Lives ...">
            <a:extLst>
              <a:ext uri="{FF2B5EF4-FFF2-40B4-BE49-F238E27FC236}">
                <a16:creationId xmlns:a16="http://schemas.microsoft.com/office/drawing/2014/main" id="{699ED548-68CE-E165-80D6-22C396CEB12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643716" y="1100026"/>
            <a:ext cx="6173150" cy="4647738"/>
          </a:xfrm>
          <a:prstGeom prst="rect">
            <a:avLst/>
          </a:prstGeom>
          <a:solidFill>
            <a:srgbClr val="FFFFFF"/>
          </a:solidFill>
          <a:ln>
            <a:solidFill>
              <a:schemeClr val="bg1"/>
            </a:solidFill>
          </a:ln>
        </p:spPr>
      </p:pic>
      <p:sp>
        <p:nvSpPr>
          <p:cNvPr id="6151" name="Text Placeholder 2">
            <a:extLst>
              <a:ext uri="{FF2B5EF4-FFF2-40B4-BE49-F238E27FC236}">
                <a16:creationId xmlns:a16="http://schemas.microsoft.com/office/drawing/2014/main" id="{1E69B0E1-49E4-C105-5DB8-6A8146A02F08}"/>
              </a:ext>
            </a:extLst>
          </p:cNvPr>
          <p:cNvSpPr>
            <a:spLocks noGrp="1"/>
          </p:cNvSpPr>
          <p:nvPr>
            <p:ph type="body" idx="1"/>
          </p:nvPr>
        </p:nvSpPr>
        <p:spPr>
          <a:xfrm>
            <a:off x="196749" y="2189263"/>
            <a:ext cx="4917533" cy="3968941"/>
          </a:xfrm>
        </p:spPr>
        <p:txBody>
          <a:bodyPr>
            <a:normAutofit/>
          </a:bodyPr>
          <a:lstStyle/>
          <a:p>
            <a:pPr algn="ctr"/>
            <a:r>
              <a:rPr lang="en-US" sz="4400" dirty="0">
                <a:latin typeface="Times New Roman" panose="02020603050405020304" pitchFamily="18" charset="0"/>
                <a:cs typeface="Times New Roman" panose="02020603050405020304" pitchFamily="18" charset="0"/>
              </a:rPr>
              <a:t>Traditional Birth Attendants and     Midwifery</a:t>
            </a:r>
            <a:r>
              <a:rPr lang="en-US"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(Sinclair, 2016).</a:t>
            </a:r>
            <a:endParaRPr lang="en-US"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D6A7E168-1270-08ED-758A-65F3DAEE7EE3}"/>
              </a:ext>
            </a:extLst>
          </p:cNvPr>
          <p:cNvSpPr>
            <a:spLocks noGrp="1"/>
          </p:cNvSpPr>
          <p:nvPr>
            <p:ph type="title"/>
          </p:nvPr>
        </p:nvSpPr>
        <p:spPr>
          <a:xfrm>
            <a:off x="391886" y="1316736"/>
            <a:ext cx="4706680" cy="868430"/>
          </a:xfrm>
        </p:spPr>
        <p:txBody>
          <a:bodyPr anchor="b">
            <a:normAutofit/>
          </a:bodyPr>
          <a:lstStyle/>
          <a:p>
            <a:pPr algn="ctr"/>
            <a:r>
              <a:rPr lang="en-US" sz="2800" b="1" dirty="0">
                <a:latin typeface="Times New Roman" panose="02020603050405020304" pitchFamily="18" charset="0"/>
                <a:cs typeface="Times New Roman" panose="02020603050405020304" pitchFamily="18" charset="0"/>
              </a:rPr>
              <a:t>Key Aspects of Indigenous Knowledge in Perinatal Care</a:t>
            </a:r>
          </a:p>
        </p:txBody>
      </p:sp>
      <p:sp>
        <p:nvSpPr>
          <p:cNvPr id="2" name="TextBox 1">
            <a:extLst>
              <a:ext uri="{FF2B5EF4-FFF2-40B4-BE49-F238E27FC236}">
                <a16:creationId xmlns:a16="http://schemas.microsoft.com/office/drawing/2014/main" id="{32494687-A065-7AA0-AA8D-DD51E18E6C80}"/>
              </a:ext>
            </a:extLst>
          </p:cNvPr>
          <p:cNvSpPr txBox="1"/>
          <p:nvPr/>
        </p:nvSpPr>
        <p:spPr>
          <a:xfrm>
            <a:off x="7708490" y="5747764"/>
            <a:ext cx="3578942" cy="230832"/>
          </a:xfrm>
          <a:prstGeom prst="rect">
            <a:avLst/>
          </a:prstGeom>
          <a:noFill/>
        </p:spPr>
        <p:txBody>
          <a:bodyPr wrap="square" rtlCol="0">
            <a:spAutoFit/>
          </a:bodyPr>
          <a:lstStyle/>
          <a:p>
            <a:r>
              <a:rPr lang="en-US" sz="900" dirty="0">
                <a:solidFill>
                  <a:schemeClr val="tx1">
                    <a:lumMod val="50000"/>
                  </a:schemeClr>
                </a:solidFill>
                <a:effectLst/>
                <a:latin typeface="Times New Roman" panose="02020603050405020304" pitchFamily="18" charset="0"/>
                <a:ea typeface="Aptos" panose="020B0004020202020204" pitchFamily="34" charset="0"/>
              </a:rPr>
              <a:t>(Bergström</a:t>
            </a:r>
            <a:r>
              <a:rPr lang="en-US" sz="900" dirty="0">
                <a:solidFill>
                  <a:schemeClr val="tx1">
                    <a:lumMod val="50000"/>
                  </a:schemeClr>
                </a:solidFill>
                <a:latin typeface="Times New Roman" panose="02020603050405020304" pitchFamily="18" charset="0"/>
                <a:ea typeface="Aptos" panose="020B0004020202020204" pitchFamily="34" charset="0"/>
              </a:rPr>
              <a:t> &amp; </a:t>
            </a:r>
            <a:r>
              <a:rPr lang="en-US" sz="900" dirty="0">
                <a:solidFill>
                  <a:schemeClr val="tx1">
                    <a:lumMod val="50000"/>
                  </a:schemeClr>
                </a:solidFill>
                <a:effectLst/>
                <a:latin typeface="Times New Roman" panose="02020603050405020304" pitchFamily="18" charset="0"/>
                <a:ea typeface="Aptos" panose="020B0004020202020204" pitchFamily="34" charset="0"/>
              </a:rPr>
              <a:t>Goodburn</a:t>
            </a:r>
            <a:r>
              <a:rPr lang="en-US" sz="900" dirty="0">
                <a:solidFill>
                  <a:schemeClr val="tx1">
                    <a:lumMod val="50000"/>
                  </a:schemeClr>
                </a:solidFill>
                <a:latin typeface="Times New Roman" panose="02020603050405020304" pitchFamily="18" charset="0"/>
                <a:ea typeface="Aptos" panose="020B0004020202020204" pitchFamily="34" charset="0"/>
              </a:rPr>
              <a:t>, 2001)</a:t>
            </a:r>
            <a:endParaRPr lang="en-US" sz="900" dirty="0">
              <a:solidFill>
                <a:schemeClr val="tx1">
                  <a:lumMod val="50000"/>
                </a:schemeClr>
              </a:solidFill>
            </a:endParaRPr>
          </a:p>
        </p:txBody>
      </p:sp>
    </p:spTree>
    <p:extLst>
      <p:ext uri="{BB962C8B-B14F-4D97-AF65-F5344CB8AC3E}">
        <p14:creationId xmlns:p14="http://schemas.microsoft.com/office/powerpoint/2010/main" val="1035002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A7B3C1-83F0-A5A7-5913-36FD6536A42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2C76BB0-FDA2-819E-506C-999DDEF04AE7}"/>
              </a:ext>
            </a:extLst>
          </p:cNvPr>
          <p:cNvSpPr>
            <a:spLocks noGrp="1"/>
          </p:cNvSpPr>
          <p:nvPr>
            <p:ph type="title"/>
          </p:nvPr>
        </p:nvSpPr>
        <p:spPr>
          <a:xfrm>
            <a:off x="838200" y="1061098"/>
            <a:ext cx="10515600" cy="868430"/>
          </a:xfrm>
        </p:spPr>
        <p:txBody>
          <a:bodyPr anchor="t">
            <a:normAutofit/>
          </a:bodyPr>
          <a:lstStyle/>
          <a:p>
            <a:r>
              <a:rPr lang="en-US" sz="3300" b="1" dirty="0">
                <a:latin typeface="Times New Roman" panose="02020603050405020304" pitchFamily="18" charset="0"/>
                <a:cs typeface="Times New Roman" panose="02020603050405020304" pitchFamily="18" charset="0"/>
              </a:rPr>
              <a:t>Key Aspects of Indigenous Knowledge in Perinatal Care</a:t>
            </a:r>
          </a:p>
        </p:txBody>
      </p:sp>
      <p:pic>
        <p:nvPicPr>
          <p:cNvPr id="8194" name="Picture 2" descr="Preserving native cultural practices ...">
            <a:extLst>
              <a:ext uri="{FF2B5EF4-FFF2-40B4-BE49-F238E27FC236}">
                <a16:creationId xmlns:a16="http://schemas.microsoft.com/office/drawing/2014/main" id="{23D5D032-EE29-C7BF-D08E-8668C5B2D6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518" r="-2" b="-2"/>
          <a:stretch/>
        </p:blipFill>
        <p:spPr bwMode="auto">
          <a:xfrm>
            <a:off x="557052" y="2375888"/>
            <a:ext cx="5081748" cy="3767397"/>
          </a:xfrm>
          <a:prstGeom prst="rect">
            <a:avLst/>
          </a:prstGeom>
          <a:solidFill>
            <a:srgbClr val="FFFFFF"/>
          </a:solidFill>
        </p:spPr>
      </p:pic>
      <p:sp>
        <p:nvSpPr>
          <p:cNvPr id="6151" name="Text Placeholder 2">
            <a:extLst>
              <a:ext uri="{FF2B5EF4-FFF2-40B4-BE49-F238E27FC236}">
                <a16:creationId xmlns:a16="http://schemas.microsoft.com/office/drawing/2014/main" id="{7E2ECF14-1BF8-7AEE-D9FC-7FF6AF412FB2}"/>
              </a:ext>
            </a:extLst>
          </p:cNvPr>
          <p:cNvSpPr>
            <a:spLocks noGrp="1"/>
          </p:cNvSpPr>
          <p:nvPr>
            <p:ph sz="half" idx="2"/>
          </p:nvPr>
        </p:nvSpPr>
        <p:spPr>
          <a:xfrm>
            <a:off x="5638801" y="2375888"/>
            <a:ext cx="5442163" cy="3767397"/>
          </a:xfrm>
        </p:spPr>
        <p:txBody>
          <a:bodyPr>
            <a:normAutofit/>
          </a:bodyPr>
          <a:lstStyle/>
          <a:p>
            <a:pPr marL="0" indent="0" algn="ctr">
              <a:buNone/>
            </a:pPr>
            <a:r>
              <a:rPr lang="en-US" sz="4400" dirty="0">
                <a:latin typeface="Times New Roman" panose="02020603050405020304" pitchFamily="18" charset="0"/>
                <a:cs typeface="Times New Roman" panose="02020603050405020304" pitchFamily="18" charset="0"/>
              </a:rPr>
              <a:t>Spiritual and Cultural Practices. </a:t>
            </a:r>
            <a:r>
              <a:rPr lang="en-US" sz="1600" dirty="0">
                <a:latin typeface="Times New Roman" panose="02020603050405020304" pitchFamily="18" charset="0"/>
                <a:cs typeface="Times New Roman" panose="02020603050405020304" pitchFamily="18" charset="0"/>
              </a:rPr>
              <a:t>(Summers, 2015).</a:t>
            </a:r>
            <a:endParaRPr lang="en-US" sz="4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1F0EBA3D-F9BD-6CE2-A559-1385AA3FD4D8}"/>
              </a:ext>
            </a:extLst>
          </p:cNvPr>
          <p:cNvSpPr txBox="1"/>
          <p:nvPr/>
        </p:nvSpPr>
        <p:spPr>
          <a:xfrm>
            <a:off x="727587" y="6312310"/>
            <a:ext cx="3401961" cy="507831"/>
          </a:xfrm>
          <a:prstGeom prst="rect">
            <a:avLst/>
          </a:prstGeom>
          <a:noFill/>
        </p:spPr>
        <p:txBody>
          <a:bodyPr wrap="square" rtlCol="0">
            <a:spAutoFit/>
          </a:bodyPr>
          <a:lstStyle/>
          <a:p>
            <a:pPr algn="ctr"/>
            <a:r>
              <a:rPr lang="en-US" sz="900" dirty="0">
                <a:solidFill>
                  <a:schemeClr val="tx1">
                    <a:lumMod val="50000"/>
                  </a:schemeClr>
                </a:solidFill>
                <a:effectLst/>
                <a:latin typeface="Times New Roman" panose="02020603050405020304" pitchFamily="18" charset="0"/>
                <a:ea typeface="Times New Roman" panose="02020603050405020304" pitchFamily="18" charset="0"/>
              </a:rPr>
              <a:t>(Fitzner, Zach 2018)</a:t>
            </a:r>
          </a:p>
          <a:p>
            <a:endParaRPr lang="en-US" dirty="0"/>
          </a:p>
        </p:txBody>
      </p:sp>
    </p:spTree>
    <p:extLst>
      <p:ext uri="{BB962C8B-B14F-4D97-AF65-F5344CB8AC3E}">
        <p14:creationId xmlns:p14="http://schemas.microsoft.com/office/powerpoint/2010/main" val="3693377534"/>
      </p:ext>
    </p:extLst>
  </p:cSld>
  <p:clrMapOvr>
    <a:masterClrMapping/>
  </p:clrMapOvr>
  <p:transition>
    <p:fade thruBlk="1"/>
  </p:transition>
</p:sld>
</file>

<file path=ppt/theme/theme1.xml><?xml version="1.0" encoding="utf-8"?>
<a:theme xmlns:a="http://schemas.openxmlformats.org/drawingml/2006/main" name="UB Powerpoint Template">
  <a:themeElements>
    <a:clrScheme name="Custom 2">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186BB7"/>
      </a:hlink>
      <a:folHlink>
        <a:srgbClr val="D86A4E"/>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0654D64-39DE-4241-991E-464ACCDE1E99}" vid="{62DF69A0-27FC-4FB7-B959-4D201202A93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24DD20803D16D409337D2FBB6248F16" ma:contentTypeVersion="15" ma:contentTypeDescription="Create a new document." ma:contentTypeScope="" ma:versionID="f76f45560d31057ac1174b08010f6945">
  <xsd:schema xmlns:xsd="http://www.w3.org/2001/XMLSchema" xmlns:xs="http://www.w3.org/2001/XMLSchema" xmlns:p="http://schemas.microsoft.com/office/2006/metadata/properties" xmlns:ns2="6417ac21-5644-4bca-9a6c-b66ee6703ac0" xmlns:ns3="a043566a-b185-46a4-83dc-b475442fdbb3" targetNamespace="http://schemas.microsoft.com/office/2006/metadata/properties" ma:root="true" ma:fieldsID="f04c506fd9eb0619406d548b43d3c29e" ns2:_="" ns3:_="">
    <xsd:import namespace="6417ac21-5644-4bca-9a6c-b66ee6703ac0"/>
    <xsd:import namespace="a043566a-b185-46a4-83dc-b475442fdbb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17ac21-5644-4bca-9a6c-b66ee6703a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23401fd-4171-4ebb-b21f-c984330e7b50"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043566a-b185-46a4-83dc-b475442fdbb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a56dae0-2015-4725-b1bc-6e25a3316e10}" ma:internalName="TaxCatchAll" ma:showField="CatchAllData" ma:web="a043566a-b185-46a4-83dc-b475442fdbb3">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417ac21-5644-4bca-9a6c-b66ee6703ac0">
      <Terms xmlns="http://schemas.microsoft.com/office/infopath/2007/PartnerControls"/>
    </lcf76f155ced4ddcb4097134ff3c332f>
    <TaxCatchAll xmlns="a043566a-b185-46a4-83dc-b475442fdbb3" xsi:nil="true"/>
  </documentManagement>
</p:properties>
</file>

<file path=customXml/itemProps1.xml><?xml version="1.0" encoding="utf-8"?>
<ds:datastoreItem xmlns:ds="http://schemas.openxmlformats.org/officeDocument/2006/customXml" ds:itemID="{2F9F06E0-97C6-4B32-980E-CAB7C21C7EDC}"/>
</file>

<file path=customXml/itemProps2.xml><?xml version="1.0" encoding="utf-8"?>
<ds:datastoreItem xmlns:ds="http://schemas.openxmlformats.org/officeDocument/2006/customXml" ds:itemID="{6FE7AFA3-B630-4E8C-8AFC-07E8313E96CD}"/>
</file>

<file path=customXml/itemProps3.xml><?xml version="1.0" encoding="utf-8"?>
<ds:datastoreItem xmlns:ds="http://schemas.openxmlformats.org/officeDocument/2006/customXml" ds:itemID="{2B77BC42-FFB5-40CC-AB36-D5C30F39EC6E}"/>
</file>

<file path=docProps/app.xml><?xml version="1.0" encoding="utf-8"?>
<Properties xmlns="http://schemas.openxmlformats.org/officeDocument/2006/extended-properties" xmlns:vt="http://schemas.openxmlformats.org/officeDocument/2006/docPropsVTypes">
  <Template>UBSSW Contemporary PPT_Widescreen</Template>
  <TotalTime>971</TotalTime>
  <Words>3180</Words>
  <Application>Microsoft Office PowerPoint</Application>
  <PresentationFormat>Widescreen</PresentationFormat>
  <Paragraphs>232</Paragraphs>
  <Slides>38</Slides>
  <Notes>38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HGGothicE</vt:lpstr>
      <vt:lpstr>Algerian</vt:lpstr>
      <vt:lpstr>Aptos</vt:lpstr>
      <vt:lpstr>Arial</vt:lpstr>
      <vt:lpstr>Calibri</vt:lpstr>
      <vt:lpstr>Georgia</vt:lpstr>
      <vt:lpstr>LucidaGrande</vt:lpstr>
      <vt:lpstr>Times New Roman</vt:lpstr>
      <vt:lpstr>UB Powerpoint Template</vt:lpstr>
      <vt:lpstr>BRIDGING THE GAP: MERGING INDIGENOUS WISDOM AND CONTEMPORARY PERINATAL CARE</vt:lpstr>
      <vt:lpstr>PowerPoint Presentation</vt:lpstr>
      <vt:lpstr>AGENDA</vt:lpstr>
      <vt:lpstr>Historical Context</vt:lpstr>
      <vt:lpstr>Historical Context</vt:lpstr>
      <vt:lpstr>Understanding the role of Indigenous knowledge in     Perinatal Care</vt:lpstr>
      <vt:lpstr>Key Aspects of Indigenous Knowledge in Perinatal Care</vt:lpstr>
      <vt:lpstr>Key Aspects of Indigenous Knowledge in Perinatal Care</vt:lpstr>
      <vt:lpstr>Key Aspects of Indigenous Knowledge in Perinatal Care</vt:lpstr>
      <vt:lpstr>Key Aspects of Indigenous Knowledge in Perinatal Care</vt:lpstr>
      <vt:lpstr>Key Aspects of Indigenous Knowledge in Perinatal Care</vt:lpstr>
      <vt:lpstr>Historical and Contemporary Examples</vt:lpstr>
      <vt:lpstr>PowerPoint Presentation</vt:lpstr>
      <vt:lpstr>Social Workers, Stand Up!</vt:lpstr>
      <vt:lpstr>Social Workers, Stand Up!</vt:lpstr>
      <vt:lpstr>Social Workers, Stand Up!</vt:lpstr>
      <vt:lpstr>Social Workers, Stand Up!</vt:lpstr>
      <vt:lpstr>Social Workers, Stand Up!</vt:lpstr>
      <vt:lpstr>Social Workers, Stand Up!</vt:lpstr>
      <vt:lpstr>Social Workers, Stand Up!</vt:lpstr>
      <vt:lpstr>Barriers to Perinatal Care for Indigenous Populations</vt:lpstr>
      <vt:lpstr>Barriers to Perinatal Care for Indigenous Populations</vt:lpstr>
      <vt:lpstr>Barriers to Perinatal Care for Indigenous Populations</vt:lpstr>
      <vt:lpstr>Barriers to Perinatal Care for Indigenous Populations</vt:lpstr>
      <vt:lpstr>Barriers to Perinatal Care for Indigenous Populations</vt:lpstr>
      <vt:lpstr>Integrative Approaches for Culturally Safe Perinatal Care</vt:lpstr>
      <vt:lpstr>Integrative Approaches for Culturally Safe Perinatal Care</vt:lpstr>
      <vt:lpstr>Integrative Approaches for Culturally Safe Perinatal Care</vt:lpstr>
      <vt:lpstr>Integrative Approaches for Culturally Safe Perinatal Care</vt:lpstr>
      <vt:lpstr>Integrative Approaches for Culturally Safe Perinatal Care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Isok Kim</dc:creator>
  <cp:keywords/>
  <dc:description/>
  <cp:lastModifiedBy>Tonya Myles-Day</cp:lastModifiedBy>
  <cp:revision>150</cp:revision>
  <cp:lastPrinted>2018-02-06T13:29:10Z</cp:lastPrinted>
  <dcterms:created xsi:type="dcterms:W3CDTF">2018-01-29T14:30:17Z</dcterms:created>
  <dcterms:modified xsi:type="dcterms:W3CDTF">2025-02-06T00:02:57Z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0x010100924DD20803D16D409337D2FBB6248F16</vt:lpwstr>
  </property>
</Properties>
</file>