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entation.xml" ContentType="application/vnd.openxmlformats-officedocument.presentationml.presentation.main+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notesMasterIdLst>
    <p:notesMasterId r:id="rId29"/>
  </p:notesMasterIdLst>
  <p:sldIdLst>
    <p:sldId id="258" r:id="rId2"/>
    <p:sldId id="257" r:id="rId3"/>
    <p:sldId id="261" r:id="rId4"/>
    <p:sldId id="259" r:id="rId5"/>
    <p:sldId id="260" r:id="rId6"/>
    <p:sldId id="278" r:id="rId7"/>
    <p:sldId id="262" r:id="rId8"/>
    <p:sldId id="263" r:id="rId9"/>
    <p:sldId id="264" r:id="rId10"/>
    <p:sldId id="265" r:id="rId11"/>
    <p:sldId id="267" r:id="rId12"/>
    <p:sldId id="268" r:id="rId13"/>
    <p:sldId id="272" r:id="rId14"/>
    <p:sldId id="273" r:id="rId15"/>
    <p:sldId id="274" r:id="rId16"/>
    <p:sldId id="287" r:id="rId17"/>
    <p:sldId id="288" r:id="rId18"/>
    <p:sldId id="280" r:id="rId19"/>
    <p:sldId id="281" r:id="rId20"/>
    <p:sldId id="276" r:id="rId21"/>
    <p:sldId id="282" r:id="rId22"/>
    <p:sldId id="283" r:id="rId23"/>
    <p:sldId id="284" r:id="rId24"/>
    <p:sldId id="285" r:id="rId25"/>
    <p:sldId id="275" r:id="rId26"/>
    <p:sldId id="271" r:id="rId27"/>
    <p:sldId id="270"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2"/>
    <p:restoredTop sz="94629"/>
  </p:normalViewPr>
  <p:slideViewPr>
    <p:cSldViewPr snapToGrid="0">
      <p:cViewPr varScale="1">
        <p:scale>
          <a:sx n="111" d="100"/>
          <a:sy n="111" d="100"/>
        </p:scale>
        <p:origin x="240" y="59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9EDF2F-789A-9142-A3BA-2972F8364371}" type="datetimeFigureOut">
              <a:rPr lang="en-US" smtClean="0"/>
              <a:t>2/6/25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B869A8-38F5-8C42-B872-EDACB1D49AA5}" type="slidenum">
              <a:rPr lang="en-US" smtClean="0"/>
              <a:t>‹#›</a:t>
            </a:fld>
            <a:endParaRPr lang="en-US"/>
          </a:p>
        </p:txBody>
      </p:sp>
    </p:spTree>
    <p:extLst>
      <p:ext uri="{BB962C8B-B14F-4D97-AF65-F5344CB8AC3E}">
        <p14:creationId xmlns:p14="http://schemas.microsoft.com/office/powerpoint/2010/main" val="349451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Reflect on my training in casework courses 60years ago – it was definitely taught as a general principle but never, as I can recall—and that’s a long time ago, did anyone in social casework or fieldwork or social policy courses discuss it. The place that it was discussed was in the course taught by analysts on developmental theory and psychoanalytic treatment. I’m not sure if it came up in my fieldwork or not. I definitely remember some of my cases to this day and I can recall discussing my reactions to them (countertransference) with my supervisor, but I don’t’ recall any self disclosure being considered.</a:t>
            </a:r>
          </a:p>
        </p:txBody>
      </p:sp>
      <p:sp>
        <p:nvSpPr>
          <p:cNvPr id="4" name="Slide Number Placeholder 3"/>
          <p:cNvSpPr>
            <a:spLocks noGrp="1"/>
          </p:cNvSpPr>
          <p:nvPr>
            <p:ph type="sldNum" sz="quarter" idx="5"/>
          </p:nvPr>
        </p:nvSpPr>
        <p:spPr/>
        <p:txBody>
          <a:bodyPr/>
          <a:lstStyle/>
          <a:p>
            <a:fld id="{54E8DD96-9EC7-0541-8937-39B6A1F0B472}" type="slidenum">
              <a:rPr lang="en-US" smtClean="0"/>
              <a:t>5</a:t>
            </a:fld>
            <a:endParaRPr lang="en-US"/>
          </a:p>
        </p:txBody>
      </p:sp>
    </p:spTree>
    <p:extLst>
      <p:ext uri="{BB962C8B-B14F-4D97-AF65-F5344CB8AC3E}">
        <p14:creationId xmlns:p14="http://schemas.microsoft.com/office/powerpoint/2010/main" val="4112409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Share my own evolution from grad school through Kohut to relational theory</a:t>
            </a:r>
          </a:p>
          <a:p>
            <a:endParaRPr lang="en-US" dirty="0"/>
          </a:p>
          <a:p>
            <a:endParaRPr lang="en-US" dirty="0"/>
          </a:p>
          <a:p>
            <a:r>
              <a:rPr lang="en-US" dirty="0"/>
              <a:t>my personal experience of moving from traditional psychoanalytic technique to Kohutian technique. Revolutionary for me. </a:t>
            </a:r>
          </a:p>
          <a:p>
            <a:r>
              <a:rPr lang="en-US" dirty="0"/>
              <a:t>very conservative in the matter of personal self-disclosure, but was much more forthcoming about my internal process in doing the work. I also began to share a bit of personal information: LRB –</a:t>
            </a:r>
          </a:p>
          <a:p>
            <a:r>
              <a:rPr lang="en-US" dirty="0"/>
              <a:t>repairing breaks in empathy - Betty E.</a:t>
            </a:r>
          </a:p>
          <a:p>
            <a:r>
              <a:rPr lang="en-US" dirty="0"/>
              <a:t> my sister’s diagnosis LRB</a:t>
            </a:r>
          </a:p>
          <a:p>
            <a:endParaRPr lang="en-US" dirty="0"/>
          </a:p>
        </p:txBody>
      </p:sp>
      <p:sp>
        <p:nvSpPr>
          <p:cNvPr id="4" name="Slide Number Placeholder 3"/>
          <p:cNvSpPr>
            <a:spLocks noGrp="1"/>
          </p:cNvSpPr>
          <p:nvPr>
            <p:ph type="sldNum" sz="quarter" idx="5"/>
          </p:nvPr>
        </p:nvSpPr>
        <p:spPr/>
        <p:txBody>
          <a:bodyPr/>
          <a:lstStyle/>
          <a:p>
            <a:fld id="{54E8DD96-9EC7-0541-8937-39B6A1F0B472}" type="slidenum">
              <a:rPr lang="en-US" smtClean="0"/>
              <a:t>11</a:t>
            </a:fld>
            <a:endParaRPr lang="en-US"/>
          </a:p>
        </p:txBody>
      </p:sp>
    </p:spTree>
    <p:extLst>
      <p:ext uri="{BB962C8B-B14F-4D97-AF65-F5344CB8AC3E}">
        <p14:creationId xmlns:p14="http://schemas.microsoft.com/office/powerpoint/2010/main" val="4246783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Analogy to being a parent with a crying infant. You may be tired, frustrated, angry, sick, terrified…but you set that aside for the moment to soothe the baby.</a:t>
            </a:r>
          </a:p>
        </p:txBody>
      </p:sp>
      <p:sp>
        <p:nvSpPr>
          <p:cNvPr id="4" name="Slide Number Placeholder 3"/>
          <p:cNvSpPr>
            <a:spLocks noGrp="1"/>
          </p:cNvSpPr>
          <p:nvPr>
            <p:ph type="sldNum" sz="quarter" idx="5"/>
          </p:nvPr>
        </p:nvSpPr>
        <p:spPr/>
        <p:txBody>
          <a:bodyPr/>
          <a:lstStyle/>
          <a:p>
            <a:fld id="{6EB869A8-38F5-8C42-B872-EDACB1D49AA5}" type="slidenum">
              <a:rPr lang="en-US" smtClean="0"/>
              <a:t>24</a:t>
            </a:fld>
            <a:endParaRPr lang="en-US"/>
          </a:p>
        </p:txBody>
      </p:sp>
    </p:spTree>
    <p:extLst>
      <p:ext uri="{BB962C8B-B14F-4D97-AF65-F5344CB8AC3E}">
        <p14:creationId xmlns:p14="http://schemas.microsoft.com/office/powerpoint/2010/main" val="373672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setting raises different issues – in terms of agency policy, ethical considerations, personal considerations, potential risks and boundary violations. ASK audience to raise hands and discuss their various settings and how self-disclosure issues arise there</a:t>
            </a:r>
          </a:p>
        </p:txBody>
      </p:sp>
      <p:sp>
        <p:nvSpPr>
          <p:cNvPr id="4" name="Slide Number Placeholder 3"/>
          <p:cNvSpPr>
            <a:spLocks noGrp="1"/>
          </p:cNvSpPr>
          <p:nvPr>
            <p:ph type="sldNum" sz="quarter" idx="5"/>
          </p:nvPr>
        </p:nvSpPr>
        <p:spPr/>
        <p:txBody>
          <a:bodyPr/>
          <a:lstStyle/>
          <a:p>
            <a:fld id="{6EB869A8-38F5-8C42-B872-EDACB1D49AA5}" type="slidenum">
              <a:rPr lang="en-US" smtClean="0"/>
              <a:t>25</a:t>
            </a:fld>
            <a:endParaRPr lang="en-US"/>
          </a:p>
        </p:txBody>
      </p:sp>
    </p:spTree>
    <p:extLst>
      <p:ext uri="{BB962C8B-B14F-4D97-AF65-F5344CB8AC3E}">
        <p14:creationId xmlns:p14="http://schemas.microsoft.com/office/powerpoint/2010/main" val="3754943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our primary tool and the most difficult to recognize, tame and trust.</a:t>
            </a:r>
          </a:p>
        </p:txBody>
      </p:sp>
      <p:sp>
        <p:nvSpPr>
          <p:cNvPr id="4" name="Slide Number Placeholder 3"/>
          <p:cNvSpPr>
            <a:spLocks noGrp="1"/>
          </p:cNvSpPr>
          <p:nvPr>
            <p:ph type="sldNum" sz="quarter" idx="5"/>
          </p:nvPr>
        </p:nvSpPr>
        <p:spPr/>
        <p:txBody>
          <a:bodyPr/>
          <a:lstStyle/>
          <a:p>
            <a:fld id="{6EB869A8-38F5-8C42-B872-EDACB1D49AA5}" type="slidenum">
              <a:rPr lang="en-US" smtClean="0"/>
              <a:t>26</a:t>
            </a:fld>
            <a:endParaRPr lang="en-US"/>
          </a:p>
        </p:txBody>
      </p:sp>
    </p:spTree>
    <p:extLst>
      <p:ext uri="{BB962C8B-B14F-4D97-AF65-F5344CB8AC3E}">
        <p14:creationId xmlns:p14="http://schemas.microsoft.com/office/powerpoint/2010/main" val="3382449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49221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868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3766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3965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5238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6526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11534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2172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2361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4351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220719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6010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7952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6703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875156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96434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2/6/25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3183234"/>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sycnet.apa.org/doi/10.1080/00107530.1986.1074611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psycnet.apa.org/doi/10.1002/(SICI)1097-0355(199823)19:3%3C282::AID-IMHJ3%3E3.0.CO;2-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810C-BA0F-BDB3-6CA3-0D8DA508D169}"/>
              </a:ext>
            </a:extLst>
          </p:cNvPr>
          <p:cNvSpPr>
            <a:spLocks noGrp="1"/>
          </p:cNvSpPr>
          <p:nvPr>
            <p:ph type="ctrTitle"/>
          </p:nvPr>
        </p:nvSpPr>
        <p:spPr>
          <a:xfrm>
            <a:off x="1077686" y="119743"/>
            <a:ext cx="9878785" cy="2667567"/>
          </a:xfrm>
        </p:spPr>
        <p:txBody>
          <a:bodyPr>
            <a:noAutofit/>
          </a:bodyPr>
          <a:lstStyle/>
          <a:p>
            <a:br>
              <a:rPr lang="en-US" sz="4000" b="1" dirty="0">
                <a:solidFill>
                  <a:schemeClr val="accent1">
                    <a:lumMod val="75000"/>
                  </a:schemeClr>
                </a:solidFill>
                <a:latin typeface="Arial" panose="020B0604020202020204" pitchFamily="34" charset="0"/>
                <a:cs typeface="Arial" panose="020B0604020202020204" pitchFamily="34" charset="0"/>
              </a:rPr>
            </a:br>
            <a:br>
              <a:rPr lang="en-US" sz="4000" b="1" dirty="0">
                <a:solidFill>
                  <a:schemeClr val="accent1">
                    <a:lumMod val="75000"/>
                  </a:schemeClr>
                </a:solidFill>
                <a:latin typeface="Arial" panose="020B0604020202020204" pitchFamily="34" charset="0"/>
                <a:cs typeface="Arial" panose="020B0604020202020204" pitchFamily="34" charset="0"/>
              </a:rPr>
            </a:br>
            <a:r>
              <a:rPr lang="en-US" sz="4000" b="1" dirty="0">
                <a:solidFill>
                  <a:schemeClr val="accent2">
                    <a:lumMod val="50000"/>
                  </a:schemeClr>
                </a:solidFill>
                <a:latin typeface="Arial" panose="020B0604020202020204" pitchFamily="34" charset="0"/>
                <a:cs typeface="Arial" panose="020B0604020202020204" pitchFamily="34" charset="0"/>
              </a:rPr>
              <a:t>SELF DISCLOSURE</a:t>
            </a:r>
            <a:r>
              <a:rPr lang="en-US" sz="3200" b="1" dirty="0">
                <a:solidFill>
                  <a:schemeClr val="accent2">
                    <a:lumMod val="50000"/>
                  </a:schemeClr>
                </a:solidFill>
                <a:latin typeface="Arial" panose="020B0604020202020204" pitchFamily="34" charset="0"/>
                <a:cs typeface="Arial" panose="020B0604020202020204" pitchFamily="34" charset="0"/>
              </a:rPr>
              <a:t>:</a:t>
            </a:r>
            <a:br>
              <a:rPr lang="en-US" sz="3200" b="1" dirty="0">
                <a:solidFill>
                  <a:schemeClr val="accent2">
                    <a:lumMod val="50000"/>
                  </a:schemeClr>
                </a:solidFill>
                <a:latin typeface="Arial" panose="020B0604020202020204" pitchFamily="34" charset="0"/>
                <a:cs typeface="Arial" panose="020B0604020202020204" pitchFamily="34" charset="0"/>
              </a:rPr>
            </a:br>
            <a:br>
              <a:rPr lang="en-US" sz="3200" b="1" dirty="0">
                <a:solidFill>
                  <a:schemeClr val="accent2">
                    <a:lumMod val="50000"/>
                  </a:schemeClr>
                </a:solidFill>
                <a:latin typeface="Arial" panose="020B0604020202020204" pitchFamily="34" charset="0"/>
                <a:cs typeface="Arial" panose="020B0604020202020204" pitchFamily="34" charset="0"/>
              </a:rPr>
            </a:br>
            <a:r>
              <a:rPr lang="en-US" sz="3200" b="1" i="1" dirty="0">
                <a:solidFill>
                  <a:schemeClr val="accent2">
                    <a:lumMod val="50000"/>
                  </a:schemeClr>
                </a:solidFill>
                <a:latin typeface="Arial" panose="020B0604020202020204" pitchFamily="34" charset="0"/>
                <a:cs typeface="Arial" panose="020B0604020202020204" pitchFamily="34" charset="0"/>
              </a:rPr>
              <a:t>ITS POWER FOR HEALING</a:t>
            </a:r>
            <a:br>
              <a:rPr lang="en-US" sz="3200" b="1" i="1" dirty="0">
                <a:solidFill>
                  <a:schemeClr val="accent2">
                    <a:lumMod val="50000"/>
                  </a:schemeClr>
                </a:solidFill>
                <a:latin typeface="Arial" panose="020B0604020202020204" pitchFamily="34" charset="0"/>
                <a:cs typeface="Arial" panose="020B0604020202020204" pitchFamily="34" charset="0"/>
              </a:rPr>
            </a:br>
            <a:br>
              <a:rPr lang="en-US" sz="3200" b="1" i="1" dirty="0">
                <a:solidFill>
                  <a:schemeClr val="accent2">
                    <a:lumMod val="50000"/>
                  </a:schemeClr>
                </a:solidFill>
                <a:latin typeface="Arial" panose="020B0604020202020204" pitchFamily="34" charset="0"/>
                <a:cs typeface="Arial" panose="020B0604020202020204" pitchFamily="34" charset="0"/>
              </a:rPr>
            </a:br>
            <a:r>
              <a:rPr lang="en-US" sz="3200" b="1" i="1" dirty="0">
                <a:solidFill>
                  <a:schemeClr val="accent2">
                    <a:lumMod val="50000"/>
                  </a:schemeClr>
                </a:solidFill>
                <a:latin typeface="Arial" panose="020B0604020202020204" pitchFamily="34" charset="0"/>
                <a:cs typeface="Arial" panose="020B0604020202020204" pitchFamily="34" charset="0"/>
              </a:rPr>
              <a:t>AND ITS POWER FOR WOUNDING</a:t>
            </a:r>
          </a:p>
        </p:txBody>
      </p:sp>
      <p:sp>
        <p:nvSpPr>
          <p:cNvPr id="3" name="Subtitle 2">
            <a:extLst>
              <a:ext uri="{FF2B5EF4-FFF2-40B4-BE49-F238E27FC236}">
                <a16:creationId xmlns:a16="http://schemas.microsoft.com/office/drawing/2014/main" id="{75D7DBCD-8707-0002-2E26-DD3B0A779121}"/>
              </a:ext>
            </a:extLst>
          </p:cNvPr>
          <p:cNvSpPr>
            <a:spLocks noGrp="1"/>
          </p:cNvSpPr>
          <p:nvPr>
            <p:ph type="subTitle" idx="1"/>
          </p:nvPr>
        </p:nvSpPr>
        <p:spPr>
          <a:xfrm>
            <a:off x="7543800" y="3570514"/>
            <a:ext cx="4103914" cy="1164772"/>
          </a:xfrm>
        </p:spPr>
        <p:txBody>
          <a:bodyPr/>
          <a:lstStyle/>
          <a:p>
            <a:endParaRPr lang="en-US" dirty="0"/>
          </a:p>
          <a:p>
            <a:r>
              <a:rPr lang="en-US" b="1" dirty="0">
                <a:solidFill>
                  <a:schemeClr val="accent2">
                    <a:lumMod val="50000"/>
                  </a:schemeClr>
                </a:solidFill>
              </a:rPr>
              <a:t>Judith Kay Nelson, MSW, Ph.D.</a:t>
            </a:r>
          </a:p>
          <a:p>
            <a:endParaRPr lang="en-US" dirty="0"/>
          </a:p>
        </p:txBody>
      </p:sp>
      <p:pic>
        <p:nvPicPr>
          <p:cNvPr id="7" name="Picture 6" descr="Robin, bird with a red chest, perched on some twigs">
            <a:extLst>
              <a:ext uri="{FF2B5EF4-FFF2-40B4-BE49-F238E27FC236}">
                <a16:creationId xmlns:a16="http://schemas.microsoft.com/office/drawing/2014/main" id="{AB363E5F-D5FF-175E-FF8D-0A35F7B8457C}"/>
              </a:ext>
            </a:extLst>
          </p:cNvPr>
          <p:cNvPicPr>
            <a:picLocks noChangeAspect="1"/>
          </p:cNvPicPr>
          <p:nvPr/>
        </p:nvPicPr>
        <p:blipFill>
          <a:blip r:embed="rId2"/>
          <a:stretch>
            <a:fillRect/>
          </a:stretch>
        </p:blipFill>
        <p:spPr>
          <a:xfrm>
            <a:off x="957526" y="3148217"/>
            <a:ext cx="5138474" cy="3427321"/>
          </a:xfrm>
          <a:prstGeom prst="rect">
            <a:avLst/>
          </a:prstGeom>
        </p:spPr>
      </p:pic>
    </p:spTree>
    <p:extLst>
      <p:ext uri="{BB962C8B-B14F-4D97-AF65-F5344CB8AC3E}">
        <p14:creationId xmlns:p14="http://schemas.microsoft.com/office/powerpoint/2010/main" val="3779811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E4FE9-F390-67D6-F7CF-D6C62BD0BC73}"/>
              </a:ext>
            </a:extLst>
          </p:cNvPr>
          <p:cNvSpPr>
            <a:spLocks noGrp="1"/>
          </p:cNvSpPr>
          <p:nvPr>
            <p:ph type="title"/>
          </p:nvPr>
        </p:nvSpPr>
        <p:spPr>
          <a:xfrm>
            <a:off x="838200" y="365126"/>
            <a:ext cx="10515600" cy="1158874"/>
          </a:xfrm>
        </p:spPr>
        <p:txBody>
          <a:bodyPr>
            <a:normAutofit/>
          </a:bodyPr>
          <a:lstStyle/>
          <a:p>
            <a:pPr algn="ctr"/>
            <a:r>
              <a:rPr lang="en-US" b="1" dirty="0">
                <a:solidFill>
                  <a:schemeClr val="accent2">
                    <a:lumMod val="75000"/>
                  </a:schemeClr>
                </a:solidFill>
              </a:rPr>
              <a:t>NASW Code of Ethics </a:t>
            </a:r>
            <a:br>
              <a:rPr lang="en-US" b="1" dirty="0">
                <a:solidFill>
                  <a:schemeClr val="accent2">
                    <a:lumMod val="75000"/>
                  </a:schemeClr>
                </a:solidFill>
              </a:rPr>
            </a:br>
            <a:r>
              <a:rPr lang="en-US" sz="2700" b="1" dirty="0">
                <a:solidFill>
                  <a:schemeClr val="accent2">
                    <a:lumMod val="75000"/>
                  </a:schemeClr>
                </a:solidFill>
              </a:rPr>
              <a:t>4.06 a. and b.</a:t>
            </a:r>
          </a:p>
        </p:txBody>
      </p:sp>
      <p:sp>
        <p:nvSpPr>
          <p:cNvPr id="3" name="Content Placeholder 2">
            <a:extLst>
              <a:ext uri="{FF2B5EF4-FFF2-40B4-BE49-F238E27FC236}">
                <a16:creationId xmlns:a16="http://schemas.microsoft.com/office/drawing/2014/main" id="{0C3D29EE-1038-04AB-7858-9FB71FD9A4FA}"/>
              </a:ext>
            </a:extLst>
          </p:cNvPr>
          <p:cNvSpPr>
            <a:spLocks noGrp="1"/>
          </p:cNvSpPr>
          <p:nvPr>
            <p:ph idx="1"/>
          </p:nvPr>
        </p:nvSpPr>
        <p:spPr>
          <a:xfrm>
            <a:off x="838200" y="1665514"/>
            <a:ext cx="10515600" cy="4511449"/>
          </a:xfrm>
        </p:spPr>
        <p:txBody>
          <a:bodyPr>
            <a:normAutofit/>
          </a:bodyPr>
          <a:lstStyle/>
          <a:p>
            <a:pPr algn="l" fontAlgn="base">
              <a:spcBef>
                <a:spcPts val="375"/>
              </a:spcBef>
              <a:spcAft>
                <a:spcPts val="750"/>
              </a:spcAft>
            </a:pPr>
            <a:r>
              <a:rPr lang="en-US" b="1" i="0" dirty="0">
                <a:solidFill>
                  <a:schemeClr val="accent2">
                    <a:lumMod val="50000"/>
                  </a:schemeClr>
                </a:solidFill>
                <a:effectLst/>
                <a:latin typeface="Open Sans" panose="020B0606030504020204" pitchFamily="34" charset="0"/>
              </a:rPr>
              <a:t>4.05 Impairment</a:t>
            </a:r>
          </a:p>
          <a:p>
            <a:pPr algn="l" fontAlgn="base">
              <a:spcAft>
                <a:spcPts val="600"/>
              </a:spcAft>
            </a:pPr>
            <a:r>
              <a:rPr lang="en-US" sz="2100" b="1" i="0" dirty="0">
                <a:solidFill>
                  <a:schemeClr val="accent2">
                    <a:lumMod val="50000"/>
                  </a:schemeClr>
                </a:solidFill>
                <a:effectLst/>
                <a:latin typeface="Open Sans" panose="020B0606030504020204" pitchFamily="34" charset="0"/>
              </a:rPr>
              <a:t>(a) Social workers should not allow their own personal problems, psychosocial distress, legal problems, substance abuse, or mental health difficulties to interfere with their professional judgment and performance or to jeopardize the best interests of people for whom they have a professional responsibility.</a:t>
            </a:r>
          </a:p>
          <a:p>
            <a:pPr algn="l" fontAlgn="base">
              <a:spcAft>
                <a:spcPts val="600"/>
              </a:spcAft>
            </a:pPr>
            <a:r>
              <a:rPr lang="en-US" sz="2100" b="1" i="0" dirty="0">
                <a:solidFill>
                  <a:schemeClr val="accent2">
                    <a:lumMod val="50000"/>
                  </a:schemeClr>
                </a:solidFill>
                <a:effectLst/>
                <a:latin typeface="Open Sans" panose="020B0606030504020204" pitchFamily="34" charset="0"/>
              </a:rPr>
              <a:t>(b) Social workers whose personal problems, psychosocial distress, legal problems, substance abuse, or mental health difficulties interfere with their professional judgment and performance should immediately seek consultation and take appropriate remedial action by seeking professional help, making adjustments in workload, terminating practice, or taking any other steps necessary to protect clients and others.</a:t>
            </a:r>
          </a:p>
          <a:p>
            <a:endParaRPr lang="en-US" dirty="0">
              <a:solidFill>
                <a:schemeClr val="accent1"/>
              </a:solidFill>
            </a:endParaRPr>
          </a:p>
        </p:txBody>
      </p:sp>
    </p:spTree>
    <p:extLst>
      <p:ext uri="{BB962C8B-B14F-4D97-AF65-F5344CB8AC3E}">
        <p14:creationId xmlns:p14="http://schemas.microsoft.com/office/powerpoint/2010/main" val="380732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6E3DA-3C61-00F9-5C68-63EE39B028B1}"/>
              </a:ext>
            </a:extLst>
          </p:cNvPr>
          <p:cNvSpPr>
            <a:spLocks noGrp="1"/>
          </p:cNvSpPr>
          <p:nvPr>
            <p:ph type="title"/>
          </p:nvPr>
        </p:nvSpPr>
        <p:spPr>
          <a:xfrm>
            <a:off x="729343" y="365126"/>
            <a:ext cx="10624457" cy="1093560"/>
          </a:xfrm>
        </p:spPr>
        <p:txBody>
          <a:bodyPr>
            <a:normAutofit fontScale="90000"/>
          </a:bodyPr>
          <a:lstStyle/>
          <a:p>
            <a:pPr algn="ctr"/>
            <a:r>
              <a:rPr lang="en-US" b="1" i="1" dirty="0">
                <a:solidFill>
                  <a:schemeClr val="accent1"/>
                </a:solidFill>
              </a:rPr>
              <a:t>Developing Skillful Self Disclosure </a:t>
            </a:r>
            <a:br>
              <a:rPr lang="en-US" b="1" i="1" dirty="0">
                <a:solidFill>
                  <a:schemeClr val="accent1"/>
                </a:solidFill>
              </a:rPr>
            </a:br>
            <a:r>
              <a:rPr lang="en-US" b="1" i="1" dirty="0">
                <a:solidFill>
                  <a:schemeClr val="accent1"/>
                </a:solidFill>
              </a:rPr>
              <a:t>Building on an Historical Perspective</a:t>
            </a:r>
          </a:p>
        </p:txBody>
      </p:sp>
      <p:sp>
        <p:nvSpPr>
          <p:cNvPr id="3" name="Content Placeholder 2">
            <a:extLst>
              <a:ext uri="{FF2B5EF4-FFF2-40B4-BE49-F238E27FC236}">
                <a16:creationId xmlns:a16="http://schemas.microsoft.com/office/drawing/2014/main" id="{B15D7994-1D16-7AA6-2AD3-08A1D841CFF2}"/>
              </a:ext>
            </a:extLst>
          </p:cNvPr>
          <p:cNvSpPr>
            <a:spLocks noGrp="1"/>
          </p:cNvSpPr>
          <p:nvPr>
            <p:ph idx="1"/>
          </p:nvPr>
        </p:nvSpPr>
        <p:spPr>
          <a:xfrm>
            <a:off x="838200" y="1458686"/>
            <a:ext cx="10515600" cy="5116285"/>
          </a:xfrm>
        </p:spPr>
        <p:txBody>
          <a:bodyPr>
            <a:normAutofit/>
          </a:bodyPr>
          <a:lstStyle/>
          <a:p>
            <a:r>
              <a:rPr lang="en-US" sz="2400" b="1" dirty="0">
                <a:solidFill>
                  <a:schemeClr val="accent2">
                    <a:lumMod val="50000"/>
                  </a:schemeClr>
                </a:solidFill>
              </a:rPr>
              <a:t>The Blank Screen</a:t>
            </a:r>
          </a:p>
          <a:p>
            <a:pPr marL="0" indent="0">
              <a:buNone/>
            </a:pPr>
            <a:r>
              <a:rPr lang="en-US" dirty="0">
                <a:solidFill>
                  <a:schemeClr val="accent2">
                    <a:lumMod val="50000"/>
                  </a:schemeClr>
                </a:solidFill>
              </a:rPr>
              <a:t>”…the metaphor of the blank screen served as the centerpiece of a model of the analytic situation as thoroughly antiseptic, in which all the patient’s experiences were generated within the mind of the patient, unprovoked, unstimulated, indeed unaffected by the analyst in any way at all.” </a:t>
            </a:r>
          </a:p>
          <a:p>
            <a:pPr marL="0" indent="0">
              <a:buNone/>
            </a:pPr>
            <a:r>
              <a:rPr lang="en-US" sz="1600" dirty="0">
                <a:solidFill>
                  <a:schemeClr val="accent2">
                    <a:lumMod val="50000"/>
                  </a:schemeClr>
                </a:solidFill>
              </a:rPr>
              <a:t> Mitchell, S. and Aaron, L. (1999) Relational Psychoanalysis, The Analytic Press, p. 39</a:t>
            </a:r>
          </a:p>
          <a:p>
            <a:endParaRPr lang="en-US" sz="1600" dirty="0">
              <a:solidFill>
                <a:schemeClr val="accent1"/>
              </a:solidFill>
            </a:endParaRPr>
          </a:p>
          <a:p>
            <a:r>
              <a:rPr lang="en-US" sz="2400" b="1" dirty="0">
                <a:solidFill>
                  <a:schemeClr val="accent2">
                    <a:lumMod val="50000"/>
                  </a:schemeClr>
                </a:solidFill>
              </a:rPr>
              <a:t>Analytic Neutrality </a:t>
            </a:r>
            <a:r>
              <a:rPr lang="en-US" b="1" dirty="0">
                <a:solidFill>
                  <a:schemeClr val="accent2">
                    <a:lumMod val="50000"/>
                  </a:schemeClr>
                </a:solidFill>
              </a:rPr>
              <a:t>– described by Anna Freud in 1936 – interpreted by some as being non-judgmental and by others as remaining aloof and non-reactive.</a:t>
            </a:r>
          </a:p>
          <a:p>
            <a:pPr marL="0" indent="0">
              <a:buNone/>
            </a:pPr>
            <a:r>
              <a:rPr lang="en-US" dirty="0">
                <a:solidFill>
                  <a:schemeClr val="accent2">
                    <a:lumMod val="50000"/>
                  </a:schemeClr>
                </a:solidFill>
                <a:effectLst/>
                <a:latin typeface="Arial" panose="020B0604020202020204" pitchFamily="34" charset="0"/>
              </a:rPr>
              <a:t>J. Greenberg argues that while personal revelation refers to analysts' telling patients about themselves (a recognizable behavior), neutrality is a nonbehavioral concept. Neutrality is viewed as a way of understanding the goal of the analyst's behavior. The implication of neutrality as a goal of analysis is that the analyst should try to create an atmosphere in which respect for all aspects of the patient's personality predominates.</a:t>
            </a:r>
          </a:p>
          <a:p>
            <a:pPr marL="0" indent="0">
              <a:buNone/>
            </a:pPr>
            <a:r>
              <a:rPr lang="en-US" sz="1600" dirty="0">
                <a:solidFill>
                  <a:schemeClr val="accent2">
                    <a:lumMod val="50000"/>
                  </a:schemeClr>
                </a:solidFill>
                <a:effectLst/>
                <a:latin typeface="Arial" panose="020B0604020202020204" pitchFamily="34" charset="0"/>
              </a:rPr>
              <a:t>Greenberg, J. R. (1986). The problem of analytic neutrality. </a:t>
            </a:r>
            <a:r>
              <a:rPr lang="en-US" sz="1600" i="1" dirty="0">
                <a:solidFill>
                  <a:schemeClr val="accent2">
                    <a:lumMod val="50000"/>
                  </a:schemeClr>
                </a:solidFill>
                <a:effectLst/>
                <a:latin typeface="Arial" panose="020B0604020202020204" pitchFamily="34" charset="0"/>
              </a:rPr>
              <a:t>Contemporary Psychoanalysis, 22</a:t>
            </a:r>
            <a:r>
              <a:rPr lang="en-US" sz="1600" dirty="0">
                <a:solidFill>
                  <a:schemeClr val="accent2">
                    <a:lumMod val="50000"/>
                  </a:schemeClr>
                </a:solidFill>
                <a:effectLst/>
                <a:latin typeface="Arial" panose="020B0604020202020204" pitchFamily="34" charset="0"/>
              </a:rPr>
              <a:t>(1), 76–86. </a:t>
            </a:r>
            <a:r>
              <a:rPr lang="en-US" sz="1600" u="none" strike="noStrike" dirty="0">
                <a:solidFill>
                  <a:schemeClr val="accent2">
                    <a:lumMod val="50000"/>
                  </a:schemeClr>
                </a:solidFill>
                <a:effectLst/>
                <a:latin typeface="Arial" panose="020B0604020202020204" pitchFamily="34" charset="0"/>
                <a:hlinkClick r:id="rId3">
                  <a:extLst>
                    <a:ext uri="{A12FA001-AC4F-418D-AE19-62706E023703}">
                      <ahyp:hlinkClr xmlns:ahyp="http://schemas.microsoft.com/office/drawing/2018/hyperlinkcolor" val="tx"/>
                    </a:ext>
                  </a:extLst>
                </a:hlinkClick>
              </a:rPr>
              <a:t>https://doi.org/10.1080/00107530.1986.10746116</a:t>
            </a:r>
            <a:endParaRPr lang="en-US" sz="1600" dirty="0">
              <a:solidFill>
                <a:schemeClr val="accent2">
                  <a:lumMod val="50000"/>
                </a:schemeClr>
              </a:solidFill>
              <a:effectLst/>
              <a:latin typeface="Arial" panose="020B0604020202020204" pitchFamily="34" charset="0"/>
            </a:endParaRPr>
          </a:p>
          <a:p>
            <a:pPr marL="0" indent="0">
              <a:buNone/>
            </a:pPr>
            <a:endParaRPr lang="en-US" dirty="0">
              <a:solidFill>
                <a:schemeClr val="accent2">
                  <a:lumMod val="50000"/>
                </a:schemeClr>
              </a:solidFill>
              <a:latin typeface="Arial" panose="020B0604020202020204" pitchFamily="34" charset="0"/>
            </a:endParaRPr>
          </a:p>
          <a:p>
            <a:pPr marL="0" indent="0">
              <a:buNone/>
            </a:pPr>
            <a:endParaRPr lang="en-US" dirty="0">
              <a:effectLst/>
              <a:latin typeface="Arial" panose="020B0604020202020204" pitchFamily="34" charset="0"/>
            </a:endParaRPr>
          </a:p>
          <a:p>
            <a:pPr marL="0" indent="0">
              <a:buNone/>
            </a:pPr>
            <a:endParaRPr lang="en-US" dirty="0">
              <a:solidFill>
                <a:schemeClr val="accent1"/>
              </a:solidFill>
            </a:endParaRPr>
          </a:p>
          <a:p>
            <a:endParaRPr lang="en-US" dirty="0">
              <a:solidFill>
                <a:schemeClr val="accent1"/>
              </a:solidFill>
            </a:endParaRPr>
          </a:p>
          <a:p>
            <a:pPr marL="0" indent="0">
              <a:buNone/>
            </a:pPr>
            <a:endParaRPr lang="en-US" sz="1600" dirty="0">
              <a:solidFill>
                <a:schemeClr val="accent1"/>
              </a:solidFill>
            </a:endParaRPr>
          </a:p>
        </p:txBody>
      </p:sp>
    </p:spTree>
    <p:extLst>
      <p:ext uri="{BB962C8B-B14F-4D97-AF65-F5344CB8AC3E}">
        <p14:creationId xmlns:p14="http://schemas.microsoft.com/office/powerpoint/2010/main" val="3688192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43EA0-E886-4368-09F8-210082DD9060}"/>
              </a:ext>
            </a:extLst>
          </p:cNvPr>
          <p:cNvSpPr>
            <a:spLocks noGrp="1"/>
          </p:cNvSpPr>
          <p:nvPr>
            <p:ph type="title"/>
          </p:nvPr>
        </p:nvSpPr>
        <p:spPr>
          <a:xfrm>
            <a:off x="130629" y="0"/>
            <a:ext cx="11146971" cy="1513114"/>
          </a:xfrm>
        </p:spPr>
        <p:txBody>
          <a:bodyPr>
            <a:normAutofit fontScale="90000"/>
          </a:bodyPr>
          <a:lstStyle/>
          <a:p>
            <a:pPr marL="0" indent="0" algn="ctr">
              <a:buNone/>
            </a:pPr>
            <a:br>
              <a:rPr lang="en-US" sz="3200" dirty="0"/>
            </a:br>
            <a:r>
              <a:rPr lang="en-US" sz="3200" dirty="0">
                <a:solidFill>
                  <a:schemeClr val="accent2">
                    <a:lumMod val="50000"/>
                  </a:schemeClr>
                </a:solidFill>
              </a:rPr>
              <a:t>The “Blank Screen or Blank Slate”</a:t>
            </a:r>
            <a:br>
              <a:rPr lang="en-US" sz="3200" dirty="0">
                <a:solidFill>
                  <a:schemeClr val="accent2">
                    <a:lumMod val="50000"/>
                  </a:schemeClr>
                </a:solidFill>
              </a:rPr>
            </a:br>
            <a:r>
              <a:rPr lang="en-US" sz="1800" dirty="0">
                <a:solidFill>
                  <a:schemeClr val="accent2">
                    <a:lumMod val="50000"/>
                  </a:schemeClr>
                </a:solidFill>
              </a:rPr>
              <a:t>Hoffman, I. (1999) The patient as interpreter of the analyst’s experience in Mitchell, S and Aaron, L, eds., </a:t>
            </a:r>
            <a:br>
              <a:rPr lang="en-US" sz="1800" dirty="0">
                <a:solidFill>
                  <a:schemeClr val="accent2">
                    <a:lumMod val="50000"/>
                  </a:schemeClr>
                </a:solidFill>
              </a:rPr>
            </a:br>
            <a:r>
              <a:rPr lang="en-US" sz="1800" dirty="0">
                <a:solidFill>
                  <a:schemeClr val="accent2">
                    <a:lumMod val="50000"/>
                  </a:schemeClr>
                </a:solidFill>
              </a:rPr>
              <a:t> </a:t>
            </a:r>
            <a:r>
              <a:rPr lang="en-US" sz="1800" i="1" dirty="0">
                <a:solidFill>
                  <a:schemeClr val="accent2">
                    <a:lumMod val="50000"/>
                  </a:schemeClr>
                </a:solidFill>
              </a:rPr>
              <a:t>Relational Psychoanalysis, </a:t>
            </a:r>
            <a:r>
              <a:rPr lang="en-US" sz="1800" dirty="0">
                <a:solidFill>
                  <a:schemeClr val="accent2">
                    <a:lumMod val="50000"/>
                  </a:schemeClr>
                </a:solidFill>
              </a:rPr>
              <a:t>The Analytic Press.</a:t>
            </a:r>
            <a:r>
              <a:rPr lang="en-US" sz="1800" i="1" dirty="0">
                <a:solidFill>
                  <a:schemeClr val="accent2">
                    <a:lumMod val="50000"/>
                  </a:schemeClr>
                </a:solidFill>
              </a:rPr>
              <a:t> </a:t>
            </a:r>
            <a:br>
              <a:rPr lang="en-US" sz="1800" dirty="0">
                <a:solidFill>
                  <a:schemeClr val="accent2">
                    <a:lumMod val="50000"/>
                  </a:schemeClr>
                </a:solidFill>
              </a:rPr>
            </a:br>
            <a:br>
              <a:rPr lang="en-US" sz="1800" dirty="0"/>
            </a:br>
            <a:r>
              <a:rPr lang="en-US" sz="3200" dirty="0"/>
              <a:t> </a:t>
            </a:r>
          </a:p>
        </p:txBody>
      </p:sp>
      <p:sp>
        <p:nvSpPr>
          <p:cNvPr id="3" name="Content Placeholder 2">
            <a:extLst>
              <a:ext uri="{FF2B5EF4-FFF2-40B4-BE49-F238E27FC236}">
                <a16:creationId xmlns:a16="http://schemas.microsoft.com/office/drawing/2014/main" id="{13CCF48F-CC61-89B4-3975-424066A6932F}"/>
              </a:ext>
            </a:extLst>
          </p:cNvPr>
          <p:cNvSpPr>
            <a:spLocks noGrp="1"/>
          </p:cNvSpPr>
          <p:nvPr>
            <p:ph idx="1"/>
          </p:nvPr>
        </p:nvSpPr>
        <p:spPr>
          <a:xfrm>
            <a:off x="304801" y="1662339"/>
            <a:ext cx="10591800" cy="4782003"/>
          </a:xfrm>
        </p:spPr>
        <p:txBody>
          <a:bodyPr>
            <a:normAutofit lnSpcReduction="10000"/>
          </a:bodyPr>
          <a:lstStyle/>
          <a:p>
            <a:r>
              <a:rPr lang="en-US" dirty="0"/>
              <a:t> </a:t>
            </a:r>
            <a:r>
              <a:rPr lang="en-US" sz="2000" dirty="0">
                <a:solidFill>
                  <a:schemeClr val="accent2">
                    <a:lumMod val="50000"/>
                  </a:schemeClr>
                </a:solidFill>
              </a:rPr>
              <a:t>Critiques began in the 1950s, especially of the idea that the client’s reactions were divorced from the impact of the therapist’s presence or personality</a:t>
            </a:r>
          </a:p>
          <a:p>
            <a:r>
              <a:rPr lang="en-US" sz="2000" dirty="0">
                <a:solidFill>
                  <a:schemeClr val="accent2">
                    <a:lumMod val="50000"/>
                  </a:schemeClr>
                </a:solidFill>
              </a:rPr>
              <a:t>Calling the transference a “distortion of reality” based on the patient’s past experiences  fantasies, wishes, or conflicts can be a way for the therapist to protect themselves from grappling with their impact, which in some instances may be out of their awareness and blank screen allows it to stay out of awareness</a:t>
            </a:r>
          </a:p>
          <a:p>
            <a:r>
              <a:rPr lang="en-US" sz="2000" dirty="0">
                <a:solidFill>
                  <a:schemeClr val="accent2">
                    <a:lumMod val="50000"/>
                  </a:schemeClr>
                </a:solidFill>
              </a:rPr>
              <a:t>The relative anonymity of the therapist as regards real attributes and circumstances in their life facilitates the work</a:t>
            </a:r>
          </a:p>
          <a:p>
            <a:r>
              <a:rPr lang="en-US" sz="2000" dirty="0">
                <a:solidFill>
                  <a:schemeClr val="accent2">
                    <a:lumMod val="50000"/>
                  </a:schemeClr>
                </a:solidFill>
              </a:rPr>
              <a:t>Some theorists point to a distinction between “realistic” and “unrealistic” perceptions of the analyst while others insist that the patient’s perceptions always have a basis in the here and now relationship which then becomes the focal point on which to hang previous experiences in forming a transference</a:t>
            </a:r>
          </a:p>
          <a:p>
            <a:endParaRPr lang="en-US" sz="2000" dirty="0"/>
          </a:p>
          <a:p>
            <a:pPr marL="0" indent="0">
              <a:buNone/>
            </a:pPr>
            <a:r>
              <a:rPr lang="en-US" sz="2000" dirty="0"/>
              <a:t>				</a:t>
            </a:r>
          </a:p>
          <a:p>
            <a:endParaRPr lang="en-US" sz="2000" dirty="0"/>
          </a:p>
          <a:p>
            <a:endParaRPr lang="en-US" dirty="0"/>
          </a:p>
        </p:txBody>
      </p:sp>
    </p:spTree>
    <p:extLst>
      <p:ext uri="{BB962C8B-B14F-4D97-AF65-F5344CB8AC3E}">
        <p14:creationId xmlns:p14="http://schemas.microsoft.com/office/powerpoint/2010/main" val="2185472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A9B51-1B45-16A3-F726-E44D64666754}"/>
              </a:ext>
            </a:extLst>
          </p:cNvPr>
          <p:cNvSpPr>
            <a:spLocks noGrp="1"/>
          </p:cNvSpPr>
          <p:nvPr>
            <p:ph type="title"/>
          </p:nvPr>
        </p:nvSpPr>
        <p:spPr>
          <a:xfrm>
            <a:off x="838200" y="365126"/>
            <a:ext cx="10515600" cy="952046"/>
          </a:xfrm>
        </p:spPr>
        <p:txBody>
          <a:bodyPr>
            <a:normAutofit/>
          </a:bodyPr>
          <a:lstStyle/>
          <a:p>
            <a:pPr algn="ctr"/>
            <a:r>
              <a:rPr lang="en-US" sz="4000" b="1" dirty="0">
                <a:solidFill>
                  <a:schemeClr val="accent2">
                    <a:lumMod val="50000"/>
                  </a:schemeClr>
                </a:solidFill>
              </a:rPr>
              <a:t>Self-Psychology </a:t>
            </a:r>
          </a:p>
        </p:txBody>
      </p:sp>
      <p:sp>
        <p:nvSpPr>
          <p:cNvPr id="3" name="Content Placeholder 2">
            <a:extLst>
              <a:ext uri="{FF2B5EF4-FFF2-40B4-BE49-F238E27FC236}">
                <a16:creationId xmlns:a16="http://schemas.microsoft.com/office/drawing/2014/main" id="{2B37781C-D08F-ECAF-87EA-8A3FD9591220}"/>
              </a:ext>
            </a:extLst>
          </p:cNvPr>
          <p:cNvSpPr>
            <a:spLocks noGrp="1"/>
          </p:cNvSpPr>
          <p:nvPr>
            <p:ph idx="1"/>
          </p:nvPr>
        </p:nvSpPr>
        <p:spPr/>
        <p:txBody>
          <a:bodyPr>
            <a:normAutofit/>
          </a:bodyPr>
          <a:lstStyle/>
          <a:p>
            <a:pPr marL="0" indent="0">
              <a:buNone/>
            </a:pPr>
            <a:r>
              <a:rPr lang="en-US" dirty="0">
                <a:solidFill>
                  <a:schemeClr val="accent1"/>
                </a:solidFill>
              </a:rPr>
              <a:t>By the 1980s, Kohut focused on the empathic connection between therapist and  patient and on the process of breaks in empathy that needed to be repaired. There was room for a more relaxed, friendly and spontaneous relationship. He also said that it was “rude” not to answer questions. In dealing with disorders of the Self, he wrote about narcissistic development and narcissistic transferences: mirroring and idealizing and how therapeutic relationships replicated developmental processes and were therefore healing. Yet there would still be “optimal frustration” and this would lead to strengthening of the self – in childhood and in therapy. “Optimal” being the key word.</a:t>
            </a:r>
          </a:p>
          <a:p>
            <a:pPr marL="0" indent="0">
              <a:buNone/>
            </a:pPr>
            <a:r>
              <a:rPr lang="en-US" dirty="0">
                <a:solidFill>
                  <a:schemeClr val="accent1"/>
                </a:solidFill>
              </a:rPr>
              <a:t>Endorsed being friendly and naturally responsive. “My son fell off his bike and broke his leg” ”Oh, no, that’s too bad. How’s he doing?”</a:t>
            </a:r>
          </a:p>
          <a:p>
            <a:pPr marL="0" indent="0">
              <a:buNone/>
            </a:pPr>
            <a:endParaRPr lang="en-US" dirty="0"/>
          </a:p>
        </p:txBody>
      </p:sp>
    </p:spTree>
    <p:extLst>
      <p:ext uri="{BB962C8B-B14F-4D97-AF65-F5344CB8AC3E}">
        <p14:creationId xmlns:p14="http://schemas.microsoft.com/office/powerpoint/2010/main" val="691640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F1083-B55C-9158-2B49-E79081F54F00}"/>
              </a:ext>
            </a:extLst>
          </p:cNvPr>
          <p:cNvSpPr>
            <a:spLocks noGrp="1"/>
          </p:cNvSpPr>
          <p:nvPr>
            <p:ph type="title"/>
          </p:nvPr>
        </p:nvSpPr>
        <p:spPr>
          <a:xfrm>
            <a:off x="816429" y="147410"/>
            <a:ext cx="10515600" cy="788761"/>
          </a:xfrm>
        </p:spPr>
        <p:txBody>
          <a:bodyPr>
            <a:normAutofit fontScale="90000"/>
          </a:bodyPr>
          <a:lstStyle/>
          <a:p>
            <a:pPr algn="ctr"/>
            <a:r>
              <a:rPr lang="en-US" sz="2400" b="1" dirty="0">
                <a:solidFill>
                  <a:schemeClr val="accent1">
                    <a:lumMod val="75000"/>
                  </a:schemeClr>
                </a:solidFill>
                <a:latin typeface="+mn-lt"/>
              </a:rPr>
              <a:t>EVOLUTION OF THE LANGUAGE </a:t>
            </a:r>
            <a:br>
              <a:rPr lang="en-US" sz="2400" b="1" dirty="0">
                <a:solidFill>
                  <a:schemeClr val="accent1">
                    <a:lumMod val="75000"/>
                  </a:schemeClr>
                </a:solidFill>
                <a:latin typeface="+mn-lt"/>
              </a:rPr>
            </a:br>
            <a:r>
              <a:rPr lang="en-US" sz="2400" b="1" dirty="0">
                <a:solidFill>
                  <a:schemeClr val="accent1">
                    <a:lumMod val="75000"/>
                  </a:schemeClr>
                </a:solidFill>
                <a:latin typeface="+mn-lt"/>
              </a:rPr>
              <a:t>DESCRIBING THE STANCE OF THE THERAPIST</a:t>
            </a:r>
          </a:p>
        </p:txBody>
      </p:sp>
      <p:sp>
        <p:nvSpPr>
          <p:cNvPr id="3" name="Content Placeholder 2">
            <a:extLst>
              <a:ext uri="{FF2B5EF4-FFF2-40B4-BE49-F238E27FC236}">
                <a16:creationId xmlns:a16="http://schemas.microsoft.com/office/drawing/2014/main" id="{36BCDDE9-75DD-F0AA-A4DE-DD599BCE51F3}"/>
              </a:ext>
            </a:extLst>
          </p:cNvPr>
          <p:cNvSpPr>
            <a:spLocks noGrp="1"/>
          </p:cNvSpPr>
          <p:nvPr>
            <p:ph idx="1"/>
          </p:nvPr>
        </p:nvSpPr>
        <p:spPr>
          <a:xfrm>
            <a:off x="816429" y="1077686"/>
            <a:ext cx="10515600" cy="5153706"/>
          </a:xfrm>
        </p:spPr>
        <p:txBody>
          <a:bodyPr>
            <a:normAutofit/>
          </a:bodyPr>
          <a:lstStyle/>
          <a:p>
            <a:r>
              <a:rPr lang="en-US" sz="1800" b="1" dirty="0">
                <a:solidFill>
                  <a:schemeClr val="accent2">
                    <a:lumMod val="50000"/>
                  </a:schemeClr>
                </a:solidFill>
              </a:rPr>
              <a:t>The “working alliance” – (a long-term social work concept) began to appear in the broader context</a:t>
            </a:r>
          </a:p>
          <a:p>
            <a:r>
              <a:rPr lang="en-US" sz="1800" b="1" dirty="0">
                <a:solidFill>
                  <a:schemeClr val="accent2">
                    <a:lumMod val="50000"/>
                  </a:schemeClr>
                </a:solidFill>
              </a:rPr>
              <a:t>The “real object” in object relations theory – to refer to how the client would see the therapist (as opposed to an object completely distorted by the client’s transference projections)</a:t>
            </a:r>
          </a:p>
          <a:p>
            <a:r>
              <a:rPr lang="en-US" sz="1800" b="1" dirty="0">
                <a:solidFill>
                  <a:schemeClr val="accent2">
                    <a:lumMod val="50000"/>
                  </a:schemeClr>
                </a:solidFill>
              </a:rPr>
              <a:t>An “empathic listener” – Self Psychology forming an “empathic bond” with the client</a:t>
            </a:r>
          </a:p>
          <a:p>
            <a:r>
              <a:rPr lang="en-US" sz="1800" b="1" dirty="0">
                <a:solidFill>
                  <a:schemeClr val="accent2">
                    <a:lumMod val="50000"/>
                  </a:schemeClr>
                </a:solidFill>
              </a:rPr>
              <a:t>The viewpoint of relational psychoanalysis that emerged in the 1980-90s was transformative: the therapy was seen as centered on the relationship between the client and the therapist, which was conceptualized as being </a:t>
            </a:r>
            <a:r>
              <a:rPr lang="en-US" sz="1800" b="1" i="1" dirty="0">
                <a:solidFill>
                  <a:schemeClr val="accent2">
                    <a:lumMod val="50000"/>
                  </a:schemeClr>
                </a:solidFill>
              </a:rPr>
              <a:t>co-created</a:t>
            </a:r>
            <a:r>
              <a:rPr lang="en-US" sz="1800" b="1" dirty="0">
                <a:solidFill>
                  <a:schemeClr val="accent2">
                    <a:lumMod val="50000"/>
                  </a:schemeClr>
                </a:solidFill>
              </a:rPr>
              <a:t> in the interaction between the two. Both people in the therapeutic equation were participating in this </a:t>
            </a:r>
            <a:r>
              <a:rPr lang="en-US" sz="1800" b="1" i="1" dirty="0">
                <a:solidFill>
                  <a:schemeClr val="accent2">
                    <a:lumMod val="50000"/>
                  </a:schemeClr>
                </a:solidFill>
              </a:rPr>
              <a:t>co-creation</a:t>
            </a:r>
            <a:r>
              <a:rPr lang="en-US" sz="1800" b="1" dirty="0">
                <a:solidFill>
                  <a:schemeClr val="accent2">
                    <a:lumMod val="50000"/>
                  </a:schemeClr>
                </a:solidFill>
              </a:rPr>
              <a:t>, the relationship was no longer seen as a one-way street entirely based on the client’s projections onto the ‘blank screen” of the therapist.</a:t>
            </a:r>
          </a:p>
          <a:p>
            <a:endParaRPr lang="en-US" sz="1800" b="1" dirty="0">
              <a:solidFill>
                <a:schemeClr val="accent2">
                  <a:lumMod val="50000"/>
                </a:schemeClr>
              </a:solidFill>
            </a:endParaRPr>
          </a:p>
          <a:p>
            <a:endParaRPr lang="en-US" sz="1800" b="1" dirty="0">
              <a:solidFill>
                <a:schemeClr val="accent1">
                  <a:lumMod val="75000"/>
                </a:schemeClr>
              </a:solidFill>
            </a:endParaRPr>
          </a:p>
        </p:txBody>
      </p:sp>
    </p:spTree>
    <p:extLst>
      <p:ext uri="{BB962C8B-B14F-4D97-AF65-F5344CB8AC3E}">
        <p14:creationId xmlns:p14="http://schemas.microsoft.com/office/powerpoint/2010/main" val="4113476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F8DD9CC-3397-3A7A-97CB-199FFE6F2909}"/>
              </a:ext>
            </a:extLst>
          </p:cNvPr>
          <p:cNvSpPr>
            <a:spLocks noGrp="1"/>
          </p:cNvSpPr>
          <p:nvPr>
            <p:ph type="title"/>
          </p:nvPr>
        </p:nvSpPr>
        <p:spPr>
          <a:xfrm>
            <a:off x="584616" y="609599"/>
            <a:ext cx="8649325" cy="1159239"/>
          </a:xfrm>
        </p:spPr>
        <p:txBody>
          <a:bodyPr>
            <a:normAutofit fontScale="90000"/>
          </a:bodyPr>
          <a:lstStyle/>
          <a:p>
            <a:r>
              <a:rPr lang="en-US" dirty="0"/>
              <a:t>The Complexities of Self-Disclosure</a:t>
            </a:r>
            <a:br>
              <a:rPr lang="en-US" dirty="0"/>
            </a:br>
            <a:r>
              <a:rPr lang="en-US" dirty="0"/>
              <a:t> </a:t>
            </a:r>
          </a:p>
        </p:txBody>
      </p:sp>
      <p:pic>
        <p:nvPicPr>
          <p:cNvPr id="5" name="Content Placeholder 4" descr="Bird in a flowering bush with a green background">
            <a:extLst>
              <a:ext uri="{FF2B5EF4-FFF2-40B4-BE49-F238E27FC236}">
                <a16:creationId xmlns:a16="http://schemas.microsoft.com/office/drawing/2014/main" id="{7CD8D279-4345-8C3E-7D7A-F731409C6664}"/>
              </a:ext>
            </a:extLst>
          </p:cNvPr>
          <p:cNvPicPr>
            <a:picLocks noGrp="1" noChangeAspect="1"/>
          </p:cNvPicPr>
          <p:nvPr>
            <p:ph idx="4294967295"/>
          </p:nvPr>
        </p:nvPicPr>
        <p:blipFill>
          <a:blip r:embed="rId2"/>
          <a:stretch>
            <a:fillRect/>
          </a:stretch>
        </p:blipFill>
        <p:spPr>
          <a:xfrm>
            <a:off x="2398426" y="2171024"/>
            <a:ext cx="6413500" cy="4484688"/>
          </a:xfrm>
        </p:spPr>
      </p:pic>
    </p:spTree>
    <p:extLst>
      <p:ext uri="{BB962C8B-B14F-4D97-AF65-F5344CB8AC3E}">
        <p14:creationId xmlns:p14="http://schemas.microsoft.com/office/powerpoint/2010/main" val="1529026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47187-B0A5-EB55-03A9-92DBE41234C3}"/>
              </a:ext>
            </a:extLst>
          </p:cNvPr>
          <p:cNvSpPr>
            <a:spLocks noGrp="1"/>
          </p:cNvSpPr>
          <p:nvPr>
            <p:ph type="title"/>
          </p:nvPr>
        </p:nvSpPr>
        <p:spPr>
          <a:xfrm>
            <a:off x="677334" y="609600"/>
            <a:ext cx="8596668" cy="686766"/>
          </a:xfrm>
        </p:spPr>
        <p:txBody>
          <a:bodyPr>
            <a:noAutofit/>
          </a:bodyPr>
          <a:lstStyle/>
          <a:p>
            <a:pPr algn="ctr"/>
            <a:r>
              <a:rPr lang="en-US" sz="3200" dirty="0"/>
              <a:t>The Complexities of Self-Disclosure</a:t>
            </a:r>
          </a:p>
        </p:txBody>
      </p:sp>
      <p:sp>
        <p:nvSpPr>
          <p:cNvPr id="3" name="Content Placeholder 2">
            <a:extLst>
              <a:ext uri="{FF2B5EF4-FFF2-40B4-BE49-F238E27FC236}">
                <a16:creationId xmlns:a16="http://schemas.microsoft.com/office/drawing/2014/main" id="{D29E4BB1-BF1C-ADD4-E0FC-4AFC2C14A95D}"/>
              </a:ext>
            </a:extLst>
          </p:cNvPr>
          <p:cNvSpPr>
            <a:spLocks noGrp="1"/>
          </p:cNvSpPr>
          <p:nvPr>
            <p:ph idx="1"/>
          </p:nvPr>
        </p:nvSpPr>
        <p:spPr/>
        <p:txBody>
          <a:bodyPr>
            <a:normAutofit fontScale="85000" lnSpcReduction="20000"/>
          </a:bodyPr>
          <a:lstStyle/>
          <a:p>
            <a:r>
              <a:rPr lang="en-US" sz="1800" dirty="0">
                <a:solidFill>
                  <a:schemeClr val="accent2">
                    <a:lumMod val="50000"/>
                  </a:schemeClr>
                </a:solidFill>
              </a:rPr>
              <a:t>Social Work is based on a colonial model where we work in offices or agencies or buildings and we represent governmental agencies, institutions or non-profits or we are licensed by the state to practice independently; seldom are we known personally by our clients and if we are, we are likely to refer them on to a colleague</a:t>
            </a:r>
          </a:p>
          <a:p>
            <a:r>
              <a:rPr lang="en-US" sz="1800" dirty="0">
                <a:solidFill>
                  <a:schemeClr val="accent2">
                    <a:lumMod val="50000"/>
                  </a:schemeClr>
                </a:solidFill>
              </a:rPr>
              <a:t>In traditional cultures, healers are embedded within the communities where they work so that their external lives and circumstances are well known to everyone (personal communication: Maureen Dean). However, revealing their internal thoughts, feelings and process is another matter altogether depending on the relationship and the personal interpretation of their role.</a:t>
            </a:r>
          </a:p>
          <a:p>
            <a:r>
              <a:rPr lang="en-US" sz="1800" dirty="0">
                <a:solidFill>
                  <a:schemeClr val="accent2">
                    <a:lumMod val="50000"/>
                  </a:schemeClr>
                </a:solidFill>
              </a:rPr>
              <a:t> On the face of it, it may seem tempting to “de-colonize” ourselves as healing instruments by sharing our own process or our own experiences whenever the thought occurs to us with such goals as:</a:t>
            </a:r>
          </a:p>
          <a:p>
            <a:pPr marL="0" indent="0">
              <a:buNone/>
            </a:pPr>
            <a:r>
              <a:rPr lang="en-US" sz="1800" dirty="0">
                <a:solidFill>
                  <a:schemeClr val="accent2">
                    <a:lumMod val="50000"/>
                  </a:schemeClr>
                </a:solidFill>
              </a:rPr>
              <a:t>    ~ equalizing the power in the relationship </a:t>
            </a:r>
          </a:p>
          <a:p>
            <a:pPr marL="0" indent="0">
              <a:buNone/>
            </a:pPr>
            <a:r>
              <a:rPr lang="en-US" sz="1800" dirty="0">
                <a:solidFill>
                  <a:schemeClr val="accent2">
                    <a:lumMod val="50000"/>
                  </a:schemeClr>
                </a:solidFill>
              </a:rPr>
              <a:t>    ~ acknowledging that I am a “wounded healer” and sharing my process</a:t>
            </a:r>
          </a:p>
          <a:p>
            <a:pPr marL="0" indent="0">
              <a:buNone/>
            </a:pPr>
            <a:r>
              <a:rPr lang="en-US" sz="1800" dirty="0">
                <a:solidFill>
                  <a:schemeClr val="accent2">
                    <a:lumMod val="50000"/>
                  </a:schemeClr>
                </a:solidFill>
              </a:rPr>
              <a:t>    ~ joining with the suffering of the client(s) in order to establish an empathic bond and  	let them know they are not alone.</a:t>
            </a:r>
          </a:p>
          <a:p>
            <a:endParaRPr lang="en-US" dirty="0"/>
          </a:p>
        </p:txBody>
      </p:sp>
    </p:spTree>
    <p:extLst>
      <p:ext uri="{BB962C8B-B14F-4D97-AF65-F5344CB8AC3E}">
        <p14:creationId xmlns:p14="http://schemas.microsoft.com/office/powerpoint/2010/main" val="236009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E27AC-4733-DB02-5C78-64E57A6D011F}"/>
              </a:ext>
            </a:extLst>
          </p:cNvPr>
          <p:cNvSpPr>
            <a:spLocks noGrp="1"/>
          </p:cNvSpPr>
          <p:nvPr>
            <p:ph type="title"/>
          </p:nvPr>
        </p:nvSpPr>
        <p:spPr>
          <a:xfrm>
            <a:off x="416689" y="609600"/>
            <a:ext cx="8857313" cy="1705337"/>
          </a:xfrm>
        </p:spPr>
        <p:txBody>
          <a:bodyPr>
            <a:normAutofit fontScale="90000"/>
          </a:bodyPr>
          <a:lstStyle/>
          <a:p>
            <a:pPr algn="ctr"/>
            <a:r>
              <a:rPr lang="en-US" sz="2200" dirty="0"/>
              <a:t>Self-Disclosure Research and Resource:</a:t>
            </a:r>
            <a:br>
              <a:rPr lang="en-US" sz="2200" dirty="0"/>
            </a:br>
            <a:r>
              <a:rPr lang="en-US" sz="2200" dirty="0"/>
              <a:t>Criteria for Therapist Self-Disclosure: An exploration of the conscious use of self in Psychotherapy</a:t>
            </a:r>
            <a:br>
              <a:rPr lang="en-US" sz="2200" dirty="0"/>
            </a:br>
            <a:r>
              <a:rPr lang="en-US" sz="2200" dirty="0"/>
              <a:t>Judith C. Simon (1987)</a:t>
            </a:r>
            <a:br>
              <a:rPr lang="en-US" sz="2200" dirty="0"/>
            </a:br>
            <a:r>
              <a:rPr lang="en-US" sz="2200" dirty="0"/>
              <a:t>https://</a:t>
            </a:r>
            <a:r>
              <a:rPr lang="en-US" sz="2200" dirty="0" err="1"/>
              <a:t>sanville.edu</a:t>
            </a:r>
            <a:r>
              <a:rPr lang="en-US" sz="2200" dirty="0"/>
              <a:t>/wp-content/uploads/2018/12/Simon-Judith-</a:t>
            </a:r>
            <a:r>
              <a:rPr lang="en-US" sz="2200" dirty="0" err="1"/>
              <a:t>C.pdf</a:t>
            </a:r>
            <a:br>
              <a:rPr lang="en-US" sz="2200" dirty="0"/>
            </a:br>
            <a:endParaRPr lang="en-US" sz="2200" dirty="0"/>
          </a:p>
        </p:txBody>
      </p:sp>
      <p:sp>
        <p:nvSpPr>
          <p:cNvPr id="3" name="Content Placeholder 2">
            <a:extLst>
              <a:ext uri="{FF2B5EF4-FFF2-40B4-BE49-F238E27FC236}">
                <a16:creationId xmlns:a16="http://schemas.microsoft.com/office/drawing/2014/main" id="{D8D7CDA5-6C21-C1F4-9A9C-6763CDAAA57F}"/>
              </a:ext>
            </a:extLst>
          </p:cNvPr>
          <p:cNvSpPr>
            <a:spLocks noGrp="1"/>
          </p:cNvSpPr>
          <p:nvPr>
            <p:ph idx="1"/>
          </p:nvPr>
        </p:nvSpPr>
        <p:spPr>
          <a:xfrm>
            <a:off x="659757" y="2824223"/>
            <a:ext cx="8614245" cy="3217139"/>
          </a:xfrm>
        </p:spPr>
        <p:txBody>
          <a:bodyPr/>
          <a:lstStyle/>
          <a:p>
            <a:r>
              <a:rPr lang="en-US" dirty="0">
                <a:solidFill>
                  <a:schemeClr val="accent2">
                    <a:lumMod val="75000"/>
                  </a:schemeClr>
                </a:solidFill>
              </a:rPr>
              <a:t>Research on Self-disclosure among clinical social workers, psychologists and psychiatrists based on 27 questionnaires and 8 in-depth interviews</a:t>
            </a:r>
          </a:p>
          <a:p>
            <a:r>
              <a:rPr lang="en-US" dirty="0">
                <a:solidFill>
                  <a:schemeClr val="accent2">
                    <a:lumMod val="75000"/>
                  </a:schemeClr>
                </a:solidFill>
              </a:rPr>
              <a:t>Reasons For Self-Disclosure: modeling, fostering the working alliance, validating reality, encouraging the client’s autonomy, satisfaction for the therapist.</a:t>
            </a:r>
          </a:p>
          <a:p>
            <a:r>
              <a:rPr lang="en-US" dirty="0">
                <a:solidFill>
                  <a:schemeClr val="accent2">
                    <a:lumMod val="75000"/>
                  </a:schemeClr>
                </a:solidFill>
              </a:rPr>
              <a:t>Great differences in the frequency of self-disclosure among the respondents.</a:t>
            </a:r>
          </a:p>
          <a:p>
            <a:r>
              <a:rPr lang="en-US" dirty="0">
                <a:solidFill>
                  <a:schemeClr val="accent2">
                    <a:lumMod val="75000"/>
                  </a:schemeClr>
                </a:solidFill>
              </a:rPr>
              <a:t>All were more likely to use self-disclosure with adolescents and more fragile clients who have difficulty knowing what is real.</a:t>
            </a:r>
          </a:p>
          <a:p>
            <a:pPr marL="0" indent="0">
              <a:buNone/>
            </a:pPr>
            <a:endParaRPr lang="en-US" dirty="0">
              <a:solidFill>
                <a:schemeClr val="accent2">
                  <a:lumMod val="75000"/>
                </a:schemeClr>
              </a:solidFill>
            </a:endParaRPr>
          </a:p>
        </p:txBody>
      </p:sp>
    </p:spTree>
    <p:extLst>
      <p:ext uri="{BB962C8B-B14F-4D97-AF65-F5344CB8AC3E}">
        <p14:creationId xmlns:p14="http://schemas.microsoft.com/office/powerpoint/2010/main" val="2665609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19D05-7F3D-F800-0290-8AFEEF9A294E}"/>
              </a:ext>
            </a:extLst>
          </p:cNvPr>
          <p:cNvSpPr>
            <a:spLocks noGrp="1"/>
          </p:cNvSpPr>
          <p:nvPr>
            <p:ph type="title"/>
          </p:nvPr>
        </p:nvSpPr>
        <p:spPr>
          <a:xfrm>
            <a:off x="677334" y="609600"/>
            <a:ext cx="8596668" cy="1219200"/>
          </a:xfrm>
        </p:spPr>
        <p:txBody>
          <a:bodyPr>
            <a:normAutofit fontScale="90000"/>
          </a:bodyPr>
          <a:lstStyle/>
          <a:p>
            <a:pPr algn="ctr"/>
            <a:r>
              <a:rPr lang="en-US" dirty="0"/>
              <a:t>Experienced Social Workers</a:t>
            </a:r>
            <a:br>
              <a:rPr lang="en-US" dirty="0"/>
            </a:br>
            <a:r>
              <a:rPr lang="en-US" dirty="0"/>
              <a:t>Reflect on Self-Disclosure </a:t>
            </a:r>
            <a:br>
              <a:rPr lang="en-US" dirty="0"/>
            </a:br>
            <a:endParaRPr lang="en-US" dirty="0"/>
          </a:p>
        </p:txBody>
      </p:sp>
      <p:sp>
        <p:nvSpPr>
          <p:cNvPr id="3" name="Content Placeholder 2">
            <a:extLst>
              <a:ext uri="{FF2B5EF4-FFF2-40B4-BE49-F238E27FC236}">
                <a16:creationId xmlns:a16="http://schemas.microsoft.com/office/drawing/2014/main" id="{B319D3EB-D06A-5734-60C5-A084A9D23276}"/>
              </a:ext>
            </a:extLst>
          </p:cNvPr>
          <p:cNvSpPr>
            <a:spLocks noGrp="1"/>
          </p:cNvSpPr>
          <p:nvPr>
            <p:ph idx="1"/>
          </p:nvPr>
        </p:nvSpPr>
        <p:spPr/>
        <p:txBody>
          <a:bodyPr/>
          <a:lstStyle/>
          <a:p>
            <a:r>
              <a:rPr lang="en-US" dirty="0"/>
              <a:t>“It’s a slippery slope”  </a:t>
            </a:r>
          </a:p>
          <a:p>
            <a:r>
              <a:rPr lang="en-US" dirty="0"/>
              <a:t>“I learned in my MSW program to ask ‘Who is it in the service of?’” </a:t>
            </a:r>
          </a:p>
          <a:p>
            <a:r>
              <a:rPr lang="en-US" dirty="0"/>
              <a:t>“I was in a Humanistic program for my masters where the value was for the worker to engage with the client using their ‘authentic self,’ but that did not necessarily mean to talk about yourself.” </a:t>
            </a:r>
          </a:p>
          <a:p>
            <a:r>
              <a:rPr lang="en-US" dirty="0"/>
              <a:t>“It is an attempt to make yourself more human, but it can backfire.”</a:t>
            </a:r>
          </a:p>
          <a:p>
            <a:r>
              <a:rPr lang="en-US" dirty="0"/>
              <a:t>“I did less and less talking the more experienced I became.</a:t>
            </a:r>
          </a:p>
          <a:p>
            <a:r>
              <a:rPr lang="en-US" dirty="0"/>
              <a:t>“Less is more.” </a:t>
            </a:r>
          </a:p>
          <a:p>
            <a:r>
              <a:rPr lang="en-US" dirty="0"/>
              <a:t>“There are no real answers, but we need to have the discussion; keep it in the open.”</a:t>
            </a:r>
          </a:p>
          <a:p>
            <a:pPr marL="0" indent="0">
              <a:buNone/>
            </a:pPr>
            <a:endParaRPr lang="en-US" dirty="0"/>
          </a:p>
        </p:txBody>
      </p:sp>
    </p:spTree>
    <p:extLst>
      <p:ext uri="{BB962C8B-B14F-4D97-AF65-F5344CB8AC3E}">
        <p14:creationId xmlns:p14="http://schemas.microsoft.com/office/powerpoint/2010/main" val="2831851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DFACF-A08C-B3D7-9F6F-73DC762670F3}"/>
              </a:ext>
            </a:extLst>
          </p:cNvPr>
          <p:cNvSpPr>
            <a:spLocks noGrp="1"/>
          </p:cNvSpPr>
          <p:nvPr>
            <p:ph type="title"/>
          </p:nvPr>
        </p:nvSpPr>
        <p:spPr>
          <a:xfrm>
            <a:off x="677334" y="156238"/>
            <a:ext cx="8596668" cy="1320800"/>
          </a:xfrm>
        </p:spPr>
        <p:txBody>
          <a:bodyPr/>
          <a:lstStyle/>
          <a:p>
            <a:pPr algn="ctr"/>
            <a:r>
              <a:rPr lang="en-US" dirty="0"/>
              <a:t>Reflections on Self Disclosure, cont.</a:t>
            </a:r>
          </a:p>
        </p:txBody>
      </p:sp>
      <p:sp>
        <p:nvSpPr>
          <p:cNvPr id="3" name="Content Placeholder 2">
            <a:extLst>
              <a:ext uri="{FF2B5EF4-FFF2-40B4-BE49-F238E27FC236}">
                <a16:creationId xmlns:a16="http://schemas.microsoft.com/office/drawing/2014/main" id="{AA631FB0-A823-84CD-29B6-B49395B4C202}"/>
              </a:ext>
            </a:extLst>
          </p:cNvPr>
          <p:cNvSpPr>
            <a:spLocks noGrp="1"/>
          </p:cNvSpPr>
          <p:nvPr>
            <p:ph idx="1"/>
          </p:nvPr>
        </p:nvSpPr>
        <p:spPr>
          <a:xfrm>
            <a:off x="677334" y="1604211"/>
            <a:ext cx="8596668" cy="4437151"/>
          </a:xfrm>
        </p:spPr>
        <p:txBody>
          <a:bodyPr/>
          <a:lstStyle/>
          <a:p>
            <a:r>
              <a:rPr lang="en-US" dirty="0"/>
              <a:t>“It may not be the content of what you are sharing, but rather the fact that you are being truly present in the moment of sharing.</a:t>
            </a:r>
          </a:p>
          <a:p>
            <a:r>
              <a:rPr lang="en-US" dirty="0"/>
              <a:t>It’s the music, not the words.”</a:t>
            </a:r>
          </a:p>
          <a:p>
            <a:r>
              <a:rPr lang="en-US" dirty="0"/>
              <a:t>“Learn to trust yourself AND learn to question yourself.”</a:t>
            </a:r>
          </a:p>
          <a:p>
            <a:r>
              <a:rPr lang="en-US" dirty="0"/>
              <a:t>”There is no one stance or rule, the client knows and may coach you.”</a:t>
            </a:r>
          </a:p>
          <a:p>
            <a:r>
              <a:rPr lang="en-US" dirty="0"/>
              <a:t>The client will know you by being with you, not by what you tell them about yourself.”</a:t>
            </a:r>
          </a:p>
          <a:p>
            <a:r>
              <a:rPr lang="en-US" dirty="0"/>
              <a:t>“Allow the client to tell their story.”</a:t>
            </a:r>
          </a:p>
          <a:p>
            <a:r>
              <a:rPr lang="en-US" dirty="0"/>
              <a:t>“Beware of ‘TMI’; a little goes a long way.”</a:t>
            </a:r>
          </a:p>
        </p:txBody>
      </p:sp>
    </p:spTree>
    <p:extLst>
      <p:ext uri="{BB962C8B-B14F-4D97-AF65-F5344CB8AC3E}">
        <p14:creationId xmlns:p14="http://schemas.microsoft.com/office/powerpoint/2010/main" val="1594248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1CA61-5798-D7CF-F641-493645610279}"/>
              </a:ext>
            </a:extLst>
          </p:cNvPr>
          <p:cNvSpPr>
            <a:spLocks noGrp="1"/>
          </p:cNvSpPr>
          <p:nvPr>
            <p:ph type="title"/>
          </p:nvPr>
        </p:nvSpPr>
        <p:spPr>
          <a:xfrm>
            <a:off x="838200" y="365126"/>
            <a:ext cx="10515600" cy="897617"/>
          </a:xfrm>
        </p:spPr>
        <p:txBody>
          <a:bodyPr/>
          <a:lstStyle/>
          <a:p>
            <a:pPr algn="ctr"/>
            <a:r>
              <a:rPr lang="en-US" dirty="0"/>
              <a:t>					</a:t>
            </a:r>
          </a:p>
        </p:txBody>
      </p:sp>
      <p:sp>
        <p:nvSpPr>
          <p:cNvPr id="3" name="Content Placeholder 2">
            <a:extLst>
              <a:ext uri="{FF2B5EF4-FFF2-40B4-BE49-F238E27FC236}">
                <a16:creationId xmlns:a16="http://schemas.microsoft.com/office/drawing/2014/main" id="{57BA27A6-08AC-44FE-A08D-947E491DA5DA}"/>
              </a:ext>
            </a:extLst>
          </p:cNvPr>
          <p:cNvSpPr>
            <a:spLocks noGrp="1"/>
          </p:cNvSpPr>
          <p:nvPr>
            <p:ph idx="1"/>
          </p:nvPr>
        </p:nvSpPr>
        <p:spPr>
          <a:xfrm>
            <a:off x="696686" y="509667"/>
            <a:ext cx="10515600" cy="5466590"/>
          </a:xfrm>
        </p:spPr>
        <p:txBody>
          <a:bodyPr>
            <a:normAutofit fontScale="32500" lnSpcReduction="20000"/>
          </a:bodyPr>
          <a:lstStyle/>
          <a:p>
            <a:pPr marL="0" indent="0" algn="ctr">
              <a:buNone/>
            </a:pPr>
            <a:endParaRPr lang="en-US" dirty="0">
              <a:latin typeface="Arial" panose="020B0604020202020204" pitchFamily="34" charset="0"/>
              <a:cs typeface="Arial" panose="020B0604020202020204" pitchFamily="34" charset="0"/>
            </a:endParaRPr>
          </a:p>
          <a:p>
            <a:pPr marL="0" indent="0" algn="ctr">
              <a:buNone/>
            </a:pPr>
            <a:r>
              <a:rPr lang="en-US" sz="8400" dirty="0">
                <a:solidFill>
                  <a:srgbClr val="7030A0"/>
                </a:solidFill>
                <a:latin typeface="Arial" panose="020B0604020202020204" pitchFamily="34" charset="0"/>
                <a:cs typeface="Arial" panose="020B0604020202020204" pitchFamily="34" charset="0"/>
              </a:rPr>
              <a:t>Relevant Self Disclosure</a:t>
            </a:r>
          </a:p>
          <a:p>
            <a:pPr marL="0" indent="0" algn="ctr">
              <a:buNone/>
            </a:pPr>
            <a:r>
              <a:rPr lang="en-US" sz="8400" dirty="0">
                <a:solidFill>
                  <a:srgbClr val="7030A0"/>
                </a:solidFill>
                <a:latin typeface="Arial" panose="020B0604020202020204" pitchFamily="34" charset="0"/>
                <a:cs typeface="Arial" panose="020B0604020202020204" pitchFamily="34" charset="0"/>
              </a:rPr>
              <a:t>For this Presentation:</a:t>
            </a:r>
          </a:p>
          <a:p>
            <a:pPr marL="0" indent="0" algn="ctr">
              <a:buNone/>
            </a:pPr>
            <a:r>
              <a:rPr lang="en-US" sz="8000" dirty="0">
                <a:solidFill>
                  <a:srgbClr val="7030A0"/>
                </a:solidFill>
                <a:latin typeface="Arial" panose="020B0604020202020204" pitchFamily="34" charset="0"/>
                <a:cs typeface="Arial" panose="020B0604020202020204" pitchFamily="34" charset="0"/>
              </a:rPr>
              <a:t>Subtext: Qualifying as a “Clinical Elder”</a:t>
            </a:r>
          </a:p>
          <a:p>
            <a:pPr marL="0" indent="0" algn="ctr">
              <a:buNone/>
            </a:pPr>
            <a:endParaRPr lang="en-US" sz="1000" dirty="0">
              <a:solidFill>
                <a:srgbClr val="7030A0"/>
              </a:solidFill>
              <a:latin typeface="Arial" panose="020B0604020202020204" pitchFamily="34" charset="0"/>
              <a:cs typeface="Arial" panose="020B0604020202020204" pitchFamily="34" charset="0"/>
            </a:endParaRPr>
          </a:p>
          <a:p>
            <a:pPr marL="0" indent="0" algn="ctr">
              <a:buNone/>
            </a:pPr>
            <a:endParaRPr lang="en-US" sz="1000" dirty="0">
              <a:solidFill>
                <a:srgbClr val="7030A0"/>
              </a:solidFill>
              <a:latin typeface="Arial" panose="020B0604020202020204" pitchFamily="34" charset="0"/>
              <a:cs typeface="Arial" panose="020B0604020202020204" pitchFamily="34" charset="0"/>
            </a:endParaRPr>
          </a:p>
          <a:p>
            <a:pPr marL="0" indent="0" algn="ctr">
              <a:buNone/>
            </a:pPr>
            <a:endParaRPr lang="en-US" sz="1000" dirty="0">
              <a:solidFill>
                <a:srgbClr val="7030A0"/>
              </a:solidFill>
              <a:latin typeface="Arial" panose="020B0604020202020204" pitchFamily="34" charset="0"/>
              <a:cs typeface="Arial" panose="020B0604020202020204" pitchFamily="34" charset="0"/>
            </a:endParaRPr>
          </a:p>
          <a:p>
            <a:r>
              <a:rPr lang="en-US" sz="5100" b="1" dirty="0">
                <a:solidFill>
                  <a:srgbClr val="7030A0"/>
                </a:solidFill>
                <a:latin typeface="Arial" panose="020B0604020202020204" pitchFamily="34" charset="0"/>
                <a:cs typeface="Arial" panose="020B0604020202020204" pitchFamily="34" charset="0"/>
              </a:rPr>
              <a:t>My Age</a:t>
            </a:r>
          </a:p>
          <a:p>
            <a:endParaRPr lang="en-US" sz="5100" b="1" dirty="0">
              <a:solidFill>
                <a:srgbClr val="7030A0"/>
              </a:solidFill>
              <a:latin typeface="Arial" panose="020B0604020202020204" pitchFamily="34" charset="0"/>
              <a:cs typeface="Arial" panose="020B0604020202020204" pitchFamily="34" charset="0"/>
            </a:endParaRPr>
          </a:p>
          <a:p>
            <a:r>
              <a:rPr lang="en-US" sz="5100" b="1" dirty="0">
                <a:solidFill>
                  <a:srgbClr val="7030A0"/>
                </a:solidFill>
                <a:latin typeface="Arial" panose="020B0604020202020204" pitchFamily="34" charset="0"/>
                <a:cs typeface="Arial" panose="020B0604020202020204" pitchFamily="34" charset="0"/>
              </a:rPr>
              <a:t>My experience – clinical and educational  </a:t>
            </a:r>
          </a:p>
          <a:p>
            <a:pPr marL="0" indent="0">
              <a:buNone/>
            </a:pPr>
            <a:endParaRPr lang="en-US" sz="5100" b="1" dirty="0">
              <a:solidFill>
                <a:srgbClr val="7030A0"/>
              </a:solidFill>
              <a:latin typeface="Arial" panose="020B0604020202020204" pitchFamily="34" charset="0"/>
              <a:cs typeface="Arial" panose="020B0604020202020204" pitchFamily="34" charset="0"/>
            </a:endParaRPr>
          </a:p>
          <a:p>
            <a:r>
              <a:rPr lang="en-US" sz="5100" b="1" dirty="0">
                <a:solidFill>
                  <a:srgbClr val="7030A0"/>
                </a:solidFill>
                <a:latin typeface="Arial" panose="020B0604020202020204" pitchFamily="34" charset="0"/>
                <a:cs typeface="Arial" panose="020B0604020202020204" pitchFamily="34" charset="0"/>
              </a:rPr>
              <a:t>My exposure to evolving psychodynamic theories regarding self-</a:t>
            </a:r>
          </a:p>
          <a:p>
            <a:pPr marL="0" indent="0">
              <a:buNone/>
            </a:pPr>
            <a:r>
              <a:rPr lang="en-US" sz="5100" b="1" dirty="0">
                <a:solidFill>
                  <a:srgbClr val="7030A0"/>
                </a:solidFill>
                <a:latin typeface="Arial" panose="020B0604020202020204" pitchFamily="34" charset="0"/>
                <a:cs typeface="Arial" panose="020B0604020202020204" pitchFamily="34" charset="0"/>
              </a:rPr>
              <a:t>   disclosure</a:t>
            </a:r>
          </a:p>
          <a:p>
            <a:pPr marL="0" indent="0">
              <a:buNone/>
            </a:pPr>
            <a:endParaRPr lang="en-US" sz="3500" b="1"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lgn="ctr">
              <a:buNone/>
            </a:pPr>
            <a:r>
              <a:rPr lang="en-US" dirty="0">
                <a:latin typeface="Arial" panose="020B0604020202020204" pitchFamily="34" charset="0"/>
                <a:cs typeface="Arial" panose="020B0604020202020204" pitchFamily="34" charset="0"/>
              </a:rPr>
              <a:t> </a:t>
            </a:r>
          </a:p>
          <a:p>
            <a:pPr marL="0" indent="0" algn="ctr">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8325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CC90B-120B-D646-5CDC-62975DB1D892}"/>
              </a:ext>
            </a:extLst>
          </p:cNvPr>
          <p:cNvSpPr>
            <a:spLocks noGrp="1"/>
          </p:cNvSpPr>
          <p:nvPr>
            <p:ph type="title"/>
          </p:nvPr>
        </p:nvSpPr>
        <p:spPr>
          <a:xfrm>
            <a:off x="464695" y="609599"/>
            <a:ext cx="8809307" cy="2058649"/>
          </a:xfrm>
        </p:spPr>
        <p:txBody>
          <a:bodyPr>
            <a:normAutofit/>
          </a:bodyPr>
          <a:lstStyle/>
          <a:p>
            <a:pPr algn="ctr"/>
            <a:r>
              <a:rPr lang="en-US" dirty="0"/>
              <a:t>Five Types of Self-Disclosure</a:t>
            </a:r>
            <a:br>
              <a:rPr lang="en-US" dirty="0"/>
            </a:br>
            <a:r>
              <a:rPr lang="en-US" sz="2000" dirty="0"/>
              <a:t>Farrah, J-</a:t>
            </a:r>
            <a:r>
              <a:rPr lang="en-US" sz="2000" dirty="0" err="1"/>
              <a:t>L.https</a:t>
            </a:r>
            <a:r>
              <a:rPr lang="en-US" sz="2000" dirty="0"/>
              <a:t>://</a:t>
            </a:r>
            <a:r>
              <a:rPr lang="en-US" sz="2000" dirty="0" err="1"/>
              <a:t>nlcsw.ca</a:t>
            </a:r>
            <a:r>
              <a:rPr lang="en-US" sz="2000" dirty="0"/>
              <a:t>/wp-content/uploads/2023/10/self-disclosure-did-</a:t>
            </a:r>
            <a:r>
              <a:rPr lang="en-US" sz="2000" dirty="0" err="1"/>
              <a:t>i</a:t>
            </a:r>
            <a:r>
              <a:rPr lang="en-US" sz="2000" dirty="0"/>
              <a:t>-say-too-</a:t>
            </a:r>
            <a:r>
              <a:rPr lang="en-US" sz="2000" dirty="0" err="1"/>
              <a:t>much.pdf</a:t>
            </a:r>
            <a:endParaRPr lang="en-US" sz="2000" dirty="0"/>
          </a:p>
        </p:txBody>
      </p:sp>
      <p:sp>
        <p:nvSpPr>
          <p:cNvPr id="3" name="Content Placeholder 2">
            <a:extLst>
              <a:ext uri="{FF2B5EF4-FFF2-40B4-BE49-F238E27FC236}">
                <a16:creationId xmlns:a16="http://schemas.microsoft.com/office/drawing/2014/main" id="{E4574D62-05C5-7EE7-897F-E8B83E160B5E}"/>
              </a:ext>
            </a:extLst>
          </p:cNvPr>
          <p:cNvSpPr>
            <a:spLocks noGrp="1"/>
          </p:cNvSpPr>
          <p:nvPr>
            <p:ph idx="1"/>
          </p:nvPr>
        </p:nvSpPr>
        <p:spPr/>
        <p:txBody>
          <a:bodyPr>
            <a:normAutofit fontScale="70000" lnSpcReduction="20000"/>
          </a:bodyPr>
          <a:lstStyle/>
          <a:p>
            <a:r>
              <a:rPr lang="en-US" sz="2400" dirty="0">
                <a:solidFill>
                  <a:schemeClr val="accent2">
                    <a:lumMod val="50000"/>
                  </a:schemeClr>
                </a:solidFill>
              </a:rPr>
              <a:t>Deliberate – personal information consciously shared by the social worker for the client’s benefit</a:t>
            </a:r>
          </a:p>
          <a:p>
            <a:r>
              <a:rPr lang="en-US" sz="2400" dirty="0">
                <a:solidFill>
                  <a:schemeClr val="accent2">
                    <a:lumMod val="50000"/>
                  </a:schemeClr>
                </a:solidFill>
              </a:rPr>
              <a:t>Unavoidable– Involuntary</a:t>
            </a:r>
          </a:p>
          <a:p>
            <a:pPr marL="0" indent="0">
              <a:buNone/>
            </a:pPr>
            <a:r>
              <a:rPr lang="en-US" sz="2400" dirty="0">
                <a:solidFill>
                  <a:schemeClr val="accent2">
                    <a:lumMod val="50000"/>
                  </a:schemeClr>
                </a:solidFill>
              </a:rPr>
              <a:t>         * visible information – office décor, skin color, gender presentation, dress</a:t>
            </a:r>
          </a:p>
          <a:p>
            <a:pPr marL="0" indent="0">
              <a:buNone/>
            </a:pPr>
            <a:r>
              <a:rPr lang="en-US" sz="2400" dirty="0">
                <a:solidFill>
                  <a:schemeClr val="accent2">
                    <a:lumMod val="50000"/>
                  </a:schemeClr>
                </a:solidFill>
              </a:rPr>
              <a:t>         </a:t>
            </a:r>
            <a:r>
              <a:rPr lang="en-US" sz="2400" dirty="0">
                <a:solidFill>
                  <a:srgbClr val="7030A0"/>
                </a:solidFill>
              </a:rPr>
              <a:t>* </a:t>
            </a:r>
            <a:r>
              <a:rPr lang="en-US" sz="2400" dirty="0">
                <a:solidFill>
                  <a:schemeClr val="accent2">
                    <a:lumMod val="50000"/>
                  </a:schemeClr>
                </a:solidFill>
              </a:rPr>
              <a:t>spontaneous reactions (crying, laughing, facial expressions, tone  of voice, mood, body posture, alertness, sleepiness, nervousness, coughs, sneezes) - </a:t>
            </a:r>
          </a:p>
          <a:p>
            <a:r>
              <a:rPr lang="en-US" sz="2400" dirty="0">
                <a:solidFill>
                  <a:schemeClr val="accent2">
                    <a:lumMod val="50000"/>
                  </a:schemeClr>
                </a:solidFill>
              </a:rPr>
              <a:t>Accidental- Encounters outside the office</a:t>
            </a:r>
          </a:p>
          <a:p>
            <a:r>
              <a:rPr lang="en-US" sz="2400" dirty="0">
                <a:solidFill>
                  <a:schemeClr val="accent2">
                    <a:lumMod val="50000"/>
                  </a:schemeClr>
                </a:solidFill>
              </a:rPr>
              <a:t>Inappropriate - Disclosures – serving to unburden the social worker that may be disruptive, harmful, or burdensome to the client</a:t>
            </a:r>
          </a:p>
          <a:p>
            <a:r>
              <a:rPr lang="en-US" sz="2400" dirty="0">
                <a:solidFill>
                  <a:schemeClr val="accent2">
                    <a:lumMod val="50000"/>
                  </a:schemeClr>
                </a:solidFill>
              </a:rPr>
              <a:t>Client-Initiated- through on-line searches or discoveries</a:t>
            </a:r>
          </a:p>
          <a:p>
            <a:pPr marL="0" indent="0">
              <a:buNone/>
            </a:pPr>
            <a:r>
              <a:rPr lang="en-US" sz="2400" dirty="0">
                <a:solidFill>
                  <a:schemeClr val="accent2">
                    <a:lumMod val="50000"/>
                  </a:schemeClr>
                </a:solidFill>
              </a:rPr>
              <a:t> </a:t>
            </a:r>
          </a:p>
        </p:txBody>
      </p:sp>
    </p:spTree>
    <p:extLst>
      <p:ext uri="{BB962C8B-B14F-4D97-AF65-F5344CB8AC3E}">
        <p14:creationId xmlns:p14="http://schemas.microsoft.com/office/powerpoint/2010/main" val="3870208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E5451-FBF6-702F-B131-CDFA2CE41EE7}"/>
              </a:ext>
            </a:extLst>
          </p:cNvPr>
          <p:cNvSpPr>
            <a:spLocks noGrp="1"/>
          </p:cNvSpPr>
          <p:nvPr>
            <p:ph type="title"/>
          </p:nvPr>
        </p:nvSpPr>
        <p:spPr>
          <a:xfrm>
            <a:off x="677334" y="609599"/>
            <a:ext cx="8596668" cy="1026695"/>
          </a:xfrm>
        </p:spPr>
        <p:txBody>
          <a:bodyPr>
            <a:normAutofit fontScale="90000"/>
          </a:bodyPr>
          <a:lstStyle/>
          <a:p>
            <a:pPr algn="ctr"/>
            <a:r>
              <a:rPr lang="en-US" dirty="0"/>
              <a:t>CASE EXAMPLES </a:t>
            </a:r>
            <a:br>
              <a:rPr lang="en-US" dirty="0"/>
            </a:br>
            <a:r>
              <a:rPr lang="en-US" dirty="0"/>
              <a:t>INVOLUNTARY </a:t>
            </a:r>
          </a:p>
        </p:txBody>
      </p:sp>
      <p:sp>
        <p:nvSpPr>
          <p:cNvPr id="3" name="Content Placeholder 2">
            <a:extLst>
              <a:ext uri="{FF2B5EF4-FFF2-40B4-BE49-F238E27FC236}">
                <a16:creationId xmlns:a16="http://schemas.microsoft.com/office/drawing/2014/main" id="{3F05EA5E-31BE-A6A6-3187-19713A266230}"/>
              </a:ext>
            </a:extLst>
          </p:cNvPr>
          <p:cNvSpPr>
            <a:spLocks noGrp="1"/>
          </p:cNvSpPr>
          <p:nvPr>
            <p:ph idx="1"/>
          </p:nvPr>
        </p:nvSpPr>
        <p:spPr/>
        <p:txBody>
          <a:bodyPr>
            <a:normAutofit lnSpcReduction="10000"/>
          </a:bodyPr>
          <a:lstStyle/>
          <a:p>
            <a:r>
              <a:rPr lang="en-US" dirty="0"/>
              <a:t>A young social work colleague who was extremely funny confided in me that she was having trouble finding a therapist because it had to be somebody who would not laugh at her jokes.</a:t>
            </a:r>
          </a:p>
          <a:p>
            <a:r>
              <a:rPr lang="en-US" dirty="0"/>
              <a:t>An experienced social worker reported that a male client complained to her that she did not seem glad to see him. When she asked him what made him think that, it said because she was shaking her foot up and down while seated across from him, implying that she was impatient to get him out of there.</a:t>
            </a:r>
          </a:p>
          <a:p>
            <a:r>
              <a:rPr lang="en-US" dirty="0"/>
              <a:t>A social worker who lost both parents when she was quite young reported that her analyst cried along with her as she described her fear and pain over the loss. It made her feel very seen and understood and deepened her positive feelings toward him until he told her that he had also lost his parents as a child. Her feelings changed from positive to negative, saying, “This whole time he was crying for himself, not with me.” </a:t>
            </a:r>
          </a:p>
        </p:txBody>
      </p:sp>
    </p:spTree>
    <p:extLst>
      <p:ext uri="{BB962C8B-B14F-4D97-AF65-F5344CB8AC3E}">
        <p14:creationId xmlns:p14="http://schemas.microsoft.com/office/powerpoint/2010/main" val="935456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18FB2-8D55-1C17-DD9E-D650B24F6E1E}"/>
              </a:ext>
            </a:extLst>
          </p:cNvPr>
          <p:cNvSpPr>
            <a:spLocks noGrp="1"/>
          </p:cNvSpPr>
          <p:nvPr>
            <p:ph type="title"/>
          </p:nvPr>
        </p:nvSpPr>
        <p:spPr>
          <a:xfrm>
            <a:off x="978568" y="609600"/>
            <a:ext cx="8295434" cy="593558"/>
          </a:xfrm>
        </p:spPr>
        <p:txBody>
          <a:bodyPr>
            <a:normAutofit fontScale="90000"/>
          </a:bodyPr>
          <a:lstStyle/>
          <a:p>
            <a:pPr algn="ctr"/>
            <a:r>
              <a:rPr lang="en-US" dirty="0"/>
              <a:t>Crying by the Therapist</a:t>
            </a:r>
          </a:p>
        </p:txBody>
      </p:sp>
      <p:sp>
        <p:nvSpPr>
          <p:cNvPr id="3" name="Content Placeholder 2">
            <a:extLst>
              <a:ext uri="{FF2B5EF4-FFF2-40B4-BE49-F238E27FC236}">
                <a16:creationId xmlns:a16="http://schemas.microsoft.com/office/drawing/2014/main" id="{5776CFB7-F855-E00F-9FA1-EB587834980A}"/>
              </a:ext>
            </a:extLst>
          </p:cNvPr>
          <p:cNvSpPr>
            <a:spLocks noGrp="1"/>
          </p:cNvSpPr>
          <p:nvPr>
            <p:ph idx="1"/>
          </p:nvPr>
        </p:nvSpPr>
        <p:spPr>
          <a:xfrm>
            <a:off x="737936" y="1488613"/>
            <a:ext cx="8536065" cy="4759787"/>
          </a:xfrm>
        </p:spPr>
        <p:txBody>
          <a:bodyPr>
            <a:normAutofit lnSpcReduction="10000"/>
          </a:bodyPr>
          <a:lstStyle/>
          <a:p>
            <a:r>
              <a:rPr lang="en-US" dirty="0"/>
              <a:t>A couple came to see me and told me that they had discontinued seeing their previous therapist because they were telling her something and she suddenly burst into tears and left the room without explaining. I happened to know that she had lost her husband a short time before, but she had chosen not to disclose that to her clients.</a:t>
            </a:r>
          </a:p>
          <a:p>
            <a:r>
              <a:rPr lang="en-US" dirty="0"/>
              <a:t>When I was doing presentations around the country for my book on Crying and Attachment, I heard several stories about crying therapists with negative outcomes, though almost all therapists who described their own crying with clients positively. Examples:</a:t>
            </a:r>
          </a:p>
          <a:p>
            <a:r>
              <a:rPr lang="en-US" dirty="0"/>
              <a:t>One client left therapy after one session because the therapist cried and she said “I did not want to have to take care of my therapist.”</a:t>
            </a:r>
          </a:p>
          <a:p>
            <a:r>
              <a:rPr lang="en-US" dirty="0"/>
              <a:t>Another client said that her therapist cried through every session which she thought was sweet until she ran into a friend who was also seeing the same person and found out she cried through her sessions, too. She said to herself, “that woman must sit there crying all day long,” and took a completely different view of the situation, interrupting the empathic bond she thought she had felt.</a:t>
            </a:r>
          </a:p>
        </p:txBody>
      </p:sp>
    </p:spTree>
    <p:extLst>
      <p:ext uri="{BB962C8B-B14F-4D97-AF65-F5344CB8AC3E}">
        <p14:creationId xmlns:p14="http://schemas.microsoft.com/office/powerpoint/2010/main" val="37023275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E259B-9964-B92E-BE95-0396430EF190}"/>
              </a:ext>
            </a:extLst>
          </p:cNvPr>
          <p:cNvSpPr>
            <a:spLocks noGrp="1"/>
          </p:cNvSpPr>
          <p:nvPr>
            <p:ph type="title"/>
          </p:nvPr>
        </p:nvSpPr>
        <p:spPr>
          <a:xfrm>
            <a:off x="677334" y="609600"/>
            <a:ext cx="8596668" cy="628891"/>
          </a:xfrm>
        </p:spPr>
        <p:txBody>
          <a:bodyPr>
            <a:normAutofit fontScale="90000"/>
          </a:bodyPr>
          <a:lstStyle/>
          <a:p>
            <a:pPr algn="ctr"/>
            <a:r>
              <a:rPr lang="en-US" dirty="0"/>
              <a:t>Voluntary Personal Disclosures</a:t>
            </a:r>
          </a:p>
        </p:txBody>
      </p:sp>
      <p:sp>
        <p:nvSpPr>
          <p:cNvPr id="3" name="Content Placeholder 2">
            <a:extLst>
              <a:ext uri="{FF2B5EF4-FFF2-40B4-BE49-F238E27FC236}">
                <a16:creationId xmlns:a16="http://schemas.microsoft.com/office/drawing/2014/main" id="{872F64C2-A4CE-0461-DAAB-D72F1BB471A6}"/>
              </a:ext>
            </a:extLst>
          </p:cNvPr>
          <p:cNvSpPr>
            <a:spLocks noGrp="1"/>
          </p:cNvSpPr>
          <p:nvPr>
            <p:ph idx="1"/>
          </p:nvPr>
        </p:nvSpPr>
        <p:spPr>
          <a:xfrm>
            <a:off x="474562" y="1697602"/>
            <a:ext cx="8735994" cy="4633750"/>
          </a:xfrm>
        </p:spPr>
        <p:txBody>
          <a:bodyPr>
            <a:normAutofit lnSpcReduction="10000"/>
          </a:bodyPr>
          <a:lstStyle/>
          <a:p>
            <a:r>
              <a:rPr lang="en-US" dirty="0"/>
              <a:t>A social worker said that her client asked her what seemed like an innocuous question like where she had gone to school and she rather casually and off-handedly answered it, whereupon the client jumped on her and said, “I thought this therapy was supposed to be about me, not about you!”</a:t>
            </a:r>
          </a:p>
          <a:p>
            <a:r>
              <a:rPr lang="en-US" dirty="0"/>
              <a:t>I had been seeing a man for several years and when he was telling me something about a personal matter, I asked him whether it was like for him since I was a woman. He sat up and very intensely said, “You are not a woman; you’re a therapist!”</a:t>
            </a:r>
          </a:p>
          <a:p>
            <a:r>
              <a:rPr lang="en-US" dirty="0"/>
              <a:t>A woman I saw following the death of her mother from an agonizing illness told me the name of the mother’s diagnosis, which I immediately recognized because my sister had recently been diagnosed with a non-fatal form of the same thing. I debated whether to share that with her not knowing if the fact that my sister would escape death would create distance or whether my having personal experience of it in my own family would help. After a long period of weeks deliberating, I decided to tell her and she immediately relaxed and mentioned numerous times how comforting it was to know that I knew what she was talking about. </a:t>
            </a:r>
          </a:p>
        </p:txBody>
      </p:sp>
    </p:spTree>
    <p:extLst>
      <p:ext uri="{BB962C8B-B14F-4D97-AF65-F5344CB8AC3E}">
        <p14:creationId xmlns:p14="http://schemas.microsoft.com/office/powerpoint/2010/main" val="4241267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43845-B607-4734-E904-0E33DA016654}"/>
              </a:ext>
            </a:extLst>
          </p:cNvPr>
          <p:cNvSpPr>
            <a:spLocks noGrp="1"/>
          </p:cNvSpPr>
          <p:nvPr>
            <p:ph type="title"/>
          </p:nvPr>
        </p:nvSpPr>
        <p:spPr>
          <a:xfrm>
            <a:off x="677333" y="609600"/>
            <a:ext cx="9080125" cy="1693762"/>
          </a:xfrm>
        </p:spPr>
        <p:txBody>
          <a:bodyPr>
            <a:normAutofit fontScale="90000"/>
          </a:bodyPr>
          <a:lstStyle/>
          <a:p>
            <a:pPr algn="ctr"/>
            <a:r>
              <a:rPr lang="en-US" dirty="0"/>
              <a:t>Political Self Disclosure</a:t>
            </a:r>
            <a:br>
              <a:rPr lang="en-US" dirty="0"/>
            </a:br>
            <a:r>
              <a:rPr lang="en-US" sz="2400" dirty="0"/>
              <a:t>Resource: ”Therapist Experience: Re-envisioning Politics in Psychotherapy” Jennifer Bulow(2019) https://</a:t>
            </a:r>
            <a:r>
              <a:rPr lang="en-US" sz="2400" dirty="0" err="1"/>
              <a:t>issuu.com</a:t>
            </a:r>
            <a:r>
              <a:rPr lang="en-US" sz="2400" dirty="0"/>
              <a:t>/</a:t>
            </a:r>
            <a:r>
              <a:rPr lang="en-US" sz="2400" dirty="0" err="1"/>
              <a:t>icsw</a:t>
            </a:r>
            <a:r>
              <a:rPr lang="en-US" sz="2400" dirty="0"/>
              <a:t>/docs/</a:t>
            </a:r>
            <a:r>
              <a:rPr lang="en-US" sz="2400" dirty="0" err="1"/>
              <a:t>jennie_bulow_dissertation.docx</a:t>
            </a:r>
            <a:br>
              <a:rPr lang="en-US" sz="2400" dirty="0"/>
            </a:br>
            <a:br>
              <a:rPr lang="en-US" sz="2400" dirty="0"/>
            </a:br>
            <a:r>
              <a:rPr lang="en-US" dirty="0"/>
              <a:t> </a:t>
            </a:r>
          </a:p>
        </p:txBody>
      </p:sp>
      <p:sp>
        <p:nvSpPr>
          <p:cNvPr id="3" name="Content Placeholder 2">
            <a:extLst>
              <a:ext uri="{FF2B5EF4-FFF2-40B4-BE49-F238E27FC236}">
                <a16:creationId xmlns:a16="http://schemas.microsoft.com/office/drawing/2014/main" id="{D8AAB0B0-8C17-73E8-8C26-3915A7B46E7E}"/>
              </a:ext>
            </a:extLst>
          </p:cNvPr>
          <p:cNvSpPr>
            <a:spLocks noGrp="1"/>
          </p:cNvSpPr>
          <p:nvPr>
            <p:ph idx="1"/>
          </p:nvPr>
        </p:nvSpPr>
        <p:spPr>
          <a:xfrm>
            <a:off x="775503" y="2303362"/>
            <a:ext cx="8727311" cy="3945038"/>
          </a:xfrm>
        </p:spPr>
        <p:txBody>
          <a:bodyPr>
            <a:normAutofit fontScale="92500" lnSpcReduction="20000"/>
          </a:bodyPr>
          <a:lstStyle/>
          <a:p>
            <a:r>
              <a:rPr lang="en-US" dirty="0"/>
              <a:t>“Since 2016, the frequency and intensity of political material in psychotherapy sessions has increased. This study finds that sharing in a collective and at times, traumatic and dysregulating external socio-political reality, challenges therapists to grow professionally and personally by increasing authentic, spontaneous responses which enhance closeness and attunement, from the perspective of the therapist.” p. 2</a:t>
            </a:r>
          </a:p>
          <a:p>
            <a:r>
              <a:rPr lang="en-US" dirty="0"/>
              <a:t>J. Bulow, Personal Communication February, 2025.</a:t>
            </a:r>
          </a:p>
          <a:p>
            <a:pPr marL="0" indent="0">
              <a:buNone/>
            </a:pPr>
            <a:r>
              <a:rPr lang="en-US" dirty="0"/>
              <a:t>“The client needs for you to be regulated and not to join them in their fear. In order to not collude by aligning immediately, find out why this person is upset about this circumstance in this way at this time. We may be upset about the same things but not for the same reasons.”</a:t>
            </a:r>
          </a:p>
          <a:p>
            <a:pPr marL="0" indent="0">
              <a:buNone/>
            </a:pPr>
            <a:r>
              <a:rPr lang="en-US" dirty="0"/>
              <a:t>“I have to do the work to know what is happening in the world and I have to know how to manage my feelings. I can’t react in the moment, though I can and do share my feelings in a regulated way.”</a:t>
            </a:r>
          </a:p>
          <a:p>
            <a:pPr marL="0" indent="0">
              <a:buNone/>
            </a:pPr>
            <a:r>
              <a:rPr lang="en-US" dirty="0"/>
              <a:t>“Often people will assume from knowing you over time what your political feelings, opinions may be.”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7169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F56175B-F5FA-9BE8-96D1-7C373DE3A467}"/>
              </a:ext>
            </a:extLst>
          </p:cNvPr>
          <p:cNvSpPr>
            <a:spLocks noGrp="1"/>
          </p:cNvSpPr>
          <p:nvPr>
            <p:ph type="title"/>
          </p:nvPr>
        </p:nvSpPr>
        <p:spPr>
          <a:xfrm>
            <a:off x="677334" y="609600"/>
            <a:ext cx="8596668" cy="1009338"/>
          </a:xfrm>
        </p:spPr>
        <p:txBody>
          <a:bodyPr>
            <a:normAutofit fontScale="90000"/>
          </a:bodyPr>
          <a:lstStyle/>
          <a:p>
            <a:r>
              <a:rPr lang="en-US" dirty="0"/>
              <a:t>Self-Disclosure in various settings –</a:t>
            </a:r>
            <a:br>
              <a:rPr lang="en-US" dirty="0"/>
            </a:br>
            <a:r>
              <a:rPr lang="en-US" dirty="0"/>
              <a:t>Differing policies, differing risks </a:t>
            </a:r>
          </a:p>
        </p:txBody>
      </p:sp>
      <p:sp>
        <p:nvSpPr>
          <p:cNvPr id="4" name="Content Placeholder 3">
            <a:extLst>
              <a:ext uri="{FF2B5EF4-FFF2-40B4-BE49-F238E27FC236}">
                <a16:creationId xmlns:a16="http://schemas.microsoft.com/office/drawing/2014/main" id="{60E540F1-093F-76CC-2891-26AC80461D5B}"/>
              </a:ext>
            </a:extLst>
          </p:cNvPr>
          <p:cNvSpPr>
            <a:spLocks noGrp="1"/>
          </p:cNvSpPr>
          <p:nvPr>
            <p:ph idx="1"/>
          </p:nvPr>
        </p:nvSpPr>
        <p:spPr/>
        <p:txBody>
          <a:bodyPr/>
          <a:lstStyle/>
          <a:p>
            <a:r>
              <a:rPr lang="en-US" dirty="0">
                <a:solidFill>
                  <a:schemeClr val="accent2">
                    <a:lumMod val="50000"/>
                  </a:schemeClr>
                </a:solidFill>
              </a:rPr>
              <a:t>agencies </a:t>
            </a:r>
          </a:p>
          <a:p>
            <a:r>
              <a:rPr lang="en-US" sz="1800" kern="0" dirty="0">
                <a:solidFill>
                  <a:schemeClr val="accent2">
                    <a:lumMod val="50000"/>
                  </a:schemeClr>
                </a:solidFill>
                <a:effectLst/>
                <a:latin typeface="Arial" panose="020B0604020202020204" pitchFamily="34" charset="0"/>
                <a:ea typeface="Times New Roman" panose="02020603050405020304" pitchFamily="18" charset="0"/>
              </a:rPr>
              <a:t>community mental health centers,</a:t>
            </a:r>
          </a:p>
          <a:p>
            <a:r>
              <a:rPr lang="en-US" sz="1800" kern="0" dirty="0">
                <a:solidFill>
                  <a:schemeClr val="accent2">
                    <a:lumMod val="50000"/>
                  </a:schemeClr>
                </a:solidFill>
                <a:effectLst/>
                <a:latin typeface="Arial" panose="020B0604020202020204" pitchFamily="34" charset="0"/>
                <a:ea typeface="Times New Roman" panose="02020603050405020304" pitchFamily="18" charset="0"/>
              </a:rPr>
              <a:t>substance abuse/ recovery treatment programs</a:t>
            </a:r>
          </a:p>
          <a:p>
            <a:r>
              <a:rPr lang="en-US" sz="1800" kern="0" dirty="0">
                <a:solidFill>
                  <a:schemeClr val="accent2">
                    <a:lumMod val="50000"/>
                  </a:schemeClr>
                </a:solidFill>
                <a:effectLst/>
                <a:latin typeface="Arial" panose="020B0604020202020204" pitchFamily="34" charset="0"/>
                <a:ea typeface="Times New Roman" panose="02020603050405020304" pitchFamily="18" charset="0"/>
              </a:rPr>
              <a:t>domestic violence programs, </a:t>
            </a:r>
          </a:p>
          <a:p>
            <a:r>
              <a:rPr lang="en-US" sz="1800" kern="0" dirty="0">
                <a:solidFill>
                  <a:schemeClr val="accent2">
                    <a:lumMod val="50000"/>
                  </a:schemeClr>
                </a:solidFill>
                <a:effectLst/>
                <a:latin typeface="Arial" panose="020B0604020202020204" pitchFamily="34" charset="0"/>
                <a:ea typeface="Times New Roman" panose="02020603050405020304" pitchFamily="18" charset="0"/>
              </a:rPr>
              <a:t>child welfare agencies, </a:t>
            </a:r>
          </a:p>
          <a:p>
            <a:r>
              <a:rPr lang="en-US" sz="1800" kern="0" dirty="0">
                <a:solidFill>
                  <a:schemeClr val="accent2">
                    <a:lumMod val="50000"/>
                  </a:schemeClr>
                </a:solidFill>
                <a:effectLst/>
                <a:latin typeface="Arial" panose="020B0604020202020204" pitchFamily="34" charset="0"/>
                <a:ea typeface="Times New Roman" panose="02020603050405020304" pitchFamily="18" charset="0"/>
              </a:rPr>
              <a:t>healthcare programs, </a:t>
            </a:r>
          </a:p>
          <a:p>
            <a:r>
              <a:rPr lang="en-US" sz="1800" kern="0" dirty="0">
                <a:solidFill>
                  <a:schemeClr val="accent2">
                    <a:lumMod val="50000"/>
                  </a:schemeClr>
                </a:solidFill>
                <a:effectLst/>
                <a:latin typeface="Arial" panose="020B0604020202020204" pitchFamily="34" charset="0"/>
                <a:ea typeface="Times New Roman" panose="02020603050405020304" pitchFamily="18" charset="0"/>
              </a:rPr>
              <a:t>correctional facilities, </a:t>
            </a:r>
          </a:p>
          <a:p>
            <a:r>
              <a:rPr lang="en-US" sz="1800" kern="0" dirty="0">
                <a:solidFill>
                  <a:schemeClr val="accent2">
                    <a:lumMod val="50000"/>
                  </a:schemeClr>
                </a:solidFill>
                <a:effectLst/>
                <a:latin typeface="Arial" panose="020B0604020202020204" pitchFamily="34" charset="0"/>
                <a:ea typeface="Times New Roman" panose="02020603050405020304" pitchFamily="18" charset="0"/>
              </a:rPr>
              <a:t>schools </a:t>
            </a:r>
          </a:p>
          <a:p>
            <a:r>
              <a:rPr lang="en-US" sz="1800" kern="0" dirty="0">
                <a:solidFill>
                  <a:schemeClr val="accent2">
                    <a:lumMod val="50000"/>
                  </a:schemeClr>
                </a:solidFill>
                <a:effectLst/>
                <a:latin typeface="Arial" panose="020B0604020202020204" pitchFamily="34" charset="0"/>
                <a:ea typeface="Times New Roman" panose="02020603050405020304" pitchFamily="18" charset="0"/>
              </a:rPr>
              <a:t>independent practice</a:t>
            </a:r>
            <a:r>
              <a:rPr lang="en-US" dirty="0">
                <a:solidFill>
                  <a:schemeClr val="accent2">
                    <a:lumMod val="50000"/>
                  </a:schemeClr>
                </a:solidFill>
                <a:effectLst/>
              </a:rPr>
              <a:t> </a:t>
            </a:r>
            <a:endParaRPr lang="en-US" dirty="0">
              <a:solidFill>
                <a:schemeClr val="accent2">
                  <a:lumMod val="50000"/>
                </a:schemeClr>
              </a:solidFill>
            </a:endParaRPr>
          </a:p>
        </p:txBody>
      </p:sp>
    </p:spTree>
    <p:extLst>
      <p:ext uri="{BB962C8B-B14F-4D97-AF65-F5344CB8AC3E}">
        <p14:creationId xmlns:p14="http://schemas.microsoft.com/office/powerpoint/2010/main" val="4021238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6B2BC-5B6D-6E6E-9E97-A18DDDC47FF4}"/>
              </a:ext>
            </a:extLst>
          </p:cNvPr>
          <p:cNvSpPr>
            <a:spLocks noGrp="1"/>
          </p:cNvSpPr>
          <p:nvPr>
            <p:ph type="title"/>
          </p:nvPr>
        </p:nvSpPr>
        <p:spPr>
          <a:xfrm>
            <a:off x="609601" y="108857"/>
            <a:ext cx="10744200" cy="1894114"/>
          </a:xfrm>
        </p:spPr>
        <p:txBody>
          <a:bodyPr>
            <a:normAutofit fontScale="90000"/>
          </a:bodyPr>
          <a:lstStyle/>
          <a:p>
            <a:pPr algn="ctr"/>
            <a:br>
              <a:rPr lang="en-US" sz="1050" dirty="0">
                <a:solidFill>
                  <a:srgbClr val="333333"/>
                </a:solidFill>
                <a:effectLst/>
                <a:latin typeface="Arial" panose="020B0604020202020204" pitchFamily="34" charset="0"/>
              </a:rPr>
            </a:br>
            <a:r>
              <a:rPr lang="en-US" sz="3600" b="1" dirty="0">
                <a:solidFill>
                  <a:schemeClr val="accent2">
                    <a:lumMod val="50000"/>
                  </a:schemeClr>
                </a:solidFill>
                <a:effectLst/>
                <a:latin typeface="Arial" panose="020B0604020202020204" pitchFamily="34" charset="0"/>
              </a:rPr>
              <a:t>IMPLICIT RELATIONAL KNOWLEDGE</a:t>
            </a:r>
            <a:br>
              <a:rPr lang="en-US" sz="1050" b="1" dirty="0">
                <a:solidFill>
                  <a:schemeClr val="accent2">
                    <a:lumMod val="50000"/>
                  </a:schemeClr>
                </a:solidFill>
                <a:effectLst/>
                <a:latin typeface="Arial" panose="020B0604020202020204" pitchFamily="34" charset="0"/>
              </a:rPr>
            </a:br>
            <a:br>
              <a:rPr lang="en-US" sz="1050" b="1" dirty="0">
                <a:solidFill>
                  <a:schemeClr val="accent2">
                    <a:lumMod val="50000"/>
                  </a:schemeClr>
                </a:solidFill>
                <a:effectLst/>
                <a:latin typeface="Arial" panose="020B0604020202020204" pitchFamily="34" charset="0"/>
              </a:rPr>
            </a:br>
            <a:br>
              <a:rPr lang="en-US" sz="1050" b="1" dirty="0">
                <a:solidFill>
                  <a:schemeClr val="accent2">
                    <a:lumMod val="50000"/>
                  </a:schemeClr>
                </a:solidFill>
                <a:effectLst/>
                <a:latin typeface="Arial" panose="020B0604020202020204" pitchFamily="34" charset="0"/>
              </a:rPr>
            </a:br>
            <a:r>
              <a:rPr lang="en-US" sz="2000" b="1" dirty="0">
                <a:solidFill>
                  <a:schemeClr val="accent2">
                    <a:lumMod val="50000"/>
                  </a:schemeClr>
                </a:solidFill>
                <a:effectLst/>
                <a:latin typeface="Arial" panose="020B0604020202020204" pitchFamily="34" charset="0"/>
              </a:rPr>
              <a:t>Lyons-Ruth, K. (1998). Implicit relational knowing: Its role in development and psychoanalytic treatment. </a:t>
            </a:r>
            <a:r>
              <a:rPr lang="en-US" sz="2000" b="1" i="1" dirty="0">
                <a:solidFill>
                  <a:schemeClr val="accent2">
                    <a:lumMod val="50000"/>
                  </a:schemeClr>
                </a:solidFill>
                <a:effectLst/>
                <a:latin typeface="Arial" panose="020B0604020202020204" pitchFamily="34" charset="0"/>
              </a:rPr>
              <a:t>Infant Mental Health Journal, 19</a:t>
            </a:r>
            <a:r>
              <a:rPr lang="en-US" sz="2000" b="1" dirty="0">
                <a:solidFill>
                  <a:schemeClr val="accent2">
                    <a:lumMod val="50000"/>
                  </a:schemeClr>
                </a:solidFill>
                <a:effectLst/>
                <a:latin typeface="Arial" panose="020B0604020202020204" pitchFamily="34" charset="0"/>
              </a:rPr>
              <a:t>(3), 282–289. </a:t>
            </a:r>
            <a:r>
              <a:rPr lang="en-US" sz="2000" b="1" u="none" strike="noStrike" dirty="0">
                <a:solidFill>
                  <a:schemeClr val="accent2">
                    <a:lumMod val="50000"/>
                  </a:schemeClr>
                </a:solidFill>
                <a:effectLst/>
                <a:latin typeface="Arial" panose="020B0604020202020204" pitchFamily="34" charset="0"/>
                <a:hlinkClick r:id="rId3">
                  <a:extLst>
                    <a:ext uri="{A12FA001-AC4F-418D-AE19-62706E023703}">
                      <ahyp:hlinkClr xmlns:ahyp="http://schemas.microsoft.com/office/drawing/2018/hyperlinkcolor" val="tx"/>
                    </a:ext>
                  </a:extLst>
                </a:hlinkClick>
              </a:rPr>
              <a:t>https://doi.org/10.1002/(SICI)1097-0355(199823)19:3&lt;282::AID-IMHJ3&gt;3.0.CO;2-O</a:t>
            </a:r>
            <a:br>
              <a:rPr lang="en-US" sz="2000" b="1" dirty="0">
                <a:solidFill>
                  <a:schemeClr val="accent2">
                    <a:lumMod val="50000"/>
                  </a:schemeClr>
                </a:solidFill>
                <a:effectLst/>
                <a:latin typeface="Arial" panose="020B0604020202020204" pitchFamily="34" charset="0"/>
              </a:rPr>
            </a:br>
            <a:br>
              <a:rPr lang="en-US" sz="2000" b="0" i="0" dirty="0">
                <a:solidFill>
                  <a:srgbClr val="333333"/>
                </a:solidFill>
                <a:effectLst/>
                <a:latin typeface="Arial" panose="020B0604020202020204" pitchFamily="34" charset="0"/>
              </a:rPr>
            </a:br>
            <a:br>
              <a:rPr lang="en-US" sz="2000" b="0" i="0" dirty="0">
                <a:solidFill>
                  <a:srgbClr val="333333"/>
                </a:solidFill>
                <a:effectLst/>
                <a:latin typeface="Arial" panose="020B0604020202020204" pitchFamily="34" charset="0"/>
              </a:rPr>
            </a:br>
            <a:endParaRPr lang="en-US" sz="2000" dirty="0"/>
          </a:p>
        </p:txBody>
      </p:sp>
      <p:sp>
        <p:nvSpPr>
          <p:cNvPr id="3" name="Content Placeholder 2">
            <a:extLst>
              <a:ext uri="{FF2B5EF4-FFF2-40B4-BE49-F238E27FC236}">
                <a16:creationId xmlns:a16="http://schemas.microsoft.com/office/drawing/2014/main" id="{1B0FEAFE-A4D5-CD3C-E6EC-8E117FC32C04}"/>
              </a:ext>
            </a:extLst>
          </p:cNvPr>
          <p:cNvSpPr>
            <a:spLocks noGrp="1"/>
          </p:cNvSpPr>
          <p:nvPr>
            <p:ph idx="1"/>
          </p:nvPr>
        </p:nvSpPr>
        <p:spPr>
          <a:xfrm>
            <a:off x="838200" y="1825624"/>
            <a:ext cx="10744200" cy="5032375"/>
          </a:xfrm>
        </p:spPr>
        <p:txBody>
          <a:bodyPr>
            <a:normAutofit/>
          </a:bodyPr>
          <a:lstStyle/>
          <a:p>
            <a:pPr marL="0" indent="0">
              <a:lnSpc>
                <a:spcPct val="150000"/>
              </a:lnSpc>
              <a:buNone/>
            </a:pPr>
            <a:endParaRPr lang="en-US" sz="2400" b="0" i="0" dirty="0">
              <a:solidFill>
                <a:srgbClr val="333333"/>
              </a:solidFill>
              <a:effectLst/>
              <a:latin typeface="Arial" panose="020B0604020202020204" pitchFamily="34" charset="0"/>
            </a:endParaRPr>
          </a:p>
          <a:p>
            <a:pPr marL="0" indent="0">
              <a:lnSpc>
                <a:spcPct val="150000"/>
              </a:lnSpc>
              <a:buNone/>
            </a:pPr>
            <a:r>
              <a:rPr lang="en-US" sz="2400" b="0" i="0" dirty="0">
                <a:solidFill>
                  <a:srgbClr val="333333"/>
                </a:solidFill>
                <a:effectLst/>
                <a:latin typeface="Arial" panose="020B0604020202020204" pitchFamily="34" charset="0"/>
              </a:rPr>
              <a:t>“…</a:t>
            </a:r>
            <a:r>
              <a:rPr lang="en-US" sz="2000" b="0" i="0" dirty="0">
                <a:solidFill>
                  <a:schemeClr val="accent2">
                    <a:lumMod val="50000"/>
                  </a:schemeClr>
                </a:solidFill>
                <a:effectLst/>
                <a:latin typeface="Arial" panose="020B0604020202020204" pitchFamily="34" charset="0"/>
              </a:rPr>
              <a:t>Interactional processes from birth onward give rise to a form of procedural knowledge regarding how to do things with intimate others, knowledge called implicit relational knowing. This knowing is distinct from conscious verbalizable knowledge and from the dynamic unconscious. The implicit relational knowing of patient and therapist intersect to create an intersubjective field that includes reasonably accurate </a:t>
            </a:r>
            <a:r>
              <a:rPr lang="en-US" sz="2000" b="0" i="0" dirty="0" err="1">
                <a:solidFill>
                  <a:schemeClr val="accent2">
                    <a:lumMod val="50000"/>
                  </a:schemeClr>
                </a:solidFill>
                <a:effectLst/>
                <a:latin typeface="Arial" panose="020B0604020202020204" pitchFamily="34" charset="0"/>
              </a:rPr>
              <a:t>sensings</a:t>
            </a:r>
            <a:r>
              <a:rPr lang="en-US" sz="2000" b="0" i="0" dirty="0">
                <a:solidFill>
                  <a:schemeClr val="accent2">
                    <a:lumMod val="50000"/>
                  </a:schemeClr>
                </a:solidFill>
                <a:effectLst/>
                <a:latin typeface="Arial" panose="020B0604020202020204" pitchFamily="34" charset="0"/>
              </a:rPr>
              <a:t> of each person's ways of being with others, </a:t>
            </a:r>
            <a:r>
              <a:rPr lang="en-US" sz="2000" b="0" i="0" dirty="0" err="1">
                <a:solidFill>
                  <a:schemeClr val="accent2">
                    <a:lumMod val="50000"/>
                  </a:schemeClr>
                </a:solidFill>
                <a:effectLst/>
                <a:latin typeface="Arial" panose="020B0604020202020204" pitchFamily="34" charset="0"/>
              </a:rPr>
              <a:t>sensings</a:t>
            </a:r>
            <a:r>
              <a:rPr lang="en-US" sz="2000" b="0" i="0" dirty="0">
                <a:solidFill>
                  <a:schemeClr val="accent2">
                    <a:lumMod val="50000"/>
                  </a:schemeClr>
                </a:solidFill>
                <a:effectLst/>
                <a:latin typeface="Arial" panose="020B0604020202020204" pitchFamily="34" charset="0"/>
              </a:rPr>
              <a:t> called the "real relationship.”</a:t>
            </a:r>
          </a:p>
          <a:p>
            <a:pPr marL="0" indent="0">
              <a:lnSpc>
                <a:spcPct val="150000"/>
              </a:lnSpc>
              <a:buNone/>
            </a:pPr>
            <a:r>
              <a:rPr lang="en-US" sz="2000" dirty="0">
                <a:solidFill>
                  <a:schemeClr val="accent2">
                    <a:lumMod val="50000"/>
                  </a:schemeClr>
                </a:solidFill>
                <a:latin typeface="Arial" panose="020B0604020202020204" pitchFamily="34" charset="0"/>
              </a:rPr>
              <a:t>Related to what we commonly call “intuition.”</a:t>
            </a:r>
            <a:endParaRPr lang="en-US" sz="2000" b="0" i="0" dirty="0">
              <a:solidFill>
                <a:schemeClr val="accent2">
                  <a:lumMod val="50000"/>
                </a:schemeClr>
              </a:solidFill>
              <a:effectLst/>
              <a:latin typeface="Arial" panose="020B0604020202020204" pitchFamily="34" charset="0"/>
            </a:endParaRPr>
          </a:p>
          <a:p>
            <a:pPr marL="0" indent="0">
              <a:lnSpc>
                <a:spcPct val="150000"/>
              </a:lnSpc>
              <a:buNone/>
            </a:pPr>
            <a:endParaRPr lang="en-US" b="0" i="0" dirty="0">
              <a:solidFill>
                <a:srgbClr val="333333"/>
              </a:solidFill>
              <a:effectLst/>
              <a:latin typeface="Arial" panose="020B0604020202020204" pitchFamily="34" charset="0"/>
            </a:endParaRPr>
          </a:p>
          <a:p>
            <a:pPr marL="0" indent="0">
              <a:lnSpc>
                <a:spcPct val="150000"/>
              </a:lnSpc>
              <a:buNone/>
            </a:pPr>
            <a:endParaRPr lang="en-US" dirty="0"/>
          </a:p>
        </p:txBody>
      </p:sp>
    </p:spTree>
    <p:extLst>
      <p:ext uri="{BB962C8B-B14F-4D97-AF65-F5344CB8AC3E}">
        <p14:creationId xmlns:p14="http://schemas.microsoft.com/office/powerpoint/2010/main" val="4130274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137FF-7001-CCAD-91AA-042EA899B31F}"/>
              </a:ext>
            </a:extLst>
          </p:cNvPr>
          <p:cNvSpPr>
            <a:spLocks noGrp="1"/>
          </p:cNvSpPr>
          <p:nvPr>
            <p:ph type="title"/>
          </p:nvPr>
        </p:nvSpPr>
        <p:spPr>
          <a:xfrm>
            <a:off x="838200" y="365125"/>
            <a:ext cx="10515600" cy="941161"/>
          </a:xfrm>
        </p:spPr>
        <p:txBody>
          <a:bodyPr/>
          <a:lstStyle/>
          <a:p>
            <a:pPr algn="ctr"/>
            <a:r>
              <a:rPr lang="en-US" b="1" dirty="0">
                <a:solidFill>
                  <a:schemeClr val="accent1">
                    <a:lumMod val="75000"/>
                  </a:schemeClr>
                </a:solidFill>
              </a:rPr>
              <a:t>Principles Guiding the Use of Self Disclosure</a:t>
            </a:r>
          </a:p>
        </p:txBody>
      </p:sp>
      <p:sp>
        <p:nvSpPr>
          <p:cNvPr id="3" name="Content Placeholder 2">
            <a:extLst>
              <a:ext uri="{FF2B5EF4-FFF2-40B4-BE49-F238E27FC236}">
                <a16:creationId xmlns:a16="http://schemas.microsoft.com/office/drawing/2014/main" id="{2A492DB4-35AD-14A6-862B-7FC7619A1F7A}"/>
              </a:ext>
            </a:extLst>
          </p:cNvPr>
          <p:cNvSpPr>
            <a:spLocks noGrp="1"/>
          </p:cNvSpPr>
          <p:nvPr>
            <p:ph idx="1"/>
          </p:nvPr>
        </p:nvSpPr>
        <p:spPr/>
        <p:txBody>
          <a:bodyPr>
            <a:normAutofit fontScale="92500" lnSpcReduction="10000"/>
          </a:bodyPr>
          <a:lstStyle/>
          <a:p>
            <a:r>
              <a:rPr lang="en-US" sz="3600" b="1" dirty="0">
                <a:solidFill>
                  <a:schemeClr val="accent1">
                    <a:lumMod val="75000"/>
                  </a:schemeClr>
                </a:solidFill>
              </a:rPr>
              <a:t>Use self-disclosure </a:t>
            </a:r>
            <a:r>
              <a:rPr lang="en-US" sz="4400" b="1" i="1" dirty="0">
                <a:solidFill>
                  <a:schemeClr val="accent1">
                    <a:lumMod val="75000"/>
                  </a:schemeClr>
                </a:solidFill>
              </a:rPr>
              <a:t>reluctantly, sparingly, and consciously.</a:t>
            </a:r>
          </a:p>
          <a:p>
            <a:r>
              <a:rPr lang="en-US" sz="3600" b="1" dirty="0">
                <a:solidFill>
                  <a:schemeClr val="accent1">
                    <a:lumMod val="75000"/>
                  </a:schemeClr>
                </a:solidFill>
              </a:rPr>
              <a:t>Decisions about whether, when, and what to disclose can only be based on </a:t>
            </a:r>
            <a:r>
              <a:rPr lang="en-US" sz="3600" b="1" i="1" dirty="0">
                <a:solidFill>
                  <a:schemeClr val="accent1">
                    <a:lumMod val="75000"/>
                  </a:schemeClr>
                </a:solidFill>
              </a:rPr>
              <a:t>“implicit relational knowing” </a:t>
            </a:r>
            <a:r>
              <a:rPr lang="en-US" sz="3600" b="1">
                <a:solidFill>
                  <a:schemeClr val="accent1">
                    <a:lumMod val="75000"/>
                  </a:schemeClr>
                </a:solidFill>
              </a:rPr>
              <a:t>integrated with  </a:t>
            </a:r>
            <a:r>
              <a:rPr lang="en-US" sz="3600" b="1" dirty="0">
                <a:solidFill>
                  <a:schemeClr val="accent1">
                    <a:lumMod val="75000"/>
                  </a:schemeClr>
                </a:solidFill>
              </a:rPr>
              <a:t>theoretical knowledge and personal experience</a:t>
            </a:r>
            <a:endParaRPr lang="en-US" sz="3600" b="1" i="1" dirty="0">
              <a:solidFill>
                <a:schemeClr val="accent1">
                  <a:lumMod val="75000"/>
                </a:schemeClr>
              </a:solidFill>
            </a:endParaRPr>
          </a:p>
          <a:p>
            <a:pPr marL="0" indent="0">
              <a:buNone/>
            </a:pPr>
            <a:endParaRPr lang="en-US" dirty="0"/>
          </a:p>
        </p:txBody>
      </p:sp>
    </p:spTree>
    <p:extLst>
      <p:ext uri="{BB962C8B-B14F-4D97-AF65-F5344CB8AC3E}">
        <p14:creationId xmlns:p14="http://schemas.microsoft.com/office/powerpoint/2010/main" val="222881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4A5FF-AFA6-C8B3-343A-8920DAC4CFA3}"/>
              </a:ext>
            </a:extLst>
          </p:cNvPr>
          <p:cNvSpPr>
            <a:spLocks noGrp="1"/>
          </p:cNvSpPr>
          <p:nvPr>
            <p:ph type="title"/>
          </p:nvPr>
        </p:nvSpPr>
        <p:spPr/>
        <p:txBody>
          <a:bodyPr>
            <a:normAutofit/>
          </a:bodyPr>
          <a:lstStyle/>
          <a:p>
            <a:pPr algn="ctr"/>
            <a:r>
              <a:rPr lang="en-US" sz="3200" b="1" dirty="0">
                <a:latin typeface="Arial" panose="020B0604020202020204" pitchFamily="34" charset="0"/>
                <a:cs typeface="Arial" panose="020B0604020202020204" pitchFamily="34" charset="0"/>
              </a:rPr>
              <a:t>What do Clients Know Before They Meet You?</a:t>
            </a:r>
          </a:p>
        </p:txBody>
      </p:sp>
      <p:sp>
        <p:nvSpPr>
          <p:cNvPr id="3" name="Content Placeholder 2">
            <a:extLst>
              <a:ext uri="{FF2B5EF4-FFF2-40B4-BE49-F238E27FC236}">
                <a16:creationId xmlns:a16="http://schemas.microsoft.com/office/drawing/2014/main" id="{998C56E1-0A3D-6DDE-804B-CF81AA5AC892}"/>
              </a:ext>
            </a:extLst>
          </p:cNvPr>
          <p:cNvSpPr>
            <a:spLocks noGrp="1"/>
          </p:cNvSpPr>
          <p:nvPr>
            <p:ph idx="1"/>
          </p:nvPr>
        </p:nvSpPr>
        <p:spPr/>
        <p:txBody>
          <a:bodyPr/>
          <a:lstStyle/>
          <a:p>
            <a:r>
              <a:rPr lang="en-US" dirty="0"/>
              <a:t>What is obvious from your setting: Gay Counseling Center? Bi-lingual therapist or caseworker? Non-profit and its mission? Governmental Agency or Services? </a:t>
            </a:r>
          </a:p>
          <a:p>
            <a:r>
              <a:rPr lang="en-US" dirty="0"/>
              <a:t>Whatever the referral source told them about you</a:t>
            </a:r>
          </a:p>
          <a:p>
            <a:pPr marL="0" indent="0">
              <a:buNone/>
            </a:pPr>
            <a:r>
              <a:rPr lang="en-US" dirty="0"/>
              <a:t>                           (For this presentation, my introduction and bio)</a:t>
            </a:r>
          </a:p>
          <a:p>
            <a:r>
              <a:rPr lang="en-US" dirty="0"/>
              <a:t>Whatever they looked up on the Internet (Note: stay current with information about yourself readily available on-line) </a:t>
            </a:r>
          </a:p>
        </p:txBody>
      </p:sp>
    </p:spTree>
    <p:extLst>
      <p:ext uri="{BB962C8B-B14F-4D97-AF65-F5344CB8AC3E}">
        <p14:creationId xmlns:p14="http://schemas.microsoft.com/office/powerpoint/2010/main" val="291978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3771D-64D5-C935-5F44-52184A8284A8}"/>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What Clients will know about you upon meeting you</a:t>
            </a:r>
          </a:p>
        </p:txBody>
      </p:sp>
      <p:sp>
        <p:nvSpPr>
          <p:cNvPr id="3" name="Content Placeholder 2">
            <a:extLst>
              <a:ext uri="{FF2B5EF4-FFF2-40B4-BE49-F238E27FC236}">
                <a16:creationId xmlns:a16="http://schemas.microsoft.com/office/drawing/2014/main" id="{A07E24AE-30E2-62A2-C051-15D8F3A2494F}"/>
              </a:ext>
            </a:extLst>
          </p:cNvPr>
          <p:cNvSpPr>
            <a:spLocks noGrp="1"/>
          </p:cNvSpPr>
          <p:nvPr>
            <p:ph idx="1"/>
          </p:nvPr>
        </p:nvSpPr>
        <p:spPr/>
        <p:txBody>
          <a:bodyPr>
            <a:normAutofit/>
          </a:bodyPr>
          <a:lstStyle/>
          <a:p>
            <a:r>
              <a:rPr lang="en-US" dirty="0"/>
              <a:t>Your appearance, including height, body build, skin color, hair color, style of dress</a:t>
            </a:r>
          </a:p>
          <a:p>
            <a:r>
              <a:rPr lang="en-US" dirty="0"/>
              <a:t>The sound of your voice: high, low, soft, loud, anything that sounds to their ears like an accent</a:t>
            </a:r>
          </a:p>
          <a:p>
            <a:r>
              <a:rPr lang="en-US" dirty="0"/>
              <a:t>The quality of your voice or “voice prosody.” Perhaps the most important ingredient on first meeting: think of all the ways you can say “hello” – that’s voice prosody and it conveys a great deal about who we are and how we are feeling. “It’s the music, not the words.”</a:t>
            </a:r>
          </a:p>
          <a:p>
            <a:r>
              <a:rPr lang="en-US" dirty="0"/>
              <a:t>The place where you meet them—indoors, outdoors, office building, private office and how you have (or have not) arranged or decorated it (if it is your own office).</a:t>
            </a:r>
            <a:br>
              <a:rPr lang="en-US" dirty="0"/>
            </a:br>
            <a:endParaRPr lang="en-US" dirty="0"/>
          </a:p>
        </p:txBody>
      </p:sp>
    </p:spTree>
    <p:extLst>
      <p:ext uri="{BB962C8B-B14F-4D97-AF65-F5344CB8AC3E}">
        <p14:creationId xmlns:p14="http://schemas.microsoft.com/office/powerpoint/2010/main" val="3522691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4FD2B-C480-C3FD-1206-15B53D4DB908}"/>
              </a:ext>
            </a:extLst>
          </p:cNvPr>
          <p:cNvSpPr>
            <a:spLocks noGrp="1"/>
          </p:cNvSpPr>
          <p:nvPr>
            <p:ph type="title"/>
          </p:nvPr>
        </p:nvSpPr>
        <p:spPr>
          <a:xfrm>
            <a:off x="677334" y="609600"/>
            <a:ext cx="8596668" cy="1219200"/>
          </a:xfrm>
        </p:spPr>
        <p:txBody>
          <a:bodyPr>
            <a:normAutofit/>
          </a:bodyPr>
          <a:lstStyle/>
          <a:p>
            <a:pPr algn="ctr"/>
            <a:r>
              <a:rPr lang="en-US" dirty="0">
                <a:solidFill>
                  <a:srgbClr val="7030A0"/>
                </a:solidFill>
                <a:latin typeface="Arial" panose="020B0604020202020204" pitchFamily="34" charset="0"/>
                <a:cs typeface="Arial" panose="020B0604020202020204" pitchFamily="34" charset="0"/>
              </a:rPr>
              <a:t>THE USE OF SELF</a:t>
            </a:r>
            <a:br>
              <a:rPr lang="en-US" dirty="0">
                <a:solidFill>
                  <a:srgbClr val="7030A0"/>
                </a:solidFill>
                <a:latin typeface="Arial" panose="020B0604020202020204" pitchFamily="34" charset="0"/>
                <a:cs typeface="Arial" panose="020B0604020202020204" pitchFamily="34" charset="0"/>
              </a:rPr>
            </a:br>
            <a:r>
              <a:rPr lang="en-US" dirty="0">
                <a:solidFill>
                  <a:srgbClr val="7030A0"/>
                </a:solidFill>
                <a:latin typeface="Arial" panose="020B0604020202020204" pitchFamily="34" charset="0"/>
                <a:cs typeface="Arial" panose="020B0604020202020204" pitchFamily="34" charset="0"/>
              </a:rPr>
              <a:t>A Social Work Principle</a:t>
            </a:r>
          </a:p>
        </p:txBody>
      </p:sp>
      <p:sp>
        <p:nvSpPr>
          <p:cNvPr id="3" name="Content Placeholder 2">
            <a:extLst>
              <a:ext uri="{FF2B5EF4-FFF2-40B4-BE49-F238E27FC236}">
                <a16:creationId xmlns:a16="http://schemas.microsoft.com/office/drawing/2014/main" id="{B67CB32B-6A0C-034B-2A95-285352EF4893}"/>
              </a:ext>
            </a:extLst>
          </p:cNvPr>
          <p:cNvSpPr>
            <a:spLocks noGrp="1"/>
          </p:cNvSpPr>
          <p:nvPr>
            <p:ph idx="1"/>
          </p:nvPr>
        </p:nvSpPr>
        <p:spPr>
          <a:xfrm>
            <a:off x="598714" y="1915886"/>
            <a:ext cx="9078686" cy="4408713"/>
          </a:xfrm>
        </p:spPr>
        <p:txBody>
          <a:bodyPr>
            <a:normAutofit fontScale="92500"/>
          </a:bodyPr>
          <a:lstStyle/>
          <a:p>
            <a:pPr marL="0" indent="0">
              <a:buNone/>
            </a:pPr>
            <a:r>
              <a:rPr lang="en-US" sz="2000" dirty="0">
                <a:solidFill>
                  <a:srgbClr val="7030A0"/>
                </a:solidFill>
                <a:latin typeface="Times New Roman" panose="02020603050405020304" pitchFamily="18" charset="0"/>
              </a:rPr>
              <a:t>“</a:t>
            </a:r>
            <a:r>
              <a:rPr lang="en-US" sz="2000" dirty="0">
                <a:solidFill>
                  <a:srgbClr val="7030A0"/>
                </a:solidFill>
                <a:effectLst/>
                <a:latin typeface="Times New Roman" panose="02020603050405020304" pitchFamily="18" charset="0"/>
              </a:rPr>
              <a:t>The phrase “Use of Self” in social work has always left me feeling both confusion and curiosity. Literature on social work practice indicates that social workers themselves are the instruments of the profession” </a:t>
            </a:r>
          </a:p>
          <a:p>
            <a:pPr marL="0" indent="0">
              <a:buNone/>
            </a:pPr>
            <a:r>
              <a:rPr lang="en-US" sz="1600" dirty="0">
                <a:solidFill>
                  <a:srgbClr val="7030A0"/>
                </a:solidFill>
                <a:latin typeface="Times New Roman" panose="02020603050405020304" pitchFamily="18" charset="0"/>
              </a:rPr>
              <a:t>Kaushik, Archana, 2017. Use of Self in Social Work: Rhetoric or Reality, Journal of Social Work Values and Ethics, 14:1, p. 21</a:t>
            </a:r>
          </a:p>
          <a:p>
            <a:pPr marL="0" indent="0">
              <a:buNone/>
            </a:pPr>
            <a:r>
              <a:rPr lang="en-US" sz="2000" dirty="0">
                <a:solidFill>
                  <a:srgbClr val="7030A0"/>
                </a:solidFill>
                <a:latin typeface="Times New Roman" panose="02020603050405020304" pitchFamily="18" charset="0"/>
              </a:rPr>
              <a:t>The definitions of “The use of self” Kaushik found in the social work literature include:</a:t>
            </a:r>
          </a:p>
          <a:p>
            <a:r>
              <a:rPr lang="en-US" sz="2000" dirty="0">
                <a:solidFill>
                  <a:srgbClr val="7030A0"/>
                </a:solidFill>
                <a:latin typeface="Times New Roman" panose="02020603050405020304" pitchFamily="18" charset="0"/>
              </a:rPr>
              <a:t>“…sharing myself with my clients through </a:t>
            </a:r>
            <a:r>
              <a:rPr lang="en-US" sz="2000" b="1" dirty="0">
                <a:solidFill>
                  <a:srgbClr val="7030A0"/>
                </a:solidFill>
                <a:latin typeface="Times New Roman" panose="02020603050405020304" pitchFamily="18" charset="0"/>
              </a:rPr>
              <a:t>skillful self-disclosure and empathy and authentically bring all I’m made of into the therapeutic relationship for use as a therapeutic tool” (Daley, 2013, p. 3)</a:t>
            </a:r>
          </a:p>
          <a:p>
            <a:r>
              <a:rPr lang="en-US" sz="2000" dirty="0">
                <a:solidFill>
                  <a:srgbClr val="7030A0"/>
                </a:solidFill>
                <a:latin typeface="Times New Roman" panose="02020603050405020304" pitchFamily="18" charset="0"/>
              </a:rPr>
              <a:t>“…</a:t>
            </a:r>
            <a:r>
              <a:rPr lang="en-US" sz="2000" b="1" dirty="0">
                <a:solidFill>
                  <a:srgbClr val="7030A0"/>
                </a:solidFill>
                <a:latin typeface="Times New Roman" panose="02020603050405020304" pitchFamily="18" charset="0"/>
              </a:rPr>
              <a:t>using the knowledge, skills and values of the social work profession </a:t>
            </a:r>
            <a:r>
              <a:rPr lang="en-US" sz="2000" dirty="0">
                <a:solidFill>
                  <a:srgbClr val="7030A0"/>
                </a:solidFill>
                <a:latin typeface="Times New Roman" panose="02020603050405020304" pitchFamily="18" charset="0"/>
              </a:rPr>
              <a:t>to enhance the well-being of a client, whether individual, group, community or “society as a whole.” (Kaushik, 2017)</a:t>
            </a:r>
          </a:p>
          <a:p>
            <a:r>
              <a:rPr lang="en-US" sz="2000" dirty="0">
                <a:solidFill>
                  <a:srgbClr val="7030A0"/>
                </a:solidFill>
                <a:latin typeface="Times New Roman" panose="02020603050405020304" pitchFamily="18" charset="0"/>
              </a:rPr>
              <a:t>“…</a:t>
            </a:r>
            <a:r>
              <a:rPr lang="en-US" sz="2000" b="1" dirty="0">
                <a:solidFill>
                  <a:srgbClr val="7030A0"/>
                </a:solidFill>
                <a:latin typeface="Times New Roman" panose="02020603050405020304" pitchFamily="18" charset="0"/>
              </a:rPr>
              <a:t>how we experience ourselves in the work </a:t>
            </a:r>
            <a:r>
              <a:rPr lang="en-US" sz="2000" dirty="0">
                <a:solidFill>
                  <a:srgbClr val="7030A0"/>
                </a:solidFill>
                <a:latin typeface="Times New Roman" panose="02020603050405020304" pitchFamily="18" charset="0"/>
              </a:rPr>
              <a:t>we do with our clients...” (Cooper, 2012)</a:t>
            </a:r>
          </a:p>
          <a:p>
            <a:pPr marL="0" indent="0">
              <a:buNone/>
            </a:pPr>
            <a:endParaRPr lang="en-US" sz="2000" dirty="0">
              <a:solidFill>
                <a:srgbClr val="000000"/>
              </a:solidFill>
              <a:latin typeface="Times New Roman" panose="02020603050405020304" pitchFamily="18" charset="0"/>
            </a:endParaRPr>
          </a:p>
          <a:p>
            <a:pPr marL="0" indent="0">
              <a:buNone/>
            </a:pPr>
            <a:endParaRPr lang="en-US" sz="2000" dirty="0">
              <a:solidFill>
                <a:srgbClr val="000000"/>
              </a:solidFill>
              <a:latin typeface="Times New Roman" panose="02020603050405020304" pitchFamily="18" charset="0"/>
            </a:endParaRPr>
          </a:p>
          <a:p>
            <a:pPr marL="0" indent="0">
              <a:buNone/>
            </a:pPr>
            <a:endParaRPr lang="en-US" sz="2000" dirty="0">
              <a:solidFill>
                <a:srgbClr val="000000"/>
              </a:solidFill>
              <a:latin typeface="Times New Roman" panose="02020603050405020304" pitchFamily="18" charset="0"/>
            </a:endParaRPr>
          </a:p>
          <a:p>
            <a:pPr marL="0" indent="0">
              <a:buNone/>
            </a:pPr>
            <a:endParaRPr lang="en-US" sz="2000" dirty="0">
              <a:solidFill>
                <a:srgbClr val="000000"/>
              </a:solidFill>
              <a:effectLst/>
              <a:latin typeface="Times New Roman" panose="02020603050405020304" pitchFamily="18" charset="0"/>
            </a:endParaRPr>
          </a:p>
          <a:p>
            <a:pPr marL="0" indent="0">
              <a:lnSpc>
                <a:spcPct val="100000"/>
              </a:lnSpc>
              <a:buNone/>
            </a:pPr>
            <a:endParaRPr lang="en-US" sz="2000" dirty="0">
              <a:solidFill>
                <a:srgbClr val="000000"/>
              </a:solidFill>
              <a:effectLst/>
              <a:latin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279974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170E4-B576-615C-8764-8889D381CDFF}"/>
              </a:ext>
            </a:extLst>
          </p:cNvPr>
          <p:cNvSpPr>
            <a:spLocks noGrp="1"/>
          </p:cNvSpPr>
          <p:nvPr>
            <p:ph type="title"/>
          </p:nvPr>
        </p:nvSpPr>
        <p:spPr>
          <a:xfrm>
            <a:off x="818146" y="275660"/>
            <a:ext cx="8455855" cy="215291"/>
          </a:xfrm>
        </p:spPr>
        <p:txBody>
          <a:bodyPr>
            <a:normAutofit fontScale="90000"/>
          </a:bodyPr>
          <a:lstStyle/>
          <a:p>
            <a:pPr algn="ctr"/>
            <a:endParaRPr lang="en-US" dirty="0"/>
          </a:p>
        </p:txBody>
      </p:sp>
      <p:sp>
        <p:nvSpPr>
          <p:cNvPr id="3" name="Content Placeholder 2">
            <a:extLst>
              <a:ext uri="{FF2B5EF4-FFF2-40B4-BE49-F238E27FC236}">
                <a16:creationId xmlns:a16="http://schemas.microsoft.com/office/drawing/2014/main" id="{DD7706B1-C1A2-0B40-AD4E-00C8C3FD684C}"/>
              </a:ext>
            </a:extLst>
          </p:cNvPr>
          <p:cNvSpPr>
            <a:spLocks noGrp="1"/>
          </p:cNvSpPr>
          <p:nvPr>
            <p:ph idx="1"/>
          </p:nvPr>
        </p:nvSpPr>
        <p:spPr>
          <a:xfrm>
            <a:off x="677334" y="705853"/>
            <a:ext cx="8596668" cy="5335510"/>
          </a:xfrm>
        </p:spPr>
        <p:txBody>
          <a:bodyPr/>
          <a:lstStyle/>
          <a:p>
            <a:endParaRPr lang="en-US" dirty="0"/>
          </a:p>
          <a:p>
            <a:endParaRPr lang="en-US" dirty="0"/>
          </a:p>
          <a:p>
            <a:endParaRPr lang="en-US" dirty="0"/>
          </a:p>
          <a:p>
            <a:endParaRPr lang="en-US" dirty="0"/>
          </a:p>
          <a:p>
            <a:r>
              <a:rPr lang="en-US" dirty="0"/>
              <a:t>One way to look at the USE OF SELF in social work practice is to think of ourselves as musical instruments tuning in and accompanying the music of the client, be it an individual, a group or a community. We are there to engage with their song so everything we play is background to embrace, enhance and engage with their compositions, their lyrics, their musical dynamics—loud, soft, slow, fast, intense, mellow, rests and silences, stops and starts. We are playing a duet but they are lead singer.</a:t>
            </a:r>
          </a:p>
        </p:txBody>
      </p:sp>
      <p:pic>
        <p:nvPicPr>
          <p:cNvPr id="9" name="Picture 8" descr="Microphone and piano">
            <a:extLst>
              <a:ext uri="{FF2B5EF4-FFF2-40B4-BE49-F238E27FC236}">
                <a16:creationId xmlns:a16="http://schemas.microsoft.com/office/drawing/2014/main" id="{67C69BE4-39DC-5BF2-6B5C-CEC7DF832D87}"/>
              </a:ext>
            </a:extLst>
          </p:cNvPr>
          <p:cNvPicPr>
            <a:picLocks noChangeAspect="1"/>
          </p:cNvPicPr>
          <p:nvPr/>
        </p:nvPicPr>
        <p:blipFill>
          <a:blip r:embed="rId2"/>
          <a:stretch>
            <a:fillRect/>
          </a:stretch>
        </p:blipFill>
        <p:spPr>
          <a:xfrm>
            <a:off x="6096000" y="4129428"/>
            <a:ext cx="3212216" cy="2126837"/>
          </a:xfrm>
          <a:prstGeom prst="rect">
            <a:avLst/>
          </a:prstGeom>
        </p:spPr>
      </p:pic>
      <p:pic>
        <p:nvPicPr>
          <p:cNvPr id="12" name="Picture 11" descr="Close-up of treble cleff on music sheet">
            <a:extLst>
              <a:ext uri="{FF2B5EF4-FFF2-40B4-BE49-F238E27FC236}">
                <a16:creationId xmlns:a16="http://schemas.microsoft.com/office/drawing/2014/main" id="{38050D4B-E7CC-595B-7BFA-91792C629C89}"/>
              </a:ext>
            </a:extLst>
          </p:cNvPr>
          <p:cNvPicPr>
            <a:picLocks noChangeAspect="1"/>
          </p:cNvPicPr>
          <p:nvPr/>
        </p:nvPicPr>
        <p:blipFill>
          <a:blip r:embed="rId3"/>
          <a:stretch>
            <a:fillRect/>
          </a:stretch>
        </p:blipFill>
        <p:spPr>
          <a:xfrm>
            <a:off x="818146" y="80416"/>
            <a:ext cx="3119215" cy="2011680"/>
          </a:xfrm>
          <a:prstGeom prst="rect">
            <a:avLst/>
          </a:prstGeom>
        </p:spPr>
      </p:pic>
    </p:spTree>
    <p:extLst>
      <p:ext uri="{BB962C8B-B14F-4D97-AF65-F5344CB8AC3E}">
        <p14:creationId xmlns:p14="http://schemas.microsoft.com/office/powerpoint/2010/main" val="909771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A1D5E8D-E475-E32D-416D-95DA6ED609F3}"/>
              </a:ext>
            </a:extLst>
          </p:cNvPr>
          <p:cNvSpPr>
            <a:spLocks noGrp="1"/>
          </p:cNvSpPr>
          <p:nvPr>
            <p:ph type="title"/>
          </p:nvPr>
        </p:nvSpPr>
        <p:spPr/>
        <p:txBody>
          <a:bodyPr>
            <a:normAutofit/>
          </a:bodyPr>
          <a:lstStyle/>
          <a:p>
            <a:pPr algn="ctr"/>
            <a:br>
              <a:rPr lang="en-US" sz="2800" dirty="0">
                <a:solidFill>
                  <a:schemeClr val="accent2"/>
                </a:solidFill>
                <a:latin typeface="Arial" panose="020B0604020202020204" pitchFamily="34" charset="0"/>
                <a:cs typeface="Arial" panose="020B0604020202020204" pitchFamily="34" charset="0"/>
              </a:rPr>
            </a:br>
            <a:r>
              <a:rPr lang="en-US" sz="2800" dirty="0">
                <a:solidFill>
                  <a:schemeClr val="accent2"/>
                </a:solidFill>
                <a:latin typeface="Arial" panose="020B0604020202020204" pitchFamily="34" charset="0"/>
                <a:cs typeface="Arial" panose="020B0604020202020204" pitchFamily="34" charset="0"/>
              </a:rPr>
              <a:t>The Conscious Use of Self</a:t>
            </a:r>
          </a:p>
        </p:txBody>
      </p:sp>
      <p:sp>
        <p:nvSpPr>
          <p:cNvPr id="5" name="Content Placeholder 4">
            <a:extLst>
              <a:ext uri="{FF2B5EF4-FFF2-40B4-BE49-F238E27FC236}">
                <a16:creationId xmlns:a16="http://schemas.microsoft.com/office/drawing/2014/main" id="{BA44315A-F0C6-E4F0-3FCE-B9C8612FE302}"/>
              </a:ext>
            </a:extLst>
          </p:cNvPr>
          <p:cNvSpPr>
            <a:spLocks noGrp="1"/>
          </p:cNvSpPr>
          <p:nvPr>
            <p:ph idx="1"/>
          </p:nvPr>
        </p:nvSpPr>
        <p:spPr/>
        <p:txBody>
          <a:bodyPr/>
          <a:lstStyle/>
          <a:p>
            <a:r>
              <a:rPr lang="en-US" dirty="0">
                <a:solidFill>
                  <a:schemeClr val="accent2">
                    <a:lumMod val="50000"/>
                  </a:schemeClr>
                </a:solidFill>
              </a:rPr>
              <a:t>The use of self is a skill “the combining of knowledge,  values and skills gained in social work education with aspects of one’s personal self, including personality traits, belief systems, life experiences, and cultural heritage.” </a:t>
            </a:r>
            <a:r>
              <a:rPr lang="en-US" sz="1600" dirty="0">
                <a:solidFill>
                  <a:schemeClr val="accent2">
                    <a:lumMod val="50000"/>
                  </a:schemeClr>
                </a:solidFill>
              </a:rPr>
              <a:t>(Dewayne, 2006, p. 545).</a:t>
            </a:r>
          </a:p>
          <a:p>
            <a:endParaRPr lang="en-US" sz="1600" dirty="0">
              <a:solidFill>
                <a:schemeClr val="accent2">
                  <a:lumMod val="50000"/>
                </a:schemeClr>
              </a:solidFill>
            </a:endParaRPr>
          </a:p>
          <a:p>
            <a:r>
              <a:rPr lang="en-US" dirty="0">
                <a:solidFill>
                  <a:schemeClr val="accent2">
                    <a:lumMod val="50000"/>
                  </a:schemeClr>
                </a:solidFill>
              </a:rPr>
              <a:t>The </a:t>
            </a:r>
            <a:r>
              <a:rPr lang="en-US" i="1" dirty="0">
                <a:solidFill>
                  <a:schemeClr val="accent2">
                    <a:lumMod val="50000"/>
                  </a:schemeClr>
                </a:solidFill>
              </a:rPr>
              <a:t>conscious </a:t>
            </a:r>
            <a:r>
              <a:rPr lang="en-US" dirty="0">
                <a:solidFill>
                  <a:schemeClr val="accent2">
                    <a:lumMod val="50000"/>
                  </a:schemeClr>
                </a:solidFill>
              </a:rPr>
              <a:t>use of self requires “…the ability to recognize our own thoughts, beliefs, emotions, personality traits, personal values, habits, biases, strengths, weaknesses” (Kaushik, 20017, p.  230) and the impact of our past traumas and experiences. </a:t>
            </a:r>
          </a:p>
          <a:p>
            <a:pPr marL="0" indent="0">
              <a:buNone/>
            </a:pPr>
            <a:endParaRPr lang="en-US" dirty="0">
              <a:solidFill>
                <a:schemeClr val="accent2">
                  <a:lumMod val="50000"/>
                </a:schemeClr>
              </a:solidFill>
            </a:endParaRPr>
          </a:p>
        </p:txBody>
      </p:sp>
    </p:spTree>
    <p:extLst>
      <p:ext uri="{BB962C8B-B14F-4D97-AF65-F5344CB8AC3E}">
        <p14:creationId xmlns:p14="http://schemas.microsoft.com/office/powerpoint/2010/main" val="1739022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A3DDA-0756-2EEB-1307-7A7484104086}"/>
              </a:ext>
            </a:extLst>
          </p:cNvPr>
          <p:cNvSpPr>
            <a:spLocks noGrp="1"/>
          </p:cNvSpPr>
          <p:nvPr>
            <p:ph type="title"/>
          </p:nvPr>
        </p:nvSpPr>
        <p:spPr>
          <a:xfrm>
            <a:off x="838200" y="365126"/>
            <a:ext cx="10515600" cy="712560"/>
          </a:xfrm>
        </p:spPr>
        <p:txBody>
          <a:bodyPr>
            <a:normAutofit/>
          </a:bodyPr>
          <a:lstStyle/>
          <a:p>
            <a:pPr algn="ctr"/>
            <a:r>
              <a:rPr lang="en-US" b="1" dirty="0">
                <a:solidFill>
                  <a:schemeClr val="accent2">
                    <a:lumMod val="50000"/>
                  </a:schemeClr>
                </a:solidFill>
              </a:rPr>
              <a:t>Self Awareness and Cultural Competence</a:t>
            </a:r>
          </a:p>
        </p:txBody>
      </p:sp>
      <p:sp>
        <p:nvSpPr>
          <p:cNvPr id="3" name="Content Placeholder 2">
            <a:extLst>
              <a:ext uri="{FF2B5EF4-FFF2-40B4-BE49-F238E27FC236}">
                <a16:creationId xmlns:a16="http://schemas.microsoft.com/office/drawing/2014/main" id="{1A5B5FCF-D75B-E2F2-C6E4-587B239A9AB6}"/>
              </a:ext>
            </a:extLst>
          </p:cNvPr>
          <p:cNvSpPr>
            <a:spLocks noGrp="1"/>
          </p:cNvSpPr>
          <p:nvPr>
            <p:ph idx="1"/>
          </p:nvPr>
        </p:nvSpPr>
        <p:spPr>
          <a:xfrm>
            <a:off x="838200" y="1371600"/>
            <a:ext cx="10515600" cy="4805363"/>
          </a:xfrm>
        </p:spPr>
        <p:txBody>
          <a:bodyPr>
            <a:normAutofit/>
          </a:bodyPr>
          <a:lstStyle/>
          <a:p>
            <a:endParaRPr lang="en-US" dirty="0">
              <a:solidFill>
                <a:schemeClr val="accent1"/>
              </a:solidFill>
            </a:endParaRPr>
          </a:p>
          <a:p>
            <a:endParaRPr lang="en-US" dirty="0">
              <a:solidFill>
                <a:schemeClr val="accent1"/>
              </a:solidFill>
            </a:endParaRPr>
          </a:p>
          <a:p>
            <a:r>
              <a:rPr lang="en-US" b="1" dirty="0">
                <a:solidFill>
                  <a:schemeClr val="accent2">
                    <a:lumMod val="50000"/>
                  </a:schemeClr>
                </a:solidFill>
              </a:rPr>
              <a:t>The crucial role of self awareness was emphasized by NASW in 2001 in establishing cultural competence </a:t>
            </a:r>
            <a:r>
              <a:rPr lang="en-US" sz="1200" b="1" dirty="0">
                <a:solidFill>
                  <a:schemeClr val="accent2">
                    <a:lumMod val="50000"/>
                  </a:schemeClr>
                </a:solidFill>
                <a:effectLst/>
                <a:latin typeface="Times New Roman" panose="02020603050405020304" pitchFamily="18" charset="0"/>
              </a:rPr>
              <a:t> National Association of Social Workers. (2001). </a:t>
            </a:r>
            <a:r>
              <a:rPr lang="en-US" sz="1200" b="1" i="1" dirty="0">
                <a:solidFill>
                  <a:schemeClr val="accent2">
                    <a:lumMod val="50000"/>
                  </a:schemeClr>
                </a:solidFill>
                <a:effectLst/>
                <a:latin typeface="Times New Roman" panose="02020603050405020304" pitchFamily="18" charset="0"/>
              </a:rPr>
              <a:t>NASW standards for cultural competence in social work practice.</a:t>
            </a:r>
            <a:r>
              <a:rPr lang="en-US" sz="1200" b="1" dirty="0">
                <a:solidFill>
                  <a:schemeClr val="accent2">
                    <a:lumMod val="50000"/>
                  </a:schemeClr>
                </a:solidFill>
                <a:effectLst/>
                <a:latin typeface="Times New Roman" panose="02020603050405020304" pitchFamily="18" charset="0"/>
              </a:rPr>
              <a:t> Washington, DC: NASW  Press.</a:t>
            </a:r>
          </a:p>
          <a:p>
            <a:endParaRPr lang="en-US" sz="2000" b="1" dirty="0">
              <a:solidFill>
                <a:schemeClr val="accent2">
                  <a:lumMod val="50000"/>
                </a:schemeClr>
              </a:solidFill>
            </a:endParaRPr>
          </a:p>
          <a:p>
            <a:r>
              <a:rPr lang="en-US" b="1" dirty="0">
                <a:solidFill>
                  <a:schemeClr val="accent2">
                    <a:lumMod val="50000"/>
                  </a:schemeClr>
                </a:solidFill>
              </a:rPr>
              <a:t>Self-awareness requires self-knowledge which is necessary for uncovering hidden biases and the ways in which our fears, oppression, marginalization or privilege, along with socialization based on overt and subtle messages from family, community, church, school, literature, the media, culture, and our national history have impacted us viscerally and unconsciously. </a:t>
            </a:r>
          </a:p>
          <a:p>
            <a:endParaRPr lang="en-US" b="1" dirty="0">
              <a:solidFill>
                <a:schemeClr val="accent2">
                  <a:lumMod val="50000"/>
                </a:schemeClr>
              </a:solidFill>
            </a:endParaRPr>
          </a:p>
          <a:p>
            <a:r>
              <a:rPr lang="en-US" b="1" dirty="0">
                <a:solidFill>
                  <a:schemeClr val="accent2">
                    <a:lumMod val="50000"/>
                  </a:schemeClr>
                </a:solidFill>
              </a:rPr>
              <a:t>Self-awareness is a life-long process and it is the key building block for the social worker’s use of self </a:t>
            </a:r>
          </a:p>
        </p:txBody>
      </p:sp>
    </p:spTree>
    <p:extLst>
      <p:ext uri="{BB962C8B-B14F-4D97-AF65-F5344CB8AC3E}">
        <p14:creationId xmlns:p14="http://schemas.microsoft.com/office/powerpoint/2010/main" val="508457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E638C-65B8-EB25-44CA-7116DD39396C}"/>
              </a:ext>
            </a:extLst>
          </p:cNvPr>
          <p:cNvSpPr>
            <a:spLocks noGrp="1"/>
          </p:cNvSpPr>
          <p:nvPr>
            <p:ph type="title"/>
          </p:nvPr>
        </p:nvSpPr>
        <p:spPr>
          <a:xfrm>
            <a:off x="0" y="315687"/>
            <a:ext cx="11353800" cy="1509938"/>
          </a:xfrm>
        </p:spPr>
        <p:txBody>
          <a:bodyPr>
            <a:normAutofit fontScale="90000"/>
          </a:bodyPr>
          <a:lstStyle/>
          <a:p>
            <a:pPr algn="ctr"/>
            <a:r>
              <a:rPr lang="en-US" sz="3600" b="1" dirty="0">
                <a:solidFill>
                  <a:schemeClr val="accent2">
                    <a:lumMod val="75000"/>
                  </a:schemeClr>
                </a:solidFill>
              </a:rPr>
              <a:t>NASW CODE OF ETHICS - </a:t>
            </a:r>
            <a:br>
              <a:rPr lang="en-US" sz="3600" b="1" dirty="0">
                <a:solidFill>
                  <a:schemeClr val="accent2">
                    <a:lumMod val="75000"/>
                  </a:schemeClr>
                </a:solidFill>
              </a:rPr>
            </a:br>
            <a:r>
              <a:rPr lang="en-US" sz="3600" b="1" dirty="0">
                <a:solidFill>
                  <a:schemeClr val="accent2">
                    <a:lumMod val="75000"/>
                  </a:schemeClr>
                </a:solidFill>
              </a:rPr>
              <a:t>1.06 (e.-h.) Self-Disclosure on Social Media</a:t>
            </a:r>
            <a:br>
              <a:rPr lang="en-US" sz="3600" b="1" dirty="0">
                <a:solidFill>
                  <a:schemeClr val="accent2">
                    <a:lumMod val="75000"/>
                  </a:schemeClr>
                </a:solidFill>
              </a:rPr>
            </a:br>
            <a:r>
              <a:rPr lang="en-US" sz="1800" b="1" dirty="0">
                <a:solidFill>
                  <a:schemeClr val="accent2">
                    <a:lumMod val="75000"/>
                  </a:schemeClr>
                </a:solidFill>
              </a:rPr>
              <a:t>https://</a:t>
            </a:r>
            <a:r>
              <a:rPr lang="en-US" sz="1800" b="1" dirty="0" err="1">
                <a:solidFill>
                  <a:schemeClr val="accent2">
                    <a:lumMod val="75000"/>
                  </a:schemeClr>
                </a:solidFill>
              </a:rPr>
              <a:t>www.socialworkers.org</a:t>
            </a:r>
            <a:r>
              <a:rPr lang="en-US" sz="1800" b="1" dirty="0">
                <a:solidFill>
                  <a:schemeClr val="accent2">
                    <a:lumMod val="75000"/>
                  </a:schemeClr>
                </a:solidFill>
              </a:rPr>
              <a:t>/About/Ethics/Code-of-Ethics/Code-of-Ethics-English/Social-Workers-Ethical-Responsibilities-to-Clients</a:t>
            </a:r>
          </a:p>
        </p:txBody>
      </p:sp>
      <p:sp>
        <p:nvSpPr>
          <p:cNvPr id="3" name="Content Placeholder 2">
            <a:extLst>
              <a:ext uri="{FF2B5EF4-FFF2-40B4-BE49-F238E27FC236}">
                <a16:creationId xmlns:a16="http://schemas.microsoft.com/office/drawing/2014/main" id="{725260D0-D49B-0B50-C80B-383F95015CEF}"/>
              </a:ext>
            </a:extLst>
          </p:cNvPr>
          <p:cNvSpPr>
            <a:spLocks noGrp="1"/>
          </p:cNvSpPr>
          <p:nvPr>
            <p:ph idx="1"/>
          </p:nvPr>
        </p:nvSpPr>
        <p:spPr/>
        <p:txBody>
          <a:bodyPr>
            <a:normAutofit fontScale="47500" lnSpcReduction="20000"/>
          </a:bodyPr>
          <a:lstStyle/>
          <a:p>
            <a:pPr algn="l" fontAlgn="base">
              <a:spcAft>
                <a:spcPts val="600"/>
              </a:spcAft>
            </a:pPr>
            <a:r>
              <a:rPr lang="en-US" sz="2900" b="0" i="0" dirty="0">
                <a:solidFill>
                  <a:schemeClr val="accent2">
                    <a:lumMod val="50000"/>
                  </a:schemeClr>
                </a:solidFill>
                <a:effectLst/>
                <a:latin typeface="Open Sans" panose="020B0606030504020204" pitchFamily="34" charset="0"/>
              </a:rPr>
              <a:t>(e) Social workers should avoid communication with clients using technology (such as social networking sites, online chat, e-mail, text messages, telephone, and video) for personal or non-work-related purposes.</a:t>
            </a:r>
          </a:p>
          <a:p>
            <a:pPr algn="l" fontAlgn="base">
              <a:spcAft>
                <a:spcPts val="600"/>
              </a:spcAft>
            </a:pPr>
            <a:r>
              <a:rPr lang="en-US" sz="2900" b="0" i="0" dirty="0">
                <a:solidFill>
                  <a:schemeClr val="accent2">
                    <a:lumMod val="50000"/>
                  </a:schemeClr>
                </a:solidFill>
                <a:effectLst/>
                <a:latin typeface="Open Sans" panose="020B0606030504020204" pitchFamily="34" charset="0"/>
              </a:rPr>
              <a:t>(f) Social workers should be aware that posting personal information on professional Web sites or other media might cause boundary confusion, inappropriate dual relationships, or harm to clients.</a:t>
            </a:r>
          </a:p>
          <a:p>
            <a:pPr algn="l" fontAlgn="base">
              <a:spcAft>
                <a:spcPts val="600"/>
              </a:spcAft>
            </a:pPr>
            <a:r>
              <a:rPr lang="en-US" sz="2900" b="0" i="0" dirty="0">
                <a:solidFill>
                  <a:schemeClr val="accent2">
                    <a:lumMod val="50000"/>
                  </a:schemeClr>
                </a:solidFill>
                <a:effectLst/>
                <a:latin typeface="Open Sans" panose="020B0606030504020204" pitchFamily="34" charset="0"/>
              </a:rPr>
              <a:t>(g) Social workers should be aware that personal affiliations may increase the likelihood that clients may discover the social worker’s presence on Web sites, social media, and other forms of technology. Social workers should be aware that involvement in electronic communication with groups based on race, ethnicity, language, sexual orientation, gender identity or expression, mental or physical ability, religion, immigration status, and other personal affiliations may affect their ability to work effectively with particular clients.</a:t>
            </a:r>
          </a:p>
          <a:p>
            <a:pPr algn="l" fontAlgn="base">
              <a:spcAft>
                <a:spcPts val="600"/>
              </a:spcAft>
            </a:pPr>
            <a:r>
              <a:rPr lang="en-US" sz="2900" b="0" i="0" dirty="0">
                <a:solidFill>
                  <a:schemeClr val="accent2">
                    <a:lumMod val="50000"/>
                  </a:schemeClr>
                </a:solidFill>
                <a:effectLst/>
                <a:latin typeface="Open Sans" panose="020B0606030504020204" pitchFamily="34" charset="0"/>
              </a:rPr>
              <a:t>(h) Social workers should avoid accepting requests from or engaging in personal relationships with clients on social networking sites or other electronic media to prevent boundary confusion, inappropriate dual relationships, or harm to clients.</a:t>
            </a:r>
          </a:p>
          <a:p>
            <a:endParaRPr lang="en-US" sz="1800" dirty="0"/>
          </a:p>
        </p:txBody>
      </p:sp>
    </p:spTree>
    <p:extLst>
      <p:ext uri="{BB962C8B-B14F-4D97-AF65-F5344CB8AC3E}">
        <p14:creationId xmlns:p14="http://schemas.microsoft.com/office/powerpoint/2010/main" val="38854777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24DD20803D16D409337D2FBB6248F16" ma:contentTypeVersion="15" ma:contentTypeDescription="Create a new document." ma:contentTypeScope="" ma:versionID="f76f45560d31057ac1174b08010f6945">
  <xsd:schema xmlns:xsd="http://www.w3.org/2001/XMLSchema" xmlns:xs="http://www.w3.org/2001/XMLSchema" xmlns:p="http://schemas.microsoft.com/office/2006/metadata/properties" xmlns:ns2="6417ac21-5644-4bca-9a6c-b66ee6703ac0" xmlns:ns3="a043566a-b185-46a4-83dc-b475442fdbb3" targetNamespace="http://schemas.microsoft.com/office/2006/metadata/properties" ma:root="true" ma:fieldsID="f04c506fd9eb0619406d548b43d3c29e" ns2:_="" ns3:_="">
    <xsd:import namespace="6417ac21-5644-4bca-9a6c-b66ee6703ac0"/>
    <xsd:import namespace="a043566a-b185-46a4-83dc-b475442fdbb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17ac21-5644-4bca-9a6c-b66ee6703a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23401fd-4171-4ebb-b21f-c984330e7b50"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43566a-b185-46a4-83dc-b475442fdbb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a56dae0-2015-4725-b1bc-6e25a3316e10}" ma:internalName="TaxCatchAll" ma:showField="CatchAllData" ma:web="a043566a-b185-46a4-83dc-b475442fdbb3">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417ac21-5644-4bca-9a6c-b66ee6703ac0">
      <Terms xmlns="http://schemas.microsoft.com/office/infopath/2007/PartnerControls"/>
    </lcf76f155ced4ddcb4097134ff3c332f>
    <TaxCatchAll xmlns="a043566a-b185-46a4-83dc-b475442fdbb3" xsi:nil="true"/>
  </documentManagement>
</p:properties>
</file>

<file path=customXml/itemProps1.xml><?xml version="1.0" encoding="utf-8"?>
<ds:datastoreItem xmlns:ds="http://schemas.openxmlformats.org/officeDocument/2006/customXml" ds:itemID="{1B88B160-90B2-4AAE-AF1F-627475138004}"/>
</file>

<file path=customXml/itemProps2.xml><?xml version="1.0" encoding="utf-8"?>
<ds:datastoreItem xmlns:ds="http://schemas.openxmlformats.org/officeDocument/2006/customXml" ds:itemID="{BBD9F6A0-0188-4739-BE1F-57B078C72D4A}"/>
</file>

<file path=customXml/itemProps3.xml><?xml version="1.0" encoding="utf-8"?>
<ds:datastoreItem xmlns:ds="http://schemas.openxmlformats.org/officeDocument/2006/customXml" ds:itemID="{8C94980D-85CA-47B1-A080-462BE26A5866}"/>
</file>

<file path=docProps/app.xml><?xml version="1.0" encoding="utf-8"?>
<Properties xmlns="http://schemas.openxmlformats.org/officeDocument/2006/extended-properties" xmlns:vt="http://schemas.openxmlformats.org/officeDocument/2006/docPropsVTypes">
  <Template>{9BC73D3D-7FB8-5D4F-A924-3B050E041BF0}tf10001060</Template>
  <TotalTime>3094</TotalTime>
  <Words>3995</Words>
  <Application>Microsoft Macintosh PowerPoint</Application>
  <PresentationFormat>Widescreen</PresentationFormat>
  <Paragraphs>184</Paragraphs>
  <Slides>27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Open Sans</vt:lpstr>
      <vt:lpstr>Times New Roman</vt:lpstr>
      <vt:lpstr>Trebuchet MS</vt:lpstr>
      <vt:lpstr>Wingdings 3</vt:lpstr>
      <vt:lpstr>Facet</vt:lpstr>
      <vt:lpstr>  SELF DISCLOSURE:  ITS POWER FOR HEALING  AND ITS POWER FOR WOUNDING</vt:lpstr>
      <vt:lpstr>     </vt:lpstr>
      <vt:lpstr>What do Clients Know Before They Meet You?</vt:lpstr>
      <vt:lpstr>What Clients will know about you upon meeting you</vt:lpstr>
      <vt:lpstr>THE USE OF SELF A Social Work Principle</vt:lpstr>
      <vt:lpstr>PowerPoint Presentation</vt:lpstr>
      <vt:lpstr> The Conscious Use of Self</vt:lpstr>
      <vt:lpstr>Self Awareness and Cultural Competence</vt:lpstr>
      <vt:lpstr>NASW CODE OF ETHICS -  1.06 (e.-h.) Self-Disclosure on Social Media https://www.socialworkers.org/About/Ethics/Code-of-Ethics/Code-of-Ethics-English/Social-Workers-Ethical-Responsibilities-to-Clients</vt:lpstr>
      <vt:lpstr>NASW Code of Ethics  4.06 a. and b.</vt:lpstr>
      <vt:lpstr>Developing Skillful Self Disclosure  Building on an Historical Perspective</vt:lpstr>
      <vt:lpstr> The “Blank Screen or Blank Slate” Hoffman, I. (1999) The patient as interpreter of the analyst’s experience in Mitchell, S and Aaron, L, eds.,   Relational Psychoanalysis, The Analytic Press.    </vt:lpstr>
      <vt:lpstr>Self-Psychology </vt:lpstr>
      <vt:lpstr>EVOLUTION OF THE LANGUAGE  DESCRIBING THE STANCE OF THE THERAPIST</vt:lpstr>
      <vt:lpstr>The Complexities of Self-Disclosure  </vt:lpstr>
      <vt:lpstr>The Complexities of Self-Disclosure</vt:lpstr>
      <vt:lpstr>Self-Disclosure Research and Resource: Criteria for Therapist Self-Disclosure: An exploration of the conscious use of self in Psychotherapy Judith C. Simon (1987) https://sanville.edu/wp-content/uploads/2018/12/Simon-Judith-C.pdf </vt:lpstr>
      <vt:lpstr>Experienced Social Workers Reflect on Self-Disclosure  </vt:lpstr>
      <vt:lpstr>Reflections on Self Disclosure, cont.</vt:lpstr>
      <vt:lpstr>Five Types of Self-Disclosure Farrah, J-L.https://nlcsw.ca/wp-content/uploads/2023/10/self-disclosure-did-i-say-too-much.pdf</vt:lpstr>
      <vt:lpstr>CASE EXAMPLES  INVOLUNTARY </vt:lpstr>
      <vt:lpstr>Crying by the Therapist</vt:lpstr>
      <vt:lpstr>Voluntary Personal Disclosures</vt:lpstr>
      <vt:lpstr>Political Self Disclosure Resource: ”Therapist Experience: Re-envisioning Politics in Psychotherapy” Jennifer Bulow(2019) https://issuu.com/icsw/docs/jennie_bulow_dissertation.docx   </vt:lpstr>
      <vt:lpstr>Self-Disclosure in various settings – Differing policies, differing risks </vt:lpstr>
      <vt:lpstr> IMPLICIT RELATIONAL KNOWLEDGE   Lyons-Ruth, K. (1998). Implicit relational knowing: Its role in development and psychoanalytic treatment. Infant Mental Health Journal, 19(3), 282–289. https://doi.org/10.1002/(SICI)1097-0355(199823)19:3&lt;282::AID-IMHJ3&gt;3.0.CO;2-O   </vt:lpstr>
      <vt:lpstr>Principles Guiding the Use of Self Disclosure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Judith Kay Nelson</dc:creator>
  <cp:lastModifiedBy>Judith Kay Nelson</cp:lastModifiedBy>
  <cp:revision>7</cp:revision>
  <dcterms:created xsi:type="dcterms:W3CDTF">2025-01-28T19:08:09Z</dcterms:created>
  <dcterms:modified xsi:type="dcterms:W3CDTF">2025-02-06T20:22:16Z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0x010100924DD20803D16D409337D2FBB6248F16</vt:lpwstr>
  </property>
</Properties>
</file>