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923" r:id="rId5"/>
    <p:sldId id="918" r:id="rId6"/>
    <p:sldId id="920" r:id="rId7"/>
    <p:sldId id="921" r:id="rId8"/>
    <p:sldId id="922" r:id="rId9"/>
    <p:sldId id="924" r:id="rId10"/>
    <p:sldId id="925" r:id="rId11"/>
    <p:sldId id="926" r:id="rId12"/>
    <p:sldId id="92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Hart, LeChaea" initials="D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4E"/>
    <a:srgbClr val="8FAA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5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03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2F0-41C5-BFCC-B6EB5221F7D1}"/>
              </c:ext>
            </c:extLst>
          </c:dPt>
          <c:dPt>
            <c:idx val="1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2F0-41C5-BFCC-B6EB5221F7D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2F0-41C5-BFCC-B6EB5221F7D1}"/>
              </c:ext>
            </c:extLst>
          </c:dPt>
          <c:dPt>
            <c:idx val="3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2F0-41C5-BFCC-B6EB5221F7D1}"/>
              </c:ext>
            </c:extLst>
          </c:dPt>
          <c:dPt>
            <c:idx val="4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2F0-41C5-BFCC-B6EB5221F7D1}"/>
              </c:ext>
            </c:extLst>
          </c:dPt>
          <c:dPt>
            <c:idx val="5"/>
            <c:bubble3D val="0"/>
            <c:spPr>
              <a:solidFill>
                <a:schemeClr val="bg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9851-4194-ACC7-BC619818899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A47-40F9-B0D9-1BFF5ABA7789}"/>
              </c:ext>
            </c:extLst>
          </c:dPt>
          <c:cat>
            <c:numRef>
              <c:f>Sheet1!$A$2:$A$8</c:f>
              <c:numCache>
                <c:formatCode>General</c:formatCode>
                <c:ptCount val="7"/>
              </c:numCache>
            </c:numRef>
          </c:cat>
          <c:val>
            <c:numRef>
              <c:f>Sheet1!$B$2:$B$8</c:f>
              <c:numCache>
                <c:formatCode>General</c:formatCode>
                <c:ptCount val="7"/>
                <c:pt idx="0">
                  <c:v>16.670000000000002</c:v>
                </c:pt>
                <c:pt idx="1">
                  <c:v>16.66</c:v>
                </c:pt>
                <c:pt idx="2">
                  <c:v>16.66</c:v>
                </c:pt>
                <c:pt idx="3">
                  <c:v>16.66</c:v>
                </c:pt>
                <c:pt idx="4">
                  <c:v>16.66</c:v>
                </c:pt>
                <c:pt idx="5">
                  <c:v>16.66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88-4CA0-B7BF-00C65B3E87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0.53352</cdr:x>
      <cdr:y>0.22685</cdr:y>
    </cdr:from>
    <cdr:to>
      <cdr:x>0.72784</cdr:x>
      <cdr:y>0.30069</cdr:y>
    </cdr:to>
    <cdr:sp macro="" textlink="">
      <cdr:nvSpPr>
        <cdr:cNvPr id="2" name="TextBox 11">
          <a:extLst xmlns:a="http://schemas.openxmlformats.org/drawingml/2006/main">
            <a:ext uri="{FF2B5EF4-FFF2-40B4-BE49-F238E27FC236}">
              <a16:creationId xmlns:a16="http://schemas.microsoft.com/office/drawing/2014/main" id="{A8D78E33-F759-805F-19CF-014813EF2810}"/>
            </a:ext>
          </a:extLst>
        </cdr:cNvPr>
        <cdr:cNvSpPr txBox="1"/>
      </cdr:nvSpPr>
      <cdr:spPr>
        <a:xfrm xmlns:a="http://schemas.openxmlformats.org/drawingml/2006/main">
          <a:off x="4336473" y="1229207"/>
          <a:ext cx="1579418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RETIREMENT</a:t>
          </a:r>
        </a:p>
      </cdr:txBody>
    </cdr:sp>
  </cdr:relSizeAnchor>
  <cdr:relSizeAnchor xmlns:cdr="http://schemas.openxmlformats.org/drawingml/2006/chartDrawing">
    <cdr:from>
      <cdr:x>0.20268</cdr:x>
      <cdr:y>0.43468</cdr:y>
    </cdr:from>
    <cdr:to>
      <cdr:x>0.4112</cdr:x>
      <cdr:y>0.56532</cdr:y>
    </cdr:to>
    <cdr:sp macro="" textlink="">
      <cdr:nvSpPr>
        <cdr:cNvPr id="3" name="TextBox 11">
          <a:extLst xmlns:a="http://schemas.openxmlformats.org/drawingml/2006/main">
            <a:ext uri="{FF2B5EF4-FFF2-40B4-BE49-F238E27FC236}">
              <a16:creationId xmlns:a16="http://schemas.microsoft.com/office/drawing/2014/main" id="{A8D78E33-F759-805F-19CF-014813EF2810}"/>
            </a:ext>
          </a:extLst>
        </cdr:cNvPr>
        <cdr:cNvSpPr txBox="1"/>
      </cdr:nvSpPr>
      <cdr:spPr>
        <a:xfrm xmlns:a="http://schemas.openxmlformats.org/drawingml/2006/main">
          <a:off x="1647418" y="2355386"/>
          <a:ext cx="1694851" cy="70789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STUDENT</a:t>
          </a:r>
        </a:p>
        <a:p xmlns:a="http://schemas.openxmlformats.org/drawingml/2006/main">
          <a:pPr algn="ctr"/>
          <a:r>
            <a:rPr lang="en-US" sz="2000" b="1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rPr>
            <a:t>EMPLOYMENT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628BFB-BC13-4E9D-B0E5-CC8389B0FE80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2105B6-32F2-4443-A293-17968DCE4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13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26F38-DFD3-4E85-8489-D8E6A64B7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2659116"/>
            <a:ext cx="6629400" cy="1240221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361FFA-6ECB-488D-8913-01B5711C4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3920359"/>
            <a:ext cx="6629400" cy="65164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2E7623F-7523-4831-A552-6E5742A15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6CDBED-C142-4E62-9469-4D817CD9A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AF256-5307-4687-B456-FD365221ADA1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3584281-054D-457E-87B8-0A05349C19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38600" y="4730751"/>
            <a:ext cx="6629400" cy="54692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enter 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318076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26F38-DFD3-4E85-8489-D8E6A64B7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177158"/>
            <a:ext cx="8971280" cy="1240221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E3C136-16D3-4F3F-B807-3555BB68D5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00200" y="2554663"/>
            <a:ext cx="8971280" cy="34313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8222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_1 Column_Footer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84B0D-CADA-47DB-9F74-652F0BF4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18286-53E2-4DA6-A8DF-B56C1FF90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825625"/>
            <a:ext cx="10515600" cy="4152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6718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_2 Columns_Footer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97DC9-72AD-48D8-B13B-995A1A37B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515600" cy="13255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56D83-98B6-4B1A-A211-217470709D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5181600" cy="4158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C3CE4-7E6E-46EB-8C98-FDF5E29A5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825625"/>
            <a:ext cx="5181600" cy="4158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583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3 Columns_Footer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97DC9-72AD-48D8-B13B-995A1A37B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439400" cy="1325563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56D83-98B6-4B1A-A211-217470709D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25625"/>
            <a:ext cx="3383280" cy="4158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C3CE4-7E6E-46EB-8C98-FDF5E29A5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70520" y="1825625"/>
            <a:ext cx="3383280" cy="4158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3E1A228-D740-4210-8629-FE14F390172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453421" y="1820738"/>
            <a:ext cx="3383280" cy="41586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010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Mission_Footer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245D6-7ADF-4C3F-BE90-863B92E53F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457200"/>
            <a:ext cx="2987494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Our Mission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10E217-2764-4420-9915-3657372EFC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684711-E9A2-4342-8422-5D5F05BB9F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94360" y="2469821"/>
            <a:ext cx="2987494" cy="302209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To strive for excellence in supporting a safe, productive, and creative environment for the MSU Denver community.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C4254B-1364-4C90-9F77-132C80EF30AF}"/>
              </a:ext>
            </a:extLst>
          </p:cNvPr>
          <p:cNvCxnSpPr>
            <a:cxnSpLocks/>
          </p:cNvCxnSpPr>
          <p:nvPr userDrawn="1"/>
        </p:nvCxnSpPr>
        <p:spPr>
          <a:xfrm>
            <a:off x="594360" y="2187019"/>
            <a:ext cx="2971800" cy="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715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Vision &amp; Values_Footer Ba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245D6-7ADF-4C3F-BE90-863B92E53F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978" y="457200"/>
            <a:ext cx="323730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Our Vision</a:t>
            </a:r>
            <a:br>
              <a:rPr lang="en-US"/>
            </a:br>
            <a:r>
              <a:rPr lang="en-US"/>
              <a:t>&amp; Values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10E217-2764-4420-9915-3657372EFC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62573" y="1"/>
            <a:ext cx="7629427" cy="6174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684711-E9A2-4342-8422-5D5F05BB9FA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89978" y="2469821"/>
            <a:ext cx="3487114" cy="3223967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We are stewards of university resources.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We are leaders in creating adaptable facilities that can address current and future needs.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We are dedicated to excellent customer service and strive to address the university’s needs.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We are innovative in providing progressive solutions.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We are problem solvers.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C4254B-1364-4C90-9F77-132C80EF30AF}"/>
              </a:ext>
            </a:extLst>
          </p:cNvPr>
          <p:cNvCxnSpPr>
            <a:cxnSpLocks/>
          </p:cNvCxnSpPr>
          <p:nvPr userDrawn="1"/>
        </p:nvCxnSpPr>
        <p:spPr>
          <a:xfrm>
            <a:off x="589978" y="2187019"/>
            <a:ext cx="32004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981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idebar_Blue b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F366848-131F-4ADB-B8C0-D850F3100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CD38693-B9A5-4EA7-A86E-5515FF527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524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3370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A583F3-1816-426D-AA9F-061A514D3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7DAE7-2B2B-4043-9FB3-6270F2999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72260-84E6-4574-AE41-45B63C5BF9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977D9-FF19-4B85-B87B-8E8B5E1AB56A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EF700-A452-49C9-8976-6F1CD7AE72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01BA1-4A41-4438-9E22-C340080BD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AF256-5307-4687-B456-FD365221A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770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50" r:id="rId3"/>
    <p:sldLayoutId id="2147483652" r:id="rId4"/>
    <p:sldLayoutId id="2147483674" r:id="rId5"/>
    <p:sldLayoutId id="2147483657" r:id="rId6"/>
    <p:sldLayoutId id="2147483669" r:id="rId7"/>
    <p:sldLayoutId id="214748367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nbpreview.fidelity.com/public/nb/suc/planoptions/enroll" TargetMode="External"/><Relationship Id="rId2" Type="http://schemas.openxmlformats.org/officeDocument/2006/relationships/hyperlink" Target="https://www.tiaa.org/public/tcm/msud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Stephen.Maloney@fmr.com" TargetMode="External"/><Relationship Id="rId4" Type="http://schemas.openxmlformats.org/officeDocument/2006/relationships/hyperlink" Target="mailto:istanisic@tiaa.or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chrome-extension://efaidnbmnnnibpcajpcglclefindmkaj/https:/www.msudenver.edu/wp-content/uploads/2023/07/AY2324-Faculty-Employment-Handbook-Effective-June-30-2023.pdf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chrome-extension://efaidnbmnnnibpcajpcglclefindmkaj/https:/www.msudenver.edu/wp-content/uploads/2023/07/AY2324-Faculty-Employment-Handbook-Effective-June-30-2023.pdf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2CC4A-EA80-B7FE-ACD6-7FF050B88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2354316"/>
            <a:ext cx="7894782" cy="1240221"/>
          </a:xfrm>
        </p:spPr>
        <p:txBody>
          <a:bodyPr/>
          <a:lstStyle/>
          <a:p>
            <a:r>
              <a:rPr lang="en-US" dirty="0"/>
              <a:t>Faculty Retirement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225D4D-90CA-81DE-FBBD-4C804D3367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1291" y="3686900"/>
            <a:ext cx="6629400" cy="273237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Total Rewards Introduction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Retirement Accounts Overview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Transitional Retirement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Retirement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Emeritus Status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507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BAB4256-08B5-9651-E9E5-BA3E983D0639}"/>
              </a:ext>
            </a:extLst>
          </p:cNvPr>
          <p:cNvSpPr txBox="1">
            <a:spLocks/>
          </p:cNvSpPr>
          <p:nvPr/>
        </p:nvSpPr>
        <p:spPr>
          <a:xfrm>
            <a:off x="1798072" y="3967194"/>
            <a:ext cx="5457456" cy="1542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0" dirty="0">
                <a:cs typeface="Times New Roman" panose="02020603050405020304" pitchFamily="18" charset="0"/>
              </a:rPr>
              <a:t>Total Rewards</a:t>
            </a:r>
          </a:p>
        </p:txBody>
      </p:sp>
      <p:cxnSp>
        <p:nvCxnSpPr>
          <p:cNvPr id="7" name="Connector: Elbow 6">
            <a:extLst>
              <a:ext uri="{FF2B5EF4-FFF2-40B4-BE49-F238E27FC236}">
                <a16:creationId xmlns:a16="http://schemas.microsoft.com/office/drawing/2014/main" id="{8BDC0DB4-44B6-3EA2-D267-4EC82E634682}"/>
              </a:ext>
            </a:extLst>
          </p:cNvPr>
          <p:cNvCxnSpPr>
            <a:cxnSpLocks/>
          </p:cNvCxnSpPr>
          <p:nvPr/>
        </p:nvCxnSpPr>
        <p:spPr>
          <a:xfrm rot="16200000" flipV="1">
            <a:off x="2575899" y="2188704"/>
            <a:ext cx="535741" cy="31376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9037D7A-5DDA-62E6-A452-55FE04424309}"/>
              </a:ext>
            </a:extLst>
          </p:cNvPr>
          <p:cNvSpPr txBox="1"/>
          <p:nvPr/>
        </p:nvSpPr>
        <p:spPr>
          <a:xfrm>
            <a:off x="5285232" y="254865"/>
            <a:ext cx="1737180" cy="646331"/>
          </a:xfrm>
          <a:prstGeom prst="rect">
            <a:avLst/>
          </a:prstGeom>
          <a:noFill/>
          <a:ln w="15875">
            <a:solidFill>
              <a:srgbClr val="D1124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Univers Condensed" panose="020B0506020202050204" pitchFamily="34" charset="0"/>
              </a:rPr>
              <a:t>Amanda Berry</a:t>
            </a:r>
          </a:p>
          <a:p>
            <a:pPr algn="ctr"/>
            <a:r>
              <a:rPr lang="en-US" sz="1200" dirty="0">
                <a:latin typeface="Univers Condensed" panose="020B0506020202050204" pitchFamily="34" charset="0"/>
              </a:rPr>
              <a:t>Director of Total Rewards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BD2A91-D34B-6646-451E-A8FB9AE8DEF1}"/>
              </a:ext>
            </a:extLst>
          </p:cNvPr>
          <p:cNvSpPr txBox="1"/>
          <p:nvPr/>
        </p:nvSpPr>
        <p:spPr>
          <a:xfrm>
            <a:off x="5278307" y="1616056"/>
            <a:ext cx="1753915" cy="461665"/>
          </a:xfrm>
          <a:prstGeom prst="rect">
            <a:avLst/>
          </a:prstGeom>
          <a:noFill/>
          <a:ln w="15875">
            <a:solidFill>
              <a:srgbClr val="D1124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Univers Condensed" panose="020B0506020202050204" pitchFamily="34" charset="0"/>
              </a:rPr>
              <a:t>Kristen Wall Cordova</a:t>
            </a:r>
          </a:p>
          <a:p>
            <a:pPr algn="ctr"/>
            <a:r>
              <a:rPr lang="en-US" sz="1200" dirty="0">
                <a:latin typeface="Univers Condensed" panose="020B0506020202050204" pitchFamily="34" charset="0"/>
              </a:rPr>
              <a:t>Benefits Manager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BE0816-59DF-2D97-1DF4-5C6EADE0D8F5}"/>
              </a:ext>
            </a:extLst>
          </p:cNvPr>
          <p:cNvSpPr txBox="1"/>
          <p:nvPr/>
        </p:nvSpPr>
        <p:spPr>
          <a:xfrm>
            <a:off x="1552689" y="1616053"/>
            <a:ext cx="1909929" cy="461665"/>
          </a:xfrm>
          <a:prstGeom prst="rect">
            <a:avLst/>
          </a:prstGeom>
          <a:noFill/>
          <a:ln w="15875">
            <a:solidFill>
              <a:srgbClr val="D1124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Univers Condensed" panose="020B0506020202050204" pitchFamily="34" charset="0"/>
              </a:rPr>
              <a:t>Ali Fogal</a:t>
            </a:r>
          </a:p>
          <a:p>
            <a:pPr algn="ctr"/>
            <a:r>
              <a:rPr lang="en-US" sz="1200" dirty="0">
                <a:latin typeface="Univers Condensed" panose="020B0506020202050204" pitchFamily="34" charset="0"/>
              </a:rPr>
              <a:t>Compensation Manager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8EC3E9-6C68-7468-6600-8D3745E39D11}"/>
              </a:ext>
            </a:extLst>
          </p:cNvPr>
          <p:cNvSpPr txBox="1"/>
          <p:nvPr/>
        </p:nvSpPr>
        <p:spPr>
          <a:xfrm>
            <a:off x="269418" y="2620139"/>
            <a:ext cx="1926429" cy="461665"/>
          </a:xfrm>
          <a:prstGeom prst="rect">
            <a:avLst/>
          </a:prstGeom>
          <a:noFill/>
          <a:ln w="15875">
            <a:solidFill>
              <a:srgbClr val="D1124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Univers Condensed" panose="020B0506020202050204" pitchFamily="34" charset="0"/>
              </a:rPr>
              <a:t>Daniel Dudley</a:t>
            </a:r>
          </a:p>
          <a:p>
            <a:pPr algn="ctr"/>
            <a:r>
              <a:rPr lang="en-US" sz="1200" dirty="0">
                <a:latin typeface="Univers Condensed" panose="020B0506020202050204" pitchFamily="34" charset="0"/>
              </a:rPr>
              <a:t>Compensation Partner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C6C69A-C528-7B90-08CF-9FFF05A4D896}"/>
              </a:ext>
            </a:extLst>
          </p:cNvPr>
          <p:cNvSpPr txBox="1"/>
          <p:nvPr/>
        </p:nvSpPr>
        <p:spPr>
          <a:xfrm>
            <a:off x="5264507" y="2613459"/>
            <a:ext cx="1778627" cy="461665"/>
          </a:xfrm>
          <a:prstGeom prst="rect">
            <a:avLst/>
          </a:prstGeom>
          <a:noFill/>
          <a:ln w="15875">
            <a:solidFill>
              <a:srgbClr val="D1124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Univers Condensed" panose="020B0506020202050204" pitchFamily="34" charset="0"/>
              </a:rPr>
              <a:t>Susan Benesch</a:t>
            </a:r>
          </a:p>
          <a:p>
            <a:pPr algn="ctr"/>
            <a:r>
              <a:rPr lang="en-US" sz="1200" dirty="0">
                <a:latin typeface="Univers Condensed" panose="020B0506020202050204" pitchFamily="34" charset="0"/>
              </a:rPr>
              <a:t>Benefits Administrator</a:t>
            </a: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AC0B578C-CD89-780E-E093-A7A078159BC5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 rot="5400000">
            <a:off x="1598934" y="1711418"/>
            <a:ext cx="542421" cy="1275021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8906E9-9922-EA07-ACB1-C3155CB2B793}"/>
              </a:ext>
            </a:extLst>
          </p:cNvPr>
          <p:cNvGrpSpPr/>
          <p:nvPr/>
        </p:nvGrpSpPr>
        <p:grpSpPr>
          <a:xfrm>
            <a:off x="8302102" y="1616053"/>
            <a:ext cx="3420555" cy="2375690"/>
            <a:chOff x="6688129" y="1811655"/>
            <a:chExt cx="3420555" cy="1990269"/>
          </a:xfrm>
        </p:grpSpPr>
        <p:cxnSp>
          <p:nvCxnSpPr>
            <p:cNvPr id="23" name="Connector: Elbow 22">
              <a:extLst>
                <a:ext uri="{FF2B5EF4-FFF2-40B4-BE49-F238E27FC236}">
                  <a16:creationId xmlns:a16="http://schemas.microsoft.com/office/drawing/2014/main" id="{7006434A-898D-807F-C5E8-0713E280E0D3}"/>
                </a:ext>
              </a:extLst>
            </p:cNvPr>
            <p:cNvCxnSpPr>
              <a:cxnSpLocks/>
              <a:endCxn id="17" idx="3"/>
            </p:cNvCxnSpPr>
            <p:nvPr/>
          </p:nvCxnSpPr>
          <p:spPr>
            <a:xfrm rot="5400000">
              <a:off x="7630707" y="2856957"/>
              <a:ext cx="1124761" cy="349109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FD78FA-1E52-61B9-13D1-C4918637F38A}"/>
                </a:ext>
              </a:extLst>
            </p:cNvPr>
            <p:cNvSpPr txBox="1"/>
            <p:nvPr/>
          </p:nvSpPr>
          <p:spPr>
            <a:xfrm>
              <a:off x="7353331" y="1811655"/>
              <a:ext cx="2028618" cy="646331"/>
            </a:xfrm>
            <a:prstGeom prst="rect">
              <a:avLst/>
            </a:prstGeom>
            <a:noFill/>
            <a:ln w="15875">
              <a:solidFill>
                <a:srgbClr val="D1124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Univers Condensed" panose="020B0506020202050204" pitchFamily="34" charset="0"/>
                </a:rPr>
                <a:t>Jazmin</a:t>
              </a:r>
            </a:p>
            <a:p>
              <a:pPr algn="ctr"/>
              <a:r>
                <a:rPr lang="en-US" sz="1200" b="1" dirty="0">
                  <a:latin typeface="Univers Condensed" panose="020B0506020202050204" pitchFamily="34" charset="0"/>
                </a:rPr>
                <a:t>Rodriguez Delariva</a:t>
              </a:r>
            </a:p>
            <a:p>
              <a:pPr algn="ctr"/>
              <a:r>
                <a:rPr lang="en-US" sz="1200" dirty="0">
                  <a:latin typeface="Univers Condensed" panose="020B0506020202050204" pitchFamily="34" charset="0"/>
                </a:rPr>
                <a:t>Student Employment Manager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C179421-AB4A-ACB9-1B64-8143FFD48F1A}"/>
                </a:ext>
              </a:extLst>
            </p:cNvPr>
            <p:cNvSpPr txBox="1"/>
            <p:nvPr/>
          </p:nvSpPr>
          <p:spPr>
            <a:xfrm>
              <a:off x="6688129" y="2698389"/>
              <a:ext cx="1330403" cy="416065"/>
            </a:xfrm>
            <a:prstGeom prst="rect">
              <a:avLst/>
            </a:prstGeom>
            <a:noFill/>
            <a:ln w="15875">
              <a:solidFill>
                <a:srgbClr val="D1124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Univers Condensed" panose="020B0506020202050204" pitchFamily="34" charset="0"/>
                </a:rPr>
                <a:t>Zara Safi</a:t>
              </a:r>
            </a:p>
            <a:p>
              <a:pPr algn="ctr"/>
              <a:r>
                <a:rPr lang="en-US" sz="1200" dirty="0">
                  <a:latin typeface="Univers Condensed" panose="020B0506020202050204" pitchFamily="34" charset="0"/>
                </a:rPr>
                <a:t>SE HR Partner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D61CC85-A221-0CC6-AAC7-F95754823F32}"/>
                </a:ext>
              </a:extLst>
            </p:cNvPr>
            <p:cNvSpPr txBox="1"/>
            <p:nvPr/>
          </p:nvSpPr>
          <p:spPr>
            <a:xfrm>
              <a:off x="6688129" y="3385859"/>
              <a:ext cx="1330403" cy="416065"/>
            </a:xfrm>
            <a:prstGeom prst="rect">
              <a:avLst/>
            </a:prstGeom>
            <a:noFill/>
            <a:ln w="15875">
              <a:solidFill>
                <a:srgbClr val="D1124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Univers Condensed" panose="020B0506020202050204" pitchFamily="34" charset="0"/>
                </a:rPr>
                <a:t>Joslyn Shelton</a:t>
              </a:r>
            </a:p>
            <a:p>
              <a:pPr algn="ctr"/>
              <a:r>
                <a:rPr lang="en-US" sz="1200" dirty="0">
                  <a:latin typeface="Univers Condensed" panose="020B0506020202050204" pitchFamily="34" charset="0"/>
                </a:rPr>
                <a:t>SE HR Partner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3FA79BC-AA03-12BD-B4EB-001FB0B0FFEE}"/>
                </a:ext>
              </a:extLst>
            </p:cNvPr>
            <p:cNvSpPr txBox="1"/>
            <p:nvPr/>
          </p:nvSpPr>
          <p:spPr>
            <a:xfrm>
              <a:off x="8778281" y="2698389"/>
              <a:ext cx="1330403" cy="386767"/>
            </a:xfrm>
            <a:prstGeom prst="rect">
              <a:avLst/>
            </a:prstGeom>
            <a:noFill/>
            <a:ln w="15875">
              <a:solidFill>
                <a:srgbClr val="D1124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latin typeface="Univers Condensed" panose="020B0506020202050204" pitchFamily="34" charset="0"/>
                </a:rPr>
                <a:t>Darrick Conroy</a:t>
              </a:r>
            </a:p>
            <a:p>
              <a:pPr algn="ctr"/>
              <a:r>
                <a:rPr lang="en-US" sz="1200" dirty="0">
                  <a:latin typeface="Univers Condensed" panose="020B0506020202050204" pitchFamily="34" charset="0"/>
                </a:rPr>
                <a:t>SE HR Partner</a:t>
              </a:r>
            </a:p>
          </p:txBody>
        </p:sp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14F4EDA7-F4A5-1EBF-D6C2-F05B89E9A823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 rot="5400000">
              <a:off x="7710117" y="2049633"/>
              <a:ext cx="249170" cy="1065877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2664C800-3C9F-2FDB-2763-0A23AF40598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785360" y="2040266"/>
              <a:ext cx="240403" cy="1075843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77E3D32D-0EC4-1C1D-0DC0-C1F7C2635DED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>
          <a:xfrm rot="5400000">
            <a:off x="3973310" y="-564460"/>
            <a:ext cx="714857" cy="3646168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DFFD8A7F-D4EE-CAC0-BD8A-B9867DD931FE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 rot="16200000" flipH="1">
            <a:off x="5797113" y="1257904"/>
            <a:ext cx="714860" cy="1443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0BB12E2E-AC35-66AB-284A-C6CDF2911264}"/>
              </a:ext>
            </a:extLst>
          </p:cNvPr>
          <p:cNvCxnSpPr>
            <a:cxnSpLocks/>
            <a:stCxn id="8" idx="2"/>
            <a:endCxn id="15" idx="0"/>
          </p:cNvCxnSpPr>
          <p:nvPr/>
        </p:nvCxnSpPr>
        <p:spPr>
          <a:xfrm rot="16200000" flipH="1">
            <a:off x="7710289" y="-655272"/>
            <a:ext cx="714857" cy="382779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0671ECB8-3E08-C55A-59D0-01A443FEDA9A}"/>
              </a:ext>
            </a:extLst>
          </p:cNvPr>
          <p:cNvCxnSpPr>
            <a:cxnSpLocks/>
            <a:stCxn id="9" idx="2"/>
            <a:endCxn id="12" idx="0"/>
          </p:cNvCxnSpPr>
          <p:nvPr/>
        </p:nvCxnSpPr>
        <p:spPr>
          <a:xfrm rot="5400000">
            <a:off x="5886674" y="2344868"/>
            <a:ext cx="535738" cy="1444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AF1A536-C731-5EAD-CF05-0141F4455A3D}"/>
              </a:ext>
            </a:extLst>
          </p:cNvPr>
          <p:cNvSpPr txBox="1"/>
          <p:nvPr/>
        </p:nvSpPr>
        <p:spPr>
          <a:xfrm>
            <a:off x="2600371" y="2620139"/>
            <a:ext cx="1926429" cy="461665"/>
          </a:xfrm>
          <a:prstGeom prst="rect">
            <a:avLst/>
          </a:prstGeom>
          <a:noFill/>
          <a:ln w="15875">
            <a:solidFill>
              <a:srgbClr val="D1124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Univers Condensed" panose="020B0506020202050204" pitchFamily="34" charset="0"/>
              </a:rPr>
              <a:t>Sarah Beckman</a:t>
            </a:r>
          </a:p>
          <a:p>
            <a:pPr algn="ctr"/>
            <a:r>
              <a:rPr lang="en-US" sz="1200" dirty="0">
                <a:latin typeface="Univers Condensed" panose="020B0506020202050204" pitchFamily="34" charset="0"/>
              </a:rPr>
              <a:t>Compensation Partner</a:t>
            </a:r>
          </a:p>
        </p:txBody>
      </p:sp>
    </p:spTree>
    <p:extLst>
      <p:ext uri="{BB962C8B-B14F-4D97-AF65-F5344CB8AC3E}">
        <p14:creationId xmlns:p14="http://schemas.microsoft.com/office/powerpoint/2010/main" val="25949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10"/>
    </mc:Choice>
    <mc:Fallback xmlns="">
      <p:transition spd="slow" advTm="6861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16EFBAB-4466-DDE3-F1B0-DCD5BE3AF39B}"/>
              </a:ext>
            </a:extLst>
          </p:cNvPr>
          <p:cNvSpPr txBox="1"/>
          <p:nvPr/>
        </p:nvSpPr>
        <p:spPr>
          <a:xfrm>
            <a:off x="944729" y="2662614"/>
            <a:ext cx="280785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Student Employment</a:t>
            </a:r>
          </a:p>
          <a:p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3F0A14-DD53-CBCB-B0B9-AE74B3F0EDA0}"/>
              </a:ext>
            </a:extLst>
          </p:cNvPr>
          <p:cNvSpPr txBox="1"/>
          <p:nvPr/>
        </p:nvSpPr>
        <p:spPr>
          <a:xfrm>
            <a:off x="8281024" y="2925434"/>
            <a:ext cx="280785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Employee Tuition Benefit</a:t>
            </a:r>
          </a:p>
          <a:p>
            <a:pPr algn="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Undergraduate Degree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9DC66C-5461-A3D7-E67F-D85722B4DEBC}"/>
              </a:ext>
            </a:extLst>
          </p:cNvPr>
          <p:cNvSpPr txBox="1"/>
          <p:nvPr/>
        </p:nvSpPr>
        <p:spPr>
          <a:xfrm>
            <a:off x="1186871" y="3560924"/>
            <a:ext cx="2807855" cy="25853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Benefits</a:t>
            </a:r>
          </a:p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Healthcare; Med, Den, Vision</a:t>
            </a:r>
          </a:p>
          <a:p>
            <a:pPr lvl="1"/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Wellness Programs</a:t>
            </a:r>
          </a:p>
          <a:p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Employee Assistance Program</a:t>
            </a:r>
          </a:p>
          <a:p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Life Insurance and Disability</a:t>
            </a:r>
          </a:p>
          <a:p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Open Enrollment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5E427F-324F-2FE8-3EF2-E9B5DB17B6CA}"/>
              </a:ext>
            </a:extLst>
          </p:cNvPr>
          <p:cNvSpPr txBox="1"/>
          <p:nvPr/>
        </p:nvSpPr>
        <p:spPr>
          <a:xfrm>
            <a:off x="8067960" y="3837923"/>
            <a:ext cx="2807855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Compensation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Classified Staff</a:t>
            </a:r>
          </a:p>
          <a:p>
            <a:pPr algn="r"/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Professional Staff Structure </a:t>
            </a:r>
          </a:p>
          <a:p>
            <a:pPr algn="r"/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Salary Recommendations</a:t>
            </a:r>
          </a:p>
          <a:p>
            <a:pPr algn="r"/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Job Analysis (Benchmarking)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F77431-4A22-B681-BDF8-EB223B5FA2EA}"/>
              </a:ext>
            </a:extLst>
          </p:cNvPr>
          <p:cNvSpPr txBox="1"/>
          <p:nvPr/>
        </p:nvSpPr>
        <p:spPr>
          <a:xfrm>
            <a:off x="8067960" y="69513"/>
            <a:ext cx="2807855" cy="2585323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Retirement</a:t>
            </a:r>
          </a:p>
          <a:p>
            <a:pPr algn="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TIAA and Fidelity 401(a)</a:t>
            </a:r>
          </a:p>
          <a:p>
            <a:pPr algn="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Voluntary Savings</a:t>
            </a:r>
          </a:p>
          <a:p>
            <a:pPr algn="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403(b), 457, 401(k)</a:t>
            </a:r>
          </a:p>
          <a:p>
            <a:pPr algn="r"/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Social Security Exempt</a:t>
            </a:r>
          </a:p>
          <a:p>
            <a:pPr algn="r"/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Retirement Planning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8A3910-F3FD-9C79-DB90-8984E2D40E59}"/>
              </a:ext>
            </a:extLst>
          </p:cNvPr>
          <p:cNvSpPr txBox="1"/>
          <p:nvPr/>
        </p:nvSpPr>
        <p:spPr>
          <a:xfrm>
            <a:off x="1186871" y="71534"/>
            <a:ext cx="2807855" cy="23391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Leave</a:t>
            </a:r>
          </a:p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Annual and Sick Leave</a:t>
            </a:r>
          </a:p>
          <a:p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FMLA</a:t>
            </a:r>
          </a:p>
          <a:p>
            <a:r>
              <a:rPr lang="en-US" sz="16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Medical Leave Parental Leave</a:t>
            </a:r>
          </a:p>
          <a:p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Workers Compensation</a:t>
            </a:r>
          </a:p>
          <a:p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ADA Accommodations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3AC0ED91-C834-57E3-D311-BF420AEDDEFC}"/>
              </a:ext>
            </a:extLst>
          </p:cNvPr>
          <p:cNvGraphicFramePr/>
          <p:nvPr/>
        </p:nvGraphicFramePr>
        <p:xfrm>
          <a:off x="2031999" y="21508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8D78E33-F759-805F-19CF-014813EF2810}"/>
              </a:ext>
            </a:extLst>
          </p:cNvPr>
          <p:cNvSpPr txBox="1"/>
          <p:nvPr/>
        </p:nvSpPr>
        <p:spPr>
          <a:xfrm>
            <a:off x="4451926" y="1430059"/>
            <a:ext cx="1579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LEAVE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594F68-996F-B3AB-13CB-0618481AD799}"/>
              </a:ext>
            </a:extLst>
          </p:cNvPr>
          <p:cNvSpPr txBox="1"/>
          <p:nvPr/>
        </p:nvSpPr>
        <p:spPr>
          <a:xfrm>
            <a:off x="4386283" y="4048152"/>
            <a:ext cx="1579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BENEFITS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AE09AB-7E46-055A-A383-72629DF24FC0}"/>
              </a:ext>
            </a:extLst>
          </p:cNvPr>
          <p:cNvSpPr txBox="1"/>
          <p:nvPr/>
        </p:nvSpPr>
        <p:spPr>
          <a:xfrm>
            <a:off x="6095999" y="4048152"/>
            <a:ext cx="1948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COMPENSATION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30225A-D38E-CB41-D4C3-1C393888A64E}"/>
              </a:ext>
            </a:extLst>
          </p:cNvPr>
          <p:cNvSpPr txBox="1"/>
          <p:nvPr/>
        </p:nvSpPr>
        <p:spPr>
          <a:xfrm>
            <a:off x="6615873" y="2554890"/>
            <a:ext cx="1948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EMPLOYEE TUITION BENEFIT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C8075B-CF08-E00C-BD21-1370430ACBDA}"/>
              </a:ext>
            </a:extLst>
          </p:cNvPr>
          <p:cNvSpPr txBox="1"/>
          <p:nvPr/>
        </p:nvSpPr>
        <p:spPr>
          <a:xfrm>
            <a:off x="4271638" y="5602585"/>
            <a:ext cx="3648721" cy="5232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Calibri Light" panose="020F0302020204030204" pitchFamily="34" charset="0"/>
              </a:rPr>
              <a:t>TOTAL REWARDS</a:t>
            </a:r>
          </a:p>
        </p:txBody>
      </p:sp>
    </p:spTree>
    <p:extLst>
      <p:ext uri="{BB962C8B-B14F-4D97-AF65-F5344CB8AC3E}">
        <p14:creationId xmlns:p14="http://schemas.microsoft.com/office/powerpoint/2010/main" val="330792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10"/>
    </mc:Choice>
    <mc:Fallback xmlns="">
      <p:transition spd="slow" advTm="6861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05F97-10D9-3E1A-963B-1333CD501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99" y="57756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Retirement Account Overview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State Universities in Colorado</a:t>
            </a:r>
            <a:br>
              <a:rPr 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Defined Contribution Retirement Plan (DCRP)</a:t>
            </a:r>
            <a:br>
              <a:rPr lang="en-US" sz="3100" b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DFED4-B028-4401-17BD-BDF458D4E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5363" y="2050472"/>
            <a:ext cx="7333673" cy="4008581"/>
          </a:xfrm>
        </p:spPr>
        <p:txBody>
          <a:bodyPr numCol="1">
            <a:normAutofit/>
          </a:bodyPr>
          <a:lstStyle/>
          <a:p>
            <a:pPr marL="17145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 Type: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401(a)</a:t>
            </a:r>
          </a:p>
          <a:p>
            <a:pPr marL="17145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Contribution Rates: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8% EE, 11.4% ER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28650" lvl="1">
              <a:buNone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 is in lieu of Social Security, </a:t>
            </a:r>
          </a:p>
          <a:p>
            <a:pPr marL="628650" lvl="1">
              <a:buNone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MSU Denver is Social Security Exempt</a:t>
            </a:r>
          </a:p>
          <a:p>
            <a:pPr marL="171450" indent="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Investment Companies: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indent="-285750">
              <a:buFont typeface="Wingdings" panose="020B0604020202020204" pitchFamily="34" charset="0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TIAA</a:t>
            </a:r>
          </a:p>
          <a:p>
            <a:pPr lvl="1" indent="-285750">
              <a:buFont typeface="Wingdings" panose="020B0604020202020204" pitchFamily="34" charset="0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Fidelity Investments</a:t>
            </a:r>
          </a:p>
          <a:p>
            <a:pPr marL="0" indent="-57150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Mandatory Participation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47905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890D3A2-A699-B3DB-E3DA-EDADF3F7E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Retirement Account Overview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Voluntary Retirement Plans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18724F2-219B-D058-CEDE-51A404A431D5}"/>
              </a:ext>
            </a:extLst>
          </p:cNvPr>
          <p:cNvSpPr txBox="1">
            <a:spLocks/>
          </p:cNvSpPr>
          <p:nvPr/>
        </p:nvSpPr>
        <p:spPr>
          <a:xfrm>
            <a:off x="3060700" y="1834862"/>
            <a:ext cx="6070600" cy="4335029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0">
              <a:buFont typeface="Arial" panose="020B0604020202020204" pitchFamily="34" charset="0"/>
              <a:buNone/>
            </a:pPr>
            <a:r>
              <a:rPr lang="en-US" sz="2000" b="1" dirty="0">
                <a:latin typeface="Times New Roman"/>
                <a:cs typeface="Times New Roman"/>
              </a:rPr>
              <a:t>Plan Types: </a:t>
            </a:r>
            <a:r>
              <a:rPr lang="en-US" sz="2000" dirty="0">
                <a:latin typeface="Times New Roman"/>
                <a:cs typeface="Times New Roman"/>
              </a:rPr>
              <a:t>403(b), 457, 401(k)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0">
              <a:buFont typeface="Arial" panose="020B0604020202020204" pitchFamily="34" charset="0"/>
              <a:buNone/>
            </a:pPr>
            <a:r>
              <a:rPr lang="en-US" sz="2000" b="1" dirty="0">
                <a:latin typeface="Times New Roman"/>
                <a:cs typeface="Times New Roman"/>
              </a:rPr>
              <a:t>Contribution Rates: </a:t>
            </a:r>
            <a:r>
              <a:rPr lang="en-US" sz="2000" dirty="0">
                <a:latin typeface="Times New Roman"/>
                <a:cs typeface="Times New Roman"/>
              </a:rPr>
              <a:t>EE Contribution Only</a:t>
            </a:r>
            <a:endParaRPr lang="en-US" sz="2000" b="1" dirty="0">
              <a:latin typeface="Times New Roman"/>
              <a:cs typeface="Times New Roman"/>
            </a:endParaRPr>
          </a:p>
          <a:p>
            <a:pPr marL="171450" indent="0">
              <a:buFont typeface="Arial" panose="020B0604020202020204" pitchFamily="34" charset="0"/>
              <a:buNone/>
            </a:pPr>
            <a:r>
              <a:rPr lang="en-US" sz="2000" b="1" dirty="0">
                <a:latin typeface="Times New Roman"/>
                <a:cs typeface="Times New Roman"/>
              </a:rPr>
              <a:t>Investment Companies 403(b):</a:t>
            </a:r>
            <a:endParaRPr lang="en-US" sz="2000" b="1" i="1" dirty="0">
              <a:latin typeface="Times New Roman"/>
              <a:cs typeface="Times New Roman"/>
            </a:endParaRPr>
          </a:p>
          <a:p>
            <a:pPr lvl="1" indent="-285750">
              <a:buFont typeface="Wingdings" panose="020B0604020202020204" pitchFamily="34" charset="0"/>
              <a:buChar char="§"/>
            </a:pPr>
            <a:r>
              <a:rPr lang="en-US" sz="2000" dirty="0">
                <a:latin typeface="Times New Roman"/>
                <a:cs typeface="Times New Roman"/>
              </a:rPr>
              <a:t>TIAA </a:t>
            </a:r>
          </a:p>
          <a:p>
            <a:pPr lvl="1" indent="-285750">
              <a:buFont typeface="Wingdings" panose="020B0604020202020204" pitchFamily="34" charset="0"/>
              <a:buChar char="§"/>
            </a:pPr>
            <a:r>
              <a:rPr lang="en-US" sz="2000" dirty="0">
                <a:latin typeface="Times New Roman"/>
                <a:cs typeface="Times New Roman"/>
              </a:rPr>
              <a:t>Fidelity Investments</a:t>
            </a:r>
            <a:endParaRPr lang="en-US" sz="2000" dirty="0">
              <a:cs typeface="Calibri" panose="020F0502020204030204"/>
            </a:endParaRPr>
          </a:p>
          <a:p>
            <a:pPr marL="0" indent="-57150">
              <a:buFont typeface="Arial" panose="020B0604020202020204" pitchFamily="34" charset="0"/>
              <a:buNone/>
            </a:pPr>
            <a:r>
              <a:rPr lang="en-US" sz="2000" b="1" dirty="0">
                <a:latin typeface="Times New Roman"/>
                <a:cs typeface="Times New Roman"/>
              </a:rPr>
              <a:t>   Investment Company 401(k) and 457:</a:t>
            </a:r>
          </a:p>
          <a:p>
            <a:pPr marL="74295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Times New Roman"/>
                <a:cs typeface="Times New Roman"/>
              </a:rPr>
              <a:t>PERA, administered by Empower</a:t>
            </a:r>
            <a:endParaRPr lang="en-US" sz="1500" dirty="0">
              <a:latin typeface="Times New Roman"/>
              <a:cs typeface="Times New Roman"/>
            </a:endParaRPr>
          </a:p>
          <a:p>
            <a:pPr marL="171450" indent="0">
              <a:buFont typeface="Arial" panose="020B0604020202020204" pitchFamily="34" charset="0"/>
              <a:buNone/>
            </a:pPr>
            <a:r>
              <a:rPr lang="en-US" sz="2000" b="1" dirty="0">
                <a:latin typeface="Times New Roman"/>
                <a:cs typeface="Times New Roman"/>
              </a:rPr>
              <a:t>2024 Limits:</a:t>
            </a:r>
            <a:endParaRPr lang="en-US" sz="2000" b="1" i="1" dirty="0">
              <a:latin typeface="Times New Roman"/>
              <a:cs typeface="Times New Roman"/>
            </a:endParaRPr>
          </a:p>
          <a:p>
            <a:pPr lvl="1" indent="-285750">
              <a:buFont typeface="Wingdings" panose="020B0604020202020204" pitchFamily="34" charset="0"/>
              <a:buChar char="§"/>
            </a:pPr>
            <a:r>
              <a:rPr lang="en-US" sz="2000" dirty="0">
                <a:latin typeface="Times New Roman"/>
                <a:cs typeface="Times New Roman"/>
              </a:rPr>
              <a:t>$23,000</a:t>
            </a:r>
          </a:p>
          <a:p>
            <a:pPr lvl="1" indent="-285750">
              <a:buFont typeface="Wingdings" panose="020B0604020202020204" pitchFamily="34" charset="0"/>
              <a:buChar char="§"/>
            </a:pPr>
            <a:r>
              <a:rPr lang="en-US" sz="2000" dirty="0">
                <a:latin typeface="Times New Roman"/>
                <a:cs typeface="Times New Roman"/>
              </a:rPr>
              <a:t>Over 50 Catchup Contribution: $7,500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09633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C9471-4AF1-69A6-C81B-A5B3EDC86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789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Resources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C8B69-0C49-8071-7AFF-AC0D33BE2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3703"/>
            <a:ext cx="10515600" cy="5037715"/>
          </a:xfrm>
        </p:spPr>
        <p:txBody>
          <a:bodyPr numCol="2">
            <a:no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Campus/Virtual Meetings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Webinars		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1:1 Sessions</a:t>
            </a:r>
          </a:p>
          <a:p>
            <a:pPr marL="457200" lvl="1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Microsite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TIAA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Fidelity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Websites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TIAA Plan Focus</a:t>
            </a:r>
          </a:p>
          <a:p>
            <a:pPr lvl="1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Fidelity Net Benefits</a:t>
            </a:r>
          </a:p>
          <a:p>
            <a:pPr lvl="1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Advisors</a:t>
            </a:r>
          </a:p>
          <a:p>
            <a:pPr lvl="2"/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TIAA: </a:t>
            </a:r>
          </a:p>
          <a:p>
            <a:pPr marL="914400" lvl="2" indent="0">
              <a:buNone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Ivana Stanisic</a:t>
            </a:r>
          </a:p>
          <a:p>
            <a:pPr marL="914400" lvl="2" indent="0">
              <a:buNone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istanisic@tiaa.org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Ph: 303-362-4262</a:t>
            </a:r>
          </a:p>
          <a:p>
            <a:pPr marL="914400" lvl="2" indent="0">
              <a:buNone/>
            </a:pP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Fidelity:</a:t>
            </a:r>
          </a:p>
          <a:p>
            <a:pPr marL="914400" lvl="2" indent="0">
              <a:buNone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Stephen Maloney</a:t>
            </a:r>
          </a:p>
          <a:p>
            <a:pPr marL="914400" lvl="2" indent="0">
              <a:buNone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Stephen.Maloney@fmr.com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Ph: 303-829-6835</a:t>
            </a:r>
          </a:p>
          <a:p>
            <a:pPr marL="914400" lvl="2" indent="0">
              <a:buNone/>
            </a:pP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292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33FEE-D23F-DBAE-0F4C-4E4ED5867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080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Transitional Retirement Option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90D5A-181A-D45B-4E31-B84E4FDA2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5994"/>
            <a:ext cx="10515600" cy="4686012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Faculty Handbook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(Pages 39 – 40)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</a:t>
            </a:r>
          </a:p>
          <a:p>
            <a:pPr lvl="1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due by deadline specified in Procedural Calendar;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Typically January</a:t>
            </a:r>
          </a:p>
          <a:p>
            <a:pPr lvl="2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Faculty Member to Department Chair</a:t>
            </a:r>
          </a:p>
          <a:p>
            <a:pPr lvl="2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Chair to Dean</a:t>
            </a:r>
          </a:p>
          <a:p>
            <a:pPr lvl="2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Dean to Provost</a:t>
            </a:r>
          </a:p>
          <a:p>
            <a:pPr lvl="2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Provost to President/Board of Trustees;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Typically Approved at May Meeting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DURATION 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range 1-3 years, but cannot exceed 3 fiscal years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Remain Benefits Eligible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Typically see for .5 FTE</a:t>
            </a:r>
          </a:p>
        </p:txBody>
      </p:sp>
    </p:spTree>
    <p:extLst>
      <p:ext uri="{BB962C8B-B14F-4D97-AF65-F5344CB8AC3E}">
        <p14:creationId xmlns:p14="http://schemas.microsoft.com/office/powerpoint/2010/main" val="2913927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F641F-EB88-95A8-E4A9-D4D7FD416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844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Retirement from MSU Denver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87449-DE95-6742-EA77-97D429952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5816"/>
            <a:ext cx="10515600" cy="4826368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Communicate with your Retirement Vendor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Retirement Notification to Department Chair/Dean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Helpful Information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Benefits Term End of Month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money is due on Contract, it will be paid out on final pay.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936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980D4-6555-26AA-C6C0-3534DA1E8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455"/>
            <a:ext cx="10515600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Emeritus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AA957-E31F-A803-6830-6C6FA6CF4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4904"/>
            <a:ext cx="10515600" cy="5121932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Faculty Handbook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(Page 21)</a:t>
            </a:r>
          </a:p>
          <a:p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Eligibility 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faculty who have completed 10 years or more of full-time service</a:t>
            </a: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Selection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department chair or any faculty member of the department my nominate</a:t>
            </a:r>
          </a:p>
          <a:p>
            <a:pPr lvl="1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Please see handbook for full list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final authority to grant Emeritus status rests with the BOT.</a:t>
            </a: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Benefits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university email account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Retain Library Privileges</a:t>
            </a:r>
          </a:p>
          <a:p>
            <a:pPr lvl="1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Ability to teach up to nine credit hours per semester as an adjunct</a:t>
            </a:r>
          </a:p>
          <a:p>
            <a:pPr lvl="1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Please see handbook for full list of Benefits.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910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SU Denver Color Palette">
      <a:dk1>
        <a:srgbClr val="00457C"/>
      </a:dk1>
      <a:lt1>
        <a:sysClr val="window" lastClr="FFFFFF"/>
      </a:lt1>
      <a:dk2>
        <a:srgbClr val="00457C"/>
      </a:dk2>
      <a:lt2>
        <a:srgbClr val="E7E6E6"/>
      </a:lt2>
      <a:accent1>
        <a:srgbClr val="508FCC"/>
      </a:accent1>
      <a:accent2>
        <a:srgbClr val="D11242"/>
      </a:accent2>
      <a:accent3>
        <a:srgbClr val="B3B5B7"/>
      </a:accent3>
      <a:accent4>
        <a:srgbClr val="6D6E70"/>
      </a:accent4>
      <a:accent5>
        <a:srgbClr val="00457C"/>
      </a:accent5>
      <a:accent6>
        <a:srgbClr val="0C0C0C"/>
      </a:accent6>
      <a:hlink>
        <a:srgbClr val="508FCC"/>
      </a:hlink>
      <a:folHlink>
        <a:srgbClr val="D1124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74ce323-10ed-43c2-b501-a439d0354a18">
      <UserInfo>
        <DisplayName>Richard MacNamee</DisplayName>
        <AccountId>31</AccountId>
        <AccountType/>
      </UserInfo>
      <UserInfo>
        <DisplayName>Sara Vance</DisplayName>
        <AccountId>32</AccountId>
        <AccountType/>
      </UserInfo>
      <UserInfo>
        <DisplayName>Mayra Espinosa</DisplayName>
        <AccountId>15</AccountId>
        <AccountType/>
      </UserInfo>
      <UserInfo>
        <DisplayName>Tamara L Wristen</DisplayName>
        <AccountId>136</AccountId>
        <AccountType/>
      </UserInfo>
      <UserInfo>
        <DisplayName>Damian Njuguna</DisplayName>
        <AccountId>140</AccountId>
        <AccountType/>
      </UserInfo>
      <UserInfo>
        <DisplayName>Vue, Mikki</DisplayName>
        <AccountId>141</AccountId>
        <AccountType/>
      </UserInfo>
      <UserInfo>
        <DisplayName>ProfDev</DisplayName>
        <AccountId>146</AccountId>
        <AccountType/>
      </UserInfo>
      <UserInfo>
        <DisplayName>ViAnn Ha</DisplayName>
        <AccountId>172</AccountId>
        <AccountType/>
      </UserInfo>
      <UserInfo>
        <DisplayName>Lee Crawford</DisplayName>
        <AccountId>173</AccountId>
        <AccountType/>
      </UserInfo>
      <UserInfo>
        <DisplayName>Sebastian Bickford</DisplayName>
        <AccountId>177</AccountId>
        <AccountType/>
      </UserInfo>
      <UserInfo>
        <DisplayName>Philip A Leo</DisplayName>
        <AccountId>182</AccountId>
        <AccountType/>
      </UserInfo>
      <UserInfo>
        <DisplayName>Daniela Lujan</DisplayName>
        <AccountId>183</AccountId>
        <AccountType/>
      </UserInfo>
      <UserInfo>
        <DisplayName>Grayson B Smaistrla</DisplayName>
        <AccountId>184</AccountId>
        <AccountType/>
      </UserInfo>
      <UserInfo>
        <DisplayName>Wendy Elizabeth Hielo Escobedo</DisplayName>
        <AccountId>192</AccountId>
        <AccountType/>
      </UserInfo>
      <UserInfo>
        <DisplayName>Matt Hunt</DisplayName>
        <AccountId>236</AccountId>
        <AccountType/>
      </UserInfo>
      <UserInfo>
        <DisplayName>Zachary Stoughton</DisplayName>
        <AccountId>238</AccountId>
        <AccountType/>
      </UserInfo>
      <UserInfo>
        <DisplayName>Jie Yu</DisplayName>
        <AccountId>237</AccountId>
        <AccountType/>
      </UserInfo>
    </SharedWithUsers>
    <_ip_UnifiedCompliancePolicyUIAction xmlns="http://schemas.microsoft.com/sharepoint/v3" xsi:nil="true"/>
    <TaxCatchAll xmlns="074ce323-10ed-43c2-b501-a439d0354a18" xsi:nil="true"/>
    <_ip_UnifiedCompliancePolicyProperties xmlns="http://schemas.microsoft.com/sharepoint/v3" xsi:nil="true"/>
    <lcf76f155ced4ddcb4097134ff3c332f xmlns="bc58d14d-1abd-4b6a-b705-ed451ebf8a6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3E022610BB224F95FA17C6663CEBB7" ma:contentTypeVersion="22" ma:contentTypeDescription="Create a new document." ma:contentTypeScope="" ma:versionID="ce597cbbb139f9eb3269714ae1acc36a">
  <xsd:schema xmlns:xsd="http://www.w3.org/2001/XMLSchema" xmlns:xs="http://www.w3.org/2001/XMLSchema" xmlns:p="http://schemas.microsoft.com/office/2006/metadata/properties" xmlns:ns1="http://schemas.microsoft.com/sharepoint/v3" xmlns:ns2="bc58d14d-1abd-4b6a-b705-ed451ebf8a6a" xmlns:ns3="074ce323-10ed-43c2-b501-a439d0354a18" targetNamespace="http://schemas.microsoft.com/office/2006/metadata/properties" ma:root="true" ma:fieldsID="015dd7a5f42de3aa121296269e62419b" ns1:_="" ns2:_="" ns3:_="">
    <xsd:import namespace="http://schemas.microsoft.com/sharepoint/v3"/>
    <xsd:import namespace="bc58d14d-1abd-4b6a-b705-ed451ebf8a6a"/>
    <xsd:import namespace="074ce323-10ed-43c2-b501-a439d0354a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58d14d-1abd-4b6a-b705-ed451ebf8a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c23401fd-4171-4ebb-b21f-c984330e7b5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4ce323-10ed-43c2-b501-a439d0354a1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f601e13-5239-4119-b0bc-ec1caefeac01}" ma:internalName="TaxCatchAll" ma:showField="CatchAllData" ma:web="074ce323-10ed-43c2-b501-a439d0354a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C81056-C960-45DD-AD0F-062AEB8DCC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1C9763-E860-43C8-8AA7-A179E3DD0F6C}">
  <ds:schemaRefs>
    <ds:schemaRef ds:uri="074ce323-10ed-43c2-b501-a439d0354a18"/>
    <ds:schemaRef ds:uri="a77fc907-8ba9-422f-90cc-a74489f5ecf2"/>
    <ds:schemaRef ds:uri="bc58d14d-1abd-4b6a-b705-ed451ebf8a6a"/>
    <ds:schemaRef ds:uri="db7c3c0f-2406-45c2-92b8-9bf9e45046d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075E5FD-96FD-4299-9ABB-D295DD77793E}"/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4824</TotalTime>
  <Words>522</Words>
  <Application>Microsoft Office PowerPoint</Application>
  <PresentationFormat>Widescreen</PresentationFormat>
  <Paragraphs>154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Univers Condensed</vt:lpstr>
      <vt:lpstr>Wingdings</vt:lpstr>
      <vt:lpstr>Office Theme</vt:lpstr>
      <vt:lpstr>Faculty Retirement Overview</vt:lpstr>
      <vt:lpstr>PowerPoint Presentation</vt:lpstr>
      <vt:lpstr>PowerPoint Presentation</vt:lpstr>
      <vt:lpstr>Retirement Account Overview The State Universities in Colorado Defined Contribution Retirement Plan (DCRP) </vt:lpstr>
      <vt:lpstr>Retirement Account Overview Voluntary Retirement Plans</vt:lpstr>
      <vt:lpstr>Resources </vt:lpstr>
      <vt:lpstr>Transitional Retirement Option </vt:lpstr>
      <vt:lpstr>Retirement from MSU Denver</vt:lpstr>
      <vt:lpstr>Emeritus Status</vt:lpstr>
    </vt:vector>
  </TitlesOfParts>
  <Company>Metropolitan State University of Denver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Employee Orientation  Welcome to MSU Denver!</dc:title>
  <dc:creator>infotech</dc:creator>
  <cp:lastModifiedBy>Amanda Berry</cp:lastModifiedBy>
  <cp:revision>275</cp:revision>
  <dcterms:created xsi:type="dcterms:W3CDTF">2017-06-06T20:17:01Z</dcterms:created>
  <dcterms:modified xsi:type="dcterms:W3CDTF">2024-04-02T14:59:15Z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0x010100D23E022610BB224F95FA17C6663CEBB7</vt:lpwstr>
  </property>
  <property fmtid="{D5CDD505-2E9C-101B-9397-08002B2CF9AE}" pid="3" name="MediaServiceImageTags">
    <vt:lpwstr/>
  </property>
</Properties>
</file>