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2.xml" ContentType="application/vnd.ms-office.webextens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316" r:id="rId5"/>
    <p:sldId id="340" r:id="rId6"/>
    <p:sldId id="324" r:id="rId7"/>
    <p:sldId id="329" r:id="rId8"/>
    <p:sldId id="336" r:id="rId9"/>
    <p:sldId id="341" r:id="rId10"/>
    <p:sldId id="337" r:id="rId11"/>
    <p:sldId id="339" r:id="rId12"/>
    <p:sldId id="346" r:id="rId13"/>
    <p:sldId id="347" r:id="rId14"/>
    <p:sldId id="348" r:id="rId15"/>
    <p:sldId id="349" r:id="rId16"/>
    <p:sldId id="350" r:id="rId17"/>
    <p:sldId id="326" r:id="rId18"/>
    <p:sldId id="351" r:id="rId19"/>
    <p:sldId id="352" r:id="rId20"/>
    <p:sldId id="353" r:id="rId21"/>
    <p:sldId id="354" r:id="rId22"/>
    <p:sldId id="355" r:id="rId23"/>
    <p:sldId id="356" r:id="rId24"/>
    <p:sldId id="313" r:id="rId25"/>
    <p:sldId id="330" r:id="rId26"/>
    <p:sldId id="357" r:id="rId27"/>
    <p:sldId id="358" r:id="rId28"/>
    <p:sldId id="559" r:id="rId29"/>
    <p:sldId id="560" r:id="rId30"/>
    <p:sldId id="561" r:id="rId31"/>
    <p:sldId id="562" r:id="rId32"/>
    <p:sldId id="563" r:id="rId33"/>
    <p:sldId id="564" r:id="rId34"/>
    <p:sldId id="542" r:id="rId35"/>
    <p:sldId id="565" r:id="rId36"/>
    <p:sldId id="566" r:id="rId37"/>
    <p:sldId id="529" r:id="rId38"/>
    <p:sldId id="567" r:id="rId39"/>
    <p:sldId id="568" r:id="rId40"/>
    <p:sldId id="569" r:id="rId41"/>
    <p:sldId id="570" r:id="rId42"/>
    <p:sldId id="534" r:id="rId43"/>
    <p:sldId id="535" r:id="rId44"/>
    <p:sldId id="475" r:id="rId45"/>
    <p:sldId id="476" r:id="rId46"/>
    <p:sldId id="543" r:id="rId47"/>
    <p:sldId id="461" r:id="rId48"/>
    <p:sldId id="536" r:id="rId49"/>
    <p:sldId id="477" r:id="rId50"/>
    <p:sldId id="480" r:id="rId51"/>
    <p:sldId id="479" r:id="rId52"/>
    <p:sldId id="538" r:id="rId53"/>
    <p:sldId id="558" r:id="rId54"/>
    <p:sldId id="482" r:id="rId55"/>
    <p:sldId id="485" r:id="rId56"/>
    <p:sldId id="486" r:id="rId57"/>
    <p:sldId id="571" r:id="rId58"/>
    <p:sldId id="540" r:id="rId59"/>
    <p:sldId id="495" r:id="rId60"/>
    <p:sldId id="541" r:id="rId61"/>
    <p:sldId id="496" r:id="rId62"/>
    <p:sldId id="498" r:id="rId63"/>
    <p:sldId id="499" r:id="rId64"/>
    <p:sldId id="500" r:id="rId65"/>
    <p:sldId id="544" r:id="rId66"/>
    <p:sldId id="545" r:id="rId67"/>
    <p:sldId id="546" r:id="rId68"/>
    <p:sldId id="547" r:id="rId69"/>
    <p:sldId id="548" r:id="rId70"/>
    <p:sldId id="549" r:id="rId71"/>
    <p:sldId id="550" r:id="rId72"/>
    <p:sldId id="506" r:id="rId73"/>
    <p:sldId id="515" r:id="rId74"/>
    <p:sldId id="552" r:id="rId75"/>
    <p:sldId id="551" r:id="rId76"/>
    <p:sldId id="553" r:id="rId77"/>
    <p:sldId id="554" r:id="rId78"/>
    <p:sldId id="572" r:id="rId79"/>
    <p:sldId id="504" r:id="rId80"/>
    <p:sldId id="555" r:id="rId81"/>
    <p:sldId id="573" r:id="rId82"/>
    <p:sldId id="556" r:id="rId83"/>
    <p:sldId id="557" r:id="rId84"/>
    <p:sldId id="574" r:id="rId85"/>
    <p:sldId id="539" r:id="rId86"/>
    <p:sldId id="530" r:id="rId87"/>
    <p:sldId id="392" r:id="rId88"/>
    <p:sldId id="508" r:id="rId89"/>
    <p:sldId id="511" r:id="rId90"/>
    <p:sldId id="531" r:id="rId91"/>
    <p:sldId id="532" r:id="rId92"/>
    <p:sldId id="533" r:id="rId93"/>
    <p:sldId id="517" r:id="rId94"/>
    <p:sldId id="524" r:id="rId95"/>
    <p:sldId id="509" r:id="rId96"/>
    <p:sldId id="521" r:id="rId97"/>
    <p:sldId id="522" r:id="rId98"/>
    <p:sldId id="518" r:id="rId99"/>
    <p:sldId id="523" r:id="rId100"/>
    <p:sldId id="525" r:id="rId101"/>
    <p:sldId id="526" r:id="rId102"/>
    <p:sldId id="519" r:id="rId103"/>
    <p:sldId id="513" r:id="rId104"/>
    <p:sldId id="527" r:id="rId105"/>
    <p:sldId id="528" r:id="rId106"/>
    <p:sldId id="514" r:id="rId107"/>
    <p:sldId id="343" r:id="rId108"/>
    <p:sldId id="342" r:id="rId109"/>
    <p:sldId id="325" r:id="rId110"/>
    <p:sldId id="328" r:id="rId111"/>
    <p:sldId id="344" r:id="rId112"/>
    <p:sldId id="327" r:id="rId113"/>
    <p:sldId id="345" r:id="rId114"/>
    <p:sldId id="321" r:id="rId11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09EAD-BCC5-B94E-BA01-3BA856E97C49}" v="41" dt="2024-03-29T18:11:17.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80" autoAdjust="0"/>
    <p:restoredTop sz="94660"/>
  </p:normalViewPr>
  <p:slideViewPr>
    <p:cSldViewPr snapToGrid="0">
      <p:cViewPr varScale="1">
        <p:scale>
          <a:sx n="128" d="100"/>
          <a:sy n="128" d="100"/>
        </p:scale>
        <p:origin x="336"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13F529-335F-4E4C-AB9C-229F3CD2C18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AD11E963-90D8-4C26-AF55-579C347B8BDC}"/>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DB24789D-E486-4B48-A98C-C9ECDAC501FA}" type="datetimeFigureOut">
              <a:rPr lang="en-US" smtClean="0"/>
              <a:t>3/28/24</a:t>
            </a:fld>
            <a:endParaRPr lang="en-US"/>
          </a:p>
        </p:txBody>
      </p:sp>
      <p:sp>
        <p:nvSpPr>
          <p:cNvPr id="4" name="Footer Placeholder 3">
            <a:extLst>
              <a:ext uri="{FF2B5EF4-FFF2-40B4-BE49-F238E27FC236}">
                <a16:creationId xmlns:a16="http://schemas.microsoft.com/office/drawing/2014/main" id="{C144AB59-4CBA-4CC5-B57E-49A63C9AACFD}"/>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3743F-A6BE-4626-BB5D-0D38D12527EC}"/>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C8922998-E183-4DEF-B425-3CDE74F42227}" type="slidenum">
              <a:rPr lang="en-US" smtClean="0"/>
              <a:t>‹#›</a:t>
            </a:fld>
            <a:endParaRPr lang="en-US"/>
          </a:p>
        </p:txBody>
      </p:sp>
    </p:spTree>
    <p:extLst>
      <p:ext uri="{BB962C8B-B14F-4D97-AF65-F5344CB8AC3E}">
        <p14:creationId xmlns:p14="http://schemas.microsoft.com/office/powerpoint/2010/main" val="66213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C8C1750-C068-4313-9539-E5AD97C324F6}" type="datetimeFigureOut">
              <a:rPr lang="en-US" smtClean="0"/>
              <a:t>3/28/24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292115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970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0270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6F38-DFD3-4E85-8489-D8E6A64B719A}"/>
              </a:ext>
            </a:extLst>
          </p:cNvPr>
          <p:cNvSpPr>
            <a:spLocks noGrp="1"/>
          </p:cNvSpPr>
          <p:nvPr>
            <p:ph type="ctrTitle"/>
          </p:nvPr>
        </p:nvSpPr>
        <p:spPr>
          <a:xfrm>
            <a:off x="3974802" y="2659116"/>
            <a:ext cx="6629400" cy="1240221"/>
          </a:xfrm>
        </p:spPr>
        <p:txBody>
          <a:bodyPr anchor="b">
            <a:no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4361FFA-6ECB-488D-8913-01B5711C4791}"/>
              </a:ext>
            </a:extLst>
          </p:cNvPr>
          <p:cNvSpPr>
            <a:spLocks noGrp="1"/>
          </p:cNvSpPr>
          <p:nvPr>
            <p:ph type="subTitle" idx="1"/>
          </p:nvPr>
        </p:nvSpPr>
        <p:spPr>
          <a:xfrm>
            <a:off x="3974802" y="3920359"/>
            <a:ext cx="6629400" cy="65164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4">
            <a:extLst>
              <a:ext uri="{FF2B5EF4-FFF2-40B4-BE49-F238E27FC236}">
                <a16:creationId xmlns:a16="http://schemas.microsoft.com/office/drawing/2014/main" id="{13584281-054D-457E-87B8-0A05349C19E1}"/>
              </a:ext>
            </a:extLst>
          </p:cNvPr>
          <p:cNvSpPr>
            <a:spLocks noGrp="1"/>
          </p:cNvSpPr>
          <p:nvPr>
            <p:ph type="body" sz="quarter" idx="13" hasCustomPrompt="1"/>
          </p:nvPr>
        </p:nvSpPr>
        <p:spPr>
          <a:xfrm>
            <a:off x="3974802" y="4730751"/>
            <a:ext cx="6629400" cy="546928"/>
          </a:xfrm>
        </p:spPr>
        <p:txBody>
          <a:bodyPr>
            <a:normAutofit/>
          </a:bodyPr>
          <a:lstStyle>
            <a:lvl1pPr marL="0" indent="0">
              <a:buNone/>
              <a:defRPr sz="2000">
                <a:solidFill>
                  <a:schemeClr val="bg1"/>
                </a:solidFill>
              </a:defRPr>
            </a:lvl1pPr>
            <a:lvl2pPr>
              <a:defRPr/>
            </a:lvl2pPr>
          </a:lstStyle>
          <a:p>
            <a:pPr lvl="0"/>
            <a:r>
              <a:rPr lang="en-US"/>
              <a:t>Click to enter presentation date</a:t>
            </a:r>
          </a:p>
        </p:txBody>
      </p:sp>
      <p:pic>
        <p:nvPicPr>
          <p:cNvPr id="5" name="Graphic 4">
            <a:extLst>
              <a:ext uri="{FF2B5EF4-FFF2-40B4-BE49-F238E27FC236}">
                <a16:creationId xmlns:a16="http://schemas.microsoft.com/office/drawing/2014/main" id="{07E7B765-5010-E516-65B3-64DB714A39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95034" y="1540568"/>
            <a:ext cx="3353051" cy="770957"/>
          </a:xfrm>
          <a:prstGeom prst="rect">
            <a:avLst/>
          </a:prstGeom>
        </p:spPr>
      </p:pic>
    </p:spTree>
    <p:extLst>
      <p:ext uri="{BB962C8B-B14F-4D97-AF65-F5344CB8AC3E}">
        <p14:creationId xmlns:p14="http://schemas.microsoft.com/office/powerpoint/2010/main" val="31807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Sidebar_Blue 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366848-131F-4ADB-B8C0-D850F31005A4}"/>
              </a:ext>
            </a:extLst>
          </p:cNvPr>
          <p:cNvSpPr>
            <a:spLocks noGrp="1"/>
          </p:cNvSpPr>
          <p:nvPr>
            <p:ph type="title"/>
          </p:nvPr>
        </p:nvSpPr>
        <p:spPr>
          <a:xfrm>
            <a:off x="838200" y="365125"/>
            <a:ext cx="10515600" cy="1325563"/>
          </a:xfrm>
        </p:spPr>
        <p:txBody>
          <a:bodyPr/>
          <a:lstStyle>
            <a:lvl1pPr>
              <a:defRPr b="1" i="0">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7CD38693-B9A5-4EA7-A86E-5515FF52705B}"/>
              </a:ext>
            </a:extLst>
          </p:cNvPr>
          <p:cNvSpPr>
            <a:spLocks noGrp="1"/>
          </p:cNvSpPr>
          <p:nvPr>
            <p:ph idx="1"/>
          </p:nvPr>
        </p:nvSpPr>
        <p:spPr>
          <a:xfrm>
            <a:off x="838200" y="1825625"/>
            <a:ext cx="10515600" cy="415248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37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2033" y="77800"/>
            <a:ext cx="11687929" cy="553998"/>
          </a:xfrm>
          <a:prstGeom prst="rect">
            <a:avLst/>
          </a:prstGeom>
        </p:spPr>
        <p:txBody>
          <a:bodyPr wrap="square" lIns="0" tIns="0" rIns="0" bIns="0">
            <a:spAutoFit/>
          </a:bodyPr>
          <a:lstStyle>
            <a:lvl1pPr>
              <a:defRPr b="0" i="0">
                <a:solidFill>
                  <a:schemeClr val="tx1"/>
                </a:solidFill>
              </a:defRPr>
            </a:lvl1pPr>
          </a:lstStyle>
          <a:p>
            <a:r>
              <a:rPr lang="en-US"/>
              <a:t>Click to edit Master title style</a:t>
            </a:r>
            <a:endParaRPr/>
          </a:p>
        </p:txBody>
      </p:sp>
      <p:sp>
        <p:nvSpPr>
          <p:cNvPr id="3" name="Holder 3"/>
          <p:cNvSpPr>
            <a:spLocks noGrp="1"/>
          </p:cNvSpPr>
          <p:nvPr>
            <p:ph type="subTitle" idx="4"/>
          </p:nvPr>
        </p:nvSpPr>
        <p:spPr>
          <a:xfrm>
            <a:off x="1828800" y="3840481"/>
            <a:ext cx="8534400" cy="484748"/>
          </a:xfrm>
          <a:prstGeom prst="rect">
            <a:avLst/>
          </a:prstGeom>
        </p:spPr>
        <p:txBody>
          <a:bodyPr wrap="square" lIns="0" tIns="0" rIns="0" bIns="0">
            <a:spAutoFit/>
          </a:bodyPr>
          <a:lstStyle>
            <a:lvl1pPr>
              <a:defRPr/>
            </a:lvl1pPr>
          </a:lstStyle>
          <a:p>
            <a:r>
              <a:rPr lang="en-US"/>
              <a:t>Click to edit Master subtitle style</a:t>
            </a:r>
            <a:endParaRPr/>
          </a:p>
        </p:txBody>
      </p:sp>
      <p:sp>
        <p:nvSpPr>
          <p:cNvPr id="6" name="Holder 6"/>
          <p:cNvSpPr>
            <a:spLocks noGrp="1"/>
          </p:cNvSpPr>
          <p:nvPr>
            <p:ph type="sldNum" sz="quarter" idx="7"/>
          </p:nvPr>
        </p:nvSpPr>
        <p:spPr>
          <a:xfrm>
            <a:off x="11176524" y="6562368"/>
            <a:ext cx="759061" cy="254186"/>
          </a:xfrm>
          <a:prstGeom prst="rect">
            <a:avLst/>
          </a:prstGeom>
        </p:spPr>
        <p:txBody>
          <a:bodyPr lIns="0" tIns="0" rIns="0" bIns="0"/>
          <a:lstStyle>
            <a:lvl1pPr>
              <a:defRPr sz="1189" b="0" i="0">
                <a:solidFill>
                  <a:srgbClr val="00447B"/>
                </a:solidFill>
                <a:latin typeface="Arial"/>
                <a:cs typeface="Arial"/>
              </a:defRPr>
            </a:lvl1pPr>
          </a:lstStyle>
          <a:p>
            <a:pPr marL="75503">
              <a:spcBef>
                <a:spcPts val="287"/>
              </a:spcBef>
            </a:pPr>
            <a:fld id="{81D60167-4931-47E6-BA6A-407CBD079E47}" type="slidenum">
              <a:rPr lang="en-US" spc="20" smtClean="0"/>
              <a:pPr marL="75503">
                <a:spcBef>
                  <a:spcPts val="287"/>
                </a:spcBef>
              </a:pPr>
              <a:t>‹#›</a:t>
            </a:fld>
            <a:r>
              <a:rPr lang="en-US" spc="-198"/>
              <a:t> </a:t>
            </a:r>
            <a:r>
              <a:rPr lang="en-US" spc="198"/>
              <a:t>/</a:t>
            </a:r>
            <a:r>
              <a:rPr lang="en-US" spc="-188"/>
              <a:t> </a:t>
            </a:r>
            <a:r>
              <a:rPr lang="en-US" spc="20"/>
              <a:t>28</a:t>
            </a:r>
            <a:endParaRPr lang="en-US" spc="20" dirty="0"/>
          </a:p>
        </p:txBody>
      </p:sp>
    </p:spTree>
    <p:extLst>
      <p:ext uri="{BB962C8B-B14F-4D97-AF65-F5344CB8AC3E}">
        <p14:creationId xmlns:p14="http://schemas.microsoft.com/office/powerpoint/2010/main" val="46751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6F38-DFD3-4E85-8489-D8E6A64B719A}"/>
              </a:ext>
            </a:extLst>
          </p:cNvPr>
          <p:cNvSpPr>
            <a:spLocks noGrp="1"/>
          </p:cNvSpPr>
          <p:nvPr>
            <p:ph type="ctrTitle"/>
          </p:nvPr>
        </p:nvSpPr>
        <p:spPr>
          <a:xfrm>
            <a:off x="1600200" y="1177158"/>
            <a:ext cx="8971280" cy="1240221"/>
          </a:xfrm>
        </p:spPr>
        <p:txBody>
          <a:bodyPr anchor="b">
            <a:noAutofit/>
          </a:bodyPr>
          <a:lstStyle>
            <a:lvl1pPr algn="l">
              <a:defRPr sz="4400">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7AE3C136-16D3-4F3F-B807-3555BB68D5A4}"/>
              </a:ext>
            </a:extLst>
          </p:cNvPr>
          <p:cNvSpPr>
            <a:spLocks noGrp="1"/>
          </p:cNvSpPr>
          <p:nvPr>
            <p:ph sz="half" idx="1"/>
          </p:nvPr>
        </p:nvSpPr>
        <p:spPr>
          <a:xfrm>
            <a:off x="1600200" y="2554663"/>
            <a:ext cx="8971280" cy="34313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22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1 Column_Foote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B0D-CADA-47DB-9F74-652F0BF4546C}"/>
              </a:ext>
            </a:extLst>
          </p:cNvPr>
          <p:cNvSpPr>
            <a:spLocks noGrp="1"/>
          </p:cNvSpPr>
          <p:nvPr>
            <p:ph type="title"/>
          </p:nvPr>
        </p:nvSpPr>
        <p:spPr>
          <a:xfrm>
            <a:off x="914400" y="365125"/>
            <a:ext cx="10515600" cy="1325563"/>
          </a:xfrm>
        </p:spPr>
        <p:txBody>
          <a:bodyPr/>
          <a:lstStyle>
            <a:lvl1pPr>
              <a:defRPr b="1" i="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1718286-53E2-4DA6-A8DF-B56C1FF900D7}"/>
              </a:ext>
            </a:extLst>
          </p:cNvPr>
          <p:cNvSpPr>
            <a:spLocks noGrp="1"/>
          </p:cNvSpPr>
          <p:nvPr>
            <p:ph idx="1"/>
          </p:nvPr>
        </p:nvSpPr>
        <p:spPr>
          <a:xfrm>
            <a:off x="914400" y="1825625"/>
            <a:ext cx="10515600" cy="4152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71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t_2 Columns_Foote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7DC9-72AD-48D8-B13B-995A1A37BB63}"/>
              </a:ext>
            </a:extLst>
          </p:cNvPr>
          <p:cNvSpPr>
            <a:spLocks noGrp="1"/>
          </p:cNvSpPr>
          <p:nvPr>
            <p:ph type="title"/>
          </p:nvPr>
        </p:nvSpPr>
        <p:spPr>
          <a:xfrm>
            <a:off x="914400" y="365125"/>
            <a:ext cx="10515600" cy="1325563"/>
          </a:xfrm>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A856D83-98B6-4B1A-A211-217470709D91}"/>
              </a:ext>
            </a:extLst>
          </p:cNvPr>
          <p:cNvSpPr>
            <a:spLocks noGrp="1"/>
          </p:cNvSpPr>
          <p:nvPr>
            <p:ph sz="half" idx="1"/>
          </p:nvPr>
        </p:nvSpPr>
        <p:spPr>
          <a:xfrm>
            <a:off x="914400" y="1825625"/>
            <a:ext cx="518160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C3CE4-7E6E-46EB-8C98-FDF5E29A572A}"/>
              </a:ext>
            </a:extLst>
          </p:cNvPr>
          <p:cNvSpPr>
            <a:spLocks noGrp="1"/>
          </p:cNvSpPr>
          <p:nvPr>
            <p:ph sz="half" idx="2"/>
          </p:nvPr>
        </p:nvSpPr>
        <p:spPr>
          <a:xfrm>
            <a:off x="6248400" y="1825625"/>
            <a:ext cx="518160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8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3 Columns_Foote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97DC9-72AD-48D8-B13B-995A1A37BB63}"/>
              </a:ext>
            </a:extLst>
          </p:cNvPr>
          <p:cNvSpPr>
            <a:spLocks noGrp="1"/>
          </p:cNvSpPr>
          <p:nvPr>
            <p:ph type="title"/>
          </p:nvPr>
        </p:nvSpPr>
        <p:spPr>
          <a:xfrm>
            <a:off x="914400" y="365125"/>
            <a:ext cx="10439400" cy="1325563"/>
          </a:xfrm>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A856D83-98B6-4B1A-A211-217470709D91}"/>
              </a:ext>
            </a:extLst>
          </p:cNvPr>
          <p:cNvSpPr>
            <a:spLocks noGrp="1"/>
          </p:cNvSpPr>
          <p:nvPr>
            <p:ph sz="half" idx="1"/>
          </p:nvPr>
        </p:nvSpPr>
        <p:spPr>
          <a:xfrm>
            <a:off x="914400" y="1825625"/>
            <a:ext cx="338328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C3CE4-7E6E-46EB-8C98-FDF5E29A572A}"/>
              </a:ext>
            </a:extLst>
          </p:cNvPr>
          <p:cNvSpPr>
            <a:spLocks noGrp="1"/>
          </p:cNvSpPr>
          <p:nvPr>
            <p:ph sz="half" idx="2"/>
          </p:nvPr>
        </p:nvSpPr>
        <p:spPr>
          <a:xfrm>
            <a:off x="7970520" y="1825625"/>
            <a:ext cx="338328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3E1A228-D740-4210-8629-FE14F390172F}"/>
              </a:ext>
            </a:extLst>
          </p:cNvPr>
          <p:cNvSpPr>
            <a:spLocks noGrp="1"/>
          </p:cNvSpPr>
          <p:nvPr>
            <p:ph sz="half" idx="10"/>
          </p:nvPr>
        </p:nvSpPr>
        <p:spPr>
          <a:xfrm>
            <a:off x="4453421" y="1820738"/>
            <a:ext cx="338328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10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C41CCFD-BB9B-6738-EB41-397FC3147568}"/>
              </a:ext>
            </a:extLst>
          </p:cNvPr>
          <p:cNvSpPr>
            <a:spLocks noGrp="1"/>
          </p:cNvSpPr>
          <p:nvPr>
            <p:ph type="title"/>
          </p:nvPr>
        </p:nvSpPr>
        <p:spPr>
          <a:xfrm>
            <a:off x="575441" y="2060028"/>
            <a:ext cx="4070131" cy="2462158"/>
          </a:xfrm>
        </p:spPr>
        <p:txBody>
          <a:bodyPr/>
          <a:lstStyle>
            <a:lvl1pPr>
              <a:defRPr>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123E2BCC-897A-91E0-5A06-39DE3E50EE26}"/>
              </a:ext>
            </a:extLst>
          </p:cNvPr>
          <p:cNvSpPr>
            <a:spLocks noGrp="1"/>
          </p:cNvSpPr>
          <p:nvPr>
            <p:ph sz="half" idx="1"/>
          </p:nvPr>
        </p:nvSpPr>
        <p:spPr>
          <a:xfrm>
            <a:off x="5854262" y="1211799"/>
            <a:ext cx="5181600" cy="415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0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3444-6EFE-D33E-2B45-EA8792121250}"/>
              </a:ext>
            </a:extLst>
          </p:cNvPr>
          <p:cNvSpPr>
            <a:spLocks noGrp="1"/>
          </p:cNvSpPr>
          <p:nvPr>
            <p:ph type="title"/>
          </p:nvPr>
        </p:nvSpPr>
        <p:spPr>
          <a:xfrm>
            <a:off x="838200" y="365125"/>
            <a:ext cx="4858407" cy="1694903"/>
          </a:xfrm>
        </p:spPr>
        <p:txBody>
          <a:bodyPr/>
          <a:lstStyle>
            <a:lvl1pPr>
              <a:defRPr>
                <a:solidFill>
                  <a:schemeClr val="bg1"/>
                </a:solidFill>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77403224-4813-37C8-8270-AA919A7BEF80}"/>
              </a:ext>
            </a:extLst>
          </p:cNvPr>
          <p:cNvSpPr>
            <a:spLocks noGrp="1"/>
          </p:cNvSpPr>
          <p:nvPr>
            <p:ph sz="half" idx="1"/>
          </p:nvPr>
        </p:nvSpPr>
        <p:spPr>
          <a:xfrm>
            <a:off x="6505906" y="2270233"/>
            <a:ext cx="5181600" cy="3735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651CB3-7592-CF18-A5B6-AB7B37DEB4E0}"/>
              </a:ext>
            </a:extLst>
          </p:cNvPr>
          <p:cNvSpPr>
            <a:spLocks noGrp="1"/>
          </p:cNvSpPr>
          <p:nvPr>
            <p:ph sz="half" idx="10"/>
          </p:nvPr>
        </p:nvSpPr>
        <p:spPr>
          <a:xfrm>
            <a:off x="838200" y="2270234"/>
            <a:ext cx="4858407" cy="37350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079823F2-4D3A-34AC-26A7-4173646940D4}"/>
              </a:ext>
            </a:extLst>
          </p:cNvPr>
          <p:cNvSpPr txBox="1">
            <a:spLocks/>
          </p:cNvSpPr>
          <p:nvPr userDrawn="1"/>
        </p:nvSpPr>
        <p:spPr>
          <a:xfrm>
            <a:off x="6495395" y="367643"/>
            <a:ext cx="4858407" cy="16949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endParaRPr lang="en-US" dirty="0">
              <a:solidFill>
                <a:schemeClr val="tx1"/>
              </a:solidFill>
            </a:endParaRPr>
          </a:p>
        </p:txBody>
      </p:sp>
    </p:spTree>
    <p:extLst>
      <p:ext uri="{BB962C8B-B14F-4D97-AF65-F5344CB8AC3E}">
        <p14:creationId xmlns:p14="http://schemas.microsoft.com/office/powerpoint/2010/main" val="3182836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Mission_Foote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45D6-7ADF-4C3F-BE90-863B92E53FB4}"/>
              </a:ext>
            </a:extLst>
          </p:cNvPr>
          <p:cNvSpPr>
            <a:spLocks noGrp="1"/>
          </p:cNvSpPr>
          <p:nvPr>
            <p:ph type="title" hasCustomPrompt="1"/>
          </p:nvPr>
        </p:nvSpPr>
        <p:spPr>
          <a:xfrm>
            <a:off x="594360" y="457200"/>
            <a:ext cx="2987494" cy="1600200"/>
          </a:xfrm>
        </p:spPr>
        <p:txBody>
          <a:bodyPr anchor="b"/>
          <a:lstStyle>
            <a:lvl1pPr>
              <a:defRPr sz="3200"/>
            </a:lvl1pPr>
          </a:lstStyle>
          <a:p>
            <a:r>
              <a:rPr lang="en-US"/>
              <a:t>Our Mission</a:t>
            </a:r>
          </a:p>
        </p:txBody>
      </p:sp>
      <p:sp>
        <p:nvSpPr>
          <p:cNvPr id="3" name="Picture Placeholder 2">
            <a:extLst>
              <a:ext uri="{FF2B5EF4-FFF2-40B4-BE49-F238E27FC236}">
                <a16:creationId xmlns:a16="http://schemas.microsoft.com/office/drawing/2014/main" id="{D310E217-2764-4420-9915-3657372EFC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684711-E9A2-4342-8422-5D5F05BB9FAC}"/>
              </a:ext>
            </a:extLst>
          </p:cNvPr>
          <p:cNvSpPr>
            <a:spLocks noGrp="1"/>
          </p:cNvSpPr>
          <p:nvPr>
            <p:ph type="body" sz="half" idx="2" hasCustomPrompt="1"/>
          </p:nvPr>
        </p:nvSpPr>
        <p:spPr>
          <a:xfrm>
            <a:off x="594360" y="2469821"/>
            <a:ext cx="2987494" cy="30220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To strive for excellence in supporting a safe, productive, and creative environment for the MSU Denver community.</a:t>
            </a:r>
          </a:p>
        </p:txBody>
      </p:sp>
      <p:cxnSp>
        <p:nvCxnSpPr>
          <p:cNvPr id="11" name="Straight Connector 10">
            <a:extLst>
              <a:ext uri="{FF2B5EF4-FFF2-40B4-BE49-F238E27FC236}">
                <a16:creationId xmlns:a16="http://schemas.microsoft.com/office/drawing/2014/main" id="{DCC4254B-1364-4C90-9F77-132C80EF30AF}"/>
              </a:ext>
            </a:extLst>
          </p:cNvPr>
          <p:cNvCxnSpPr>
            <a:cxnSpLocks/>
          </p:cNvCxnSpPr>
          <p:nvPr userDrawn="1"/>
        </p:nvCxnSpPr>
        <p:spPr>
          <a:xfrm>
            <a:off x="594360" y="2187019"/>
            <a:ext cx="2971800" cy="1"/>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271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Vision &amp; Values_Foote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245D6-7ADF-4C3F-BE90-863B92E53FB4}"/>
              </a:ext>
            </a:extLst>
          </p:cNvPr>
          <p:cNvSpPr>
            <a:spLocks noGrp="1"/>
          </p:cNvSpPr>
          <p:nvPr>
            <p:ph type="title" hasCustomPrompt="1"/>
          </p:nvPr>
        </p:nvSpPr>
        <p:spPr>
          <a:xfrm>
            <a:off x="589978" y="457200"/>
            <a:ext cx="3237305" cy="1600200"/>
          </a:xfrm>
        </p:spPr>
        <p:txBody>
          <a:bodyPr anchor="b"/>
          <a:lstStyle>
            <a:lvl1pPr>
              <a:defRPr sz="3200"/>
            </a:lvl1pPr>
          </a:lstStyle>
          <a:p>
            <a:r>
              <a:rPr lang="en-US" dirty="0"/>
              <a:t>Our Vision</a:t>
            </a:r>
            <a:br>
              <a:rPr lang="en-US" dirty="0"/>
            </a:br>
            <a:r>
              <a:rPr lang="en-US" dirty="0"/>
              <a:t>and Values</a:t>
            </a:r>
          </a:p>
        </p:txBody>
      </p:sp>
      <p:sp>
        <p:nvSpPr>
          <p:cNvPr id="3" name="Picture Placeholder 2">
            <a:extLst>
              <a:ext uri="{FF2B5EF4-FFF2-40B4-BE49-F238E27FC236}">
                <a16:creationId xmlns:a16="http://schemas.microsoft.com/office/drawing/2014/main" id="{D310E217-2764-4420-9915-3657372EFC02}"/>
              </a:ext>
            </a:extLst>
          </p:cNvPr>
          <p:cNvSpPr>
            <a:spLocks noGrp="1"/>
          </p:cNvSpPr>
          <p:nvPr>
            <p:ph type="pic" idx="1"/>
          </p:nvPr>
        </p:nvSpPr>
        <p:spPr>
          <a:xfrm>
            <a:off x="4562573" y="1"/>
            <a:ext cx="7629427" cy="6174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6684711-E9A2-4342-8422-5D5F05BB9FAC}"/>
              </a:ext>
            </a:extLst>
          </p:cNvPr>
          <p:cNvSpPr>
            <a:spLocks noGrp="1"/>
          </p:cNvSpPr>
          <p:nvPr>
            <p:ph type="body" sz="half" idx="2" hasCustomPrompt="1"/>
          </p:nvPr>
        </p:nvSpPr>
        <p:spPr>
          <a:xfrm>
            <a:off x="589978" y="2469821"/>
            <a:ext cx="3487114" cy="3223967"/>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indent="-285750">
              <a:buFont typeface="Arial" panose="020B0604020202020204" pitchFamily="34" charset="0"/>
              <a:buChar char="•"/>
            </a:pPr>
            <a:r>
              <a:rPr lang="en-US" dirty="0"/>
              <a:t>We are stewards of university resources.</a:t>
            </a:r>
          </a:p>
          <a:p>
            <a:pPr marL="285750" indent="-285750">
              <a:buFont typeface="Arial" panose="020B0604020202020204" pitchFamily="34" charset="0"/>
              <a:buChar char="•"/>
            </a:pPr>
            <a:r>
              <a:rPr lang="en-US" dirty="0"/>
              <a:t>We are leaders in creating adaptable facilities that can address current and future needs.</a:t>
            </a:r>
          </a:p>
          <a:p>
            <a:pPr marL="285750" indent="-285750">
              <a:buFont typeface="Arial" panose="020B0604020202020204" pitchFamily="34" charset="0"/>
              <a:buChar char="•"/>
            </a:pPr>
            <a:r>
              <a:rPr lang="en-US" dirty="0"/>
              <a:t>We are dedicated to excellent customer service and strive to address the university’s needs.</a:t>
            </a:r>
          </a:p>
          <a:p>
            <a:pPr marL="285750" indent="-285750">
              <a:buFont typeface="Arial" panose="020B0604020202020204" pitchFamily="34" charset="0"/>
              <a:buChar char="•"/>
            </a:pPr>
            <a:r>
              <a:rPr lang="en-US" dirty="0"/>
              <a:t>We are innovative in providing progressive solutions. </a:t>
            </a:r>
          </a:p>
          <a:p>
            <a:pPr marL="285750" indent="-285750">
              <a:buFont typeface="Arial" panose="020B0604020202020204" pitchFamily="34" charset="0"/>
              <a:buChar char="•"/>
            </a:pPr>
            <a:r>
              <a:rPr lang="en-US" dirty="0"/>
              <a:t>We are problem solvers.</a:t>
            </a:r>
          </a:p>
        </p:txBody>
      </p:sp>
      <p:cxnSp>
        <p:nvCxnSpPr>
          <p:cNvPr id="11" name="Straight Connector 10">
            <a:extLst>
              <a:ext uri="{FF2B5EF4-FFF2-40B4-BE49-F238E27FC236}">
                <a16:creationId xmlns:a16="http://schemas.microsoft.com/office/drawing/2014/main" id="{DCC4254B-1364-4C90-9F77-132C80EF30AF}"/>
              </a:ext>
            </a:extLst>
          </p:cNvPr>
          <p:cNvCxnSpPr>
            <a:cxnSpLocks/>
          </p:cNvCxnSpPr>
          <p:nvPr userDrawn="1"/>
        </p:nvCxnSpPr>
        <p:spPr>
          <a:xfrm>
            <a:off x="589978" y="2187019"/>
            <a:ext cx="320040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0981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583F3-1816-426D-AA9F-061A514D3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7DAE7-2B2B-4043-9FB3-6270F2999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9770635"/>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50" r:id="rId3"/>
    <p:sldLayoutId id="2147483652" r:id="rId4"/>
    <p:sldLayoutId id="2147483674" r:id="rId5"/>
    <p:sldLayoutId id="2147483675" r:id="rId6"/>
    <p:sldLayoutId id="2147483676" r:id="rId7"/>
    <p:sldLayoutId id="2147483657" r:id="rId8"/>
    <p:sldLayoutId id="2147483669" r:id="rId9"/>
    <p:sldLayoutId id="2147483671" r:id="rId10"/>
    <p:sldLayoutId id="2147483677"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15.xml"/></Relationships>
</file>

<file path=ppt/slides/_rels/slide100.xml.rels><?xml version="1.0" encoding="UTF-8" standalone="yes"?>
<Relationships xmlns="http://schemas.openxmlformats.org/package/2006/relationships"><Relationship Id="rId3" Type="http://schemas.openxmlformats.org/officeDocument/2006/relationships/hyperlink" Target="https://not-just-memorization.github.io/extracting-training-data-from-chatgpt.html" TargetMode="External"/><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cnbc.com/2023/02/16/microsofts-bing-ai-is-leading-to-creepy-experiences-for-users.html" TargetMode="Externa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abs/2303.08774" TargetMode="Externa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1.xml"/><Relationship Id="rId4" Type="http://schemas.openxmlformats.org/officeDocument/2006/relationships/hyperlink" Target="https://www.getadri.ai/ai-copyright-lawsuits"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microsoft.com/office/2011/relationships/webextension" Target="../webextensions/webextension2.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msudenver.edu/ai" TargetMode="Externa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0.xml"/><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slide" Target="slide10.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slide" Target="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1/relationships/webextension" Target="../webextensions/webextension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hyperlink" Target="http://www.humanagingcentral.com/brain_page.html" TargetMode="External"/><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mriquestions.com/what-is-a-neural-network.html" TargetMode="Externa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hyperlink" Target="https://www.researchgate.net/publication/331540139_A_State-of-the-Art_Survey_on_Deep_Learning_Theory_and_Architectures/figures?lo=1" TargetMode="External"/><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www.intel.com/content/www/us/en/developer/topic-technology/artificial-intelligence/training/course-artificial-intelligence.html" TargetMode="External"/><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s://www.intel.com/content/www/us/en/developer/topic-technology/artificial-intelligence/training/course-artificial-intelligence.html" TargetMode="External"/><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www.asimovinstitute.org/neural-network-zoo/" TargetMode="External"/><Relationship Id="rId2" Type="http://schemas.openxmlformats.org/officeDocument/2006/relationships/image" Target="../media/image81.png"/><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hyperlink" Target="https://www.asimovinstitute.org/neural-network-zoo/" TargetMode="External"/><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semanticscholar.org/paper/Visualizing-and-Understanding-Convolutional-Zeiler-Fergus/1a2a770d23b4a171fa81de62a78a3deb0588f238" TargetMode="Externa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hyperlink" Target="https://tiktokenizer.vercel.app/?encoder=gpt2" TargetMode="Externa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tiktokenizer.vercel.app/?encoder=gpt2" TargetMode="Externa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tiktokenizer.vercel.app/?encoder=gpt2" TargetMode="Externa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hyperlink" Target="https://openai.com/research/better-language-models" TargetMode="Externa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hyperlink" Target="https://openai.com/research/better-language-models"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openai.com/research/better-language-models" TargetMode="Externa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hyperlink" Target="https://openai.com/research/instruction-following" TargetMode="Externa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hyperlink" Target="https://openai.com/research/instruction-following" TargetMode="Externa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ibm.com/impact/ai-ethics" TargetMode="External"/><Relationship Id="rId2" Type="http://schemas.openxmlformats.org/officeDocument/2006/relationships/hyperlink" Target="https://ai.google/responsibility/principles/" TargetMode="External"/><Relationship Id="rId1" Type="http://schemas.openxmlformats.org/officeDocument/2006/relationships/slideLayout" Target="../slideLayouts/slideLayout11.xml"/><Relationship Id="rId6" Type="http://schemas.openxmlformats.org/officeDocument/2006/relationships/hyperlink" Target="https://unsceb.org/sites/default/files/2023-03/CEB_2022_2_Add.1%20%28AI%20ethics%20principles%29.pdf" TargetMode="External"/><Relationship Id="rId5" Type="http://schemas.openxmlformats.org/officeDocument/2006/relationships/hyperlink" Target="https://www.defense.gov/News/News-Stories/article/article/2094085/dod-adopts-5-principles-of-artificial-intelligence-ethics/" TargetMode="External"/><Relationship Id="rId4" Type="http://schemas.openxmlformats.org/officeDocument/2006/relationships/hyperlink" Target="https://www.acm.org/binaries/content/assets/public-policy/principles-generative-ai.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hyperlink" Target="https://www.wired.com/story/the-apple-card-didnt-see-genderand-thats-the-problem/"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hyperlink" Target="https://www.bbc.com/news/technology-68655429" TargetMode="External"/><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1.xml"/><Relationship Id="rId4" Type="http://schemas.openxmlformats.org/officeDocument/2006/relationships/hyperlink" Target="https://www.bbc.com/news/technology-68655429"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aclu.org/news/privacy-technology/pitfalls-artificial-intelligence-decisionmaking-highlighted-idaho-aclu-case" TargetMode="Externa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hyperlink" Target="https://www.nature.com/articles/d41586-024-00674-9" TargetMode="External"/><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nature.com/articles/d41586-024-00674-9" TargetMode="Externa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hyperlink" Target="https://www.nytimes.com/2024/02/22/technology/google-gemini-german-uniforms.html" TargetMode="External"/><Relationship Id="rId2" Type="http://schemas.openxmlformats.org/officeDocument/2006/relationships/image" Target="../media/image10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E393A-D239-5DFC-701D-9B493D15CD19}"/>
              </a:ext>
            </a:extLst>
          </p:cNvPr>
          <p:cNvSpPr>
            <a:spLocks noGrp="1"/>
          </p:cNvSpPr>
          <p:nvPr>
            <p:ph type="ctrTitle"/>
          </p:nvPr>
        </p:nvSpPr>
        <p:spPr/>
        <p:txBody>
          <a:bodyPr/>
          <a:lstStyle/>
          <a:p>
            <a:r>
              <a:rPr lang="en-US" dirty="0"/>
              <a:t>Introduction to Artificial Intelligence	</a:t>
            </a:r>
          </a:p>
        </p:txBody>
      </p:sp>
      <p:sp>
        <p:nvSpPr>
          <p:cNvPr id="3" name="Subtitle 2">
            <a:extLst>
              <a:ext uri="{FF2B5EF4-FFF2-40B4-BE49-F238E27FC236}">
                <a16:creationId xmlns:a16="http://schemas.microsoft.com/office/drawing/2014/main" id="{80BEA5D7-D745-C9A9-4F89-554A519C1CBB}"/>
              </a:ext>
            </a:extLst>
          </p:cNvPr>
          <p:cNvSpPr>
            <a:spLocks noGrp="1"/>
          </p:cNvSpPr>
          <p:nvPr>
            <p:ph type="subTitle" idx="1"/>
          </p:nvPr>
        </p:nvSpPr>
        <p:spPr/>
        <p:txBody>
          <a:bodyPr>
            <a:normAutofit fontScale="92500" lnSpcReduction="10000"/>
          </a:bodyPr>
          <a:lstStyle/>
          <a:p>
            <a:r>
              <a:rPr lang="en-US" dirty="0"/>
              <a:t>Workshop #1 in the </a:t>
            </a:r>
            <a:r>
              <a:rPr lang="en-US" i="1" dirty="0"/>
              <a:t>AI Empowerment in Higher Education</a:t>
            </a:r>
            <a:r>
              <a:rPr lang="en-US" dirty="0"/>
              <a:t> Series</a:t>
            </a:r>
          </a:p>
        </p:txBody>
      </p:sp>
      <p:sp>
        <p:nvSpPr>
          <p:cNvPr id="4" name="Text Placeholder 3">
            <a:extLst>
              <a:ext uri="{FF2B5EF4-FFF2-40B4-BE49-F238E27FC236}">
                <a16:creationId xmlns:a16="http://schemas.microsoft.com/office/drawing/2014/main" id="{344D8807-DBAD-DA06-E89C-8BA19D36E26C}"/>
              </a:ext>
            </a:extLst>
          </p:cNvPr>
          <p:cNvSpPr>
            <a:spLocks noGrp="1"/>
          </p:cNvSpPr>
          <p:nvPr>
            <p:ph type="body" sz="quarter" idx="13"/>
          </p:nvPr>
        </p:nvSpPr>
        <p:spPr/>
        <p:txBody>
          <a:bodyPr/>
          <a:lstStyle/>
          <a:p>
            <a:r>
              <a:rPr lang="en-US" dirty="0"/>
              <a:t>Friday, March 29, 2024</a:t>
            </a:r>
          </a:p>
        </p:txBody>
      </p:sp>
    </p:spTree>
    <p:extLst>
      <p:ext uri="{BB962C8B-B14F-4D97-AF65-F5344CB8AC3E}">
        <p14:creationId xmlns:p14="http://schemas.microsoft.com/office/powerpoint/2010/main" val="127422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ACCE7558-232A-2596-B00D-252FAD680CCA}"/>
              </a:ext>
            </a:extLst>
          </p:cNvPr>
          <p:cNvCxnSpPr>
            <a:cxnSpLocks/>
          </p:cNvCxnSpPr>
          <p:nvPr/>
        </p:nvCxnSpPr>
        <p:spPr>
          <a:xfrm flipV="1">
            <a:off x="9328005" y="3232380"/>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F411EEA-3C11-C2A1-D70D-B7C634F94D91}"/>
              </a:ext>
            </a:extLst>
          </p:cNvPr>
          <p:cNvCxnSpPr>
            <a:cxnSpLocks/>
          </p:cNvCxnSpPr>
          <p:nvPr/>
        </p:nvCxnSpPr>
        <p:spPr>
          <a:xfrm>
            <a:off x="6893837"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110872-A14A-78AA-B7D7-A91796FCC73E}"/>
              </a:ext>
            </a:extLst>
          </p:cNvPr>
          <p:cNvCxnSpPr>
            <a:cxnSpLocks/>
          </p:cNvCxnSpPr>
          <p:nvPr/>
        </p:nvCxnSpPr>
        <p:spPr>
          <a:xfrm flipV="1">
            <a:off x="3916392" y="3234875"/>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EBE860-5D09-906C-AA3F-8950B2A0C1F1}"/>
              </a:ext>
            </a:extLst>
          </p:cNvPr>
          <p:cNvCxnSpPr/>
          <p:nvPr/>
        </p:nvCxnSpPr>
        <p:spPr>
          <a:xfrm>
            <a:off x="1730122" y="3236378"/>
            <a:ext cx="0" cy="14496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E79F2-EB27-9409-851E-821B39FE81FB}"/>
              </a:ext>
            </a:extLst>
          </p:cNvPr>
          <p:cNvCxnSpPr>
            <a:cxnSpLocks/>
          </p:cNvCxnSpPr>
          <p:nvPr/>
        </p:nvCxnSpPr>
        <p:spPr>
          <a:xfrm>
            <a:off x="0" y="3245005"/>
            <a:ext cx="17301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FC7F4DF-2B7F-63BE-1D24-F3EC6575227D}"/>
              </a:ext>
            </a:extLst>
          </p:cNvPr>
          <p:cNvSpPr/>
          <p:nvPr/>
        </p:nvSpPr>
        <p:spPr>
          <a:xfrm>
            <a:off x="1588667" y="3102319"/>
            <a:ext cx="282434" cy="2868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ircle: Hollow 6">
            <a:extLst>
              <a:ext uri="{FF2B5EF4-FFF2-40B4-BE49-F238E27FC236}">
                <a16:creationId xmlns:a16="http://schemas.microsoft.com/office/drawing/2014/main" id="{25009424-9E65-655C-CF29-3835612BB452}"/>
              </a:ext>
            </a:extLst>
          </p:cNvPr>
          <p:cNvSpPr/>
          <p:nvPr/>
        </p:nvSpPr>
        <p:spPr>
          <a:xfrm>
            <a:off x="1462494" y="2984430"/>
            <a:ext cx="524106" cy="503896"/>
          </a:xfrm>
          <a:prstGeom prst="donut">
            <a:avLst>
              <a:gd name="adj" fmla="val 5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FE8C4DC5-CF0A-BBB1-2951-C178249AA638}"/>
              </a:ext>
            </a:extLst>
          </p:cNvPr>
          <p:cNvSpPr/>
          <p:nvPr/>
        </p:nvSpPr>
        <p:spPr>
          <a:xfrm>
            <a:off x="1675684" y="4568446"/>
            <a:ext cx="130304" cy="11738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3E754564-C7CB-28C3-1EBD-1CD188A106FD}"/>
              </a:ext>
            </a:extLst>
          </p:cNvPr>
          <p:cNvSpPr/>
          <p:nvPr/>
        </p:nvSpPr>
        <p:spPr>
          <a:xfrm>
            <a:off x="1366732" y="2835426"/>
            <a:ext cx="730545" cy="755843"/>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AF1ED6D-B3F7-C8A2-38FA-749172D292AF}"/>
              </a:ext>
            </a:extLst>
          </p:cNvPr>
          <p:cNvCxnSpPr/>
          <p:nvPr/>
        </p:nvCxnSpPr>
        <p:spPr>
          <a:xfrm>
            <a:off x="4190874" y="1761266"/>
            <a:ext cx="0" cy="14496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EDE78D7-1B88-60AA-0E64-0EB9D55887D1}"/>
              </a:ext>
            </a:extLst>
          </p:cNvPr>
          <p:cNvCxnSpPr>
            <a:cxnSpLocks/>
          </p:cNvCxnSpPr>
          <p:nvPr/>
        </p:nvCxnSpPr>
        <p:spPr>
          <a:xfrm>
            <a:off x="1695375"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1CA1C82-3A31-BC87-4BEB-CF32B78D33B4}"/>
              </a:ext>
            </a:extLst>
          </p:cNvPr>
          <p:cNvSpPr/>
          <p:nvPr/>
        </p:nvSpPr>
        <p:spPr>
          <a:xfrm>
            <a:off x="4060570" y="3076865"/>
            <a:ext cx="282434" cy="286868"/>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3">
            <a:extLst>
              <a:ext uri="{FF2B5EF4-FFF2-40B4-BE49-F238E27FC236}">
                <a16:creationId xmlns:a16="http://schemas.microsoft.com/office/drawing/2014/main" id="{44B6A5C3-D59D-2EB5-C6B7-5B760AD9BA79}"/>
              </a:ext>
            </a:extLst>
          </p:cNvPr>
          <p:cNvSpPr/>
          <p:nvPr/>
        </p:nvSpPr>
        <p:spPr>
          <a:xfrm>
            <a:off x="3934397" y="2958976"/>
            <a:ext cx="524106" cy="503896"/>
          </a:xfrm>
          <a:prstGeom prst="donut">
            <a:avLst>
              <a:gd name="adj" fmla="val 5844"/>
            </a:avLst>
          </a:prstGeom>
          <a:solidFill>
            <a:srgbClr val="EA51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CA81DB8C-AC7D-C75F-40FC-E84D98F7358D}"/>
              </a:ext>
            </a:extLst>
          </p:cNvPr>
          <p:cNvSpPr/>
          <p:nvPr/>
        </p:nvSpPr>
        <p:spPr>
          <a:xfrm>
            <a:off x="4129543" y="1723845"/>
            <a:ext cx="133814" cy="143533"/>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D09958E0-0670-D36C-9993-5BB7D1DB876A}"/>
              </a:ext>
            </a:extLst>
          </p:cNvPr>
          <p:cNvSpPr/>
          <p:nvPr/>
        </p:nvSpPr>
        <p:spPr>
          <a:xfrm>
            <a:off x="3774950"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BE367C3E-6738-0E34-3051-8705C8FBC8EC}"/>
              </a:ext>
            </a:extLst>
          </p:cNvPr>
          <p:cNvSpPr txBox="1"/>
          <p:nvPr/>
        </p:nvSpPr>
        <p:spPr>
          <a:xfrm>
            <a:off x="1392023" y="2515959"/>
            <a:ext cx="697627" cy="369332"/>
          </a:xfrm>
          <a:prstGeom prst="rect">
            <a:avLst/>
          </a:prstGeom>
          <a:noFill/>
        </p:spPr>
        <p:txBody>
          <a:bodyPr wrap="none" rtlCol="0">
            <a:spAutoFit/>
          </a:bodyPr>
          <a:lstStyle/>
          <a:p>
            <a:r>
              <a:rPr lang="en-US" dirty="0"/>
              <a:t>1950</a:t>
            </a:r>
          </a:p>
        </p:txBody>
      </p:sp>
      <p:sp>
        <p:nvSpPr>
          <p:cNvPr id="29" name="TextBox 28">
            <a:hlinkClick r:id="rId3" action="ppaction://hlinksldjump"/>
            <a:extLst>
              <a:ext uri="{FF2B5EF4-FFF2-40B4-BE49-F238E27FC236}">
                <a16:creationId xmlns:a16="http://schemas.microsoft.com/office/drawing/2014/main" id="{2A4E97B9-188D-F790-B107-41A3C3D758E8}"/>
              </a:ext>
            </a:extLst>
          </p:cNvPr>
          <p:cNvSpPr txBox="1"/>
          <p:nvPr/>
        </p:nvSpPr>
        <p:spPr>
          <a:xfrm>
            <a:off x="962326" y="4644056"/>
            <a:ext cx="2416111" cy="369332"/>
          </a:xfrm>
          <a:prstGeom prst="rect">
            <a:avLst/>
          </a:prstGeom>
          <a:noFill/>
        </p:spPr>
        <p:txBody>
          <a:bodyPr wrap="none" rtlCol="0">
            <a:spAutoFit/>
          </a:bodyPr>
          <a:lstStyle/>
          <a:p>
            <a:r>
              <a:rPr lang="en-US" dirty="0"/>
              <a:t>Birth: Turing Question</a:t>
            </a:r>
          </a:p>
        </p:txBody>
      </p:sp>
      <p:sp>
        <p:nvSpPr>
          <p:cNvPr id="30" name="TextBox 29">
            <a:extLst>
              <a:ext uri="{FF2B5EF4-FFF2-40B4-BE49-F238E27FC236}">
                <a16:creationId xmlns:a16="http://schemas.microsoft.com/office/drawing/2014/main" id="{C9F5D930-B31F-063A-B719-F542619B096A}"/>
              </a:ext>
            </a:extLst>
          </p:cNvPr>
          <p:cNvSpPr txBox="1"/>
          <p:nvPr/>
        </p:nvSpPr>
        <p:spPr>
          <a:xfrm>
            <a:off x="3840527" y="3615680"/>
            <a:ext cx="697627" cy="369332"/>
          </a:xfrm>
          <a:prstGeom prst="rect">
            <a:avLst/>
          </a:prstGeom>
          <a:noFill/>
        </p:spPr>
        <p:txBody>
          <a:bodyPr wrap="none" rtlCol="0">
            <a:spAutoFit/>
          </a:bodyPr>
          <a:lstStyle/>
          <a:p>
            <a:r>
              <a:rPr lang="en-US" dirty="0">
                <a:solidFill>
                  <a:srgbClr val="EA510C"/>
                </a:solidFill>
              </a:rPr>
              <a:t>1956</a:t>
            </a:r>
          </a:p>
        </p:txBody>
      </p:sp>
      <p:sp>
        <p:nvSpPr>
          <p:cNvPr id="31" name="TextBox 30">
            <a:hlinkClick r:id="rId4" action="ppaction://hlinksldjump"/>
            <a:extLst>
              <a:ext uri="{FF2B5EF4-FFF2-40B4-BE49-F238E27FC236}">
                <a16:creationId xmlns:a16="http://schemas.microsoft.com/office/drawing/2014/main" id="{00A2B2D9-359D-EA26-3B1B-88FC7D7E037E}"/>
              </a:ext>
            </a:extLst>
          </p:cNvPr>
          <p:cNvSpPr txBox="1"/>
          <p:nvPr/>
        </p:nvSpPr>
        <p:spPr>
          <a:xfrm>
            <a:off x="2906602" y="1130422"/>
            <a:ext cx="3263103" cy="646331"/>
          </a:xfrm>
          <a:prstGeom prst="rect">
            <a:avLst/>
          </a:prstGeom>
          <a:noFill/>
        </p:spPr>
        <p:txBody>
          <a:bodyPr wrap="square" rtlCol="0">
            <a:spAutoFit/>
          </a:bodyPr>
          <a:lstStyle/>
          <a:p>
            <a:r>
              <a:rPr lang="en-US" dirty="0"/>
              <a:t>The Naming Ceremony:</a:t>
            </a:r>
          </a:p>
          <a:p>
            <a:r>
              <a:rPr lang="en-US" dirty="0"/>
              <a:t>Dartmouth Conference</a:t>
            </a:r>
          </a:p>
        </p:txBody>
      </p:sp>
      <p:cxnSp>
        <p:nvCxnSpPr>
          <p:cNvPr id="32" name="Straight Connector 31">
            <a:extLst>
              <a:ext uri="{FF2B5EF4-FFF2-40B4-BE49-F238E27FC236}">
                <a16:creationId xmlns:a16="http://schemas.microsoft.com/office/drawing/2014/main" id="{F421D292-AD62-4EE5-CDC9-F7D6492E8D12}"/>
              </a:ext>
            </a:extLst>
          </p:cNvPr>
          <p:cNvCxnSpPr/>
          <p:nvPr/>
        </p:nvCxnSpPr>
        <p:spPr>
          <a:xfrm>
            <a:off x="6757094" y="3236378"/>
            <a:ext cx="0" cy="14496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Circle: Hollow 33">
            <a:extLst>
              <a:ext uri="{FF2B5EF4-FFF2-40B4-BE49-F238E27FC236}">
                <a16:creationId xmlns:a16="http://schemas.microsoft.com/office/drawing/2014/main" id="{A68E2CC7-D2FB-46CA-9335-44CCD4105FEB}"/>
              </a:ext>
            </a:extLst>
          </p:cNvPr>
          <p:cNvSpPr/>
          <p:nvPr/>
        </p:nvSpPr>
        <p:spPr>
          <a:xfrm>
            <a:off x="6489466" y="2984430"/>
            <a:ext cx="524106" cy="503896"/>
          </a:xfrm>
          <a:prstGeom prst="donut">
            <a:avLst>
              <a:gd name="adj" fmla="val 584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669D7AE7-3B43-C6C8-7796-86AD1236A2A2}"/>
              </a:ext>
            </a:extLst>
          </p:cNvPr>
          <p:cNvSpPr/>
          <p:nvPr/>
        </p:nvSpPr>
        <p:spPr>
          <a:xfrm>
            <a:off x="6702656" y="4568446"/>
            <a:ext cx="130304" cy="1173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c 35">
            <a:extLst>
              <a:ext uri="{FF2B5EF4-FFF2-40B4-BE49-F238E27FC236}">
                <a16:creationId xmlns:a16="http://schemas.microsoft.com/office/drawing/2014/main" id="{99B28DAB-1181-C8A2-41D8-A329BF3940EE}"/>
              </a:ext>
            </a:extLst>
          </p:cNvPr>
          <p:cNvSpPr/>
          <p:nvPr/>
        </p:nvSpPr>
        <p:spPr>
          <a:xfrm>
            <a:off x="6346790" y="2790268"/>
            <a:ext cx="881086" cy="825412"/>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B3E768CA-BEE1-A0E6-4388-082BE8DCE4E6}"/>
              </a:ext>
            </a:extLst>
          </p:cNvPr>
          <p:cNvSpPr txBox="1"/>
          <p:nvPr/>
        </p:nvSpPr>
        <p:spPr>
          <a:xfrm>
            <a:off x="6418995" y="2515959"/>
            <a:ext cx="697627" cy="369332"/>
          </a:xfrm>
          <a:prstGeom prst="rect">
            <a:avLst/>
          </a:prstGeom>
          <a:noFill/>
        </p:spPr>
        <p:txBody>
          <a:bodyPr wrap="none" rtlCol="0">
            <a:spAutoFit/>
          </a:bodyPr>
          <a:lstStyle/>
          <a:p>
            <a:r>
              <a:rPr lang="en-US" dirty="0">
                <a:solidFill>
                  <a:schemeClr val="accent2"/>
                </a:solidFill>
              </a:rPr>
              <a:t>1960</a:t>
            </a:r>
          </a:p>
        </p:txBody>
      </p:sp>
      <p:sp>
        <p:nvSpPr>
          <p:cNvPr id="38" name="TextBox 37">
            <a:hlinkClick r:id="rId5" action="ppaction://hlinksldjump"/>
            <a:extLst>
              <a:ext uri="{FF2B5EF4-FFF2-40B4-BE49-F238E27FC236}">
                <a16:creationId xmlns:a16="http://schemas.microsoft.com/office/drawing/2014/main" id="{F19B0595-FC06-BA8D-9B67-1B4A68290EFC}"/>
              </a:ext>
            </a:extLst>
          </p:cNvPr>
          <p:cNvSpPr txBox="1"/>
          <p:nvPr/>
        </p:nvSpPr>
        <p:spPr>
          <a:xfrm>
            <a:off x="5380957" y="4687593"/>
            <a:ext cx="3265230" cy="369332"/>
          </a:xfrm>
          <a:prstGeom prst="rect">
            <a:avLst/>
          </a:prstGeom>
          <a:noFill/>
        </p:spPr>
        <p:txBody>
          <a:bodyPr wrap="square" rtlCol="0">
            <a:spAutoFit/>
          </a:bodyPr>
          <a:lstStyle/>
          <a:p>
            <a:r>
              <a:rPr lang="en-US" dirty="0"/>
              <a:t>Creation of Perceptron</a:t>
            </a:r>
          </a:p>
        </p:txBody>
      </p:sp>
      <p:sp>
        <p:nvSpPr>
          <p:cNvPr id="33" name="Oval 32">
            <a:extLst>
              <a:ext uri="{FF2B5EF4-FFF2-40B4-BE49-F238E27FC236}">
                <a16:creationId xmlns:a16="http://schemas.microsoft.com/office/drawing/2014/main" id="{ED179BF3-23BD-D7AF-BD5D-91EEE9E1FE33}"/>
              </a:ext>
            </a:extLst>
          </p:cNvPr>
          <p:cNvSpPr/>
          <p:nvPr/>
        </p:nvSpPr>
        <p:spPr>
          <a:xfrm>
            <a:off x="6615639" y="3102319"/>
            <a:ext cx="282434" cy="2868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325D36FD-22DA-06AE-1A5C-69ECC8F04E76}"/>
              </a:ext>
            </a:extLst>
          </p:cNvPr>
          <p:cNvCxnSpPr/>
          <p:nvPr/>
        </p:nvCxnSpPr>
        <p:spPr>
          <a:xfrm>
            <a:off x="9389336" y="1761266"/>
            <a:ext cx="0" cy="1449658"/>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p:sp>
        <p:nvSpPr>
          <p:cNvPr id="49" name="Oval 48">
            <a:extLst>
              <a:ext uri="{FF2B5EF4-FFF2-40B4-BE49-F238E27FC236}">
                <a16:creationId xmlns:a16="http://schemas.microsoft.com/office/drawing/2014/main" id="{3E811C99-AD0D-EE97-BC47-ADA213CB3F9F}"/>
              </a:ext>
            </a:extLst>
          </p:cNvPr>
          <p:cNvSpPr/>
          <p:nvPr/>
        </p:nvSpPr>
        <p:spPr>
          <a:xfrm>
            <a:off x="9259032" y="3076865"/>
            <a:ext cx="282434" cy="2868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ircle: Hollow 49">
            <a:extLst>
              <a:ext uri="{FF2B5EF4-FFF2-40B4-BE49-F238E27FC236}">
                <a16:creationId xmlns:a16="http://schemas.microsoft.com/office/drawing/2014/main" id="{6B396359-9D4F-0234-3997-FBFF761BDF3E}"/>
              </a:ext>
            </a:extLst>
          </p:cNvPr>
          <p:cNvSpPr/>
          <p:nvPr/>
        </p:nvSpPr>
        <p:spPr>
          <a:xfrm>
            <a:off x="9132859" y="2958976"/>
            <a:ext cx="524106" cy="503896"/>
          </a:xfrm>
          <a:prstGeom prst="donut">
            <a:avLst>
              <a:gd name="adj" fmla="val 584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E4081EC1-E309-8750-F9B0-E4A81F9F3EC3}"/>
              </a:ext>
            </a:extLst>
          </p:cNvPr>
          <p:cNvSpPr/>
          <p:nvPr/>
        </p:nvSpPr>
        <p:spPr>
          <a:xfrm>
            <a:off x="9328005" y="1723845"/>
            <a:ext cx="133814" cy="1435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id="{042D1C10-681F-6C31-D14B-15E970D10C27}"/>
              </a:ext>
            </a:extLst>
          </p:cNvPr>
          <p:cNvSpPr/>
          <p:nvPr/>
        </p:nvSpPr>
        <p:spPr>
          <a:xfrm>
            <a:off x="8973412"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3F939134-C932-23BF-3816-DC43E4E381FA}"/>
              </a:ext>
            </a:extLst>
          </p:cNvPr>
          <p:cNvSpPr txBox="1"/>
          <p:nvPr/>
        </p:nvSpPr>
        <p:spPr>
          <a:xfrm>
            <a:off x="9038989" y="3615680"/>
            <a:ext cx="697627" cy="369332"/>
          </a:xfrm>
          <a:prstGeom prst="rect">
            <a:avLst/>
          </a:prstGeom>
          <a:noFill/>
        </p:spPr>
        <p:txBody>
          <a:bodyPr wrap="none" rtlCol="0">
            <a:spAutoFit/>
          </a:bodyPr>
          <a:lstStyle/>
          <a:p>
            <a:r>
              <a:rPr lang="en-US" dirty="0">
                <a:solidFill>
                  <a:srgbClr val="7030A0"/>
                </a:solidFill>
              </a:rPr>
              <a:t>1966</a:t>
            </a:r>
          </a:p>
        </p:txBody>
      </p:sp>
      <p:sp>
        <p:nvSpPr>
          <p:cNvPr id="54" name="TextBox 53">
            <a:hlinkClick r:id="rId6" action="ppaction://hlinksldjump"/>
            <a:extLst>
              <a:ext uri="{FF2B5EF4-FFF2-40B4-BE49-F238E27FC236}">
                <a16:creationId xmlns:a16="http://schemas.microsoft.com/office/drawing/2014/main" id="{42FEC34F-280F-4223-C6E2-EAE1E293BD91}"/>
              </a:ext>
            </a:extLst>
          </p:cNvPr>
          <p:cNvSpPr txBox="1"/>
          <p:nvPr/>
        </p:nvSpPr>
        <p:spPr>
          <a:xfrm>
            <a:off x="9013031" y="1252424"/>
            <a:ext cx="825867" cy="369332"/>
          </a:xfrm>
          <a:prstGeom prst="rect">
            <a:avLst/>
          </a:prstGeom>
          <a:noFill/>
        </p:spPr>
        <p:txBody>
          <a:bodyPr wrap="none" rtlCol="0">
            <a:spAutoFit/>
          </a:bodyPr>
          <a:lstStyle/>
          <a:p>
            <a:r>
              <a:rPr lang="en-US" dirty="0"/>
              <a:t>ELIZA</a:t>
            </a:r>
          </a:p>
        </p:txBody>
      </p:sp>
      <p:sp>
        <p:nvSpPr>
          <p:cNvPr id="56" name="TextBox 55">
            <a:extLst>
              <a:ext uri="{FF2B5EF4-FFF2-40B4-BE49-F238E27FC236}">
                <a16:creationId xmlns:a16="http://schemas.microsoft.com/office/drawing/2014/main" id="{B66DDB7D-A6F0-52A7-985A-6A9A996C6519}"/>
              </a:ext>
            </a:extLst>
          </p:cNvPr>
          <p:cNvSpPr txBox="1"/>
          <p:nvPr/>
        </p:nvSpPr>
        <p:spPr>
          <a:xfrm>
            <a:off x="4263357" y="97832"/>
            <a:ext cx="2223494" cy="461665"/>
          </a:xfrm>
          <a:prstGeom prst="rect">
            <a:avLst/>
          </a:prstGeom>
          <a:noFill/>
        </p:spPr>
        <p:txBody>
          <a:bodyPr wrap="none" rtlCol="0">
            <a:spAutoFit/>
          </a:bodyPr>
          <a:lstStyle/>
          <a:p>
            <a:r>
              <a:rPr lang="en-US" sz="2400" b="1" dirty="0">
                <a:solidFill>
                  <a:srgbClr val="002060"/>
                </a:solidFill>
              </a:rPr>
              <a:t>Genesis of AI </a:t>
            </a:r>
          </a:p>
        </p:txBody>
      </p:sp>
    </p:spTree>
    <p:extLst>
      <p:ext uri="{BB962C8B-B14F-4D97-AF65-F5344CB8AC3E}">
        <p14:creationId xmlns:p14="http://schemas.microsoft.com/office/powerpoint/2010/main" val="8449754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par>
                          <p:cTn id="8" fill="hold">
                            <p:stCondLst>
                              <p:cond delay="3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
                                        <p:tgtEl>
                                          <p:spTgt spid="7"/>
                                        </p:tgtEl>
                                      </p:cBhvr>
                                    </p:animEffect>
                                  </p:childTnLst>
                                </p:cTn>
                              </p:par>
                            </p:childTnLst>
                          </p:cTn>
                        </p:par>
                        <p:par>
                          <p:cTn id="12" fill="hold">
                            <p:stCondLst>
                              <p:cond delay="1100"/>
                            </p:stCondLst>
                            <p:childTnLst>
                              <p:par>
                                <p:cTn id="13" presetID="10" presetClass="entr" presetSubtype="0" fill="hold"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300"/>
                                        <p:tgtEl>
                                          <p:spTgt spid="17"/>
                                        </p:tgtEl>
                                      </p:cBhvr>
                                    </p:animEffect>
                                  </p:childTnLst>
                                </p:cTn>
                              </p:par>
                            </p:childTnLst>
                          </p:cTn>
                        </p:par>
                        <p:par>
                          <p:cTn id="16" fill="hold">
                            <p:stCondLst>
                              <p:cond delay="1900"/>
                            </p:stCondLst>
                            <p:childTnLst>
                              <p:par>
                                <p:cTn id="17" presetID="10" presetClass="entr" presetSubtype="0" fill="hold" grpId="0" nodeType="after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300"/>
                                        <p:tgtEl>
                                          <p:spTgt spid="28"/>
                                        </p:tgtEl>
                                      </p:cBhvr>
                                    </p:animEffect>
                                  </p:childTnLst>
                                </p:cTn>
                              </p:par>
                            </p:childTnLst>
                          </p:cTn>
                        </p:par>
                        <p:par>
                          <p:cTn id="20" fill="hold">
                            <p:stCondLst>
                              <p:cond delay="2700"/>
                            </p:stCondLst>
                            <p:childTnLst>
                              <p:par>
                                <p:cTn id="21" presetID="10" presetClass="entr" presetSubtype="0"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300"/>
                                        <p:tgtEl>
                                          <p:spTgt spid="18"/>
                                        </p:tgtEl>
                                      </p:cBhvr>
                                    </p:animEffect>
                                  </p:childTnLst>
                                </p:cTn>
                              </p:par>
                            </p:childTnLst>
                          </p:cTn>
                        </p:par>
                        <p:par>
                          <p:cTn id="24" fill="hold">
                            <p:stCondLst>
                              <p:cond delay="3500"/>
                            </p:stCondLst>
                            <p:childTnLst>
                              <p:par>
                                <p:cTn id="25" presetID="10" presetClass="entr" presetSubtype="0"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300"/>
                                        <p:tgtEl>
                                          <p:spTgt spid="19"/>
                                        </p:tgtEl>
                                      </p:cBhvr>
                                    </p:animEffect>
                                  </p:childTnLst>
                                </p:cTn>
                              </p:par>
                            </p:childTnLst>
                          </p:cTn>
                        </p:par>
                        <p:par>
                          <p:cTn id="28" fill="hold">
                            <p:stCondLst>
                              <p:cond delay="4300"/>
                            </p:stCondLst>
                            <p:childTnLst>
                              <p:par>
                                <p:cTn id="29" presetID="10" presetClass="entr" presetSubtype="0" fill="hold" grpId="0" nodeType="afterEffect">
                                  <p:stCondLst>
                                    <p:cond delay="5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3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par>
                          <p:cTn id="74" fill="hold">
                            <p:stCondLst>
                              <p:cond delay="1000"/>
                            </p:stCondLst>
                            <p:childTnLst>
                              <p:par>
                                <p:cTn id="75" presetID="10" presetClass="entr" presetSubtype="0" fill="hold" grpId="0" nodeType="afterEffect">
                                  <p:stCondLst>
                                    <p:cond delay="50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par>
                          <p:cTn id="78" fill="hold">
                            <p:stCondLst>
                              <p:cond delay="2000"/>
                            </p:stCondLst>
                            <p:childTnLst>
                              <p:par>
                                <p:cTn id="79" presetID="10" presetClass="entr" presetSubtype="0" fill="hold" nodeType="afterEffect">
                                  <p:stCondLst>
                                    <p:cond delay="50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3000"/>
                            </p:stCondLst>
                            <p:childTnLst>
                              <p:par>
                                <p:cTn id="83" presetID="10" presetClass="entr" presetSubtype="0" fill="hold" grpId="0" nodeType="afterEffect">
                                  <p:stCondLst>
                                    <p:cond delay="50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4000"/>
                            </p:stCondLst>
                            <p:childTnLst>
                              <p:par>
                                <p:cTn id="87" presetID="10" presetClass="entr" presetSubtype="0" fill="hold" grpId="0" nodeType="afterEffect">
                                  <p:stCondLst>
                                    <p:cond delay="50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par>
                          <p:cTn id="90" fill="hold">
                            <p:stCondLst>
                              <p:cond delay="5000"/>
                            </p:stCondLst>
                            <p:childTnLst>
                              <p:par>
                                <p:cTn id="91" presetID="10" presetClass="entr" presetSubtype="0" fill="hold" grpId="0" nodeType="afterEffect">
                                  <p:stCondLst>
                                    <p:cond delay="50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childTnLst>
                          </p:cTn>
                        </p:par>
                        <p:par>
                          <p:cTn id="94" fill="hold">
                            <p:stCondLst>
                              <p:cond delay="6000"/>
                            </p:stCondLst>
                            <p:childTnLst>
                              <p:par>
                                <p:cTn id="95" presetID="10" presetClass="entr" presetSubtype="0" fill="hold" grpId="0" nodeType="afterEffect">
                                  <p:stCondLst>
                                    <p:cond delay="5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fade">
                                      <p:cBhvr>
                                        <p:cTn id="110" dur="500"/>
                                        <p:tgtEl>
                                          <p:spTgt spid="50"/>
                                        </p:tgtEl>
                                      </p:cBhvr>
                                    </p:animEffect>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childTnLst>
                          </p:cTn>
                        </p:par>
                        <p:par>
                          <p:cTn id="115" fill="hold">
                            <p:stCondLst>
                              <p:cond delay="2000"/>
                            </p:stCondLst>
                            <p:childTnLst>
                              <p:par>
                                <p:cTn id="116" presetID="10" presetClass="entr" presetSubtype="0" fill="hold" nodeType="after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500"/>
                                        <p:tgtEl>
                                          <p:spTgt spid="47"/>
                                        </p:tgtEl>
                                      </p:cBhvr>
                                    </p:animEffect>
                                  </p:childTnLst>
                                </p:cTn>
                              </p:par>
                            </p:childTnLst>
                          </p:cTn>
                        </p:par>
                        <p:par>
                          <p:cTn id="119" fill="hold">
                            <p:stCondLst>
                              <p:cond delay="2500"/>
                            </p:stCondLst>
                            <p:childTnLst>
                              <p:par>
                                <p:cTn id="120" presetID="10" presetClass="entr" presetSubtype="0"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500"/>
                                        <p:tgtEl>
                                          <p:spTgt spid="51"/>
                                        </p:tgtEl>
                                      </p:cBhvr>
                                    </p:animEffect>
                                  </p:childTnLst>
                                </p:cTn>
                              </p:par>
                            </p:childTnLst>
                          </p:cTn>
                        </p:par>
                        <p:par>
                          <p:cTn id="123" fill="hold">
                            <p:stCondLst>
                              <p:cond delay="3000"/>
                            </p:stCondLst>
                            <p:childTnLst>
                              <p:par>
                                <p:cTn id="124" presetID="10" presetClass="entr" presetSubtype="0" fill="hold" grpId="0" nodeType="after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fade">
                                      <p:cBhvr>
                                        <p:cTn id="126" dur="500"/>
                                        <p:tgtEl>
                                          <p:spTgt spid="52"/>
                                        </p:tgtEl>
                                      </p:cBhvr>
                                    </p:animEffect>
                                  </p:childTnLst>
                                </p:cTn>
                              </p:par>
                            </p:childTnLst>
                          </p:cTn>
                        </p:par>
                        <p:par>
                          <p:cTn id="127" fill="hold">
                            <p:stCondLst>
                              <p:cond delay="3500"/>
                            </p:stCondLst>
                            <p:childTnLst>
                              <p:par>
                                <p:cTn id="128" presetID="10" presetClass="entr" presetSubtype="0" fill="hold" grpId="0"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fade">
                                      <p:cBhvr>
                                        <p:cTn id="130" dur="500"/>
                                        <p:tgtEl>
                                          <p:spTgt spid="54"/>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fade">
                                      <p:cBhvr>
                                        <p:cTn id="13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P spid="19" grpId="0" animBg="1"/>
      <p:bldP spid="23" grpId="0" animBg="1"/>
      <p:bldP spid="24" grpId="0" animBg="1"/>
      <p:bldP spid="25" grpId="0" animBg="1"/>
      <p:bldP spid="26" grpId="0" animBg="1"/>
      <p:bldP spid="28" grpId="0"/>
      <p:bldP spid="29" grpId="0"/>
      <p:bldP spid="30" grpId="0"/>
      <p:bldP spid="31" grpId="0"/>
      <p:bldP spid="34" grpId="0" animBg="1"/>
      <p:bldP spid="35" grpId="0" animBg="1"/>
      <p:bldP spid="36" grpId="0" animBg="1"/>
      <p:bldP spid="37" grpId="0"/>
      <p:bldP spid="38" grpId="0"/>
      <p:bldP spid="33" grpId="0" animBg="1"/>
      <p:bldP spid="49" grpId="0" animBg="1"/>
      <p:bldP spid="50" grpId="0" animBg="1"/>
      <p:bldP spid="51" grpId="0" animBg="1"/>
      <p:bldP spid="52" grpId="0" animBg="1"/>
      <p:bldP spid="53" grpId="0"/>
      <p:bldP spid="5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Privacy, Safety, Security</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739683"/>
            <a:ext cx="9297944" cy="143141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Data privacy can be an issue if your data is being used without your knowledge to train a model and a Generative AI model performs unexpectedly</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Gen AI models are tuned to prevent training data from being produced,    but this can be circumvented*</a:t>
            </a:r>
          </a:p>
        </p:txBody>
      </p:sp>
      <p:pic>
        <p:nvPicPr>
          <p:cNvPr id="4" name="Picture 3">
            <a:extLst>
              <a:ext uri="{FF2B5EF4-FFF2-40B4-BE49-F238E27FC236}">
                <a16:creationId xmlns:a16="http://schemas.microsoft.com/office/drawing/2014/main" id="{DB4AC7F6-495A-C831-CB19-861B24EB7F77}"/>
              </a:ext>
            </a:extLst>
          </p:cNvPr>
          <p:cNvPicPr>
            <a:picLocks noChangeAspect="1"/>
          </p:cNvPicPr>
          <p:nvPr/>
        </p:nvPicPr>
        <p:blipFill>
          <a:blip r:embed="rId2"/>
          <a:stretch>
            <a:fillRect/>
          </a:stretch>
        </p:blipFill>
        <p:spPr>
          <a:xfrm>
            <a:off x="4110459" y="2171100"/>
            <a:ext cx="4513001" cy="3689783"/>
          </a:xfrm>
          <a:prstGeom prst="rect">
            <a:avLst/>
          </a:prstGeom>
        </p:spPr>
      </p:pic>
      <p:sp>
        <p:nvSpPr>
          <p:cNvPr id="5" name="TextBox 4">
            <a:extLst>
              <a:ext uri="{FF2B5EF4-FFF2-40B4-BE49-F238E27FC236}">
                <a16:creationId xmlns:a16="http://schemas.microsoft.com/office/drawing/2014/main" id="{B52B5638-8445-6FA8-F55C-A05789ADBE3A}"/>
              </a:ext>
            </a:extLst>
          </p:cNvPr>
          <p:cNvSpPr txBox="1"/>
          <p:nvPr/>
        </p:nvSpPr>
        <p:spPr>
          <a:xfrm>
            <a:off x="2432649" y="5926347"/>
            <a:ext cx="4137671" cy="215444"/>
          </a:xfrm>
          <a:prstGeom prst="rect">
            <a:avLst/>
          </a:prstGeom>
          <a:noFill/>
        </p:spPr>
        <p:txBody>
          <a:bodyPr wrap="none" rtlCol="0">
            <a:spAutoFit/>
          </a:bodyPr>
          <a:lstStyle/>
          <a:p>
            <a:r>
              <a:rPr lang="en-US" sz="800" dirty="0">
                <a:latin typeface="Avenir Medium" panose="02000503020000020003" pitchFamily="2" charset="0"/>
              </a:rPr>
              <a:t>* </a:t>
            </a:r>
            <a:r>
              <a:rPr lang="en-US" sz="800" dirty="0">
                <a:latin typeface="Avenir Medium" panose="02000503020000020003" pitchFamily="2" charset="0"/>
                <a:hlinkClick r:id="rId3"/>
              </a:rPr>
              <a:t>https://not-just-memorization.github.io/extracting-training-data-from-chatgpt.html</a:t>
            </a:r>
            <a:endParaRPr lang="en-US" sz="800" dirty="0">
              <a:latin typeface="Avenir Medium" panose="02000503020000020003" pitchFamily="2" charset="0"/>
            </a:endParaRPr>
          </a:p>
        </p:txBody>
      </p:sp>
    </p:spTree>
    <p:extLst>
      <p:ext uri="{BB962C8B-B14F-4D97-AF65-F5344CB8AC3E}">
        <p14:creationId xmlns:p14="http://schemas.microsoft.com/office/powerpoint/2010/main" val="3245003975"/>
      </p:ext>
    </p:extLst>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Privacy, Safety, Security</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739683"/>
            <a:ext cx="9764098" cy="418320"/>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Gen AI could could impact an individual person’s safety/security directly</a:t>
            </a:r>
          </a:p>
        </p:txBody>
      </p:sp>
      <p:sp>
        <p:nvSpPr>
          <p:cNvPr id="5" name="TextBox 4">
            <a:extLst>
              <a:ext uri="{FF2B5EF4-FFF2-40B4-BE49-F238E27FC236}">
                <a16:creationId xmlns:a16="http://schemas.microsoft.com/office/drawing/2014/main" id="{B52B5638-8445-6FA8-F55C-A05789ADBE3A}"/>
              </a:ext>
            </a:extLst>
          </p:cNvPr>
          <p:cNvSpPr txBox="1"/>
          <p:nvPr/>
        </p:nvSpPr>
        <p:spPr>
          <a:xfrm>
            <a:off x="1958329" y="5960868"/>
            <a:ext cx="5004896" cy="215444"/>
          </a:xfrm>
          <a:prstGeom prst="rect">
            <a:avLst/>
          </a:prstGeom>
          <a:noFill/>
        </p:spPr>
        <p:txBody>
          <a:bodyPr wrap="none" rtlCol="0">
            <a:spAutoFit/>
          </a:bodyPr>
          <a:lstStyle/>
          <a:p>
            <a:r>
              <a:rPr lang="en-US" sz="800" dirty="0">
                <a:latin typeface="Avenir Medium" panose="02000503020000020003" pitchFamily="2" charset="0"/>
              </a:rPr>
              <a:t>* </a:t>
            </a:r>
            <a:r>
              <a:rPr lang="en-US" sz="800" dirty="0">
                <a:latin typeface="Avenir Medium" panose="02000503020000020003" pitchFamily="2" charset="0"/>
                <a:hlinkClick r:id="rId2"/>
              </a:rPr>
              <a:t>https://www.cnbc.com/2023/02/16/microsofts-bing-ai-is-leading-to-creepy-experiences-for-users.html</a:t>
            </a:r>
            <a:r>
              <a:rPr lang="en-US" sz="800" dirty="0">
                <a:latin typeface="Avenir Medium" panose="02000503020000020003" pitchFamily="2" charset="0"/>
              </a:rPr>
              <a:t> </a:t>
            </a:r>
          </a:p>
        </p:txBody>
      </p:sp>
      <p:pic>
        <p:nvPicPr>
          <p:cNvPr id="3" name="Picture 2">
            <a:extLst>
              <a:ext uri="{FF2B5EF4-FFF2-40B4-BE49-F238E27FC236}">
                <a16:creationId xmlns:a16="http://schemas.microsoft.com/office/drawing/2014/main" id="{55B1C111-0C14-5E54-A491-E3FB1B5D19FD}"/>
              </a:ext>
            </a:extLst>
          </p:cNvPr>
          <p:cNvPicPr>
            <a:picLocks noChangeAspect="1"/>
          </p:cNvPicPr>
          <p:nvPr/>
        </p:nvPicPr>
        <p:blipFill>
          <a:blip r:embed="rId3"/>
          <a:stretch>
            <a:fillRect/>
          </a:stretch>
        </p:blipFill>
        <p:spPr>
          <a:xfrm>
            <a:off x="3579818" y="1215153"/>
            <a:ext cx="5086568" cy="4745715"/>
          </a:xfrm>
          <a:prstGeom prst="rect">
            <a:avLst/>
          </a:prstGeom>
        </p:spPr>
      </p:pic>
    </p:spTree>
    <p:extLst>
      <p:ext uri="{BB962C8B-B14F-4D97-AF65-F5344CB8AC3E}">
        <p14:creationId xmlns:p14="http://schemas.microsoft.com/office/powerpoint/2010/main" val="3754933775"/>
      </p:ext>
    </p:extLst>
  </p:cSld>
  <p:clrMapOvr>
    <a:masterClrMapping/>
  </p:clrMapOvr>
  <p:transition>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Privacy, Safety, Security</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739683"/>
            <a:ext cx="9962178" cy="200849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Or, Gen AI could enable bad actors to carry out threatening/dangerous actions</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err="1">
                <a:latin typeface="Avenir Medium" panose="02000503020000020003" pitchFamily="2" charset="0"/>
                <a:cs typeface="Arial"/>
              </a:rPr>
              <a:t>OpenAI</a:t>
            </a:r>
            <a:r>
              <a:rPr lang="en-US" sz="2000" spc="-10" dirty="0">
                <a:latin typeface="Avenir Medium" panose="02000503020000020003" pitchFamily="2" charset="0"/>
                <a:cs typeface="Arial"/>
              </a:rPr>
              <a:t> shared some harmful prompts that could be used, </a:t>
            </a:r>
          </a:p>
          <a:p>
            <a:pPr marL="271810">
              <a:spcBef>
                <a:spcPts val="662"/>
              </a:spcBef>
              <a:buClr>
                <a:srgbClr val="D11241"/>
              </a:buClr>
              <a:tabLst>
                <a:tab pos="625415" algn="l"/>
              </a:tabLst>
            </a:pPr>
            <a:r>
              <a:rPr lang="en-US" sz="2000" spc="-10" dirty="0">
                <a:latin typeface="Avenir Medium" panose="02000503020000020003" pitchFamily="2" charset="0"/>
                <a:cs typeface="Arial"/>
              </a:rPr>
              <a:t>	and what GPT- 4 would produce after addressing it*</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p:txBody>
      </p:sp>
      <p:sp>
        <p:nvSpPr>
          <p:cNvPr id="5" name="TextBox 4">
            <a:extLst>
              <a:ext uri="{FF2B5EF4-FFF2-40B4-BE49-F238E27FC236}">
                <a16:creationId xmlns:a16="http://schemas.microsoft.com/office/drawing/2014/main" id="{B52B5638-8445-6FA8-F55C-A05789ADBE3A}"/>
              </a:ext>
            </a:extLst>
          </p:cNvPr>
          <p:cNvSpPr txBox="1"/>
          <p:nvPr/>
        </p:nvSpPr>
        <p:spPr>
          <a:xfrm>
            <a:off x="1958329" y="5960868"/>
            <a:ext cx="2970685" cy="215444"/>
          </a:xfrm>
          <a:prstGeom prst="rect">
            <a:avLst/>
          </a:prstGeom>
          <a:noFill/>
        </p:spPr>
        <p:txBody>
          <a:bodyPr wrap="none" rtlCol="0">
            <a:spAutoFit/>
          </a:bodyPr>
          <a:lstStyle/>
          <a:p>
            <a:r>
              <a:rPr lang="en-US" sz="800" dirty="0">
                <a:latin typeface="Avenir Medium" panose="02000503020000020003" pitchFamily="2" charset="0"/>
              </a:rPr>
              <a:t>* GPT-4 Technical Report </a:t>
            </a:r>
            <a:r>
              <a:rPr lang="en-US" sz="800" dirty="0">
                <a:latin typeface="Avenir Medium" panose="02000503020000020003" pitchFamily="2" charset="0"/>
                <a:hlinkClick r:id="rId2"/>
              </a:rPr>
              <a:t>https://arxiv.org/abs/2303.08774</a:t>
            </a:r>
            <a:r>
              <a:rPr lang="en-US" sz="800" dirty="0">
                <a:latin typeface="Avenir Medium" panose="02000503020000020003" pitchFamily="2" charset="0"/>
              </a:rPr>
              <a:t> </a:t>
            </a:r>
          </a:p>
        </p:txBody>
      </p:sp>
      <p:pic>
        <p:nvPicPr>
          <p:cNvPr id="4" name="Picture 3">
            <a:extLst>
              <a:ext uri="{FF2B5EF4-FFF2-40B4-BE49-F238E27FC236}">
                <a16:creationId xmlns:a16="http://schemas.microsoft.com/office/drawing/2014/main" id="{65B40D01-2216-5A9A-AEBF-DF17720CC02B}"/>
              </a:ext>
            </a:extLst>
          </p:cNvPr>
          <p:cNvPicPr>
            <a:picLocks noChangeAspect="1"/>
          </p:cNvPicPr>
          <p:nvPr/>
        </p:nvPicPr>
        <p:blipFill>
          <a:blip r:embed="rId3"/>
          <a:stretch>
            <a:fillRect/>
          </a:stretch>
        </p:blipFill>
        <p:spPr>
          <a:xfrm>
            <a:off x="1717988" y="2728657"/>
            <a:ext cx="9820540" cy="1791584"/>
          </a:xfrm>
          <a:prstGeom prst="rect">
            <a:avLst/>
          </a:prstGeom>
        </p:spPr>
      </p:pic>
    </p:spTree>
    <p:extLst>
      <p:ext uri="{BB962C8B-B14F-4D97-AF65-F5344CB8AC3E}">
        <p14:creationId xmlns:p14="http://schemas.microsoft.com/office/powerpoint/2010/main" val="3514209548"/>
      </p:ext>
    </p:extLst>
  </p:cSld>
  <p:clrMapOvr>
    <a:masterClrMapping/>
  </p:clrMapOvr>
  <p:transition>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BA6FFA-9A01-5A04-CFAA-E6FECDB1AB17}"/>
              </a:ext>
            </a:extLst>
          </p:cNvPr>
          <p:cNvPicPr>
            <a:picLocks noChangeAspect="1"/>
          </p:cNvPicPr>
          <p:nvPr/>
        </p:nvPicPr>
        <p:blipFill>
          <a:blip r:embed="rId2"/>
          <a:stretch>
            <a:fillRect/>
          </a:stretch>
        </p:blipFill>
        <p:spPr>
          <a:xfrm>
            <a:off x="1817226" y="2342842"/>
            <a:ext cx="5107642" cy="3169565"/>
          </a:xfrm>
          <a:prstGeom prst="rect">
            <a:avLst/>
          </a:prstGeom>
        </p:spPr>
      </p:pic>
      <p:pic>
        <p:nvPicPr>
          <p:cNvPr id="5" name="Picture 4">
            <a:extLst>
              <a:ext uri="{FF2B5EF4-FFF2-40B4-BE49-F238E27FC236}">
                <a16:creationId xmlns:a16="http://schemas.microsoft.com/office/drawing/2014/main" id="{000A0296-CB27-1B28-B7CF-046813FA122C}"/>
              </a:ext>
            </a:extLst>
          </p:cNvPr>
          <p:cNvPicPr>
            <a:picLocks noChangeAspect="1"/>
          </p:cNvPicPr>
          <p:nvPr/>
        </p:nvPicPr>
        <p:blipFill rotWithShape="1">
          <a:blip r:embed="rId3"/>
          <a:srcRect l="1483"/>
          <a:stretch/>
        </p:blipFill>
        <p:spPr>
          <a:xfrm>
            <a:off x="6924869" y="2342842"/>
            <a:ext cx="5116962" cy="3169565"/>
          </a:xfrm>
          <a:prstGeom prst="rect">
            <a:avLst/>
          </a:prstGeom>
        </p:spPr>
      </p:pic>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Data Rights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143333" cy="161095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Gen AI is still in its early stages, so questions of data ownership are yet to be settled</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A list of copyright infringement cases related to </a:t>
            </a:r>
            <a:r>
              <a:rPr lang="en-US" sz="2000" spc="-10" dirty="0" err="1">
                <a:latin typeface="Avenir Medium" panose="02000503020000020003" pitchFamily="2" charset="0"/>
                <a:cs typeface="Arial"/>
              </a:rPr>
              <a:t>GenAI</a:t>
            </a:r>
            <a:r>
              <a:rPr lang="en-US" sz="2000" spc="-10" dirty="0">
                <a:latin typeface="Avenir Medium" panose="02000503020000020003" pitchFamily="2" charset="0"/>
                <a:cs typeface="Arial"/>
              </a:rPr>
              <a:t>:</a:t>
            </a:r>
          </a:p>
          <a:p>
            <a:pPr marL="271810">
              <a:spcBef>
                <a:spcPts val="662"/>
              </a:spcBef>
              <a:buClr>
                <a:srgbClr val="D11241"/>
              </a:buClr>
              <a:tabLst>
                <a:tab pos="625415" algn="l"/>
              </a:tabLst>
            </a:pPr>
            <a:r>
              <a:rPr lang="en-US" sz="2000" spc="-10" dirty="0">
                <a:latin typeface="Avenir Medium" panose="02000503020000020003" pitchFamily="2" charset="0"/>
                <a:cs typeface="Arial"/>
              </a:rPr>
              <a:t>	 </a:t>
            </a:r>
            <a:r>
              <a:rPr lang="en-US" sz="2000" spc="-10" dirty="0">
                <a:latin typeface="Avenir Medium" panose="02000503020000020003" pitchFamily="2" charset="0"/>
                <a:cs typeface="Arial"/>
                <a:hlinkClick r:id="rId4"/>
              </a:rPr>
              <a:t>https://www.getadri.ai/ai-copyright-lawsuits</a:t>
            </a:r>
            <a:r>
              <a:rPr lang="en-US" sz="2000" spc="-10" dirty="0">
                <a:latin typeface="Avenir Medium" panose="02000503020000020003" pitchFamily="2" charset="0"/>
                <a:cs typeface="Arial"/>
              </a:rPr>
              <a:t> </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p:txBody>
      </p:sp>
    </p:spTree>
    <p:extLst>
      <p:ext uri="{BB962C8B-B14F-4D97-AF65-F5344CB8AC3E}">
        <p14:creationId xmlns:p14="http://schemas.microsoft.com/office/powerpoint/2010/main" val="1284073779"/>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E2F4-034E-A280-547F-7E03B509F29A}"/>
              </a:ext>
            </a:extLst>
          </p:cNvPr>
          <p:cNvSpPr>
            <a:spLocks noGrp="1"/>
          </p:cNvSpPr>
          <p:nvPr>
            <p:ph type="ctrTitle"/>
          </p:nvPr>
        </p:nvSpPr>
        <p:spPr>
          <a:xfrm>
            <a:off x="942561" y="3039432"/>
            <a:ext cx="10306878" cy="779136"/>
          </a:xfrm>
        </p:spPr>
        <p:txBody>
          <a:bodyPr/>
          <a:lstStyle/>
          <a:p>
            <a:pPr algn="ctr"/>
            <a:r>
              <a:rPr lang="en-US" dirty="0"/>
              <a:t>Q&amp;A and Discussion</a:t>
            </a:r>
          </a:p>
        </p:txBody>
      </p:sp>
    </p:spTree>
    <p:extLst>
      <p:ext uri="{BB962C8B-B14F-4D97-AF65-F5344CB8AC3E}">
        <p14:creationId xmlns:p14="http://schemas.microsoft.com/office/powerpoint/2010/main" val="22722842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366F-C0C5-EC02-39A3-0D75569AAFB8}"/>
              </a:ext>
            </a:extLst>
          </p:cNvPr>
          <p:cNvSpPr>
            <a:spLocks noGrp="1"/>
          </p:cNvSpPr>
          <p:nvPr>
            <p:ph type="ctrTitle"/>
          </p:nvPr>
        </p:nvSpPr>
        <p:spPr/>
        <p:txBody>
          <a:bodyPr/>
          <a:lstStyle/>
          <a:p>
            <a:pPr algn="ctr"/>
            <a:r>
              <a:rPr lang="en-US" dirty="0"/>
              <a:t>Wrap Up</a:t>
            </a:r>
          </a:p>
        </p:txBody>
      </p:sp>
    </p:spTree>
    <p:extLst>
      <p:ext uri="{BB962C8B-B14F-4D97-AF65-F5344CB8AC3E}">
        <p14:creationId xmlns:p14="http://schemas.microsoft.com/office/powerpoint/2010/main" val="24602827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8C06-1620-4981-BF33-E7D0A1E7061D}"/>
              </a:ext>
            </a:extLst>
          </p:cNvPr>
          <p:cNvSpPr>
            <a:spLocks noGrp="1"/>
          </p:cNvSpPr>
          <p:nvPr>
            <p:ph type="title"/>
          </p:nvPr>
        </p:nvSpPr>
        <p:spPr/>
        <p:txBody>
          <a:bodyPr/>
          <a:lstStyle/>
          <a:p>
            <a:r>
              <a:rPr lang="en-US" dirty="0"/>
              <a:t>Let’s try this again</a:t>
            </a:r>
          </a:p>
        </p:txBody>
      </p:sp>
      <p:pic>
        <p:nvPicPr>
          <p:cNvPr id="9" name="Content Placeholder 8">
            <a:extLst>
              <a:ext uri="{FF2B5EF4-FFF2-40B4-BE49-F238E27FC236}">
                <a16:creationId xmlns:a16="http://schemas.microsoft.com/office/drawing/2014/main" id="{C598F942-08AD-C7F0-33FC-1BEFAB0637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242175" y="1690688"/>
            <a:ext cx="4035425" cy="4035425"/>
          </a:xfrm>
        </p:spPr>
      </p:pic>
      <p:sp>
        <p:nvSpPr>
          <p:cNvPr id="10" name="TextBox 9">
            <a:extLst>
              <a:ext uri="{FF2B5EF4-FFF2-40B4-BE49-F238E27FC236}">
                <a16:creationId xmlns:a16="http://schemas.microsoft.com/office/drawing/2014/main" id="{385C54D3-4CCD-2B06-73B9-5BA52936F74E}"/>
              </a:ext>
            </a:extLst>
          </p:cNvPr>
          <p:cNvSpPr txBox="1"/>
          <p:nvPr/>
        </p:nvSpPr>
        <p:spPr>
          <a:xfrm>
            <a:off x="788276" y="3016251"/>
            <a:ext cx="6171324" cy="646331"/>
          </a:xfrm>
          <a:prstGeom prst="rect">
            <a:avLst/>
          </a:prstGeom>
          <a:noFill/>
        </p:spPr>
        <p:txBody>
          <a:bodyPr wrap="square" rtlCol="0">
            <a:spAutoFit/>
          </a:bodyPr>
          <a:lstStyle/>
          <a:p>
            <a:r>
              <a:rPr lang="en-US" sz="3600" dirty="0" err="1"/>
              <a:t>tinyurl.com</a:t>
            </a:r>
            <a:r>
              <a:rPr lang="en-US" sz="3600" dirty="0"/>
              <a:t>/</a:t>
            </a:r>
            <a:r>
              <a:rPr lang="en-US" sz="3600" dirty="0" err="1"/>
              <a:t>AIintropostsurvey</a:t>
            </a:r>
            <a:endParaRPr lang="en-US" sz="3600" dirty="0"/>
          </a:p>
        </p:txBody>
      </p:sp>
    </p:spTree>
    <p:extLst>
      <p:ext uri="{BB962C8B-B14F-4D97-AF65-F5344CB8AC3E}">
        <p14:creationId xmlns:p14="http://schemas.microsoft.com/office/powerpoint/2010/main" val="28270534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78F4882-C9E2-CE5B-B0A2-4AB462E93976}"/>
                  </a:ext>
                </a:extLst>
              </p:cNvPr>
              <p:cNvGraphicFramePr>
                <a:graphicFrameLocks noGrp="1"/>
              </p:cNvGraphicFramePr>
              <p:nvPr>
                <p:extLst>
                  <p:ext uri="{D42A27DB-BD31-4B8C-83A1-F6EECF244321}">
                    <p14:modId xmlns:p14="http://schemas.microsoft.com/office/powerpoint/2010/main" val="227589963"/>
                  </p:ext>
                </p:extLst>
              </p:nvPr>
            </p:nvGraphicFramePr>
            <p:xfrm>
              <a:off x="0" y="1"/>
              <a:ext cx="12192000" cy="6159062"/>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a:extLst>
                  <a:ext uri="{FF2B5EF4-FFF2-40B4-BE49-F238E27FC236}">
                    <a16:creationId xmlns:a16="http://schemas.microsoft.com/office/drawing/2014/main" id="{C78F4882-C9E2-CE5B-B0A2-4AB462E93976}"/>
                  </a:ext>
                </a:extLst>
              </p:cNvPr>
              <p:cNvPicPr>
                <a:picLocks noGrp="1" noRot="1" noChangeAspect="1" noMove="1" noResize="1" noEditPoints="1" noAdjustHandles="1" noChangeArrowheads="1" noChangeShapeType="1"/>
              </p:cNvPicPr>
              <p:nvPr/>
            </p:nvPicPr>
            <p:blipFill>
              <a:blip r:embed="rId3"/>
              <a:stretch>
                <a:fillRect/>
              </a:stretch>
            </p:blipFill>
            <p:spPr>
              <a:xfrm>
                <a:off x="0" y="1"/>
                <a:ext cx="12192000" cy="6159062"/>
              </a:xfrm>
              <a:prstGeom prst="rect">
                <a:avLst/>
              </a:prstGeom>
            </p:spPr>
          </p:pic>
        </mc:Fallback>
      </mc:AlternateContent>
    </p:spTree>
    <p:extLst>
      <p:ext uri="{BB962C8B-B14F-4D97-AF65-F5344CB8AC3E}">
        <p14:creationId xmlns:p14="http://schemas.microsoft.com/office/powerpoint/2010/main" val="29559641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7DB8-5516-3051-A0DC-155DFBDECBCE}"/>
              </a:ext>
            </a:extLst>
          </p:cNvPr>
          <p:cNvSpPr>
            <a:spLocks noGrp="1"/>
          </p:cNvSpPr>
          <p:nvPr>
            <p:ph type="title"/>
          </p:nvPr>
        </p:nvSpPr>
        <p:spPr>
          <a:xfrm>
            <a:off x="838200" y="858010"/>
            <a:ext cx="10515600" cy="648666"/>
          </a:xfrm>
        </p:spPr>
        <p:txBody>
          <a:bodyPr>
            <a:normAutofit fontScale="90000"/>
          </a:bodyPr>
          <a:lstStyle/>
          <a:p>
            <a:pPr algn="ctr"/>
            <a:r>
              <a:rPr lang="en-US" dirty="0"/>
              <a:t>AI for All</a:t>
            </a:r>
            <a:br>
              <a:rPr lang="en-US" dirty="0"/>
            </a:br>
            <a:endParaRPr lang="en-US" dirty="0"/>
          </a:p>
        </p:txBody>
      </p:sp>
      <p:sp>
        <p:nvSpPr>
          <p:cNvPr id="3" name="Content Placeholder 2">
            <a:extLst>
              <a:ext uri="{FF2B5EF4-FFF2-40B4-BE49-F238E27FC236}">
                <a16:creationId xmlns:a16="http://schemas.microsoft.com/office/drawing/2014/main" id="{E2AABF7E-47E1-D16F-6681-E6F086B812BD}"/>
              </a:ext>
            </a:extLst>
          </p:cNvPr>
          <p:cNvSpPr>
            <a:spLocks noGrp="1"/>
          </p:cNvSpPr>
          <p:nvPr>
            <p:ph idx="1"/>
          </p:nvPr>
        </p:nvSpPr>
        <p:spPr>
          <a:xfrm>
            <a:off x="838200" y="1321490"/>
            <a:ext cx="10515600" cy="1016966"/>
          </a:xfrm>
        </p:spPr>
        <p:txBody>
          <a:bodyPr>
            <a:normAutofit/>
          </a:bodyPr>
          <a:lstStyle/>
          <a:p>
            <a:pPr marL="0" indent="0" algn="ctr">
              <a:buNone/>
            </a:pPr>
            <a:r>
              <a:rPr lang="en-US" sz="2400" dirty="0"/>
              <a:t>Resources to Assist the MSU Denver Community</a:t>
            </a:r>
          </a:p>
          <a:p>
            <a:pPr marL="0" indent="0" algn="ctr">
              <a:buNone/>
            </a:pPr>
            <a:r>
              <a:rPr lang="en-US" sz="2400" dirty="0"/>
              <a:t>with Applying AI Effectively</a:t>
            </a:r>
          </a:p>
        </p:txBody>
      </p:sp>
      <p:sp>
        <p:nvSpPr>
          <p:cNvPr id="4" name="Content Placeholder 2">
            <a:extLst>
              <a:ext uri="{FF2B5EF4-FFF2-40B4-BE49-F238E27FC236}">
                <a16:creationId xmlns:a16="http://schemas.microsoft.com/office/drawing/2014/main" id="{79D98B89-BF9A-3403-32B0-7FBE21303F2D}"/>
              </a:ext>
            </a:extLst>
          </p:cNvPr>
          <p:cNvSpPr txBox="1">
            <a:spLocks/>
          </p:cNvSpPr>
          <p:nvPr/>
        </p:nvSpPr>
        <p:spPr>
          <a:xfrm>
            <a:off x="1815548" y="3546062"/>
            <a:ext cx="3959087" cy="1414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hlinkClick r:id="rId2"/>
              </a:rPr>
              <a:t>msudenver.edu/ai</a:t>
            </a:r>
            <a:endParaRPr lang="en-US" sz="3200" dirty="0"/>
          </a:p>
        </p:txBody>
      </p:sp>
      <p:pic>
        <p:nvPicPr>
          <p:cNvPr id="8" name="Picture 7" descr="A qr code on a white background&#10;&#10;Description automatically generated">
            <a:extLst>
              <a:ext uri="{FF2B5EF4-FFF2-40B4-BE49-F238E27FC236}">
                <a16:creationId xmlns:a16="http://schemas.microsoft.com/office/drawing/2014/main" id="{ECB345F5-1C39-C2A1-A249-71DF93706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751" y="2612477"/>
            <a:ext cx="3281841" cy="3281841"/>
          </a:xfrm>
          <a:prstGeom prst="rect">
            <a:avLst/>
          </a:prstGeom>
        </p:spPr>
      </p:pic>
    </p:spTree>
    <p:extLst>
      <p:ext uri="{BB962C8B-B14F-4D97-AF65-F5344CB8AC3E}">
        <p14:creationId xmlns:p14="http://schemas.microsoft.com/office/powerpoint/2010/main" val="3011062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9413-F240-D445-A875-F34C5B9BCBB7}"/>
              </a:ext>
            </a:extLst>
          </p:cNvPr>
          <p:cNvSpPr>
            <a:spLocks noGrp="1"/>
          </p:cNvSpPr>
          <p:nvPr>
            <p:ph type="title"/>
          </p:nvPr>
        </p:nvSpPr>
        <p:spPr>
          <a:xfrm>
            <a:off x="838200" y="847725"/>
            <a:ext cx="10515600" cy="1325563"/>
          </a:xfrm>
        </p:spPr>
        <p:txBody>
          <a:bodyPr>
            <a:normAutofit fontScale="90000"/>
          </a:bodyPr>
          <a:lstStyle/>
          <a:p>
            <a:pPr algn="ctr"/>
            <a:r>
              <a:rPr lang="en-US" dirty="0"/>
              <a:t>Workshop 2: </a:t>
            </a:r>
            <a:br>
              <a:rPr lang="en-US" dirty="0"/>
            </a:br>
            <a:br>
              <a:rPr lang="en-US" dirty="0"/>
            </a:br>
            <a:r>
              <a:rPr lang="en-US" dirty="0"/>
              <a:t>Exploring Generative AI &amp; Its Applications</a:t>
            </a:r>
            <a:br>
              <a:rPr lang="en-US" dirty="0"/>
            </a:br>
            <a:endParaRPr lang="en-US" dirty="0"/>
          </a:p>
        </p:txBody>
      </p:sp>
      <p:sp>
        <p:nvSpPr>
          <p:cNvPr id="3" name="Content Placeholder 2">
            <a:extLst>
              <a:ext uri="{FF2B5EF4-FFF2-40B4-BE49-F238E27FC236}">
                <a16:creationId xmlns:a16="http://schemas.microsoft.com/office/drawing/2014/main" id="{99652EEC-C65F-320B-FF50-A71F9361DFE8}"/>
              </a:ext>
            </a:extLst>
          </p:cNvPr>
          <p:cNvSpPr>
            <a:spLocks noGrp="1"/>
          </p:cNvSpPr>
          <p:nvPr>
            <p:ph idx="1"/>
          </p:nvPr>
        </p:nvSpPr>
        <p:spPr>
          <a:xfrm>
            <a:off x="838200" y="2443373"/>
            <a:ext cx="10515600" cy="3055728"/>
          </a:xfrm>
        </p:spPr>
        <p:txBody>
          <a:bodyPr/>
          <a:lstStyle/>
          <a:p>
            <a:pPr marL="0" indent="0" algn="ctr">
              <a:buNone/>
            </a:pPr>
            <a:r>
              <a:rPr lang="en-US" sz="2400" i="1" dirty="0"/>
              <a:t>Friday, April 26 from 1-2:45pm</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p:txBody>
      </p:sp>
      <p:pic>
        <p:nvPicPr>
          <p:cNvPr id="5" name="Picture 4" descr="A qr code with a few black squares&#10;&#10;Description automatically generated">
            <a:extLst>
              <a:ext uri="{FF2B5EF4-FFF2-40B4-BE49-F238E27FC236}">
                <a16:creationId xmlns:a16="http://schemas.microsoft.com/office/drawing/2014/main" id="{BF3C9E22-A753-E177-3617-845C60D5B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175" y="3086100"/>
            <a:ext cx="2279650" cy="2279650"/>
          </a:xfrm>
          <a:prstGeom prst="rect">
            <a:avLst/>
          </a:prstGeom>
        </p:spPr>
      </p:pic>
      <p:sp>
        <p:nvSpPr>
          <p:cNvPr id="6" name="Content Placeholder 2">
            <a:extLst>
              <a:ext uri="{FF2B5EF4-FFF2-40B4-BE49-F238E27FC236}">
                <a16:creationId xmlns:a16="http://schemas.microsoft.com/office/drawing/2014/main" id="{F051DA8A-C3CC-6468-A31E-0B1A140E9162}"/>
              </a:ext>
            </a:extLst>
          </p:cNvPr>
          <p:cNvSpPr txBox="1">
            <a:spLocks/>
          </p:cNvSpPr>
          <p:nvPr/>
        </p:nvSpPr>
        <p:spPr>
          <a:xfrm>
            <a:off x="2260600" y="5600701"/>
            <a:ext cx="7670800" cy="60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t>tinyurl.com</a:t>
            </a:r>
            <a:r>
              <a:rPr lang="en-US" sz="2400" dirty="0"/>
              <a:t>/Workshop2RSVP</a:t>
            </a: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324522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ACCE7558-232A-2596-B00D-252FAD680CCA}"/>
              </a:ext>
            </a:extLst>
          </p:cNvPr>
          <p:cNvCxnSpPr>
            <a:cxnSpLocks/>
          </p:cNvCxnSpPr>
          <p:nvPr/>
        </p:nvCxnSpPr>
        <p:spPr>
          <a:xfrm flipV="1">
            <a:off x="9328005" y="3232380"/>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F411EEA-3C11-C2A1-D70D-B7C634F94D91}"/>
              </a:ext>
            </a:extLst>
          </p:cNvPr>
          <p:cNvCxnSpPr>
            <a:cxnSpLocks/>
          </p:cNvCxnSpPr>
          <p:nvPr/>
        </p:nvCxnSpPr>
        <p:spPr>
          <a:xfrm>
            <a:off x="6893837"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110872-A14A-78AA-B7D7-A91796FCC73E}"/>
              </a:ext>
            </a:extLst>
          </p:cNvPr>
          <p:cNvCxnSpPr>
            <a:cxnSpLocks/>
          </p:cNvCxnSpPr>
          <p:nvPr/>
        </p:nvCxnSpPr>
        <p:spPr>
          <a:xfrm flipV="1">
            <a:off x="3916392" y="3234875"/>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EBE860-5D09-906C-AA3F-8950B2A0C1F1}"/>
              </a:ext>
            </a:extLst>
          </p:cNvPr>
          <p:cNvCxnSpPr/>
          <p:nvPr/>
        </p:nvCxnSpPr>
        <p:spPr>
          <a:xfrm>
            <a:off x="1730122" y="3236378"/>
            <a:ext cx="0" cy="14496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E79F2-EB27-9409-851E-821B39FE81FB}"/>
              </a:ext>
            </a:extLst>
          </p:cNvPr>
          <p:cNvCxnSpPr>
            <a:cxnSpLocks/>
          </p:cNvCxnSpPr>
          <p:nvPr/>
        </p:nvCxnSpPr>
        <p:spPr>
          <a:xfrm>
            <a:off x="0" y="3245005"/>
            <a:ext cx="17301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FC7F4DF-2B7F-63BE-1D24-F3EC6575227D}"/>
              </a:ext>
            </a:extLst>
          </p:cNvPr>
          <p:cNvSpPr/>
          <p:nvPr/>
        </p:nvSpPr>
        <p:spPr>
          <a:xfrm>
            <a:off x="1588667" y="3102319"/>
            <a:ext cx="282434" cy="2868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ircle: Hollow 6">
            <a:extLst>
              <a:ext uri="{FF2B5EF4-FFF2-40B4-BE49-F238E27FC236}">
                <a16:creationId xmlns:a16="http://schemas.microsoft.com/office/drawing/2014/main" id="{25009424-9E65-655C-CF29-3835612BB452}"/>
              </a:ext>
            </a:extLst>
          </p:cNvPr>
          <p:cNvSpPr/>
          <p:nvPr/>
        </p:nvSpPr>
        <p:spPr>
          <a:xfrm>
            <a:off x="1462494" y="2984430"/>
            <a:ext cx="524106" cy="503896"/>
          </a:xfrm>
          <a:prstGeom prst="donut">
            <a:avLst>
              <a:gd name="adj" fmla="val 5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FE8C4DC5-CF0A-BBB1-2951-C178249AA638}"/>
              </a:ext>
            </a:extLst>
          </p:cNvPr>
          <p:cNvSpPr/>
          <p:nvPr/>
        </p:nvSpPr>
        <p:spPr>
          <a:xfrm>
            <a:off x="1675684" y="4568446"/>
            <a:ext cx="130304" cy="11738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3E754564-C7CB-28C3-1EBD-1CD188A106FD}"/>
              </a:ext>
            </a:extLst>
          </p:cNvPr>
          <p:cNvSpPr/>
          <p:nvPr/>
        </p:nvSpPr>
        <p:spPr>
          <a:xfrm>
            <a:off x="1366732" y="2835426"/>
            <a:ext cx="730545" cy="755843"/>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AF1ED6D-B3F7-C8A2-38FA-749172D292AF}"/>
              </a:ext>
            </a:extLst>
          </p:cNvPr>
          <p:cNvCxnSpPr/>
          <p:nvPr/>
        </p:nvCxnSpPr>
        <p:spPr>
          <a:xfrm>
            <a:off x="4190874" y="1761266"/>
            <a:ext cx="0" cy="14496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EDE78D7-1B88-60AA-0E64-0EB9D55887D1}"/>
              </a:ext>
            </a:extLst>
          </p:cNvPr>
          <p:cNvCxnSpPr>
            <a:cxnSpLocks/>
          </p:cNvCxnSpPr>
          <p:nvPr/>
        </p:nvCxnSpPr>
        <p:spPr>
          <a:xfrm>
            <a:off x="1695375"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1CA1C82-3A31-BC87-4BEB-CF32B78D33B4}"/>
              </a:ext>
            </a:extLst>
          </p:cNvPr>
          <p:cNvSpPr/>
          <p:nvPr/>
        </p:nvSpPr>
        <p:spPr>
          <a:xfrm>
            <a:off x="4060570" y="3076865"/>
            <a:ext cx="282434" cy="286868"/>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3">
            <a:extLst>
              <a:ext uri="{FF2B5EF4-FFF2-40B4-BE49-F238E27FC236}">
                <a16:creationId xmlns:a16="http://schemas.microsoft.com/office/drawing/2014/main" id="{44B6A5C3-D59D-2EB5-C6B7-5B760AD9BA79}"/>
              </a:ext>
            </a:extLst>
          </p:cNvPr>
          <p:cNvSpPr/>
          <p:nvPr/>
        </p:nvSpPr>
        <p:spPr>
          <a:xfrm>
            <a:off x="3934397" y="2958976"/>
            <a:ext cx="524106" cy="503896"/>
          </a:xfrm>
          <a:prstGeom prst="donut">
            <a:avLst>
              <a:gd name="adj" fmla="val 5844"/>
            </a:avLst>
          </a:prstGeom>
          <a:solidFill>
            <a:srgbClr val="EA51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CA81DB8C-AC7D-C75F-40FC-E84D98F7358D}"/>
              </a:ext>
            </a:extLst>
          </p:cNvPr>
          <p:cNvSpPr/>
          <p:nvPr/>
        </p:nvSpPr>
        <p:spPr>
          <a:xfrm>
            <a:off x="4129543" y="1723845"/>
            <a:ext cx="133814" cy="143533"/>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D09958E0-0670-D36C-9993-5BB7D1DB876A}"/>
              </a:ext>
            </a:extLst>
          </p:cNvPr>
          <p:cNvSpPr/>
          <p:nvPr/>
        </p:nvSpPr>
        <p:spPr>
          <a:xfrm>
            <a:off x="3774950"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BE367C3E-6738-0E34-3051-8705C8FBC8EC}"/>
              </a:ext>
            </a:extLst>
          </p:cNvPr>
          <p:cNvSpPr txBox="1"/>
          <p:nvPr/>
        </p:nvSpPr>
        <p:spPr>
          <a:xfrm>
            <a:off x="1082666" y="2461030"/>
            <a:ext cx="1351652" cy="369332"/>
          </a:xfrm>
          <a:prstGeom prst="rect">
            <a:avLst/>
          </a:prstGeom>
          <a:noFill/>
        </p:spPr>
        <p:txBody>
          <a:bodyPr wrap="none" rtlCol="0">
            <a:spAutoFit/>
          </a:bodyPr>
          <a:lstStyle/>
          <a:p>
            <a:r>
              <a:rPr lang="en-US" dirty="0"/>
              <a:t>1974 -1980</a:t>
            </a:r>
          </a:p>
        </p:txBody>
      </p:sp>
      <p:sp>
        <p:nvSpPr>
          <p:cNvPr id="29" name="TextBox 28">
            <a:extLst>
              <a:ext uri="{FF2B5EF4-FFF2-40B4-BE49-F238E27FC236}">
                <a16:creationId xmlns:a16="http://schemas.microsoft.com/office/drawing/2014/main" id="{2A4E97B9-188D-F790-B107-41A3C3D758E8}"/>
              </a:ext>
            </a:extLst>
          </p:cNvPr>
          <p:cNvSpPr txBox="1"/>
          <p:nvPr/>
        </p:nvSpPr>
        <p:spPr>
          <a:xfrm>
            <a:off x="1199662" y="4726283"/>
            <a:ext cx="1133644" cy="369332"/>
          </a:xfrm>
          <a:prstGeom prst="rect">
            <a:avLst/>
          </a:prstGeom>
          <a:noFill/>
        </p:spPr>
        <p:txBody>
          <a:bodyPr wrap="none" rtlCol="0">
            <a:spAutoFit/>
          </a:bodyPr>
          <a:lstStyle/>
          <a:p>
            <a:r>
              <a:rPr lang="en-US" dirty="0"/>
              <a:t>AI Winter</a:t>
            </a:r>
          </a:p>
        </p:txBody>
      </p:sp>
      <p:sp>
        <p:nvSpPr>
          <p:cNvPr id="30" name="TextBox 29">
            <a:extLst>
              <a:ext uri="{FF2B5EF4-FFF2-40B4-BE49-F238E27FC236}">
                <a16:creationId xmlns:a16="http://schemas.microsoft.com/office/drawing/2014/main" id="{C9F5D930-B31F-063A-B719-F542619B096A}"/>
              </a:ext>
            </a:extLst>
          </p:cNvPr>
          <p:cNvSpPr txBox="1"/>
          <p:nvPr/>
        </p:nvSpPr>
        <p:spPr>
          <a:xfrm>
            <a:off x="3840527" y="3615680"/>
            <a:ext cx="697627" cy="369332"/>
          </a:xfrm>
          <a:prstGeom prst="rect">
            <a:avLst/>
          </a:prstGeom>
          <a:noFill/>
        </p:spPr>
        <p:txBody>
          <a:bodyPr wrap="none" rtlCol="0">
            <a:spAutoFit/>
          </a:bodyPr>
          <a:lstStyle/>
          <a:p>
            <a:r>
              <a:rPr lang="en-US" dirty="0">
                <a:solidFill>
                  <a:srgbClr val="EA510C"/>
                </a:solidFill>
              </a:rPr>
              <a:t>1980</a:t>
            </a:r>
          </a:p>
        </p:txBody>
      </p:sp>
      <p:sp>
        <p:nvSpPr>
          <p:cNvPr id="31" name="TextBox 30">
            <a:hlinkClick r:id="rId2" action="ppaction://hlinksldjump"/>
            <a:extLst>
              <a:ext uri="{FF2B5EF4-FFF2-40B4-BE49-F238E27FC236}">
                <a16:creationId xmlns:a16="http://schemas.microsoft.com/office/drawing/2014/main" id="{00A2B2D9-359D-EA26-3B1B-88FC7D7E037E}"/>
              </a:ext>
            </a:extLst>
          </p:cNvPr>
          <p:cNvSpPr txBox="1"/>
          <p:nvPr/>
        </p:nvSpPr>
        <p:spPr>
          <a:xfrm>
            <a:off x="3384963" y="1252424"/>
            <a:ext cx="1800493" cy="369332"/>
          </a:xfrm>
          <a:prstGeom prst="rect">
            <a:avLst/>
          </a:prstGeom>
          <a:noFill/>
        </p:spPr>
        <p:txBody>
          <a:bodyPr wrap="none" rtlCol="0">
            <a:spAutoFit/>
          </a:bodyPr>
          <a:lstStyle/>
          <a:p>
            <a:r>
              <a:rPr lang="en-US" dirty="0"/>
              <a:t>Expert Systems</a:t>
            </a:r>
          </a:p>
        </p:txBody>
      </p:sp>
      <p:cxnSp>
        <p:nvCxnSpPr>
          <p:cNvPr id="32" name="Straight Connector 31">
            <a:extLst>
              <a:ext uri="{FF2B5EF4-FFF2-40B4-BE49-F238E27FC236}">
                <a16:creationId xmlns:a16="http://schemas.microsoft.com/office/drawing/2014/main" id="{F421D292-AD62-4EE5-CDC9-F7D6492E8D12}"/>
              </a:ext>
            </a:extLst>
          </p:cNvPr>
          <p:cNvCxnSpPr/>
          <p:nvPr/>
        </p:nvCxnSpPr>
        <p:spPr>
          <a:xfrm>
            <a:off x="6757094" y="3236378"/>
            <a:ext cx="0" cy="14496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Circle: Hollow 33">
            <a:extLst>
              <a:ext uri="{FF2B5EF4-FFF2-40B4-BE49-F238E27FC236}">
                <a16:creationId xmlns:a16="http://schemas.microsoft.com/office/drawing/2014/main" id="{A68E2CC7-D2FB-46CA-9335-44CCD4105FEB}"/>
              </a:ext>
            </a:extLst>
          </p:cNvPr>
          <p:cNvSpPr/>
          <p:nvPr/>
        </p:nvSpPr>
        <p:spPr>
          <a:xfrm>
            <a:off x="6489466" y="2984430"/>
            <a:ext cx="524106" cy="503896"/>
          </a:xfrm>
          <a:prstGeom prst="donut">
            <a:avLst>
              <a:gd name="adj" fmla="val 584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669D7AE7-3B43-C6C8-7796-86AD1236A2A2}"/>
              </a:ext>
            </a:extLst>
          </p:cNvPr>
          <p:cNvSpPr/>
          <p:nvPr/>
        </p:nvSpPr>
        <p:spPr>
          <a:xfrm>
            <a:off x="6702656" y="4568446"/>
            <a:ext cx="130304" cy="1173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c 35">
            <a:extLst>
              <a:ext uri="{FF2B5EF4-FFF2-40B4-BE49-F238E27FC236}">
                <a16:creationId xmlns:a16="http://schemas.microsoft.com/office/drawing/2014/main" id="{99B28DAB-1181-C8A2-41D8-A329BF3940EE}"/>
              </a:ext>
            </a:extLst>
          </p:cNvPr>
          <p:cNvSpPr/>
          <p:nvPr/>
        </p:nvSpPr>
        <p:spPr>
          <a:xfrm>
            <a:off x="6346790" y="2790268"/>
            <a:ext cx="881086" cy="825412"/>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B3E768CA-BEE1-A0E6-4388-082BE8DCE4E6}"/>
              </a:ext>
            </a:extLst>
          </p:cNvPr>
          <p:cNvSpPr txBox="1"/>
          <p:nvPr/>
        </p:nvSpPr>
        <p:spPr>
          <a:xfrm>
            <a:off x="6418995" y="2515959"/>
            <a:ext cx="697627" cy="369332"/>
          </a:xfrm>
          <a:prstGeom prst="rect">
            <a:avLst/>
          </a:prstGeom>
          <a:noFill/>
        </p:spPr>
        <p:txBody>
          <a:bodyPr wrap="none" rtlCol="0">
            <a:spAutoFit/>
          </a:bodyPr>
          <a:lstStyle/>
          <a:p>
            <a:r>
              <a:rPr lang="en-US" dirty="0">
                <a:solidFill>
                  <a:schemeClr val="accent2"/>
                </a:solidFill>
              </a:rPr>
              <a:t>1986</a:t>
            </a:r>
          </a:p>
        </p:txBody>
      </p:sp>
      <p:sp>
        <p:nvSpPr>
          <p:cNvPr id="38" name="TextBox 37">
            <a:hlinkClick r:id="rId3" action="ppaction://hlinksldjump"/>
            <a:extLst>
              <a:ext uri="{FF2B5EF4-FFF2-40B4-BE49-F238E27FC236}">
                <a16:creationId xmlns:a16="http://schemas.microsoft.com/office/drawing/2014/main" id="{F19B0595-FC06-BA8D-9B67-1B4A68290EFC}"/>
              </a:ext>
            </a:extLst>
          </p:cNvPr>
          <p:cNvSpPr txBox="1"/>
          <p:nvPr/>
        </p:nvSpPr>
        <p:spPr>
          <a:xfrm>
            <a:off x="5310005" y="4749350"/>
            <a:ext cx="2954655" cy="369332"/>
          </a:xfrm>
          <a:prstGeom prst="rect">
            <a:avLst/>
          </a:prstGeom>
          <a:noFill/>
        </p:spPr>
        <p:txBody>
          <a:bodyPr wrap="none" rtlCol="0">
            <a:spAutoFit/>
          </a:bodyPr>
          <a:lstStyle/>
          <a:p>
            <a:r>
              <a:rPr lang="en-US" dirty="0"/>
              <a:t>Model of Back Propagation</a:t>
            </a:r>
          </a:p>
        </p:txBody>
      </p:sp>
      <p:sp>
        <p:nvSpPr>
          <p:cNvPr id="33" name="Oval 32">
            <a:extLst>
              <a:ext uri="{FF2B5EF4-FFF2-40B4-BE49-F238E27FC236}">
                <a16:creationId xmlns:a16="http://schemas.microsoft.com/office/drawing/2014/main" id="{ED179BF3-23BD-D7AF-BD5D-91EEE9E1FE33}"/>
              </a:ext>
            </a:extLst>
          </p:cNvPr>
          <p:cNvSpPr/>
          <p:nvPr/>
        </p:nvSpPr>
        <p:spPr>
          <a:xfrm>
            <a:off x="6615639" y="3102319"/>
            <a:ext cx="282434" cy="2868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325D36FD-22DA-06AE-1A5C-69ECC8F04E76}"/>
              </a:ext>
            </a:extLst>
          </p:cNvPr>
          <p:cNvCxnSpPr/>
          <p:nvPr/>
        </p:nvCxnSpPr>
        <p:spPr>
          <a:xfrm>
            <a:off x="9389336" y="1761266"/>
            <a:ext cx="0" cy="1449658"/>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p:sp>
        <p:nvSpPr>
          <p:cNvPr id="49" name="Oval 48">
            <a:extLst>
              <a:ext uri="{FF2B5EF4-FFF2-40B4-BE49-F238E27FC236}">
                <a16:creationId xmlns:a16="http://schemas.microsoft.com/office/drawing/2014/main" id="{3E811C99-AD0D-EE97-BC47-ADA213CB3F9F}"/>
              </a:ext>
            </a:extLst>
          </p:cNvPr>
          <p:cNvSpPr/>
          <p:nvPr/>
        </p:nvSpPr>
        <p:spPr>
          <a:xfrm>
            <a:off x="9259032" y="3076865"/>
            <a:ext cx="282434" cy="2868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ircle: Hollow 49">
            <a:extLst>
              <a:ext uri="{FF2B5EF4-FFF2-40B4-BE49-F238E27FC236}">
                <a16:creationId xmlns:a16="http://schemas.microsoft.com/office/drawing/2014/main" id="{6B396359-9D4F-0234-3997-FBFF761BDF3E}"/>
              </a:ext>
            </a:extLst>
          </p:cNvPr>
          <p:cNvSpPr/>
          <p:nvPr/>
        </p:nvSpPr>
        <p:spPr>
          <a:xfrm>
            <a:off x="9132859" y="2958976"/>
            <a:ext cx="524106" cy="503896"/>
          </a:xfrm>
          <a:prstGeom prst="donut">
            <a:avLst>
              <a:gd name="adj" fmla="val 584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E4081EC1-E309-8750-F9B0-E4A81F9F3EC3}"/>
              </a:ext>
            </a:extLst>
          </p:cNvPr>
          <p:cNvSpPr/>
          <p:nvPr/>
        </p:nvSpPr>
        <p:spPr>
          <a:xfrm>
            <a:off x="9328005" y="1723845"/>
            <a:ext cx="133814" cy="1435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id="{042D1C10-681F-6C31-D14B-15E970D10C27}"/>
              </a:ext>
            </a:extLst>
          </p:cNvPr>
          <p:cNvSpPr/>
          <p:nvPr/>
        </p:nvSpPr>
        <p:spPr>
          <a:xfrm>
            <a:off x="8973412"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3F939134-C932-23BF-3816-DC43E4E381FA}"/>
              </a:ext>
            </a:extLst>
          </p:cNvPr>
          <p:cNvSpPr txBox="1"/>
          <p:nvPr/>
        </p:nvSpPr>
        <p:spPr>
          <a:xfrm>
            <a:off x="9038989" y="3615680"/>
            <a:ext cx="1287532" cy="369332"/>
          </a:xfrm>
          <a:prstGeom prst="rect">
            <a:avLst/>
          </a:prstGeom>
          <a:noFill/>
        </p:spPr>
        <p:txBody>
          <a:bodyPr wrap="none" rtlCol="0">
            <a:spAutoFit/>
          </a:bodyPr>
          <a:lstStyle/>
          <a:p>
            <a:r>
              <a:rPr lang="en-US" dirty="0">
                <a:solidFill>
                  <a:srgbClr val="7030A0"/>
                </a:solidFill>
              </a:rPr>
              <a:t>1987-1993</a:t>
            </a:r>
          </a:p>
        </p:txBody>
      </p:sp>
      <p:sp>
        <p:nvSpPr>
          <p:cNvPr id="54" name="TextBox 53">
            <a:extLst>
              <a:ext uri="{FF2B5EF4-FFF2-40B4-BE49-F238E27FC236}">
                <a16:creationId xmlns:a16="http://schemas.microsoft.com/office/drawing/2014/main" id="{42FEC34F-280F-4223-C6E2-EAE1E293BD91}"/>
              </a:ext>
            </a:extLst>
          </p:cNvPr>
          <p:cNvSpPr txBox="1"/>
          <p:nvPr/>
        </p:nvSpPr>
        <p:spPr>
          <a:xfrm>
            <a:off x="9013031" y="1252424"/>
            <a:ext cx="1133644" cy="369332"/>
          </a:xfrm>
          <a:prstGeom prst="rect">
            <a:avLst/>
          </a:prstGeom>
          <a:noFill/>
        </p:spPr>
        <p:txBody>
          <a:bodyPr wrap="none" rtlCol="0">
            <a:spAutoFit/>
          </a:bodyPr>
          <a:lstStyle/>
          <a:p>
            <a:r>
              <a:rPr lang="en-US" dirty="0"/>
              <a:t>AI Winter</a:t>
            </a:r>
          </a:p>
        </p:txBody>
      </p:sp>
      <p:pic>
        <p:nvPicPr>
          <p:cNvPr id="3" name="Graphic 2" descr="Snowflake with solid fill">
            <a:extLst>
              <a:ext uri="{FF2B5EF4-FFF2-40B4-BE49-F238E27FC236}">
                <a16:creationId xmlns:a16="http://schemas.microsoft.com/office/drawing/2014/main" id="{EA13FC17-CE52-56F5-A927-83518F2633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7347" y="2779345"/>
            <a:ext cx="914400" cy="914400"/>
          </a:xfrm>
          <a:prstGeom prst="rect">
            <a:avLst/>
          </a:prstGeom>
        </p:spPr>
      </p:pic>
      <p:sp>
        <p:nvSpPr>
          <p:cNvPr id="4" name="TextBox 3">
            <a:extLst>
              <a:ext uri="{FF2B5EF4-FFF2-40B4-BE49-F238E27FC236}">
                <a16:creationId xmlns:a16="http://schemas.microsoft.com/office/drawing/2014/main" id="{F2405712-F78A-762F-81F3-E942A46A0DEE}"/>
              </a:ext>
            </a:extLst>
          </p:cNvPr>
          <p:cNvSpPr txBox="1"/>
          <p:nvPr/>
        </p:nvSpPr>
        <p:spPr>
          <a:xfrm>
            <a:off x="4263357" y="97832"/>
            <a:ext cx="3751861" cy="461665"/>
          </a:xfrm>
          <a:prstGeom prst="rect">
            <a:avLst/>
          </a:prstGeom>
          <a:noFill/>
        </p:spPr>
        <p:txBody>
          <a:bodyPr wrap="none" rtlCol="0">
            <a:spAutoFit/>
          </a:bodyPr>
          <a:lstStyle/>
          <a:p>
            <a:r>
              <a:rPr lang="en-US" sz="2400" b="1" dirty="0">
                <a:solidFill>
                  <a:srgbClr val="002060"/>
                </a:solidFill>
              </a:rPr>
              <a:t>AI Winter and the Boom </a:t>
            </a:r>
          </a:p>
        </p:txBody>
      </p:sp>
      <p:pic>
        <p:nvPicPr>
          <p:cNvPr id="8" name="Graphic 7" descr="Snowflake with solid fill">
            <a:extLst>
              <a:ext uri="{FF2B5EF4-FFF2-40B4-BE49-F238E27FC236}">
                <a16:creationId xmlns:a16="http://schemas.microsoft.com/office/drawing/2014/main" id="{12E6B235-D341-132D-75F2-72AAB5707A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2409" y="2745774"/>
            <a:ext cx="914400" cy="914400"/>
          </a:xfrm>
          <a:prstGeom prst="rect">
            <a:avLst/>
          </a:prstGeom>
        </p:spPr>
      </p:pic>
    </p:spTree>
    <p:extLst>
      <p:ext uri="{BB962C8B-B14F-4D97-AF65-F5344CB8AC3E}">
        <p14:creationId xmlns:p14="http://schemas.microsoft.com/office/powerpoint/2010/main" val="14348635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par>
                          <p:cTn id="93" fill="hold">
                            <p:stCondLst>
                              <p:cond delay="2500"/>
                            </p:stCondLst>
                            <p:childTnLst>
                              <p:par>
                                <p:cTn id="94" presetID="10" presetClass="entr" presetSubtype="0" fill="hold" grpId="0" nodeType="after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childTnLst>
                          </p:cTn>
                        </p:par>
                        <p:par>
                          <p:cTn id="97" fill="hold">
                            <p:stCondLst>
                              <p:cond delay="3000"/>
                            </p:stCondLst>
                            <p:childTnLst>
                              <p:par>
                                <p:cTn id="98" presetID="10" presetClass="entr" presetSubtype="0" fill="hold" grpId="0"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fade">
                                      <p:cBhvr>
                                        <p:cTn id="109" dur="500"/>
                                        <p:tgtEl>
                                          <p:spTgt spid="48"/>
                                        </p:tgtEl>
                                      </p:cBhvr>
                                    </p:animEffect>
                                  </p:childTnLst>
                                </p:cTn>
                              </p:par>
                            </p:childTnLst>
                          </p:cTn>
                        </p:par>
                        <p:par>
                          <p:cTn id="110" fill="hold">
                            <p:stCondLst>
                              <p:cond delay="500"/>
                            </p:stCondLst>
                            <p:childTnLst>
                              <p:par>
                                <p:cTn id="111" presetID="10" presetClass="entr" presetSubtype="0" fill="hold" grpId="0" nodeType="afterEffect">
                                  <p:stCondLst>
                                    <p:cond delay="0"/>
                                  </p:stCondLst>
                                  <p:childTnLst>
                                    <p:set>
                                      <p:cBhvr>
                                        <p:cTn id="112" dur="1" fill="hold">
                                          <p:stCondLst>
                                            <p:cond delay="0"/>
                                          </p:stCondLst>
                                        </p:cTn>
                                        <p:tgtEl>
                                          <p:spTgt spid="49"/>
                                        </p:tgtEl>
                                        <p:attrNameLst>
                                          <p:attrName>style.visibility</p:attrName>
                                        </p:attrNameLst>
                                      </p:cBhvr>
                                      <p:to>
                                        <p:strVal val="visible"/>
                                      </p:to>
                                    </p:set>
                                    <p:animEffect transition="in" filter="fade">
                                      <p:cBhvr>
                                        <p:cTn id="113" dur="500"/>
                                        <p:tgtEl>
                                          <p:spTgt spid="49"/>
                                        </p:tgtEl>
                                      </p:cBhvr>
                                    </p:animEffec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fade">
                                      <p:cBhvr>
                                        <p:cTn id="117" dur="500"/>
                                        <p:tgtEl>
                                          <p:spTgt spid="50"/>
                                        </p:tgtEl>
                                      </p:cBhvr>
                                    </p:animEffect>
                                  </p:childTnLst>
                                </p:cTn>
                              </p:par>
                            </p:childTnLst>
                          </p:cTn>
                        </p:par>
                        <p:par>
                          <p:cTn id="118" fill="hold">
                            <p:stCondLst>
                              <p:cond delay="1500"/>
                            </p:stCondLst>
                            <p:childTnLst>
                              <p:par>
                                <p:cTn id="119" presetID="10" presetClass="entr" presetSubtype="0" fill="hold" grpId="0" nodeType="after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fade">
                                      <p:cBhvr>
                                        <p:cTn id="121" dur="500"/>
                                        <p:tgtEl>
                                          <p:spTgt spid="53"/>
                                        </p:tgtEl>
                                      </p:cBhvr>
                                    </p:animEffect>
                                  </p:childTnLst>
                                </p:cTn>
                              </p:par>
                            </p:childTnLst>
                          </p:cTn>
                        </p:par>
                        <p:par>
                          <p:cTn id="122" fill="hold">
                            <p:stCondLst>
                              <p:cond delay="2000"/>
                            </p:stCondLst>
                            <p:childTnLst>
                              <p:par>
                                <p:cTn id="123" presetID="10" presetClass="entr" presetSubtype="0" fill="hold" nodeType="after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fade">
                                      <p:cBhvr>
                                        <p:cTn id="125" dur="500"/>
                                        <p:tgtEl>
                                          <p:spTgt spid="47"/>
                                        </p:tgtEl>
                                      </p:cBhvr>
                                    </p:animEffect>
                                  </p:childTnLst>
                                </p:cTn>
                              </p:par>
                            </p:childTnLst>
                          </p:cTn>
                        </p:par>
                        <p:par>
                          <p:cTn id="126" fill="hold">
                            <p:stCondLst>
                              <p:cond delay="2500"/>
                            </p:stCondLst>
                            <p:childTnLst>
                              <p:par>
                                <p:cTn id="127" presetID="10" presetClass="entr" presetSubtype="0" fill="hold" grpId="0" nodeType="afterEffect">
                                  <p:stCondLst>
                                    <p:cond delay="0"/>
                                  </p:stCondLst>
                                  <p:childTnLst>
                                    <p:set>
                                      <p:cBhvr>
                                        <p:cTn id="128" dur="1" fill="hold">
                                          <p:stCondLst>
                                            <p:cond delay="0"/>
                                          </p:stCondLst>
                                        </p:cTn>
                                        <p:tgtEl>
                                          <p:spTgt spid="51"/>
                                        </p:tgtEl>
                                        <p:attrNameLst>
                                          <p:attrName>style.visibility</p:attrName>
                                        </p:attrNameLst>
                                      </p:cBhvr>
                                      <p:to>
                                        <p:strVal val="visible"/>
                                      </p:to>
                                    </p:set>
                                    <p:animEffect transition="in" filter="fade">
                                      <p:cBhvr>
                                        <p:cTn id="129" dur="500"/>
                                        <p:tgtEl>
                                          <p:spTgt spid="51"/>
                                        </p:tgtEl>
                                      </p:cBhvr>
                                    </p:animEffect>
                                  </p:childTnLst>
                                </p:cTn>
                              </p:par>
                            </p:childTnLst>
                          </p:cTn>
                        </p:par>
                        <p:par>
                          <p:cTn id="130" fill="hold">
                            <p:stCondLst>
                              <p:cond delay="3000"/>
                            </p:stCondLst>
                            <p:childTnLst>
                              <p:par>
                                <p:cTn id="131" presetID="10" presetClass="entr" presetSubtype="0" fill="hold" grpId="0" nodeType="after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fade">
                                      <p:cBhvr>
                                        <p:cTn id="133" dur="500"/>
                                        <p:tgtEl>
                                          <p:spTgt spid="52"/>
                                        </p:tgtEl>
                                      </p:cBhvr>
                                    </p:animEffect>
                                  </p:childTnLst>
                                </p:cTn>
                              </p:par>
                            </p:childTnLst>
                          </p:cTn>
                        </p:par>
                        <p:par>
                          <p:cTn id="134" fill="hold">
                            <p:stCondLst>
                              <p:cond delay="3500"/>
                            </p:stCondLst>
                            <p:childTnLst>
                              <p:par>
                                <p:cTn id="135" presetID="10" presetClass="entr" presetSubtype="0" fill="hold" grpId="0" nodeType="after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500"/>
                                        <p:tgtEl>
                                          <p:spTgt spid="55"/>
                                        </p:tgtEl>
                                      </p:cBhvr>
                                    </p:animEffect>
                                  </p:childTnLst>
                                </p:cTn>
                              </p:par>
                              <p:par>
                                <p:cTn id="143" presetID="10" presetClass="entr" presetSubtype="0" fill="hold" nodeType="withEffect">
                                  <p:stCondLst>
                                    <p:cond delay="0"/>
                                  </p:stCondLst>
                                  <p:childTnLst>
                                    <p:set>
                                      <p:cBhvr>
                                        <p:cTn id="144" dur="1" fill="hold">
                                          <p:stCondLst>
                                            <p:cond delay="0"/>
                                          </p:stCondLst>
                                        </p:cTn>
                                        <p:tgtEl>
                                          <p:spTgt spid="8"/>
                                        </p:tgtEl>
                                        <p:attrNameLst>
                                          <p:attrName>style.visibility</p:attrName>
                                        </p:attrNameLst>
                                      </p:cBhvr>
                                      <p:to>
                                        <p:strVal val="visible"/>
                                      </p:to>
                                    </p:set>
                                    <p:animEffect transition="in" filter="fade">
                                      <p:cBhvr>
                                        <p:cTn id="1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P spid="19" grpId="0" animBg="1"/>
      <p:bldP spid="23" grpId="0" animBg="1"/>
      <p:bldP spid="24" grpId="0" animBg="1"/>
      <p:bldP spid="25" grpId="0" animBg="1"/>
      <p:bldP spid="26" grpId="0" animBg="1"/>
      <p:bldP spid="28" grpId="0"/>
      <p:bldP spid="29" grpId="0"/>
      <p:bldP spid="30" grpId="0"/>
      <p:bldP spid="31" grpId="0"/>
      <p:bldP spid="34" grpId="0" animBg="1"/>
      <p:bldP spid="35" grpId="0" animBg="1"/>
      <p:bldP spid="36" grpId="0" animBg="1"/>
      <p:bldP spid="37" grpId="0"/>
      <p:bldP spid="38" grpId="0"/>
      <p:bldP spid="33" grpId="0" animBg="1"/>
      <p:bldP spid="49" grpId="0" animBg="1"/>
      <p:bldP spid="50" grpId="0" animBg="1"/>
      <p:bldP spid="51" grpId="0" animBg="1"/>
      <p:bldP spid="52" grpId="0" animBg="1"/>
      <p:bldP spid="53" grpId="0"/>
      <p:bldP spid="5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09B5-E01A-C742-9C74-11B42D973C9B}"/>
              </a:ext>
            </a:extLst>
          </p:cNvPr>
          <p:cNvSpPr>
            <a:spLocks noGrp="1"/>
          </p:cNvSpPr>
          <p:nvPr>
            <p:ph type="title"/>
          </p:nvPr>
        </p:nvSpPr>
        <p:spPr/>
        <p:txBody>
          <a:bodyPr>
            <a:normAutofit fontScale="90000"/>
          </a:bodyPr>
          <a:lstStyle/>
          <a:p>
            <a:pPr algn="ctr"/>
            <a:r>
              <a:rPr lang="en-US" dirty="0"/>
              <a:t>AI in the College Classroom: Supporting Faculty and Personalizing Student Learning</a:t>
            </a:r>
          </a:p>
        </p:txBody>
      </p:sp>
      <p:sp>
        <p:nvSpPr>
          <p:cNvPr id="3" name="Content Placeholder 2">
            <a:extLst>
              <a:ext uri="{FF2B5EF4-FFF2-40B4-BE49-F238E27FC236}">
                <a16:creationId xmlns:a16="http://schemas.microsoft.com/office/drawing/2014/main" id="{B27A21E3-C0F9-9B79-A8D7-07C5136D8C0D}"/>
              </a:ext>
            </a:extLst>
          </p:cNvPr>
          <p:cNvSpPr>
            <a:spLocks noGrp="1"/>
          </p:cNvSpPr>
          <p:nvPr>
            <p:ph idx="1"/>
          </p:nvPr>
        </p:nvSpPr>
        <p:spPr>
          <a:xfrm>
            <a:off x="914400" y="1690688"/>
            <a:ext cx="10515600" cy="4465845"/>
          </a:xfrm>
        </p:spPr>
        <p:txBody>
          <a:bodyPr>
            <a:normAutofit fontScale="85000" lnSpcReduction="20000"/>
          </a:bodyPr>
          <a:lstStyle/>
          <a:p>
            <a:pPr marL="0" indent="0" algn="ctr">
              <a:buNone/>
            </a:pPr>
            <a:r>
              <a:rPr lang="en-US" sz="2900" b="1" dirty="0"/>
              <a:t>Wednesday April 17, 2024</a:t>
            </a:r>
            <a:r>
              <a:rPr lang="en-US" sz="2900" dirty="0"/>
              <a:t> from 12:30-1:30pm in CAVEA</a:t>
            </a:r>
          </a:p>
          <a:p>
            <a:pPr marL="0" indent="0" algn="ctr">
              <a:buNone/>
            </a:pPr>
            <a:endParaRPr lang="en-US" sz="2900" dirty="0"/>
          </a:p>
          <a:p>
            <a:pPr marL="0" indent="0" algn="ctr">
              <a:buNone/>
            </a:pPr>
            <a:r>
              <a:rPr lang="en-US" sz="2900" dirty="0"/>
              <a:t>Led by Travis </a:t>
            </a:r>
            <a:r>
              <a:rPr lang="en-US" sz="2900" dirty="0" err="1"/>
              <a:t>Masingale</a:t>
            </a:r>
            <a:r>
              <a:rPr lang="en-US" sz="2900" dirty="0"/>
              <a:t>, Professor of Design from Eastern Washington University</a:t>
            </a:r>
          </a:p>
          <a:p>
            <a:pPr marL="0" indent="0" algn="ctr">
              <a:buNone/>
            </a:pPr>
            <a:r>
              <a:rPr lang="en-US" sz="2900" dirty="0"/>
              <a:t> </a:t>
            </a:r>
          </a:p>
          <a:p>
            <a:pPr marL="0" indent="0" algn="ctr">
              <a:buNone/>
            </a:pPr>
            <a:r>
              <a:rPr lang="en-US" sz="2900" dirty="0"/>
              <a:t>Discover how AI tools like ChatGPT, Gemini, and Claude can assist with tasks like curriculum development, assignment design, and rubric creation. Learn how to craft effective AI prompts that generate meaningful and insightful responses. </a:t>
            </a:r>
          </a:p>
          <a:p>
            <a:pPr marL="0" indent="0" algn="ctr">
              <a:buNone/>
            </a:pPr>
            <a:r>
              <a:rPr lang="en-US" sz="2900" dirty="0"/>
              <a:t> </a:t>
            </a:r>
          </a:p>
          <a:p>
            <a:pPr marL="0" indent="0" algn="ctr">
              <a:buNone/>
            </a:pPr>
            <a:r>
              <a:rPr lang="en-US" sz="2900" dirty="0"/>
              <a:t>The talk will demonstrate how AI can be used to promote active, ethical learning and improve educational outcomes for all students by supporting faculty and personalizing learning experiences.</a:t>
            </a:r>
          </a:p>
        </p:txBody>
      </p:sp>
    </p:spTree>
    <p:extLst>
      <p:ext uri="{BB962C8B-B14F-4D97-AF65-F5344CB8AC3E}">
        <p14:creationId xmlns:p14="http://schemas.microsoft.com/office/powerpoint/2010/main" val="22963790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B63C-E5D3-07DC-5FFF-B91C41FE572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FFCBD6F-FFC4-368C-DC47-689A3939BA71}"/>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42613430-1D34-AC61-3453-EC89F34144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78446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ACCE7558-232A-2596-B00D-252FAD680CCA}"/>
              </a:ext>
            </a:extLst>
          </p:cNvPr>
          <p:cNvCxnSpPr>
            <a:cxnSpLocks/>
          </p:cNvCxnSpPr>
          <p:nvPr/>
        </p:nvCxnSpPr>
        <p:spPr>
          <a:xfrm flipV="1">
            <a:off x="9328005" y="3232380"/>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F411EEA-3C11-C2A1-D70D-B7C634F94D91}"/>
              </a:ext>
            </a:extLst>
          </p:cNvPr>
          <p:cNvCxnSpPr>
            <a:cxnSpLocks/>
          </p:cNvCxnSpPr>
          <p:nvPr/>
        </p:nvCxnSpPr>
        <p:spPr>
          <a:xfrm>
            <a:off x="6893837"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110872-A14A-78AA-B7D7-A91796FCC73E}"/>
              </a:ext>
            </a:extLst>
          </p:cNvPr>
          <p:cNvCxnSpPr>
            <a:cxnSpLocks/>
          </p:cNvCxnSpPr>
          <p:nvPr/>
        </p:nvCxnSpPr>
        <p:spPr>
          <a:xfrm flipV="1">
            <a:off x="3916392" y="3234875"/>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EBE860-5D09-906C-AA3F-8950B2A0C1F1}"/>
              </a:ext>
            </a:extLst>
          </p:cNvPr>
          <p:cNvCxnSpPr/>
          <p:nvPr/>
        </p:nvCxnSpPr>
        <p:spPr>
          <a:xfrm>
            <a:off x="1730122" y="3236378"/>
            <a:ext cx="0" cy="14496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E79F2-EB27-9409-851E-821B39FE81FB}"/>
              </a:ext>
            </a:extLst>
          </p:cNvPr>
          <p:cNvCxnSpPr>
            <a:cxnSpLocks/>
          </p:cNvCxnSpPr>
          <p:nvPr/>
        </p:nvCxnSpPr>
        <p:spPr>
          <a:xfrm>
            <a:off x="0" y="3245005"/>
            <a:ext cx="17301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FC7F4DF-2B7F-63BE-1D24-F3EC6575227D}"/>
              </a:ext>
            </a:extLst>
          </p:cNvPr>
          <p:cNvSpPr/>
          <p:nvPr/>
        </p:nvSpPr>
        <p:spPr>
          <a:xfrm>
            <a:off x="1588667" y="3102319"/>
            <a:ext cx="282434" cy="2868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ircle: Hollow 6">
            <a:extLst>
              <a:ext uri="{FF2B5EF4-FFF2-40B4-BE49-F238E27FC236}">
                <a16:creationId xmlns:a16="http://schemas.microsoft.com/office/drawing/2014/main" id="{25009424-9E65-655C-CF29-3835612BB452}"/>
              </a:ext>
            </a:extLst>
          </p:cNvPr>
          <p:cNvSpPr/>
          <p:nvPr/>
        </p:nvSpPr>
        <p:spPr>
          <a:xfrm>
            <a:off x="1462494" y="2984430"/>
            <a:ext cx="524106" cy="503896"/>
          </a:xfrm>
          <a:prstGeom prst="donut">
            <a:avLst>
              <a:gd name="adj" fmla="val 5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FE8C4DC5-CF0A-BBB1-2951-C178249AA638}"/>
              </a:ext>
            </a:extLst>
          </p:cNvPr>
          <p:cNvSpPr/>
          <p:nvPr/>
        </p:nvSpPr>
        <p:spPr>
          <a:xfrm>
            <a:off x="1665524" y="4578606"/>
            <a:ext cx="130304" cy="11738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3E754564-C7CB-28C3-1EBD-1CD188A106FD}"/>
              </a:ext>
            </a:extLst>
          </p:cNvPr>
          <p:cNvSpPr/>
          <p:nvPr/>
        </p:nvSpPr>
        <p:spPr>
          <a:xfrm>
            <a:off x="1366732" y="2835426"/>
            <a:ext cx="730545" cy="755843"/>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AF1ED6D-B3F7-C8A2-38FA-749172D292AF}"/>
              </a:ext>
            </a:extLst>
          </p:cNvPr>
          <p:cNvCxnSpPr/>
          <p:nvPr/>
        </p:nvCxnSpPr>
        <p:spPr>
          <a:xfrm>
            <a:off x="4190874" y="1761266"/>
            <a:ext cx="0" cy="14496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EDE78D7-1B88-60AA-0E64-0EB9D55887D1}"/>
              </a:ext>
            </a:extLst>
          </p:cNvPr>
          <p:cNvCxnSpPr>
            <a:cxnSpLocks/>
          </p:cNvCxnSpPr>
          <p:nvPr/>
        </p:nvCxnSpPr>
        <p:spPr>
          <a:xfrm>
            <a:off x="1695375"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1CA1C82-3A31-BC87-4BEB-CF32B78D33B4}"/>
              </a:ext>
            </a:extLst>
          </p:cNvPr>
          <p:cNvSpPr/>
          <p:nvPr/>
        </p:nvSpPr>
        <p:spPr>
          <a:xfrm>
            <a:off x="4060570" y="3076865"/>
            <a:ext cx="282434" cy="286868"/>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3">
            <a:extLst>
              <a:ext uri="{FF2B5EF4-FFF2-40B4-BE49-F238E27FC236}">
                <a16:creationId xmlns:a16="http://schemas.microsoft.com/office/drawing/2014/main" id="{44B6A5C3-D59D-2EB5-C6B7-5B760AD9BA79}"/>
              </a:ext>
            </a:extLst>
          </p:cNvPr>
          <p:cNvSpPr/>
          <p:nvPr/>
        </p:nvSpPr>
        <p:spPr>
          <a:xfrm>
            <a:off x="3934397" y="2958976"/>
            <a:ext cx="524106" cy="503896"/>
          </a:xfrm>
          <a:prstGeom prst="donut">
            <a:avLst>
              <a:gd name="adj" fmla="val 5844"/>
            </a:avLst>
          </a:prstGeom>
          <a:solidFill>
            <a:srgbClr val="EA51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CA81DB8C-AC7D-C75F-40FC-E84D98F7358D}"/>
              </a:ext>
            </a:extLst>
          </p:cNvPr>
          <p:cNvSpPr/>
          <p:nvPr/>
        </p:nvSpPr>
        <p:spPr>
          <a:xfrm>
            <a:off x="4129543" y="1723845"/>
            <a:ext cx="133814" cy="143533"/>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D09958E0-0670-D36C-9993-5BB7D1DB876A}"/>
              </a:ext>
            </a:extLst>
          </p:cNvPr>
          <p:cNvSpPr/>
          <p:nvPr/>
        </p:nvSpPr>
        <p:spPr>
          <a:xfrm>
            <a:off x="3774950"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BE367C3E-6738-0E34-3051-8705C8FBC8EC}"/>
              </a:ext>
            </a:extLst>
          </p:cNvPr>
          <p:cNvSpPr txBox="1"/>
          <p:nvPr/>
        </p:nvSpPr>
        <p:spPr>
          <a:xfrm>
            <a:off x="1392023" y="2515959"/>
            <a:ext cx="697627" cy="369332"/>
          </a:xfrm>
          <a:prstGeom prst="rect">
            <a:avLst/>
          </a:prstGeom>
          <a:noFill/>
        </p:spPr>
        <p:txBody>
          <a:bodyPr wrap="none" rtlCol="0">
            <a:spAutoFit/>
          </a:bodyPr>
          <a:lstStyle/>
          <a:p>
            <a:r>
              <a:rPr lang="en-US" dirty="0"/>
              <a:t>1997</a:t>
            </a:r>
          </a:p>
        </p:txBody>
      </p:sp>
      <p:sp>
        <p:nvSpPr>
          <p:cNvPr id="29" name="TextBox 28">
            <a:extLst>
              <a:ext uri="{FF2B5EF4-FFF2-40B4-BE49-F238E27FC236}">
                <a16:creationId xmlns:a16="http://schemas.microsoft.com/office/drawing/2014/main" id="{2A4E97B9-188D-F790-B107-41A3C3D758E8}"/>
              </a:ext>
            </a:extLst>
          </p:cNvPr>
          <p:cNvSpPr txBox="1"/>
          <p:nvPr/>
        </p:nvSpPr>
        <p:spPr>
          <a:xfrm>
            <a:off x="791377" y="4674502"/>
            <a:ext cx="1898918" cy="369332"/>
          </a:xfrm>
          <a:prstGeom prst="rect">
            <a:avLst/>
          </a:prstGeom>
          <a:noFill/>
        </p:spPr>
        <p:txBody>
          <a:bodyPr wrap="none" rtlCol="0">
            <a:spAutoFit/>
          </a:bodyPr>
          <a:lstStyle/>
          <a:p>
            <a:r>
              <a:rPr lang="en-US" dirty="0"/>
              <a:t>IBM’s Deep Blue</a:t>
            </a:r>
          </a:p>
        </p:txBody>
      </p:sp>
      <p:sp>
        <p:nvSpPr>
          <p:cNvPr id="30" name="TextBox 29">
            <a:extLst>
              <a:ext uri="{FF2B5EF4-FFF2-40B4-BE49-F238E27FC236}">
                <a16:creationId xmlns:a16="http://schemas.microsoft.com/office/drawing/2014/main" id="{C9F5D930-B31F-063A-B719-F542619B096A}"/>
              </a:ext>
            </a:extLst>
          </p:cNvPr>
          <p:cNvSpPr txBox="1"/>
          <p:nvPr/>
        </p:nvSpPr>
        <p:spPr>
          <a:xfrm>
            <a:off x="3840527" y="3615680"/>
            <a:ext cx="697627" cy="369332"/>
          </a:xfrm>
          <a:prstGeom prst="rect">
            <a:avLst/>
          </a:prstGeom>
          <a:noFill/>
        </p:spPr>
        <p:txBody>
          <a:bodyPr wrap="none" rtlCol="0">
            <a:spAutoFit/>
          </a:bodyPr>
          <a:lstStyle/>
          <a:p>
            <a:r>
              <a:rPr lang="en-US" dirty="0">
                <a:solidFill>
                  <a:srgbClr val="EA510C"/>
                </a:solidFill>
              </a:rPr>
              <a:t>2010</a:t>
            </a:r>
          </a:p>
        </p:txBody>
      </p:sp>
      <p:sp>
        <p:nvSpPr>
          <p:cNvPr id="31" name="TextBox 30">
            <a:extLst>
              <a:ext uri="{FF2B5EF4-FFF2-40B4-BE49-F238E27FC236}">
                <a16:creationId xmlns:a16="http://schemas.microsoft.com/office/drawing/2014/main" id="{00A2B2D9-359D-EA26-3B1B-88FC7D7E037E}"/>
              </a:ext>
            </a:extLst>
          </p:cNvPr>
          <p:cNvSpPr txBox="1"/>
          <p:nvPr/>
        </p:nvSpPr>
        <p:spPr>
          <a:xfrm>
            <a:off x="3790464" y="1299417"/>
            <a:ext cx="1184940" cy="369332"/>
          </a:xfrm>
          <a:prstGeom prst="rect">
            <a:avLst/>
          </a:prstGeom>
          <a:noFill/>
        </p:spPr>
        <p:txBody>
          <a:bodyPr wrap="none" rtlCol="0">
            <a:spAutoFit/>
          </a:bodyPr>
          <a:lstStyle/>
          <a:p>
            <a:r>
              <a:rPr lang="en-US" dirty="0"/>
              <a:t>ImageNet</a:t>
            </a:r>
          </a:p>
        </p:txBody>
      </p:sp>
      <p:cxnSp>
        <p:nvCxnSpPr>
          <p:cNvPr id="32" name="Straight Connector 31">
            <a:extLst>
              <a:ext uri="{FF2B5EF4-FFF2-40B4-BE49-F238E27FC236}">
                <a16:creationId xmlns:a16="http://schemas.microsoft.com/office/drawing/2014/main" id="{F421D292-AD62-4EE5-CDC9-F7D6492E8D12}"/>
              </a:ext>
            </a:extLst>
          </p:cNvPr>
          <p:cNvCxnSpPr/>
          <p:nvPr/>
        </p:nvCxnSpPr>
        <p:spPr>
          <a:xfrm>
            <a:off x="6757094" y="3236378"/>
            <a:ext cx="0" cy="14496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Circle: Hollow 33">
            <a:extLst>
              <a:ext uri="{FF2B5EF4-FFF2-40B4-BE49-F238E27FC236}">
                <a16:creationId xmlns:a16="http://schemas.microsoft.com/office/drawing/2014/main" id="{A68E2CC7-D2FB-46CA-9335-44CCD4105FEB}"/>
              </a:ext>
            </a:extLst>
          </p:cNvPr>
          <p:cNvSpPr/>
          <p:nvPr/>
        </p:nvSpPr>
        <p:spPr>
          <a:xfrm>
            <a:off x="6489466" y="2984430"/>
            <a:ext cx="524106" cy="503896"/>
          </a:xfrm>
          <a:prstGeom prst="donut">
            <a:avLst>
              <a:gd name="adj" fmla="val 584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669D7AE7-3B43-C6C8-7796-86AD1236A2A2}"/>
              </a:ext>
            </a:extLst>
          </p:cNvPr>
          <p:cNvSpPr/>
          <p:nvPr/>
        </p:nvSpPr>
        <p:spPr>
          <a:xfrm>
            <a:off x="6702656" y="4568446"/>
            <a:ext cx="130304" cy="1173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c 35">
            <a:extLst>
              <a:ext uri="{FF2B5EF4-FFF2-40B4-BE49-F238E27FC236}">
                <a16:creationId xmlns:a16="http://schemas.microsoft.com/office/drawing/2014/main" id="{99B28DAB-1181-C8A2-41D8-A329BF3940EE}"/>
              </a:ext>
            </a:extLst>
          </p:cNvPr>
          <p:cNvSpPr/>
          <p:nvPr/>
        </p:nvSpPr>
        <p:spPr>
          <a:xfrm>
            <a:off x="6346790" y="2790268"/>
            <a:ext cx="881086" cy="825412"/>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B3E768CA-BEE1-A0E6-4388-082BE8DCE4E6}"/>
              </a:ext>
            </a:extLst>
          </p:cNvPr>
          <p:cNvSpPr txBox="1"/>
          <p:nvPr/>
        </p:nvSpPr>
        <p:spPr>
          <a:xfrm>
            <a:off x="6418995" y="2515959"/>
            <a:ext cx="697627" cy="369332"/>
          </a:xfrm>
          <a:prstGeom prst="rect">
            <a:avLst/>
          </a:prstGeom>
          <a:noFill/>
        </p:spPr>
        <p:txBody>
          <a:bodyPr wrap="none" rtlCol="0">
            <a:spAutoFit/>
          </a:bodyPr>
          <a:lstStyle/>
          <a:p>
            <a:r>
              <a:rPr lang="en-US" dirty="0">
                <a:solidFill>
                  <a:schemeClr val="accent2"/>
                </a:solidFill>
              </a:rPr>
              <a:t>2015</a:t>
            </a:r>
          </a:p>
        </p:txBody>
      </p:sp>
      <p:sp>
        <p:nvSpPr>
          <p:cNvPr id="38" name="TextBox 37">
            <a:extLst>
              <a:ext uri="{FF2B5EF4-FFF2-40B4-BE49-F238E27FC236}">
                <a16:creationId xmlns:a16="http://schemas.microsoft.com/office/drawing/2014/main" id="{F19B0595-FC06-BA8D-9B67-1B4A68290EFC}"/>
              </a:ext>
            </a:extLst>
          </p:cNvPr>
          <p:cNvSpPr txBox="1"/>
          <p:nvPr/>
        </p:nvSpPr>
        <p:spPr>
          <a:xfrm>
            <a:off x="6352663" y="4726283"/>
            <a:ext cx="1915974" cy="369332"/>
          </a:xfrm>
          <a:prstGeom prst="rect">
            <a:avLst/>
          </a:prstGeom>
          <a:noFill/>
        </p:spPr>
        <p:txBody>
          <a:bodyPr wrap="none" rtlCol="0">
            <a:spAutoFit/>
          </a:bodyPr>
          <a:lstStyle/>
          <a:p>
            <a:r>
              <a:rPr lang="en-US" dirty="0"/>
              <a:t>Open AI founded</a:t>
            </a:r>
          </a:p>
        </p:txBody>
      </p:sp>
      <p:sp>
        <p:nvSpPr>
          <p:cNvPr id="33" name="Oval 32">
            <a:extLst>
              <a:ext uri="{FF2B5EF4-FFF2-40B4-BE49-F238E27FC236}">
                <a16:creationId xmlns:a16="http://schemas.microsoft.com/office/drawing/2014/main" id="{ED179BF3-23BD-D7AF-BD5D-91EEE9E1FE33}"/>
              </a:ext>
            </a:extLst>
          </p:cNvPr>
          <p:cNvSpPr/>
          <p:nvPr/>
        </p:nvSpPr>
        <p:spPr>
          <a:xfrm>
            <a:off x="6615639" y="3102319"/>
            <a:ext cx="282434" cy="2868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325D36FD-22DA-06AE-1A5C-69ECC8F04E76}"/>
              </a:ext>
            </a:extLst>
          </p:cNvPr>
          <p:cNvCxnSpPr/>
          <p:nvPr/>
        </p:nvCxnSpPr>
        <p:spPr>
          <a:xfrm>
            <a:off x="9389336" y="1761266"/>
            <a:ext cx="0" cy="1449658"/>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p:sp>
        <p:nvSpPr>
          <p:cNvPr id="49" name="Oval 48">
            <a:extLst>
              <a:ext uri="{FF2B5EF4-FFF2-40B4-BE49-F238E27FC236}">
                <a16:creationId xmlns:a16="http://schemas.microsoft.com/office/drawing/2014/main" id="{3E811C99-AD0D-EE97-BC47-ADA213CB3F9F}"/>
              </a:ext>
            </a:extLst>
          </p:cNvPr>
          <p:cNvSpPr/>
          <p:nvPr/>
        </p:nvSpPr>
        <p:spPr>
          <a:xfrm>
            <a:off x="9259032" y="3076865"/>
            <a:ext cx="282434" cy="2868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ircle: Hollow 49">
            <a:extLst>
              <a:ext uri="{FF2B5EF4-FFF2-40B4-BE49-F238E27FC236}">
                <a16:creationId xmlns:a16="http://schemas.microsoft.com/office/drawing/2014/main" id="{6B396359-9D4F-0234-3997-FBFF761BDF3E}"/>
              </a:ext>
            </a:extLst>
          </p:cNvPr>
          <p:cNvSpPr/>
          <p:nvPr/>
        </p:nvSpPr>
        <p:spPr>
          <a:xfrm>
            <a:off x="9132859" y="2958976"/>
            <a:ext cx="524106" cy="503896"/>
          </a:xfrm>
          <a:prstGeom prst="donut">
            <a:avLst>
              <a:gd name="adj" fmla="val 584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E4081EC1-E309-8750-F9B0-E4A81F9F3EC3}"/>
              </a:ext>
            </a:extLst>
          </p:cNvPr>
          <p:cNvSpPr/>
          <p:nvPr/>
        </p:nvSpPr>
        <p:spPr>
          <a:xfrm>
            <a:off x="9328005" y="1723845"/>
            <a:ext cx="133814" cy="1435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id="{042D1C10-681F-6C31-D14B-15E970D10C27}"/>
              </a:ext>
            </a:extLst>
          </p:cNvPr>
          <p:cNvSpPr/>
          <p:nvPr/>
        </p:nvSpPr>
        <p:spPr>
          <a:xfrm>
            <a:off x="8973412"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3F939134-C932-23BF-3816-DC43E4E381FA}"/>
              </a:ext>
            </a:extLst>
          </p:cNvPr>
          <p:cNvSpPr txBox="1"/>
          <p:nvPr/>
        </p:nvSpPr>
        <p:spPr>
          <a:xfrm>
            <a:off x="9038989" y="3615680"/>
            <a:ext cx="697627" cy="369332"/>
          </a:xfrm>
          <a:prstGeom prst="rect">
            <a:avLst/>
          </a:prstGeom>
          <a:noFill/>
        </p:spPr>
        <p:txBody>
          <a:bodyPr wrap="none" rtlCol="0">
            <a:spAutoFit/>
          </a:bodyPr>
          <a:lstStyle/>
          <a:p>
            <a:r>
              <a:rPr lang="en-US" dirty="0">
                <a:solidFill>
                  <a:srgbClr val="7030A0"/>
                </a:solidFill>
              </a:rPr>
              <a:t>2016</a:t>
            </a:r>
          </a:p>
        </p:txBody>
      </p:sp>
      <p:sp>
        <p:nvSpPr>
          <p:cNvPr id="54" name="TextBox 53">
            <a:extLst>
              <a:ext uri="{FF2B5EF4-FFF2-40B4-BE49-F238E27FC236}">
                <a16:creationId xmlns:a16="http://schemas.microsoft.com/office/drawing/2014/main" id="{42FEC34F-280F-4223-C6E2-EAE1E293BD91}"/>
              </a:ext>
            </a:extLst>
          </p:cNvPr>
          <p:cNvSpPr txBox="1"/>
          <p:nvPr/>
        </p:nvSpPr>
        <p:spPr>
          <a:xfrm>
            <a:off x="8096491" y="1048657"/>
            <a:ext cx="1462901" cy="646331"/>
          </a:xfrm>
          <a:prstGeom prst="rect">
            <a:avLst/>
          </a:prstGeom>
          <a:noFill/>
        </p:spPr>
        <p:txBody>
          <a:bodyPr wrap="none" rtlCol="0">
            <a:spAutoFit/>
          </a:bodyPr>
          <a:lstStyle/>
          <a:p>
            <a:r>
              <a:rPr lang="en-US" dirty="0"/>
              <a:t>DeepMind’s </a:t>
            </a:r>
          </a:p>
          <a:p>
            <a:r>
              <a:rPr lang="en-US" dirty="0"/>
              <a:t>AlphaGo</a:t>
            </a:r>
          </a:p>
        </p:txBody>
      </p:sp>
      <p:sp>
        <p:nvSpPr>
          <p:cNvPr id="2" name="TextBox 1">
            <a:extLst>
              <a:ext uri="{FF2B5EF4-FFF2-40B4-BE49-F238E27FC236}">
                <a16:creationId xmlns:a16="http://schemas.microsoft.com/office/drawing/2014/main" id="{96FDFF3F-5C9A-FA7A-7E5C-6E90C6A0036D}"/>
              </a:ext>
            </a:extLst>
          </p:cNvPr>
          <p:cNvSpPr txBox="1"/>
          <p:nvPr/>
        </p:nvSpPr>
        <p:spPr>
          <a:xfrm>
            <a:off x="92522" y="128638"/>
            <a:ext cx="2460930" cy="461665"/>
          </a:xfrm>
          <a:prstGeom prst="rect">
            <a:avLst/>
          </a:prstGeom>
          <a:noFill/>
        </p:spPr>
        <p:txBody>
          <a:bodyPr wrap="none" rtlCol="0">
            <a:spAutoFit/>
          </a:bodyPr>
          <a:lstStyle/>
          <a:p>
            <a:r>
              <a:rPr lang="en-US" sz="2400" b="1" dirty="0">
                <a:solidFill>
                  <a:srgbClr val="002060"/>
                </a:solidFill>
              </a:rPr>
              <a:t>AI Renaissance</a:t>
            </a:r>
          </a:p>
        </p:txBody>
      </p:sp>
      <p:pic>
        <p:nvPicPr>
          <p:cNvPr id="3" name="Picture 2" descr="How IBM's Deep Blue Beat World Champion Chess Player Garry Kasparov - IEEE  Spectrum">
            <a:extLst>
              <a:ext uri="{FF2B5EF4-FFF2-40B4-BE49-F238E27FC236}">
                <a16:creationId xmlns:a16="http://schemas.microsoft.com/office/drawing/2014/main" id="{0B0AD0BB-FB70-1646-C1C6-6FFB96D65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176" y="5061549"/>
            <a:ext cx="1915974" cy="1436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Google &amp; DeepMind Researchers Revamp ImageNet | Synced">
            <a:extLst>
              <a:ext uri="{FF2B5EF4-FFF2-40B4-BE49-F238E27FC236}">
                <a16:creationId xmlns:a16="http://schemas.microsoft.com/office/drawing/2014/main" id="{4A44BC2E-6C01-BACB-7DE9-1BDE4F4CC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030" y="341373"/>
            <a:ext cx="2657807" cy="1308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miro.medium.com/v2/resize:fit:1400/0*9ZamkwQb4zvZG...">
            <a:extLst>
              <a:ext uri="{FF2B5EF4-FFF2-40B4-BE49-F238E27FC236}">
                <a16:creationId xmlns:a16="http://schemas.microsoft.com/office/drawing/2014/main" id="{5FDBB283-F485-ED90-54B7-6F5127992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850" y="341373"/>
            <a:ext cx="2583628" cy="1454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2800B18-032A-3D56-3570-2B41B62A2A7B}"/>
              </a:ext>
            </a:extLst>
          </p:cNvPr>
          <p:cNvPicPr>
            <a:picLocks noChangeAspect="1"/>
          </p:cNvPicPr>
          <p:nvPr/>
        </p:nvPicPr>
        <p:blipFill>
          <a:blip r:embed="rId6"/>
          <a:stretch>
            <a:fillRect/>
          </a:stretch>
        </p:blipFill>
        <p:spPr>
          <a:xfrm>
            <a:off x="5690914" y="4774763"/>
            <a:ext cx="2851416" cy="748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67736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000"/>
                            </p:stCondLst>
                            <p:childTnLst>
                              <p:par>
                                <p:cTn id="21" presetID="10" presetClass="entr" presetSubtype="0" fill="hold" grpId="0" nodeType="afterEffect">
                                  <p:stCondLst>
                                    <p:cond delay="5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4000"/>
                            </p:stCondLst>
                            <p:childTnLst>
                              <p:par>
                                <p:cTn id="25" presetID="10" presetClass="entr" presetSubtype="0" fill="hold" grpId="0" nodeType="after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6000"/>
                            </p:stCondLst>
                            <p:childTnLst>
                              <p:par>
                                <p:cTn id="33" presetID="10" presetClass="entr" presetSubtype="0" fill="hold" grpId="0" nodeType="afterEffect">
                                  <p:stCondLst>
                                    <p:cond delay="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par>
                          <p:cTn id="72" fill="hold">
                            <p:stCondLst>
                              <p:cond delay="4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500"/>
                                        <p:tgtEl>
                                          <p:spTgt spid="10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par>
                          <p:cTn id="85" fill="hold">
                            <p:stCondLst>
                              <p:cond delay="1000"/>
                            </p:stCondLst>
                            <p:childTnLst>
                              <p:par>
                                <p:cTn id="86" presetID="10" presetClass="entr" presetSubtype="0" fill="hold" grpId="0" nodeType="afterEffect">
                                  <p:stCondLst>
                                    <p:cond delay="50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par>
                          <p:cTn id="89" fill="hold">
                            <p:stCondLst>
                              <p:cond delay="2000"/>
                            </p:stCondLst>
                            <p:childTnLst>
                              <p:par>
                                <p:cTn id="90" presetID="10" presetClass="entr" presetSubtype="0" fill="hold" nodeType="afterEffect">
                                  <p:stCondLst>
                                    <p:cond delay="50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cTn>
                              </p:par>
                            </p:childTnLst>
                          </p:cTn>
                        </p:par>
                        <p:par>
                          <p:cTn id="93" fill="hold">
                            <p:stCondLst>
                              <p:cond delay="3000"/>
                            </p:stCondLst>
                            <p:childTnLst>
                              <p:par>
                                <p:cTn id="94" presetID="10" presetClass="entr" presetSubtype="0" fill="hold" grpId="0" nodeType="afterEffect">
                                  <p:stCondLst>
                                    <p:cond delay="50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childTnLst>
                          </p:cTn>
                        </p:par>
                        <p:par>
                          <p:cTn id="97" fill="hold">
                            <p:stCondLst>
                              <p:cond delay="4000"/>
                            </p:stCondLst>
                            <p:childTnLst>
                              <p:par>
                                <p:cTn id="98" presetID="10" presetClass="entr" presetSubtype="0" fill="hold" grpId="0" nodeType="afterEffect">
                                  <p:stCondLst>
                                    <p:cond delay="50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childTnLst>
                          </p:cTn>
                        </p:par>
                        <p:par>
                          <p:cTn id="101" fill="hold">
                            <p:stCondLst>
                              <p:cond delay="5000"/>
                            </p:stCondLst>
                            <p:childTnLst>
                              <p:par>
                                <p:cTn id="102" presetID="10" presetClass="entr" presetSubtype="0" fill="hold" grpId="0" nodeType="afterEffect">
                                  <p:stCondLst>
                                    <p:cond delay="50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par>
                          <p:cTn id="105" fill="hold">
                            <p:stCondLst>
                              <p:cond delay="6000"/>
                            </p:stCondLst>
                            <p:childTnLst>
                              <p:par>
                                <p:cTn id="106" presetID="10" presetClass="entr" presetSubtype="0" fill="hold" grpId="0" nodeType="afterEffect">
                                  <p:stCondLst>
                                    <p:cond delay="50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childTnLst>
                          </p:cTn>
                        </p:par>
                        <p:par>
                          <p:cTn id="109" fill="hold">
                            <p:stCondLst>
                              <p:cond delay="7000"/>
                            </p:stCondLst>
                            <p:childTnLst>
                              <p:par>
                                <p:cTn id="110" presetID="10" presetClass="entr" presetSubtype="0" fill="hold" nodeType="after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fade">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500"/>
                                        <p:tgtEl>
                                          <p:spTgt spid="48"/>
                                        </p:tgtEl>
                                      </p:cBhvr>
                                    </p:animEffect>
                                  </p:childTnLst>
                                </p:cTn>
                              </p:par>
                            </p:childTnLst>
                          </p:cTn>
                        </p:par>
                        <p:par>
                          <p:cTn id="118" fill="hold">
                            <p:stCondLst>
                              <p:cond delay="500"/>
                            </p:stCondLst>
                            <p:childTnLst>
                              <p:par>
                                <p:cTn id="119" presetID="10"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animEffect transition="in" filter="fade">
                                      <p:cBhvr>
                                        <p:cTn id="121" dur="500"/>
                                        <p:tgtEl>
                                          <p:spTgt spid="49"/>
                                        </p:tgtEl>
                                      </p:cBhvr>
                                    </p:animEffect>
                                  </p:childTnLst>
                                </p:cTn>
                              </p:par>
                            </p:childTnLst>
                          </p:cTn>
                        </p:par>
                        <p:par>
                          <p:cTn id="122" fill="hold">
                            <p:stCondLst>
                              <p:cond delay="1000"/>
                            </p:stCondLst>
                            <p:childTnLst>
                              <p:par>
                                <p:cTn id="123" presetID="10" presetClass="entr" presetSubtype="0" fill="hold" grpId="0" nodeType="after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fade">
                                      <p:cBhvr>
                                        <p:cTn id="125" dur="500"/>
                                        <p:tgtEl>
                                          <p:spTgt spid="50"/>
                                        </p:tgtEl>
                                      </p:cBhvr>
                                    </p:animEffect>
                                  </p:childTnLst>
                                </p:cTn>
                              </p:par>
                            </p:childTnLst>
                          </p:cTn>
                        </p:par>
                        <p:par>
                          <p:cTn id="126" fill="hold">
                            <p:stCondLst>
                              <p:cond delay="1500"/>
                            </p:stCondLst>
                            <p:childTnLst>
                              <p:par>
                                <p:cTn id="127" presetID="10" presetClass="entr" presetSubtype="0" fill="hold" grpId="0" nodeType="after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fade">
                                      <p:cBhvr>
                                        <p:cTn id="129" dur="500"/>
                                        <p:tgtEl>
                                          <p:spTgt spid="53"/>
                                        </p:tgtEl>
                                      </p:cBhvr>
                                    </p:animEffect>
                                  </p:childTnLst>
                                </p:cTn>
                              </p:par>
                            </p:childTnLst>
                          </p:cTn>
                        </p:par>
                        <p:par>
                          <p:cTn id="130" fill="hold">
                            <p:stCondLst>
                              <p:cond delay="2000"/>
                            </p:stCondLst>
                            <p:childTnLst>
                              <p:par>
                                <p:cTn id="131" presetID="10" presetClass="entr" presetSubtype="0" fill="hold" nodeType="after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childTnLst>
                          </p:cTn>
                        </p:par>
                        <p:par>
                          <p:cTn id="134" fill="hold">
                            <p:stCondLst>
                              <p:cond delay="2500"/>
                            </p:stCondLst>
                            <p:childTnLst>
                              <p:par>
                                <p:cTn id="135" presetID="10" presetClass="entr" presetSubtype="0" fill="hold" grpId="0" nodeType="after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fade">
                                      <p:cBhvr>
                                        <p:cTn id="137" dur="500"/>
                                        <p:tgtEl>
                                          <p:spTgt spid="51"/>
                                        </p:tgtEl>
                                      </p:cBhvr>
                                    </p:animEffect>
                                  </p:childTnLst>
                                </p:cTn>
                              </p:par>
                            </p:childTnLst>
                          </p:cTn>
                        </p:par>
                        <p:par>
                          <p:cTn id="138" fill="hold">
                            <p:stCondLst>
                              <p:cond delay="3000"/>
                            </p:stCondLst>
                            <p:childTnLst>
                              <p:par>
                                <p:cTn id="139" presetID="10" presetClass="entr" presetSubtype="0" fill="hold" grpId="0" nodeType="afterEffect">
                                  <p:stCondLst>
                                    <p:cond delay="0"/>
                                  </p:stCondLst>
                                  <p:childTnLst>
                                    <p:set>
                                      <p:cBhvr>
                                        <p:cTn id="140" dur="1" fill="hold">
                                          <p:stCondLst>
                                            <p:cond delay="0"/>
                                          </p:stCondLst>
                                        </p:cTn>
                                        <p:tgtEl>
                                          <p:spTgt spid="52"/>
                                        </p:tgtEl>
                                        <p:attrNameLst>
                                          <p:attrName>style.visibility</p:attrName>
                                        </p:attrNameLst>
                                      </p:cBhvr>
                                      <p:to>
                                        <p:strVal val="visible"/>
                                      </p:to>
                                    </p:set>
                                    <p:animEffect transition="in" filter="fade">
                                      <p:cBhvr>
                                        <p:cTn id="141" dur="500"/>
                                        <p:tgtEl>
                                          <p:spTgt spid="52"/>
                                        </p:tgtEl>
                                      </p:cBhvr>
                                    </p:animEffect>
                                  </p:childTnLst>
                                </p:cTn>
                              </p:par>
                            </p:childTnLst>
                          </p:cTn>
                        </p:par>
                        <p:par>
                          <p:cTn id="142" fill="hold">
                            <p:stCondLst>
                              <p:cond delay="3500"/>
                            </p:stCondLst>
                            <p:childTnLst>
                              <p:par>
                                <p:cTn id="143" presetID="10" presetClass="entr" presetSubtype="0" fill="hold" grpId="0" nodeType="after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fade">
                                      <p:cBhvr>
                                        <p:cTn id="145" dur="500"/>
                                        <p:tgtEl>
                                          <p:spTgt spid="54"/>
                                        </p:tgtEl>
                                      </p:cBhvr>
                                    </p:animEffect>
                                  </p:childTnLst>
                                </p:cTn>
                              </p:par>
                            </p:childTnLst>
                          </p:cTn>
                        </p:par>
                        <p:par>
                          <p:cTn id="146" fill="hold">
                            <p:stCondLst>
                              <p:cond delay="4000"/>
                            </p:stCondLst>
                            <p:childTnLst>
                              <p:par>
                                <p:cTn id="147" presetID="10" presetClass="entr" presetSubtype="0" fill="hold" nodeType="afterEffect">
                                  <p:stCondLst>
                                    <p:cond delay="0"/>
                                  </p:stCondLst>
                                  <p:childTnLst>
                                    <p:set>
                                      <p:cBhvr>
                                        <p:cTn id="148" dur="1" fill="hold">
                                          <p:stCondLst>
                                            <p:cond delay="0"/>
                                          </p:stCondLst>
                                        </p:cTn>
                                        <p:tgtEl>
                                          <p:spTgt spid="1028"/>
                                        </p:tgtEl>
                                        <p:attrNameLst>
                                          <p:attrName>style.visibility</p:attrName>
                                        </p:attrNameLst>
                                      </p:cBhvr>
                                      <p:to>
                                        <p:strVal val="visible"/>
                                      </p:to>
                                    </p:set>
                                    <p:animEffect transition="in" filter="fade">
                                      <p:cBhvr>
                                        <p:cTn id="149" dur="500"/>
                                        <p:tgtEl>
                                          <p:spTgt spid="1028"/>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fade">
                                      <p:cBhvr>
                                        <p:cTn id="15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P spid="19" grpId="0" animBg="1"/>
      <p:bldP spid="23" grpId="0" animBg="1"/>
      <p:bldP spid="24" grpId="0" animBg="1"/>
      <p:bldP spid="25" grpId="0" animBg="1"/>
      <p:bldP spid="26" grpId="0" animBg="1"/>
      <p:bldP spid="28" grpId="0"/>
      <p:bldP spid="29" grpId="0"/>
      <p:bldP spid="30" grpId="0"/>
      <p:bldP spid="31" grpId="0"/>
      <p:bldP spid="34" grpId="0" animBg="1"/>
      <p:bldP spid="35" grpId="0" animBg="1"/>
      <p:bldP spid="36" grpId="0" animBg="1"/>
      <p:bldP spid="37" grpId="0"/>
      <p:bldP spid="38" grpId="0"/>
      <p:bldP spid="33" grpId="0" animBg="1"/>
      <p:bldP spid="49" grpId="0" animBg="1"/>
      <p:bldP spid="50" grpId="0" animBg="1"/>
      <p:bldP spid="51" grpId="0" animBg="1"/>
      <p:bldP spid="52" grpId="0" animBg="1"/>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ACCE7558-232A-2596-B00D-252FAD680CCA}"/>
              </a:ext>
            </a:extLst>
          </p:cNvPr>
          <p:cNvCxnSpPr>
            <a:cxnSpLocks/>
          </p:cNvCxnSpPr>
          <p:nvPr/>
        </p:nvCxnSpPr>
        <p:spPr>
          <a:xfrm flipV="1">
            <a:off x="9328005" y="3232380"/>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F411EEA-3C11-C2A1-D70D-B7C634F94D91}"/>
              </a:ext>
            </a:extLst>
          </p:cNvPr>
          <p:cNvCxnSpPr>
            <a:cxnSpLocks/>
          </p:cNvCxnSpPr>
          <p:nvPr/>
        </p:nvCxnSpPr>
        <p:spPr>
          <a:xfrm>
            <a:off x="6893837"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110872-A14A-78AA-B7D7-A91796FCC73E}"/>
              </a:ext>
            </a:extLst>
          </p:cNvPr>
          <p:cNvCxnSpPr>
            <a:cxnSpLocks/>
          </p:cNvCxnSpPr>
          <p:nvPr/>
        </p:nvCxnSpPr>
        <p:spPr>
          <a:xfrm flipV="1">
            <a:off x="3916392" y="3234875"/>
            <a:ext cx="2851416" cy="15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EBE860-5D09-906C-AA3F-8950B2A0C1F1}"/>
              </a:ext>
            </a:extLst>
          </p:cNvPr>
          <p:cNvCxnSpPr/>
          <p:nvPr/>
        </p:nvCxnSpPr>
        <p:spPr>
          <a:xfrm>
            <a:off x="1730122" y="3236378"/>
            <a:ext cx="0" cy="14496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E79F2-EB27-9409-851E-821B39FE81FB}"/>
              </a:ext>
            </a:extLst>
          </p:cNvPr>
          <p:cNvCxnSpPr>
            <a:cxnSpLocks/>
          </p:cNvCxnSpPr>
          <p:nvPr/>
        </p:nvCxnSpPr>
        <p:spPr>
          <a:xfrm>
            <a:off x="0" y="3245005"/>
            <a:ext cx="17301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7FC7F4DF-2B7F-63BE-1D24-F3EC6575227D}"/>
              </a:ext>
            </a:extLst>
          </p:cNvPr>
          <p:cNvSpPr/>
          <p:nvPr/>
        </p:nvSpPr>
        <p:spPr>
          <a:xfrm>
            <a:off x="1588667" y="3102319"/>
            <a:ext cx="282434" cy="28686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ircle: Hollow 6">
            <a:extLst>
              <a:ext uri="{FF2B5EF4-FFF2-40B4-BE49-F238E27FC236}">
                <a16:creationId xmlns:a16="http://schemas.microsoft.com/office/drawing/2014/main" id="{25009424-9E65-655C-CF29-3835612BB452}"/>
              </a:ext>
            </a:extLst>
          </p:cNvPr>
          <p:cNvSpPr/>
          <p:nvPr/>
        </p:nvSpPr>
        <p:spPr>
          <a:xfrm>
            <a:off x="1462494" y="2984430"/>
            <a:ext cx="524106" cy="503896"/>
          </a:xfrm>
          <a:prstGeom prst="donut">
            <a:avLst>
              <a:gd name="adj" fmla="val 5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FE8C4DC5-CF0A-BBB1-2951-C178249AA638}"/>
              </a:ext>
            </a:extLst>
          </p:cNvPr>
          <p:cNvSpPr/>
          <p:nvPr/>
        </p:nvSpPr>
        <p:spPr>
          <a:xfrm>
            <a:off x="1675684" y="4568446"/>
            <a:ext cx="130304" cy="11738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3E754564-C7CB-28C3-1EBD-1CD188A106FD}"/>
              </a:ext>
            </a:extLst>
          </p:cNvPr>
          <p:cNvSpPr/>
          <p:nvPr/>
        </p:nvSpPr>
        <p:spPr>
          <a:xfrm>
            <a:off x="1366732" y="2835426"/>
            <a:ext cx="730545" cy="755843"/>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AF1ED6D-B3F7-C8A2-38FA-749172D292AF}"/>
              </a:ext>
            </a:extLst>
          </p:cNvPr>
          <p:cNvCxnSpPr/>
          <p:nvPr/>
        </p:nvCxnSpPr>
        <p:spPr>
          <a:xfrm>
            <a:off x="4190874" y="1761266"/>
            <a:ext cx="0" cy="14496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EEDE78D7-1B88-60AA-0E64-0EB9D55887D1}"/>
              </a:ext>
            </a:extLst>
          </p:cNvPr>
          <p:cNvCxnSpPr>
            <a:cxnSpLocks/>
          </p:cNvCxnSpPr>
          <p:nvPr/>
        </p:nvCxnSpPr>
        <p:spPr>
          <a:xfrm>
            <a:off x="1695375" y="3234875"/>
            <a:ext cx="253212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1CA1C82-3A31-BC87-4BEB-CF32B78D33B4}"/>
              </a:ext>
            </a:extLst>
          </p:cNvPr>
          <p:cNvSpPr/>
          <p:nvPr/>
        </p:nvSpPr>
        <p:spPr>
          <a:xfrm>
            <a:off x="4060570" y="3076865"/>
            <a:ext cx="282434" cy="286868"/>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ircle: Hollow 23">
            <a:extLst>
              <a:ext uri="{FF2B5EF4-FFF2-40B4-BE49-F238E27FC236}">
                <a16:creationId xmlns:a16="http://schemas.microsoft.com/office/drawing/2014/main" id="{44B6A5C3-D59D-2EB5-C6B7-5B760AD9BA79}"/>
              </a:ext>
            </a:extLst>
          </p:cNvPr>
          <p:cNvSpPr/>
          <p:nvPr/>
        </p:nvSpPr>
        <p:spPr>
          <a:xfrm>
            <a:off x="3934397" y="2958976"/>
            <a:ext cx="524106" cy="503896"/>
          </a:xfrm>
          <a:prstGeom prst="donut">
            <a:avLst>
              <a:gd name="adj" fmla="val 5844"/>
            </a:avLst>
          </a:prstGeom>
          <a:solidFill>
            <a:srgbClr val="EA51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CA81DB8C-AC7D-C75F-40FC-E84D98F7358D}"/>
              </a:ext>
            </a:extLst>
          </p:cNvPr>
          <p:cNvSpPr/>
          <p:nvPr/>
        </p:nvSpPr>
        <p:spPr>
          <a:xfrm>
            <a:off x="4129543" y="1723845"/>
            <a:ext cx="133814" cy="143533"/>
          </a:xfrm>
          <a:prstGeom prst="ellipse">
            <a:avLst/>
          </a:prstGeom>
          <a:solidFill>
            <a:srgbClr val="EA51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D09958E0-0670-D36C-9993-5BB7D1DB876A}"/>
              </a:ext>
            </a:extLst>
          </p:cNvPr>
          <p:cNvSpPr/>
          <p:nvPr/>
        </p:nvSpPr>
        <p:spPr>
          <a:xfrm>
            <a:off x="3774950"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BE367C3E-6738-0E34-3051-8705C8FBC8EC}"/>
              </a:ext>
            </a:extLst>
          </p:cNvPr>
          <p:cNvSpPr txBox="1"/>
          <p:nvPr/>
        </p:nvSpPr>
        <p:spPr>
          <a:xfrm>
            <a:off x="1392023" y="2515959"/>
            <a:ext cx="1031051" cy="369332"/>
          </a:xfrm>
          <a:prstGeom prst="rect">
            <a:avLst/>
          </a:prstGeom>
          <a:noFill/>
        </p:spPr>
        <p:txBody>
          <a:bodyPr wrap="none" rtlCol="0">
            <a:spAutoFit/>
          </a:bodyPr>
          <a:lstStyle/>
          <a:p>
            <a:r>
              <a:rPr lang="en-US" dirty="0"/>
              <a:t>2017-18</a:t>
            </a:r>
          </a:p>
        </p:txBody>
      </p:sp>
      <p:sp>
        <p:nvSpPr>
          <p:cNvPr id="30" name="TextBox 29">
            <a:extLst>
              <a:ext uri="{FF2B5EF4-FFF2-40B4-BE49-F238E27FC236}">
                <a16:creationId xmlns:a16="http://schemas.microsoft.com/office/drawing/2014/main" id="{C9F5D930-B31F-063A-B719-F542619B096A}"/>
              </a:ext>
            </a:extLst>
          </p:cNvPr>
          <p:cNvSpPr txBox="1"/>
          <p:nvPr/>
        </p:nvSpPr>
        <p:spPr>
          <a:xfrm>
            <a:off x="3840527" y="3615680"/>
            <a:ext cx="1031051" cy="369332"/>
          </a:xfrm>
          <a:prstGeom prst="rect">
            <a:avLst/>
          </a:prstGeom>
          <a:noFill/>
        </p:spPr>
        <p:txBody>
          <a:bodyPr wrap="none" rtlCol="0">
            <a:spAutoFit/>
          </a:bodyPr>
          <a:lstStyle/>
          <a:p>
            <a:r>
              <a:rPr lang="en-US" dirty="0">
                <a:solidFill>
                  <a:srgbClr val="EA510C"/>
                </a:solidFill>
              </a:rPr>
              <a:t>2019-20</a:t>
            </a:r>
          </a:p>
        </p:txBody>
      </p:sp>
      <p:sp>
        <p:nvSpPr>
          <p:cNvPr id="31" name="TextBox 30">
            <a:extLst>
              <a:ext uri="{FF2B5EF4-FFF2-40B4-BE49-F238E27FC236}">
                <a16:creationId xmlns:a16="http://schemas.microsoft.com/office/drawing/2014/main" id="{00A2B2D9-359D-EA26-3B1B-88FC7D7E037E}"/>
              </a:ext>
            </a:extLst>
          </p:cNvPr>
          <p:cNvSpPr txBox="1"/>
          <p:nvPr/>
        </p:nvSpPr>
        <p:spPr>
          <a:xfrm>
            <a:off x="2545236" y="966905"/>
            <a:ext cx="3660105" cy="646331"/>
          </a:xfrm>
          <a:prstGeom prst="rect">
            <a:avLst/>
          </a:prstGeom>
          <a:noFill/>
        </p:spPr>
        <p:txBody>
          <a:bodyPr wrap="none" rtlCol="0">
            <a:spAutoFit/>
          </a:bodyPr>
          <a:lstStyle/>
          <a:p>
            <a:r>
              <a:rPr lang="en-US" dirty="0"/>
              <a:t>Microsoft Backed Open AI</a:t>
            </a:r>
            <a:br>
              <a:rPr lang="en-US" dirty="0"/>
            </a:br>
            <a:r>
              <a:rPr lang="en-US" dirty="0"/>
              <a:t>Open AI releases </a:t>
            </a:r>
            <a:r>
              <a:rPr lang="en-US" b="1" dirty="0"/>
              <a:t>GPT-3, DALL-E</a:t>
            </a:r>
          </a:p>
        </p:txBody>
      </p:sp>
      <p:cxnSp>
        <p:nvCxnSpPr>
          <p:cNvPr id="32" name="Straight Connector 31">
            <a:extLst>
              <a:ext uri="{FF2B5EF4-FFF2-40B4-BE49-F238E27FC236}">
                <a16:creationId xmlns:a16="http://schemas.microsoft.com/office/drawing/2014/main" id="{F421D292-AD62-4EE5-CDC9-F7D6492E8D12}"/>
              </a:ext>
            </a:extLst>
          </p:cNvPr>
          <p:cNvCxnSpPr/>
          <p:nvPr/>
        </p:nvCxnSpPr>
        <p:spPr>
          <a:xfrm>
            <a:off x="6757094" y="3236378"/>
            <a:ext cx="0" cy="14496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Circle: Hollow 33">
            <a:extLst>
              <a:ext uri="{FF2B5EF4-FFF2-40B4-BE49-F238E27FC236}">
                <a16:creationId xmlns:a16="http://schemas.microsoft.com/office/drawing/2014/main" id="{A68E2CC7-D2FB-46CA-9335-44CCD4105FEB}"/>
              </a:ext>
            </a:extLst>
          </p:cNvPr>
          <p:cNvSpPr/>
          <p:nvPr/>
        </p:nvSpPr>
        <p:spPr>
          <a:xfrm>
            <a:off x="6489466" y="2984430"/>
            <a:ext cx="524106" cy="503896"/>
          </a:xfrm>
          <a:prstGeom prst="donut">
            <a:avLst>
              <a:gd name="adj" fmla="val 584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669D7AE7-3B43-C6C8-7796-86AD1236A2A2}"/>
              </a:ext>
            </a:extLst>
          </p:cNvPr>
          <p:cNvSpPr/>
          <p:nvPr/>
        </p:nvSpPr>
        <p:spPr>
          <a:xfrm>
            <a:off x="6702656" y="4568446"/>
            <a:ext cx="130304" cy="1173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c 35">
            <a:extLst>
              <a:ext uri="{FF2B5EF4-FFF2-40B4-BE49-F238E27FC236}">
                <a16:creationId xmlns:a16="http://schemas.microsoft.com/office/drawing/2014/main" id="{99B28DAB-1181-C8A2-41D8-A329BF3940EE}"/>
              </a:ext>
            </a:extLst>
          </p:cNvPr>
          <p:cNvSpPr/>
          <p:nvPr/>
        </p:nvSpPr>
        <p:spPr>
          <a:xfrm>
            <a:off x="6346790" y="2790268"/>
            <a:ext cx="881086" cy="825412"/>
          </a:xfrm>
          <a:prstGeom prst="arc">
            <a:avLst>
              <a:gd name="adj1" fmla="val 5528747"/>
              <a:gd name="adj2" fmla="val 10691747"/>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B3E768CA-BEE1-A0E6-4388-082BE8DCE4E6}"/>
              </a:ext>
            </a:extLst>
          </p:cNvPr>
          <p:cNvSpPr txBox="1"/>
          <p:nvPr/>
        </p:nvSpPr>
        <p:spPr>
          <a:xfrm>
            <a:off x="6418995" y="2515959"/>
            <a:ext cx="1031051" cy="369332"/>
          </a:xfrm>
          <a:prstGeom prst="rect">
            <a:avLst/>
          </a:prstGeom>
          <a:noFill/>
        </p:spPr>
        <p:txBody>
          <a:bodyPr wrap="none" rtlCol="0">
            <a:spAutoFit/>
          </a:bodyPr>
          <a:lstStyle/>
          <a:p>
            <a:r>
              <a:rPr lang="en-US" dirty="0">
                <a:solidFill>
                  <a:schemeClr val="accent2"/>
                </a:solidFill>
              </a:rPr>
              <a:t>2021-22</a:t>
            </a:r>
          </a:p>
        </p:txBody>
      </p:sp>
      <p:sp>
        <p:nvSpPr>
          <p:cNvPr id="38" name="TextBox 37">
            <a:hlinkClick r:id="rId2" action="ppaction://hlinksldjump"/>
            <a:extLst>
              <a:ext uri="{FF2B5EF4-FFF2-40B4-BE49-F238E27FC236}">
                <a16:creationId xmlns:a16="http://schemas.microsoft.com/office/drawing/2014/main" id="{F19B0595-FC06-BA8D-9B67-1B4A68290EFC}"/>
              </a:ext>
            </a:extLst>
          </p:cNvPr>
          <p:cNvSpPr txBox="1"/>
          <p:nvPr/>
        </p:nvSpPr>
        <p:spPr>
          <a:xfrm>
            <a:off x="5342100" y="4788162"/>
            <a:ext cx="3839577" cy="646331"/>
          </a:xfrm>
          <a:prstGeom prst="rect">
            <a:avLst/>
          </a:prstGeom>
          <a:noFill/>
        </p:spPr>
        <p:txBody>
          <a:bodyPr wrap="none" rtlCol="0">
            <a:spAutoFit/>
          </a:bodyPr>
          <a:lstStyle/>
          <a:p>
            <a:r>
              <a:rPr lang="en-US" dirty="0"/>
              <a:t>GPT-3 Under Open-Source License</a:t>
            </a:r>
          </a:p>
          <a:p>
            <a:r>
              <a:rPr lang="en-US" dirty="0"/>
              <a:t>And GPT-Prime</a:t>
            </a:r>
          </a:p>
        </p:txBody>
      </p:sp>
      <p:sp>
        <p:nvSpPr>
          <p:cNvPr id="33" name="Oval 32">
            <a:extLst>
              <a:ext uri="{FF2B5EF4-FFF2-40B4-BE49-F238E27FC236}">
                <a16:creationId xmlns:a16="http://schemas.microsoft.com/office/drawing/2014/main" id="{ED179BF3-23BD-D7AF-BD5D-91EEE9E1FE33}"/>
              </a:ext>
            </a:extLst>
          </p:cNvPr>
          <p:cNvSpPr/>
          <p:nvPr/>
        </p:nvSpPr>
        <p:spPr>
          <a:xfrm>
            <a:off x="6615639" y="3102319"/>
            <a:ext cx="282434" cy="28686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325D36FD-22DA-06AE-1A5C-69ECC8F04E76}"/>
              </a:ext>
            </a:extLst>
          </p:cNvPr>
          <p:cNvCxnSpPr/>
          <p:nvPr/>
        </p:nvCxnSpPr>
        <p:spPr>
          <a:xfrm>
            <a:off x="9389336" y="1761266"/>
            <a:ext cx="0" cy="1449658"/>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p:sp>
        <p:nvSpPr>
          <p:cNvPr id="49" name="Oval 48">
            <a:extLst>
              <a:ext uri="{FF2B5EF4-FFF2-40B4-BE49-F238E27FC236}">
                <a16:creationId xmlns:a16="http://schemas.microsoft.com/office/drawing/2014/main" id="{3E811C99-AD0D-EE97-BC47-ADA213CB3F9F}"/>
              </a:ext>
            </a:extLst>
          </p:cNvPr>
          <p:cNvSpPr/>
          <p:nvPr/>
        </p:nvSpPr>
        <p:spPr>
          <a:xfrm>
            <a:off x="9259032" y="3076865"/>
            <a:ext cx="282434" cy="2868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ircle: Hollow 49">
            <a:extLst>
              <a:ext uri="{FF2B5EF4-FFF2-40B4-BE49-F238E27FC236}">
                <a16:creationId xmlns:a16="http://schemas.microsoft.com/office/drawing/2014/main" id="{6B396359-9D4F-0234-3997-FBFF761BDF3E}"/>
              </a:ext>
            </a:extLst>
          </p:cNvPr>
          <p:cNvSpPr/>
          <p:nvPr/>
        </p:nvSpPr>
        <p:spPr>
          <a:xfrm>
            <a:off x="9132859" y="2958976"/>
            <a:ext cx="524106" cy="503896"/>
          </a:xfrm>
          <a:prstGeom prst="donut">
            <a:avLst>
              <a:gd name="adj" fmla="val 5844"/>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Oval 50">
            <a:extLst>
              <a:ext uri="{FF2B5EF4-FFF2-40B4-BE49-F238E27FC236}">
                <a16:creationId xmlns:a16="http://schemas.microsoft.com/office/drawing/2014/main" id="{E4081EC1-E309-8750-F9B0-E4A81F9F3EC3}"/>
              </a:ext>
            </a:extLst>
          </p:cNvPr>
          <p:cNvSpPr/>
          <p:nvPr/>
        </p:nvSpPr>
        <p:spPr>
          <a:xfrm>
            <a:off x="9328005" y="1723845"/>
            <a:ext cx="133814" cy="1435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c 51">
            <a:extLst>
              <a:ext uri="{FF2B5EF4-FFF2-40B4-BE49-F238E27FC236}">
                <a16:creationId xmlns:a16="http://schemas.microsoft.com/office/drawing/2014/main" id="{042D1C10-681F-6C31-D14B-15E970D10C27}"/>
              </a:ext>
            </a:extLst>
          </p:cNvPr>
          <p:cNvSpPr/>
          <p:nvPr/>
        </p:nvSpPr>
        <p:spPr>
          <a:xfrm>
            <a:off x="8973412" y="2849511"/>
            <a:ext cx="793125" cy="755844"/>
          </a:xfrm>
          <a:prstGeom prst="arc">
            <a:avLst>
              <a:gd name="adj1" fmla="val 16352759"/>
              <a:gd name="adj2" fmla="val 46254"/>
            </a:avLst>
          </a:prstGeom>
          <a:noFill/>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3F939134-C932-23BF-3816-DC43E4E381FA}"/>
              </a:ext>
            </a:extLst>
          </p:cNvPr>
          <p:cNvSpPr txBox="1"/>
          <p:nvPr/>
        </p:nvSpPr>
        <p:spPr>
          <a:xfrm>
            <a:off x="9038989" y="3615680"/>
            <a:ext cx="1620957" cy="369332"/>
          </a:xfrm>
          <a:prstGeom prst="rect">
            <a:avLst/>
          </a:prstGeom>
          <a:noFill/>
        </p:spPr>
        <p:txBody>
          <a:bodyPr wrap="none" rtlCol="0">
            <a:spAutoFit/>
          </a:bodyPr>
          <a:lstStyle/>
          <a:p>
            <a:r>
              <a:rPr lang="en-US" dirty="0">
                <a:solidFill>
                  <a:srgbClr val="7030A0"/>
                </a:solidFill>
              </a:rPr>
              <a:t>2024…………</a:t>
            </a:r>
          </a:p>
        </p:txBody>
      </p:sp>
      <p:sp>
        <p:nvSpPr>
          <p:cNvPr id="54" name="TextBox 53">
            <a:hlinkClick r:id="rId3" action="ppaction://hlinksldjump"/>
            <a:extLst>
              <a:ext uri="{FF2B5EF4-FFF2-40B4-BE49-F238E27FC236}">
                <a16:creationId xmlns:a16="http://schemas.microsoft.com/office/drawing/2014/main" id="{42FEC34F-280F-4223-C6E2-EAE1E293BD91}"/>
              </a:ext>
            </a:extLst>
          </p:cNvPr>
          <p:cNvSpPr txBox="1"/>
          <p:nvPr/>
        </p:nvSpPr>
        <p:spPr>
          <a:xfrm>
            <a:off x="9013031" y="1252424"/>
            <a:ext cx="2236510" cy="369332"/>
          </a:xfrm>
          <a:prstGeom prst="rect">
            <a:avLst/>
          </a:prstGeom>
          <a:noFill/>
        </p:spPr>
        <p:txBody>
          <a:bodyPr wrap="none" rtlCol="0">
            <a:spAutoFit/>
          </a:bodyPr>
          <a:lstStyle/>
          <a:p>
            <a:r>
              <a:rPr lang="en-US" dirty="0"/>
              <a:t>AI Ethics Movement</a:t>
            </a:r>
          </a:p>
        </p:txBody>
      </p:sp>
      <p:sp>
        <p:nvSpPr>
          <p:cNvPr id="2" name="TextBox 1">
            <a:extLst>
              <a:ext uri="{FF2B5EF4-FFF2-40B4-BE49-F238E27FC236}">
                <a16:creationId xmlns:a16="http://schemas.microsoft.com/office/drawing/2014/main" id="{6C16FD76-CDDA-0A25-5375-367E43972559}"/>
              </a:ext>
            </a:extLst>
          </p:cNvPr>
          <p:cNvSpPr txBox="1"/>
          <p:nvPr/>
        </p:nvSpPr>
        <p:spPr>
          <a:xfrm>
            <a:off x="1199662" y="83544"/>
            <a:ext cx="9194953" cy="461665"/>
          </a:xfrm>
          <a:prstGeom prst="rect">
            <a:avLst/>
          </a:prstGeom>
          <a:noFill/>
        </p:spPr>
        <p:txBody>
          <a:bodyPr wrap="none" rtlCol="0">
            <a:spAutoFit/>
          </a:bodyPr>
          <a:lstStyle/>
          <a:p>
            <a:r>
              <a:rPr lang="en-US" sz="2400" b="1" dirty="0">
                <a:solidFill>
                  <a:srgbClr val="002060"/>
                </a:solidFill>
              </a:rPr>
              <a:t>Deep Learning, Big data &amp; Artificial General Intelligence (AGI)</a:t>
            </a:r>
          </a:p>
        </p:txBody>
      </p:sp>
      <p:sp>
        <p:nvSpPr>
          <p:cNvPr id="4" name="TextBox 3">
            <a:extLst>
              <a:ext uri="{FF2B5EF4-FFF2-40B4-BE49-F238E27FC236}">
                <a16:creationId xmlns:a16="http://schemas.microsoft.com/office/drawing/2014/main" id="{33F551B7-0946-A61D-A669-21C28765CC8B}"/>
              </a:ext>
            </a:extLst>
          </p:cNvPr>
          <p:cNvSpPr txBox="1"/>
          <p:nvPr/>
        </p:nvSpPr>
        <p:spPr>
          <a:xfrm>
            <a:off x="900042" y="4709235"/>
            <a:ext cx="2614298" cy="646331"/>
          </a:xfrm>
          <a:prstGeom prst="rect">
            <a:avLst/>
          </a:prstGeom>
          <a:noFill/>
        </p:spPr>
        <p:txBody>
          <a:bodyPr wrap="square">
            <a:spAutoFit/>
          </a:bodyPr>
          <a:lstStyle/>
          <a:p>
            <a:r>
              <a:rPr lang="en-US" dirty="0"/>
              <a:t>Language Models</a:t>
            </a:r>
          </a:p>
          <a:p>
            <a:r>
              <a:rPr lang="en-US" b="1" dirty="0"/>
              <a:t>GPT-1</a:t>
            </a:r>
            <a:r>
              <a:rPr lang="en-US" dirty="0"/>
              <a:t> and </a:t>
            </a:r>
            <a:r>
              <a:rPr lang="en-US" b="1" dirty="0"/>
              <a:t>GPT-2</a:t>
            </a:r>
          </a:p>
        </p:txBody>
      </p:sp>
    </p:spTree>
    <p:extLst>
      <p:ext uri="{BB962C8B-B14F-4D97-AF65-F5344CB8AC3E}">
        <p14:creationId xmlns:p14="http://schemas.microsoft.com/office/powerpoint/2010/main" val="17745956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00"/>
                            </p:stCondLst>
                            <p:childTnLst>
                              <p:par>
                                <p:cTn id="17" presetID="10" presetClass="entr" presetSubtype="0"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000"/>
                            </p:stCondLst>
                            <p:childTnLst>
                              <p:par>
                                <p:cTn id="21" presetID="10" presetClass="entr" presetSubtype="0" fill="hold" grpId="0" nodeType="afterEffect">
                                  <p:stCondLst>
                                    <p:cond delay="5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4000"/>
                            </p:stCondLst>
                            <p:childTnLst>
                              <p:par>
                                <p:cTn id="25" presetID="10" presetClass="entr" presetSubtype="0" fill="hold" grpId="0" nodeType="after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5000"/>
                            </p:stCondLst>
                            <p:childTnLst>
                              <p:par>
                                <p:cTn id="29" presetID="10" presetClass="entr" presetSubtype="0" fill="hold" grpId="0"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par>
                          <p:cTn id="57" fill="hold">
                            <p:stCondLst>
                              <p:cond delay="2500"/>
                            </p:stCondLst>
                            <p:childTnLst>
                              <p:par>
                                <p:cTn id="58" presetID="10"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par>
                          <p:cTn id="78" fill="hold">
                            <p:stCondLst>
                              <p:cond delay="1000"/>
                            </p:stCondLst>
                            <p:childTnLst>
                              <p:par>
                                <p:cTn id="79" presetID="10" presetClass="entr" presetSubtype="0" fill="hold" grpId="0" nodeType="afterEffect">
                                  <p:stCondLst>
                                    <p:cond delay="50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childTnLst>
                          </p:cTn>
                        </p:par>
                        <p:par>
                          <p:cTn id="82" fill="hold">
                            <p:stCondLst>
                              <p:cond delay="2000"/>
                            </p:stCondLst>
                            <p:childTnLst>
                              <p:par>
                                <p:cTn id="83" presetID="10" presetClass="entr" presetSubtype="0" fill="hold" nodeType="afterEffect">
                                  <p:stCondLst>
                                    <p:cond delay="50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par>
                          <p:cTn id="86" fill="hold">
                            <p:stCondLst>
                              <p:cond delay="3000"/>
                            </p:stCondLst>
                            <p:childTnLst>
                              <p:par>
                                <p:cTn id="87" presetID="10" presetClass="entr" presetSubtype="0" fill="hold" grpId="0" nodeType="afterEffect">
                                  <p:stCondLst>
                                    <p:cond delay="50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par>
                          <p:cTn id="90" fill="hold">
                            <p:stCondLst>
                              <p:cond delay="4000"/>
                            </p:stCondLst>
                            <p:childTnLst>
                              <p:par>
                                <p:cTn id="91" presetID="10" presetClass="entr" presetSubtype="0" fill="hold" grpId="0" nodeType="afterEffect">
                                  <p:stCondLst>
                                    <p:cond delay="50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5000"/>
                            </p:stCondLst>
                            <p:childTnLst>
                              <p:par>
                                <p:cTn id="95" presetID="10" presetClass="entr" presetSubtype="0" fill="hold" grpId="0" nodeType="afterEffect">
                                  <p:stCondLst>
                                    <p:cond delay="50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par>
                          <p:cTn id="98" fill="hold">
                            <p:stCondLst>
                              <p:cond delay="6000"/>
                            </p:stCondLst>
                            <p:childTnLst>
                              <p:par>
                                <p:cTn id="99" presetID="10" presetClass="entr" presetSubtype="0" fill="hold" grpId="0" nodeType="afterEffect">
                                  <p:stCondLst>
                                    <p:cond delay="50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500"/>
                                        <p:tgtEl>
                                          <p:spTgt spid="48"/>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500"/>
                                        <p:tgtEl>
                                          <p:spTgt spid="49"/>
                                        </p:tgtEl>
                                      </p:cBhvr>
                                    </p:animEffect>
                                  </p:childTnLst>
                                </p:cTn>
                              </p:par>
                            </p:childTnLst>
                          </p:cTn>
                        </p:par>
                        <p:par>
                          <p:cTn id="111" fill="hold">
                            <p:stCondLst>
                              <p:cond delay="1000"/>
                            </p:stCondLst>
                            <p:childTnLst>
                              <p:par>
                                <p:cTn id="112" presetID="10" presetClass="entr" presetSubtype="0" fill="hold" grpId="0" nodeType="after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childTnLst>
                          </p:cTn>
                        </p:par>
                        <p:par>
                          <p:cTn id="115" fill="hold">
                            <p:stCondLst>
                              <p:cond delay="1500"/>
                            </p:stCondLst>
                            <p:childTnLst>
                              <p:par>
                                <p:cTn id="116" presetID="10" presetClass="entr" presetSubtype="0" fill="hold" grpId="0" nodeType="after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fade">
                                      <p:cBhvr>
                                        <p:cTn id="118" dur="500"/>
                                        <p:tgtEl>
                                          <p:spTgt spid="53"/>
                                        </p:tgtEl>
                                      </p:cBhvr>
                                    </p:animEffect>
                                  </p:childTnLst>
                                </p:cTn>
                              </p:par>
                            </p:childTnLst>
                          </p:cTn>
                        </p:par>
                        <p:par>
                          <p:cTn id="119" fill="hold">
                            <p:stCondLst>
                              <p:cond delay="2000"/>
                            </p:stCondLst>
                            <p:childTnLst>
                              <p:par>
                                <p:cTn id="120" presetID="10" presetClass="entr" presetSubtype="0" fill="hold"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500"/>
                                        <p:tgtEl>
                                          <p:spTgt spid="47"/>
                                        </p:tgtEl>
                                      </p:cBhvr>
                                    </p:animEffect>
                                  </p:childTnLst>
                                </p:cTn>
                              </p:par>
                            </p:childTnLst>
                          </p:cTn>
                        </p:par>
                        <p:par>
                          <p:cTn id="123" fill="hold">
                            <p:stCondLst>
                              <p:cond delay="2500"/>
                            </p:stCondLst>
                            <p:childTnLst>
                              <p:par>
                                <p:cTn id="124" presetID="10"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500"/>
                                        <p:tgtEl>
                                          <p:spTgt spid="51"/>
                                        </p:tgtEl>
                                      </p:cBhvr>
                                    </p:animEffect>
                                  </p:childTnLst>
                                </p:cTn>
                              </p:par>
                            </p:childTnLst>
                          </p:cTn>
                        </p:par>
                        <p:par>
                          <p:cTn id="127" fill="hold">
                            <p:stCondLst>
                              <p:cond delay="3000"/>
                            </p:stCondLst>
                            <p:childTnLst>
                              <p:par>
                                <p:cTn id="128" presetID="10" presetClass="entr" presetSubtype="0" fill="hold" grpId="0" nodeType="after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fade">
                                      <p:cBhvr>
                                        <p:cTn id="130" dur="500"/>
                                        <p:tgtEl>
                                          <p:spTgt spid="52"/>
                                        </p:tgtEl>
                                      </p:cBhvr>
                                    </p:animEffect>
                                  </p:childTnLst>
                                </p:cTn>
                              </p:par>
                            </p:childTnLst>
                          </p:cTn>
                        </p:par>
                        <p:par>
                          <p:cTn id="131" fill="hold">
                            <p:stCondLst>
                              <p:cond delay="3500"/>
                            </p:stCondLst>
                            <p:childTnLst>
                              <p:par>
                                <p:cTn id="132" presetID="10" presetClass="entr" presetSubtype="0" fill="hold" grpId="0" nodeType="after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fade">
                                      <p:cBhvr>
                                        <p:cTn id="134" dur="500"/>
                                        <p:tgtEl>
                                          <p:spTgt spid="54"/>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fade">
                                      <p:cBhvr>
                                        <p:cTn id="1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P spid="19" grpId="0" animBg="1"/>
      <p:bldP spid="23" grpId="0" animBg="1"/>
      <p:bldP spid="24" grpId="0" animBg="1"/>
      <p:bldP spid="25" grpId="0" animBg="1"/>
      <p:bldP spid="26" grpId="0" animBg="1"/>
      <p:bldP spid="28" grpId="0"/>
      <p:bldP spid="30" grpId="0"/>
      <p:bldP spid="31" grpId="0"/>
      <p:bldP spid="34" grpId="0" animBg="1"/>
      <p:bldP spid="35" grpId="0" animBg="1"/>
      <p:bldP spid="36" grpId="0" animBg="1"/>
      <p:bldP spid="37" grpId="0"/>
      <p:bldP spid="38" grpId="0"/>
      <p:bldP spid="33" grpId="0" animBg="1"/>
      <p:bldP spid="49" grpId="0" animBg="1"/>
      <p:bldP spid="50" grpId="0" animBg="1"/>
      <p:bldP spid="51" grpId="0" animBg="1"/>
      <p:bldP spid="52" grpId="0" animBg="1"/>
      <p:bldP spid="53" grpId="0"/>
      <p:bldP spid="5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4B99-E6ED-AB4F-98B2-A98BB480CECD}"/>
              </a:ext>
            </a:extLst>
          </p:cNvPr>
          <p:cNvSpPr>
            <a:spLocks noGrp="1"/>
          </p:cNvSpPr>
          <p:nvPr>
            <p:ph type="title"/>
          </p:nvPr>
        </p:nvSpPr>
        <p:spPr>
          <a:xfrm>
            <a:off x="594328" y="195499"/>
            <a:ext cx="10515600" cy="1325563"/>
          </a:xfrm>
        </p:spPr>
        <p:txBody>
          <a:bodyPr/>
          <a:lstStyle/>
          <a:p>
            <a:r>
              <a:rPr lang="en-US" b="0" i="0" dirty="0">
                <a:solidFill>
                  <a:srgbClr val="0070C0"/>
                </a:solidFill>
                <a:effectLst/>
                <a:latin typeface="Söhne"/>
              </a:rPr>
              <a:t>The Genesis of AI</a:t>
            </a:r>
            <a:br>
              <a:rPr lang="en-US" b="1" i="0" dirty="0">
                <a:solidFill>
                  <a:srgbClr val="0070C0"/>
                </a:solidFill>
                <a:effectLst/>
                <a:latin typeface="Söhne"/>
              </a:rPr>
            </a:br>
            <a:endParaRPr lang="en-US" dirty="0">
              <a:solidFill>
                <a:srgbClr val="0070C0"/>
              </a:solidFill>
            </a:endParaRPr>
          </a:p>
        </p:txBody>
      </p:sp>
      <p:pic>
        <p:nvPicPr>
          <p:cNvPr id="4100" name="Picture 4" descr="miro.medium.com/v2/resize:fit:1358/0*3KoQ22n6444LQ...">
            <a:extLst>
              <a:ext uri="{FF2B5EF4-FFF2-40B4-BE49-F238E27FC236}">
                <a16:creationId xmlns:a16="http://schemas.microsoft.com/office/drawing/2014/main" id="{2F85DEDF-CEF3-A0BC-BDA7-0423B459C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56" y="1315146"/>
            <a:ext cx="4776108" cy="2683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2428CC-2E7C-7ED9-4271-034C2890CA32}"/>
              </a:ext>
            </a:extLst>
          </p:cNvPr>
          <p:cNvSpPr txBox="1"/>
          <p:nvPr/>
        </p:nvSpPr>
        <p:spPr>
          <a:xfrm>
            <a:off x="6132206" y="5821680"/>
            <a:ext cx="5480674" cy="307777"/>
          </a:xfrm>
          <a:prstGeom prst="rect">
            <a:avLst/>
          </a:prstGeom>
          <a:noFill/>
        </p:spPr>
        <p:txBody>
          <a:bodyPr wrap="square">
            <a:spAutoFit/>
          </a:bodyPr>
          <a:lstStyle/>
          <a:p>
            <a:r>
              <a:rPr lang="en-US" sz="1400" dirty="0">
                <a:solidFill>
                  <a:schemeClr val="accent6">
                    <a:lumMod val="25000"/>
                    <a:lumOff val="75000"/>
                  </a:schemeClr>
                </a:solidFill>
              </a:rPr>
              <a:t>https://medium.com/swlh/can-machines-think-9fc81e61ac6</a:t>
            </a:r>
          </a:p>
        </p:txBody>
      </p:sp>
      <p:pic>
        <p:nvPicPr>
          <p:cNvPr id="9" name="Picture 8">
            <a:extLst>
              <a:ext uri="{FF2B5EF4-FFF2-40B4-BE49-F238E27FC236}">
                <a16:creationId xmlns:a16="http://schemas.microsoft.com/office/drawing/2014/main" id="{0AD33AED-6589-6060-F8AC-C4490690F84F}"/>
              </a:ext>
            </a:extLst>
          </p:cNvPr>
          <p:cNvPicPr>
            <a:picLocks noChangeAspect="1"/>
          </p:cNvPicPr>
          <p:nvPr/>
        </p:nvPicPr>
        <p:blipFill>
          <a:blip r:embed="rId3"/>
          <a:stretch>
            <a:fillRect/>
          </a:stretch>
        </p:blipFill>
        <p:spPr>
          <a:xfrm>
            <a:off x="6311291" y="1391920"/>
            <a:ext cx="5544620" cy="3883350"/>
          </a:xfrm>
          <a:prstGeom prst="rect">
            <a:avLst/>
          </a:prstGeom>
          <a:ln>
            <a:noFill/>
          </a:ln>
          <a:effectLst>
            <a:outerShdw blurRad="292100" dist="139700" dir="2700000" algn="tl" rotWithShape="0">
              <a:srgbClr val="333333">
                <a:alpha val="65000"/>
              </a:srgbClr>
            </a:outerShdw>
          </a:effectLst>
        </p:spPr>
      </p:pic>
      <p:pic>
        <p:nvPicPr>
          <p:cNvPr id="1026" name="Picture 2" descr="REVIEW: 'The Imitation Game' brings historical events to life – The Bark">
            <a:extLst>
              <a:ext uri="{FF2B5EF4-FFF2-40B4-BE49-F238E27FC236}">
                <a16:creationId xmlns:a16="http://schemas.microsoft.com/office/drawing/2014/main" id="{7529513B-1210-01DC-B907-08336E961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422" y="4151869"/>
            <a:ext cx="2466975"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44AE5A-6F15-E02E-AB1C-25BB2202AFA2}"/>
              </a:ext>
            </a:extLst>
          </p:cNvPr>
          <p:cNvSpPr txBox="1"/>
          <p:nvPr/>
        </p:nvSpPr>
        <p:spPr>
          <a:xfrm>
            <a:off x="0" y="5974837"/>
            <a:ext cx="6710680" cy="261610"/>
          </a:xfrm>
          <a:prstGeom prst="rect">
            <a:avLst/>
          </a:prstGeom>
          <a:noFill/>
        </p:spPr>
        <p:txBody>
          <a:bodyPr wrap="square">
            <a:spAutoFit/>
          </a:bodyPr>
          <a:lstStyle/>
          <a:p>
            <a:r>
              <a:rPr lang="en-US" sz="1050" dirty="0">
                <a:solidFill>
                  <a:schemeClr val="accent6">
                    <a:lumMod val="25000"/>
                    <a:lumOff val="75000"/>
                  </a:schemeClr>
                </a:solidFill>
              </a:rPr>
              <a:t>https://medium.com/@devartimahakalkar/leap-into-machine-learning-6a605305a6c6</a:t>
            </a:r>
          </a:p>
        </p:txBody>
      </p:sp>
      <p:pic>
        <p:nvPicPr>
          <p:cNvPr id="5" name="Graphic 4" descr="Back with solid fill">
            <a:hlinkClick r:id="rId5" action="ppaction://hlinksldjump"/>
            <a:extLst>
              <a:ext uri="{FF2B5EF4-FFF2-40B4-BE49-F238E27FC236}">
                <a16:creationId xmlns:a16="http://schemas.microsoft.com/office/drawing/2014/main" id="{90A15EFD-329B-E0D6-42D9-59283F4238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06120" y="5518236"/>
            <a:ext cx="562848" cy="562848"/>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2987734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CD5D6-EEED-43D8-B4C0-8C536CE38A84}"/>
              </a:ext>
            </a:extLst>
          </p:cNvPr>
          <p:cNvSpPr>
            <a:spLocks noGrp="1"/>
          </p:cNvSpPr>
          <p:nvPr>
            <p:ph type="title"/>
          </p:nvPr>
        </p:nvSpPr>
        <p:spPr>
          <a:xfrm>
            <a:off x="342900" y="140839"/>
            <a:ext cx="10515600" cy="684919"/>
          </a:xfrm>
        </p:spPr>
        <p:txBody>
          <a:bodyPr>
            <a:normAutofit/>
          </a:bodyPr>
          <a:lstStyle/>
          <a:p>
            <a:r>
              <a:rPr lang="en-US" b="0" dirty="0">
                <a:solidFill>
                  <a:srgbClr val="0070C0"/>
                </a:solidFill>
                <a:latin typeface="Söhne"/>
              </a:rPr>
              <a:t>Naming</a:t>
            </a:r>
            <a:r>
              <a:rPr lang="en-US" sz="3600" b="0" i="0" dirty="0">
                <a:solidFill>
                  <a:srgbClr val="002060"/>
                </a:solidFill>
                <a:effectLst/>
                <a:latin typeface="Söhne"/>
              </a:rPr>
              <a:t> </a:t>
            </a:r>
            <a:r>
              <a:rPr lang="en-US" b="0" dirty="0">
                <a:solidFill>
                  <a:srgbClr val="0070C0"/>
                </a:solidFill>
                <a:latin typeface="Söhne"/>
              </a:rPr>
              <a:t>&amp;</a:t>
            </a:r>
            <a:r>
              <a:rPr lang="en-US" sz="3600" b="0" i="0" dirty="0">
                <a:solidFill>
                  <a:srgbClr val="002060"/>
                </a:solidFill>
                <a:effectLst/>
                <a:latin typeface="Söhne"/>
              </a:rPr>
              <a:t> </a:t>
            </a:r>
            <a:r>
              <a:rPr lang="en-US" b="0" dirty="0">
                <a:solidFill>
                  <a:srgbClr val="0070C0"/>
                </a:solidFill>
                <a:latin typeface="Söhne"/>
              </a:rPr>
              <a:t>Birth</a:t>
            </a:r>
            <a:r>
              <a:rPr lang="en-US" sz="3600" b="0" i="0" dirty="0">
                <a:solidFill>
                  <a:srgbClr val="002060"/>
                </a:solidFill>
                <a:effectLst/>
                <a:latin typeface="Söhne"/>
              </a:rPr>
              <a:t> </a:t>
            </a:r>
            <a:r>
              <a:rPr lang="en-US" b="0" dirty="0">
                <a:solidFill>
                  <a:srgbClr val="0070C0"/>
                </a:solidFill>
                <a:latin typeface="Söhne"/>
              </a:rPr>
              <a:t>of</a:t>
            </a:r>
            <a:r>
              <a:rPr lang="en-US" sz="3600" b="0" i="0" dirty="0">
                <a:solidFill>
                  <a:srgbClr val="002060"/>
                </a:solidFill>
                <a:effectLst/>
                <a:latin typeface="Söhne"/>
              </a:rPr>
              <a:t> </a:t>
            </a:r>
            <a:r>
              <a:rPr lang="en-US" b="0" dirty="0">
                <a:solidFill>
                  <a:srgbClr val="0070C0"/>
                </a:solidFill>
                <a:latin typeface="Söhne"/>
              </a:rPr>
              <a:t>AI</a:t>
            </a:r>
            <a:r>
              <a:rPr lang="en-US" sz="3600" b="0" i="0" dirty="0">
                <a:solidFill>
                  <a:srgbClr val="002060"/>
                </a:solidFill>
                <a:effectLst/>
                <a:latin typeface="Söhne"/>
              </a:rPr>
              <a:t> </a:t>
            </a:r>
            <a:r>
              <a:rPr lang="en-US" b="0" dirty="0">
                <a:solidFill>
                  <a:srgbClr val="0070C0"/>
                </a:solidFill>
                <a:latin typeface="Söhne"/>
              </a:rPr>
              <a:t>Research</a:t>
            </a:r>
          </a:p>
        </p:txBody>
      </p:sp>
      <p:sp>
        <p:nvSpPr>
          <p:cNvPr id="3" name="Content Placeholder 2">
            <a:extLst>
              <a:ext uri="{FF2B5EF4-FFF2-40B4-BE49-F238E27FC236}">
                <a16:creationId xmlns:a16="http://schemas.microsoft.com/office/drawing/2014/main" id="{FF5F6C0F-F91C-2875-4421-B2E097EBFE23}"/>
              </a:ext>
            </a:extLst>
          </p:cNvPr>
          <p:cNvSpPr>
            <a:spLocks noGrp="1"/>
          </p:cNvSpPr>
          <p:nvPr>
            <p:ph idx="1"/>
          </p:nvPr>
        </p:nvSpPr>
        <p:spPr>
          <a:xfrm>
            <a:off x="678421" y="1534506"/>
            <a:ext cx="2013980" cy="481658"/>
          </a:xfrm>
        </p:spPr>
        <p:txBody>
          <a:bodyPr>
            <a:normAutofit/>
          </a:bodyPr>
          <a:lstStyle/>
          <a:p>
            <a:pPr marL="0" indent="0" algn="l">
              <a:buNone/>
            </a:pPr>
            <a:r>
              <a:rPr lang="en-US" sz="2500" dirty="0">
                <a:solidFill>
                  <a:schemeClr val="accent6">
                    <a:lumMod val="50000"/>
                    <a:lumOff val="50000"/>
                  </a:schemeClr>
                </a:solidFill>
                <a:latin typeface="Arial" panose="020B0604020202020204" pitchFamily="34" charset="0"/>
              </a:rPr>
              <a:t>cybernetics</a:t>
            </a:r>
          </a:p>
        </p:txBody>
      </p:sp>
      <p:pic>
        <p:nvPicPr>
          <p:cNvPr id="1028" name="Picture 4" descr="The Dartmouth Conference (1956) and its Lasting Influence on Artificial  Intelligence - back to the beginning of">
            <a:extLst>
              <a:ext uri="{FF2B5EF4-FFF2-40B4-BE49-F238E27FC236}">
                <a16:creationId xmlns:a16="http://schemas.microsoft.com/office/drawing/2014/main" id="{4673344A-EC14-8A69-048F-4088E33F3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947" y="971861"/>
            <a:ext cx="6842021" cy="4324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6724C3-D21A-F24C-0514-6F50C0680AC7}"/>
              </a:ext>
            </a:extLst>
          </p:cNvPr>
          <p:cNvPicPr>
            <a:picLocks noChangeAspect="1"/>
          </p:cNvPicPr>
          <p:nvPr/>
        </p:nvPicPr>
        <p:blipFill>
          <a:blip r:embed="rId3"/>
          <a:stretch>
            <a:fillRect/>
          </a:stretch>
        </p:blipFill>
        <p:spPr>
          <a:xfrm>
            <a:off x="643493" y="3962125"/>
            <a:ext cx="4097816" cy="1837535"/>
          </a:xfrm>
          <a:prstGeom prst="rect">
            <a:avLst/>
          </a:prstGeom>
          <a:ln>
            <a:noFill/>
          </a:ln>
          <a:effectLst>
            <a:outerShdw blurRad="292100" dist="139700" dir="2700000" algn="tl" rotWithShape="0">
              <a:srgbClr val="333333">
                <a:alpha val="65000"/>
              </a:srgbClr>
            </a:outerShdw>
          </a:effectLst>
        </p:spPr>
      </p:pic>
      <p:pic>
        <p:nvPicPr>
          <p:cNvPr id="6" name="Graphic 5" descr="Back with solid fill">
            <a:hlinkClick r:id="rId4" action="ppaction://hlinksldjump"/>
            <a:extLst>
              <a:ext uri="{FF2B5EF4-FFF2-40B4-BE49-F238E27FC236}">
                <a16:creationId xmlns:a16="http://schemas.microsoft.com/office/drawing/2014/main" id="{4E63FBCC-E7D0-A7B9-285F-8F4B43377A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6120" y="5518236"/>
            <a:ext cx="562848" cy="562848"/>
          </a:xfrm>
          <a:prstGeom prst="rect">
            <a:avLst/>
          </a:prstGeom>
          <a:scene3d>
            <a:camera prst="orthographicFront"/>
            <a:lightRig rig="threePt" dir="t"/>
          </a:scene3d>
          <a:sp3d>
            <a:bevelT w="165100" prst="coolSlant"/>
          </a:sp3d>
        </p:spPr>
      </p:pic>
      <p:sp>
        <p:nvSpPr>
          <p:cNvPr id="4" name="Content Placeholder 2">
            <a:extLst>
              <a:ext uri="{FF2B5EF4-FFF2-40B4-BE49-F238E27FC236}">
                <a16:creationId xmlns:a16="http://schemas.microsoft.com/office/drawing/2014/main" id="{948BCC1D-030C-3D0D-AD0E-705AAB6875F6}"/>
              </a:ext>
            </a:extLst>
          </p:cNvPr>
          <p:cNvSpPr txBox="1">
            <a:spLocks/>
          </p:cNvSpPr>
          <p:nvPr/>
        </p:nvSpPr>
        <p:spPr>
          <a:xfrm>
            <a:off x="2146900" y="2045652"/>
            <a:ext cx="3453800" cy="481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chemeClr val="accent6">
                    <a:lumMod val="50000"/>
                    <a:lumOff val="50000"/>
                  </a:schemeClr>
                </a:solidFill>
                <a:latin typeface="Arial" panose="020B0604020202020204" pitchFamily="34" charset="0"/>
              </a:rPr>
              <a:t>automata</a:t>
            </a:r>
            <a:r>
              <a:rPr lang="en-US" sz="2800" dirty="0">
                <a:solidFill>
                  <a:schemeClr val="accent6">
                    <a:lumMod val="50000"/>
                    <a:lumOff val="50000"/>
                  </a:schemeClr>
                </a:solidFill>
                <a:latin typeface="Arial" panose="020B0604020202020204" pitchFamily="34" charset="0"/>
              </a:rPr>
              <a:t> theory</a:t>
            </a:r>
          </a:p>
        </p:txBody>
      </p:sp>
      <p:sp>
        <p:nvSpPr>
          <p:cNvPr id="7" name="Content Placeholder 2">
            <a:extLst>
              <a:ext uri="{FF2B5EF4-FFF2-40B4-BE49-F238E27FC236}">
                <a16:creationId xmlns:a16="http://schemas.microsoft.com/office/drawing/2014/main" id="{3FF58ADC-9134-B98D-8FF4-F73050C09D83}"/>
              </a:ext>
            </a:extLst>
          </p:cNvPr>
          <p:cNvSpPr txBox="1">
            <a:spLocks/>
          </p:cNvSpPr>
          <p:nvPr/>
        </p:nvSpPr>
        <p:spPr>
          <a:xfrm>
            <a:off x="143199" y="3156160"/>
            <a:ext cx="5952801" cy="719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chemeClr val="accent6">
                    <a:lumMod val="50000"/>
                    <a:lumOff val="50000"/>
                  </a:schemeClr>
                </a:solidFill>
                <a:latin typeface="Arial" panose="020B0604020202020204" pitchFamily="34" charset="0"/>
              </a:rPr>
              <a:t>complex information processing</a:t>
            </a:r>
          </a:p>
        </p:txBody>
      </p:sp>
      <p:sp>
        <p:nvSpPr>
          <p:cNvPr id="8" name="Content Placeholder 2">
            <a:extLst>
              <a:ext uri="{FF2B5EF4-FFF2-40B4-BE49-F238E27FC236}">
                <a16:creationId xmlns:a16="http://schemas.microsoft.com/office/drawing/2014/main" id="{D430E127-9073-E54F-3139-CD6AA37D4CFA}"/>
              </a:ext>
            </a:extLst>
          </p:cNvPr>
          <p:cNvSpPr txBox="1">
            <a:spLocks/>
          </p:cNvSpPr>
          <p:nvPr/>
        </p:nvSpPr>
        <p:spPr>
          <a:xfrm>
            <a:off x="678421" y="2655258"/>
            <a:ext cx="3365500" cy="5199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chemeClr val="accent2">
                    <a:lumMod val="75000"/>
                  </a:schemeClr>
                </a:solidFill>
                <a:highlight>
                  <a:srgbClr val="FFFF00"/>
                </a:highlight>
                <a:latin typeface="Arial" panose="020B0604020202020204" pitchFamily="34" charset="0"/>
              </a:rPr>
              <a:t>Artificial Intelligence</a:t>
            </a:r>
          </a:p>
        </p:txBody>
      </p:sp>
      <p:sp>
        <p:nvSpPr>
          <p:cNvPr id="9" name="Rectangle 1">
            <a:extLst>
              <a:ext uri="{FF2B5EF4-FFF2-40B4-BE49-F238E27FC236}">
                <a16:creationId xmlns:a16="http://schemas.microsoft.com/office/drawing/2014/main" id="{568B866E-789B-3C87-30B1-2EE6B9CB3CE6}"/>
              </a:ext>
            </a:extLst>
          </p:cNvPr>
          <p:cNvSpPr>
            <a:spLocks noChangeArrowheads="1"/>
          </p:cNvSpPr>
          <p:nvPr/>
        </p:nvSpPr>
        <p:spPr bwMode="auto">
          <a:xfrm>
            <a:off x="548641" y="5921446"/>
            <a:ext cx="7416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Dartmouth workshop. (2024, February 1). In </a:t>
            </a:r>
            <a:r>
              <a:rPr kumimoji="0" lang="en-US" altLang="en-US" sz="1200" b="0" i="1" u="none" strike="noStrike" cap="none" normalizeH="0" baseline="0" dirty="0">
                <a:ln>
                  <a:noFill/>
                </a:ln>
                <a:solidFill>
                  <a:schemeClr val="tx1"/>
                </a:solidFill>
                <a:effectLst/>
                <a:latin typeface="Arial" panose="020B0604020202020204" pitchFamily="34" charset="0"/>
              </a:rPr>
              <a:t>Wikipedia</a:t>
            </a:r>
            <a:r>
              <a:rPr kumimoji="0" lang="en-US" altLang="en-US" sz="1200" b="0" i="0" u="none" strike="noStrike" cap="none" normalizeH="0" baseline="0" dirty="0">
                <a:ln>
                  <a:noFill/>
                </a:ln>
                <a:solidFill>
                  <a:schemeClr val="tx1"/>
                </a:solidFill>
                <a:effectLst/>
                <a:latin typeface="Arial" panose="020B0604020202020204" pitchFamily="34" charset="0"/>
              </a:rPr>
              <a:t>. https://en.wikipedia.org/wiki/Dartmouth_workshop</a:t>
            </a:r>
          </a:p>
        </p:txBody>
      </p:sp>
    </p:spTree>
    <p:extLst>
      <p:ext uri="{BB962C8B-B14F-4D97-AF65-F5344CB8AC3E}">
        <p14:creationId xmlns:p14="http://schemas.microsoft.com/office/powerpoint/2010/main" val="2956783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065C-3024-BD2B-1752-6381B8A5F2DD}"/>
              </a:ext>
            </a:extLst>
          </p:cNvPr>
          <p:cNvSpPr>
            <a:spLocks noGrp="1"/>
          </p:cNvSpPr>
          <p:nvPr>
            <p:ph type="title"/>
          </p:nvPr>
        </p:nvSpPr>
        <p:spPr>
          <a:xfrm>
            <a:off x="182880" y="156929"/>
            <a:ext cx="10515600" cy="636048"/>
          </a:xfrm>
        </p:spPr>
        <p:txBody>
          <a:bodyPr>
            <a:normAutofit fontScale="90000"/>
          </a:bodyPr>
          <a:lstStyle/>
          <a:p>
            <a:r>
              <a:rPr lang="en-US" sz="4400" b="0" dirty="0">
                <a:solidFill>
                  <a:srgbClr val="002060"/>
                </a:solidFill>
                <a:latin typeface="Söhne"/>
              </a:rPr>
              <a:t>Perceptron</a:t>
            </a:r>
            <a:r>
              <a:rPr lang="en-US" dirty="0">
                <a:solidFill>
                  <a:srgbClr val="002060"/>
                </a:solidFill>
              </a:rPr>
              <a:t> – </a:t>
            </a:r>
            <a:r>
              <a:rPr lang="en-US" sz="4400" b="0" dirty="0">
                <a:solidFill>
                  <a:srgbClr val="002060"/>
                </a:solidFill>
                <a:latin typeface="Söhne"/>
              </a:rPr>
              <a:t>Machine</a:t>
            </a:r>
            <a:r>
              <a:rPr lang="en-US" dirty="0">
                <a:solidFill>
                  <a:srgbClr val="002060"/>
                </a:solidFill>
              </a:rPr>
              <a:t> </a:t>
            </a:r>
            <a:r>
              <a:rPr lang="en-US" sz="4400" b="0" dirty="0">
                <a:solidFill>
                  <a:srgbClr val="002060"/>
                </a:solidFill>
                <a:latin typeface="Söhne"/>
              </a:rPr>
              <a:t>Learning</a:t>
            </a:r>
          </a:p>
        </p:txBody>
      </p:sp>
      <p:sp>
        <p:nvSpPr>
          <p:cNvPr id="8" name="Oval 7">
            <a:extLst>
              <a:ext uri="{FF2B5EF4-FFF2-40B4-BE49-F238E27FC236}">
                <a16:creationId xmlns:a16="http://schemas.microsoft.com/office/drawing/2014/main" id="{C5B0805C-5C02-AFDC-F09E-5438D22AF7B6}"/>
              </a:ext>
            </a:extLst>
          </p:cNvPr>
          <p:cNvSpPr/>
          <p:nvPr/>
        </p:nvSpPr>
        <p:spPr>
          <a:xfrm>
            <a:off x="3427181" y="2530624"/>
            <a:ext cx="1916436" cy="178733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Add up &amp; compare with the  threshold </a:t>
            </a:r>
          </a:p>
        </p:txBody>
      </p:sp>
      <p:sp>
        <p:nvSpPr>
          <p:cNvPr id="9" name="TextBox 8">
            <a:extLst>
              <a:ext uri="{FF2B5EF4-FFF2-40B4-BE49-F238E27FC236}">
                <a16:creationId xmlns:a16="http://schemas.microsoft.com/office/drawing/2014/main" id="{06670F4C-A8F2-4CF6-A0DD-3A123B1F1364}"/>
              </a:ext>
            </a:extLst>
          </p:cNvPr>
          <p:cNvSpPr txBox="1"/>
          <p:nvPr/>
        </p:nvSpPr>
        <p:spPr>
          <a:xfrm>
            <a:off x="832557" y="1178207"/>
            <a:ext cx="575056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solidFill>
                  <a:srgbClr val="C00000"/>
                </a:solidFill>
              </a:rPr>
              <a:t>Am I attending AI Workshop #1?</a:t>
            </a:r>
          </a:p>
        </p:txBody>
      </p:sp>
      <p:sp>
        <p:nvSpPr>
          <p:cNvPr id="10" name="TextBox 9">
            <a:extLst>
              <a:ext uri="{FF2B5EF4-FFF2-40B4-BE49-F238E27FC236}">
                <a16:creationId xmlns:a16="http://schemas.microsoft.com/office/drawing/2014/main" id="{DC510A02-FC66-5D65-2B67-6DBA49AF7DE5}"/>
              </a:ext>
            </a:extLst>
          </p:cNvPr>
          <p:cNvSpPr txBox="1"/>
          <p:nvPr/>
        </p:nvSpPr>
        <p:spPr>
          <a:xfrm>
            <a:off x="615451" y="1861393"/>
            <a:ext cx="1933350" cy="369332"/>
          </a:xfrm>
          <a:prstGeom prst="rect">
            <a:avLst/>
          </a:prstGeom>
          <a:noFill/>
        </p:spPr>
        <p:txBody>
          <a:bodyPr wrap="square" rtlCol="0">
            <a:spAutoFit/>
          </a:bodyPr>
          <a:lstStyle/>
          <a:p>
            <a:r>
              <a:rPr lang="en-US" dirty="0"/>
              <a:t>Bad Weather ?</a:t>
            </a:r>
          </a:p>
        </p:txBody>
      </p:sp>
      <p:sp>
        <p:nvSpPr>
          <p:cNvPr id="11" name="TextBox 10">
            <a:extLst>
              <a:ext uri="{FF2B5EF4-FFF2-40B4-BE49-F238E27FC236}">
                <a16:creationId xmlns:a16="http://schemas.microsoft.com/office/drawing/2014/main" id="{FCE5E2EA-F0F2-6330-EF8A-C90AB0D3842B}"/>
              </a:ext>
            </a:extLst>
          </p:cNvPr>
          <p:cNvSpPr txBox="1"/>
          <p:nvPr/>
        </p:nvSpPr>
        <p:spPr>
          <a:xfrm>
            <a:off x="677934" y="3187160"/>
            <a:ext cx="1141979" cy="369332"/>
          </a:xfrm>
          <a:prstGeom prst="rect">
            <a:avLst/>
          </a:prstGeom>
          <a:noFill/>
        </p:spPr>
        <p:txBody>
          <a:bodyPr wrap="square" rtlCol="0">
            <a:spAutoFit/>
          </a:bodyPr>
          <a:lstStyle/>
          <a:p>
            <a:r>
              <a:rPr lang="en-US" dirty="0"/>
              <a:t>Priority ?</a:t>
            </a:r>
          </a:p>
        </p:txBody>
      </p:sp>
      <p:sp>
        <p:nvSpPr>
          <p:cNvPr id="12" name="TextBox 11">
            <a:extLst>
              <a:ext uri="{FF2B5EF4-FFF2-40B4-BE49-F238E27FC236}">
                <a16:creationId xmlns:a16="http://schemas.microsoft.com/office/drawing/2014/main" id="{4C68D3CA-B0AA-9A70-0993-77BFAE81C484}"/>
              </a:ext>
            </a:extLst>
          </p:cNvPr>
          <p:cNvSpPr txBox="1"/>
          <p:nvPr/>
        </p:nvSpPr>
        <p:spPr>
          <a:xfrm>
            <a:off x="548640" y="4579287"/>
            <a:ext cx="1801703" cy="369332"/>
          </a:xfrm>
          <a:prstGeom prst="rect">
            <a:avLst/>
          </a:prstGeom>
          <a:noFill/>
        </p:spPr>
        <p:txBody>
          <a:bodyPr wrap="square" rtlCol="0">
            <a:spAutoFit/>
          </a:bodyPr>
          <a:lstStyle/>
          <a:p>
            <a:r>
              <a:rPr lang="en-US" dirty="0"/>
              <a:t>Virtual Option?</a:t>
            </a:r>
          </a:p>
        </p:txBody>
      </p:sp>
      <p:cxnSp>
        <p:nvCxnSpPr>
          <p:cNvPr id="14" name="Straight Arrow Connector 13">
            <a:extLst>
              <a:ext uri="{FF2B5EF4-FFF2-40B4-BE49-F238E27FC236}">
                <a16:creationId xmlns:a16="http://schemas.microsoft.com/office/drawing/2014/main" id="{D7C03476-3949-5D88-14EE-730DB9A82D10}"/>
              </a:ext>
            </a:extLst>
          </p:cNvPr>
          <p:cNvCxnSpPr>
            <a:cxnSpLocks/>
            <a:stCxn id="10" idx="3"/>
            <a:endCxn id="8" idx="1"/>
          </p:cNvCxnSpPr>
          <p:nvPr/>
        </p:nvCxnSpPr>
        <p:spPr>
          <a:xfrm>
            <a:off x="2548801" y="2046059"/>
            <a:ext cx="1159036" cy="746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D9FB14-6055-A948-0339-06A175730EC4}"/>
              </a:ext>
            </a:extLst>
          </p:cNvPr>
          <p:cNvCxnSpPr>
            <a:cxnSpLocks/>
            <a:stCxn id="11" idx="3"/>
            <a:endCxn id="8" idx="2"/>
          </p:cNvCxnSpPr>
          <p:nvPr/>
        </p:nvCxnSpPr>
        <p:spPr>
          <a:xfrm>
            <a:off x="1819913" y="3371826"/>
            <a:ext cx="1607268" cy="52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53BD05-E745-A31D-2F12-DD7DEB415964}"/>
              </a:ext>
            </a:extLst>
          </p:cNvPr>
          <p:cNvCxnSpPr>
            <a:cxnSpLocks/>
            <a:stCxn id="12" idx="3"/>
            <a:endCxn id="8" idx="3"/>
          </p:cNvCxnSpPr>
          <p:nvPr/>
        </p:nvCxnSpPr>
        <p:spPr>
          <a:xfrm flipV="1">
            <a:off x="2350343" y="4056212"/>
            <a:ext cx="1357494" cy="7077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3C10E0E-BCC5-12A7-57F3-F79744D5C248}"/>
              </a:ext>
            </a:extLst>
          </p:cNvPr>
          <p:cNvCxnSpPr>
            <a:cxnSpLocks/>
            <a:stCxn id="8" idx="6"/>
          </p:cNvCxnSpPr>
          <p:nvPr/>
        </p:nvCxnSpPr>
        <p:spPr>
          <a:xfrm>
            <a:off x="5343617" y="3424293"/>
            <a:ext cx="965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76A05A6-1390-D46A-4225-DD0A2CF136D1}"/>
              </a:ext>
            </a:extLst>
          </p:cNvPr>
          <p:cNvSpPr txBox="1"/>
          <p:nvPr/>
        </p:nvSpPr>
        <p:spPr>
          <a:xfrm>
            <a:off x="6312065" y="3239627"/>
            <a:ext cx="638820" cy="523220"/>
          </a:xfrm>
          <a:prstGeom prst="rect">
            <a:avLst/>
          </a:prstGeom>
          <a:noFill/>
        </p:spPr>
        <p:txBody>
          <a:bodyPr wrap="square" rtlCol="0">
            <a:spAutoFit/>
          </a:bodyPr>
          <a:lstStyle/>
          <a:p>
            <a:r>
              <a:rPr lang="en-US" sz="2800" b="1" dirty="0">
                <a:solidFill>
                  <a:srgbClr val="0070C0"/>
                </a:solidFill>
              </a:rPr>
              <a:t>?</a:t>
            </a:r>
            <a:endParaRPr lang="en-US" sz="2800" dirty="0">
              <a:solidFill>
                <a:srgbClr val="0070C0"/>
              </a:solidFill>
            </a:endParaRPr>
          </a:p>
        </p:txBody>
      </p:sp>
      <p:sp>
        <p:nvSpPr>
          <p:cNvPr id="3" name="TextBox 2">
            <a:extLst>
              <a:ext uri="{FF2B5EF4-FFF2-40B4-BE49-F238E27FC236}">
                <a16:creationId xmlns:a16="http://schemas.microsoft.com/office/drawing/2014/main" id="{A7195956-988F-EC39-4383-AABBFE5C4695}"/>
              </a:ext>
            </a:extLst>
          </p:cNvPr>
          <p:cNvSpPr txBox="1"/>
          <p:nvPr/>
        </p:nvSpPr>
        <p:spPr>
          <a:xfrm>
            <a:off x="2905391" y="1922210"/>
            <a:ext cx="280054" cy="369332"/>
          </a:xfrm>
          <a:prstGeom prst="rect">
            <a:avLst/>
          </a:prstGeom>
          <a:noFill/>
        </p:spPr>
        <p:txBody>
          <a:bodyPr wrap="square" rtlCol="0">
            <a:spAutoFit/>
          </a:bodyPr>
          <a:lstStyle/>
          <a:p>
            <a:r>
              <a:rPr lang="en-US" dirty="0"/>
              <a:t>1</a:t>
            </a:r>
          </a:p>
        </p:txBody>
      </p:sp>
      <p:sp>
        <p:nvSpPr>
          <p:cNvPr id="4" name="TextBox 3">
            <a:extLst>
              <a:ext uri="{FF2B5EF4-FFF2-40B4-BE49-F238E27FC236}">
                <a16:creationId xmlns:a16="http://schemas.microsoft.com/office/drawing/2014/main" id="{A4B9A530-2507-292D-9C69-C688ACAF196B}"/>
              </a:ext>
            </a:extLst>
          </p:cNvPr>
          <p:cNvSpPr txBox="1"/>
          <p:nvPr/>
        </p:nvSpPr>
        <p:spPr>
          <a:xfrm>
            <a:off x="2689937" y="2957906"/>
            <a:ext cx="280054" cy="369332"/>
          </a:xfrm>
          <a:prstGeom prst="rect">
            <a:avLst/>
          </a:prstGeom>
          <a:noFill/>
        </p:spPr>
        <p:txBody>
          <a:bodyPr wrap="square" rtlCol="0">
            <a:spAutoFit/>
          </a:bodyPr>
          <a:lstStyle/>
          <a:p>
            <a:r>
              <a:rPr lang="en-US" dirty="0"/>
              <a:t>5</a:t>
            </a:r>
          </a:p>
        </p:txBody>
      </p:sp>
      <p:sp>
        <p:nvSpPr>
          <p:cNvPr id="5" name="TextBox 4">
            <a:extLst>
              <a:ext uri="{FF2B5EF4-FFF2-40B4-BE49-F238E27FC236}">
                <a16:creationId xmlns:a16="http://schemas.microsoft.com/office/drawing/2014/main" id="{9FBF4F58-8534-95A0-FBBC-48F88F5C083B}"/>
              </a:ext>
            </a:extLst>
          </p:cNvPr>
          <p:cNvSpPr txBox="1"/>
          <p:nvPr/>
        </p:nvSpPr>
        <p:spPr>
          <a:xfrm>
            <a:off x="1091577" y="2267560"/>
            <a:ext cx="1141979" cy="369332"/>
          </a:xfrm>
          <a:prstGeom prst="rect">
            <a:avLst/>
          </a:prstGeom>
          <a:noFill/>
        </p:spPr>
        <p:txBody>
          <a:bodyPr wrap="square" rtlCol="0">
            <a:spAutoFit/>
          </a:bodyPr>
          <a:lstStyle/>
          <a:p>
            <a:r>
              <a:rPr lang="en-US" b="1" dirty="0">
                <a:solidFill>
                  <a:srgbClr val="00B050"/>
                </a:solidFill>
              </a:rPr>
              <a:t>Yes/</a:t>
            </a:r>
            <a:r>
              <a:rPr lang="en-US" dirty="0"/>
              <a:t> </a:t>
            </a:r>
            <a:r>
              <a:rPr lang="en-US" dirty="0">
                <a:solidFill>
                  <a:srgbClr val="FF0000"/>
                </a:solidFill>
              </a:rPr>
              <a:t>No</a:t>
            </a:r>
          </a:p>
        </p:txBody>
      </p:sp>
      <p:sp>
        <p:nvSpPr>
          <p:cNvPr id="6" name="TextBox 5">
            <a:extLst>
              <a:ext uri="{FF2B5EF4-FFF2-40B4-BE49-F238E27FC236}">
                <a16:creationId xmlns:a16="http://schemas.microsoft.com/office/drawing/2014/main" id="{E3A331D2-2A41-EBEA-3FF5-AF15C0EA2915}"/>
              </a:ext>
            </a:extLst>
          </p:cNvPr>
          <p:cNvSpPr txBox="1"/>
          <p:nvPr/>
        </p:nvSpPr>
        <p:spPr>
          <a:xfrm>
            <a:off x="615450" y="3560947"/>
            <a:ext cx="1243873" cy="369332"/>
          </a:xfrm>
          <a:prstGeom prst="rect">
            <a:avLst/>
          </a:prstGeom>
          <a:noFill/>
        </p:spPr>
        <p:txBody>
          <a:bodyPr wrap="square" rtlCol="0">
            <a:spAutoFit/>
          </a:bodyPr>
          <a:lstStyle/>
          <a:p>
            <a:r>
              <a:rPr lang="en-US" b="1" dirty="0">
                <a:solidFill>
                  <a:srgbClr val="00B050"/>
                </a:solidFill>
              </a:rPr>
              <a:t>Yes/</a:t>
            </a:r>
            <a:r>
              <a:rPr lang="en-US" dirty="0"/>
              <a:t> </a:t>
            </a:r>
            <a:r>
              <a:rPr lang="en-US" dirty="0">
                <a:solidFill>
                  <a:srgbClr val="FF0000"/>
                </a:solidFill>
              </a:rPr>
              <a:t>No</a:t>
            </a:r>
          </a:p>
        </p:txBody>
      </p:sp>
      <p:sp>
        <p:nvSpPr>
          <p:cNvPr id="7" name="TextBox 6">
            <a:extLst>
              <a:ext uri="{FF2B5EF4-FFF2-40B4-BE49-F238E27FC236}">
                <a16:creationId xmlns:a16="http://schemas.microsoft.com/office/drawing/2014/main" id="{F69CA8A7-EABF-F3B1-8DD6-1C3BE86128B9}"/>
              </a:ext>
            </a:extLst>
          </p:cNvPr>
          <p:cNvSpPr txBox="1"/>
          <p:nvPr/>
        </p:nvSpPr>
        <p:spPr>
          <a:xfrm>
            <a:off x="548640" y="4948619"/>
            <a:ext cx="1382620" cy="369332"/>
          </a:xfrm>
          <a:prstGeom prst="rect">
            <a:avLst/>
          </a:prstGeom>
          <a:noFill/>
        </p:spPr>
        <p:txBody>
          <a:bodyPr wrap="square" rtlCol="0">
            <a:spAutoFit/>
          </a:bodyPr>
          <a:lstStyle/>
          <a:p>
            <a:r>
              <a:rPr lang="en-US" b="1" dirty="0">
                <a:solidFill>
                  <a:srgbClr val="00B050"/>
                </a:solidFill>
              </a:rPr>
              <a:t>Yes/</a:t>
            </a:r>
            <a:r>
              <a:rPr lang="en-US" dirty="0"/>
              <a:t> </a:t>
            </a:r>
            <a:r>
              <a:rPr lang="en-US" dirty="0">
                <a:solidFill>
                  <a:srgbClr val="FF0000"/>
                </a:solidFill>
              </a:rPr>
              <a:t>No</a:t>
            </a:r>
          </a:p>
        </p:txBody>
      </p:sp>
      <p:sp>
        <p:nvSpPr>
          <p:cNvPr id="15" name="TextBox 14">
            <a:extLst>
              <a:ext uri="{FF2B5EF4-FFF2-40B4-BE49-F238E27FC236}">
                <a16:creationId xmlns:a16="http://schemas.microsoft.com/office/drawing/2014/main" id="{466DDB55-D8A1-7FDF-8763-B480026B9C6D}"/>
              </a:ext>
            </a:extLst>
          </p:cNvPr>
          <p:cNvSpPr txBox="1"/>
          <p:nvPr/>
        </p:nvSpPr>
        <p:spPr>
          <a:xfrm>
            <a:off x="2743069" y="4065449"/>
            <a:ext cx="280054" cy="369332"/>
          </a:xfrm>
          <a:prstGeom prst="rect">
            <a:avLst/>
          </a:prstGeom>
          <a:noFill/>
        </p:spPr>
        <p:txBody>
          <a:bodyPr wrap="square" rtlCol="0">
            <a:spAutoFit/>
          </a:bodyPr>
          <a:lstStyle/>
          <a:p>
            <a:r>
              <a:rPr lang="en-US" dirty="0"/>
              <a:t>3</a:t>
            </a:r>
          </a:p>
        </p:txBody>
      </p:sp>
      <p:pic>
        <p:nvPicPr>
          <p:cNvPr id="20" name="Picture 19">
            <a:extLst>
              <a:ext uri="{FF2B5EF4-FFF2-40B4-BE49-F238E27FC236}">
                <a16:creationId xmlns:a16="http://schemas.microsoft.com/office/drawing/2014/main" id="{66B3EDE5-B8C0-7883-4960-0D17F8693067}"/>
              </a:ext>
            </a:extLst>
          </p:cNvPr>
          <p:cNvPicPr>
            <a:picLocks noChangeAspect="1"/>
          </p:cNvPicPr>
          <p:nvPr/>
        </p:nvPicPr>
        <p:blipFill>
          <a:blip r:embed="rId2"/>
          <a:stretch>
            <a:fillRect/>
          </a:stretch>
        </p:blipFill>
        <p:spPr>
          <a:xfrm>
            <a:off x="8011108" y="438400"/>
            <a:ext cx="3264182" cy="166847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1C95E5B1-485F-C9FA-41F4-A4A1C3150DBD}"/>
              </a:ext>
            </a:extLst>
          </p:cNvPr>
          <p:cNvPicPr>
            <a:picLocks noChangeAspect="1"/>
          </p:cNvPicPr>
          <p:nvPr/>
        </p:nvPicPr>
        <p:blipFill>
          <a:blip r:embed="rId3"/>
          <a:stretch>
            <a:fillRect/>
          </a:stretch>
        </p:blipFill>
        <p:spPr>
          <a:xfrm>
            <a:off x="7825267" y="2792374"/>
            <a:ext cx="4011890" cy="2501686"/>
          </a:xfrm>
          <a:prstGeom prst="rect">
            <a:avLst/>
          </a:prstGeom>
        </p:spPr>
      </p:pic>
    </p:spTree>
    <p:extLst>
      <p:ext uri="{BB962C8B-B14F-4D97-AF65-F5344CB8AC3E}">
        <p14:creationId xmlns:p14="http://schemas.microsoft.com/office/powerpoint/2010/main" val="7370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2E1D2A-6879-1807-CC05-DE4F985F63EF}"/>
              </a:ext>
            </a:extLst>
          </p:cNvPr>
          <p:cNvPicPr>
            <a:picLocks noChangeAspect="1"/>
          </p:cNvPicPr>
          <p:nvPr/>
        </p:nvPicPr>
        <p:blipFill>
          <a:blip r:embed="rId2"/>
          <a:stretch>
            <a:fillRect/>
          </a:stretch>
        </p:blipFill>
        <p:spPr>
          <a:xfrm>
            <a:off x="645458" y="241496"/>
            <a:ext cx="11075169" cy="5655765"/>
          </a:xfrm>
          <a:prstGeom prst="rect">
            <a:avLst/>
          </a:prstGeom>
        </p:spPr>
      </p:pic>
      <p:sp>
        <p:nvSpPr>
          <p:cNvPr id="8" name="TextBox 7">
            <a:extLst>
              <a:ext uri="{FF2B5EF4-FFF2-40B4-BE49-F238E27FC236}">
                <a16:creationId xmlns:a16="http://schemas.microsoft.com/office/drawing/2014/main" id="{F044B154-0B17-38DB-099C-699C7C7A43DD}"/>
              </a:ext>
            </a:extLst>
          </p:cNvPr>
          <p:cNvSpPr txBox="1"/>
          <p:nvPr/>
        </p:nvSpPr>
        <p:spPr>
          <a:xfrm>
            <a:off x="645459" y="5897262"/>
            <a:ext cx="10847452" cy="307777"/>
          </a:xfrm>
          <a:prstGeom prst="rect">
            <a:avLst/>
          </a:prstGeom>
          <a:noFill/>
        </p:spPr>
        <p:txBody>
          <a:bodyPr wrap="square">
            <a:spAutoFit/>
          </a:bodyPr>
          <a:lstStyle/>
          <a:p>
            <a:r>
              <a:rPr lang="en-US" sz="1400" dirty="0">
                <a:solidFill>
                  <a:schemeClr val="accent6">
                    <a:lumMod val="50000"/>
                    <a:lumOff val="50000"/>
                  </a:schemeClr>
                </a:solidFill>
              </a:rPr>
              <a:t>https://www.linkedin.com/pulse/decoding-machine-learning-supervised-unsupervised-daniel-wiczew/</a:t>
            </a:r>
          </a:p>
        </p:txBody>
      </p:sp>
    </p:spTree>
    <p:extLst>
      <p:ext uri="{BB962C8B-B14F-4D97-AF65-F5344CB8AC3E}">
        <p14:creationId xmlns:p14="http://schemas.microsoft.com/office/powerpoint/2010/main" val="3944140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0E56-85BE-B7F5-C15B-79BD1C594C39}"/>
              </a:ext>
            </a:extLst>
          </p:cNvPr>
          <p:cNvSpPr>
            <a:spLocks noGrp="1"/>
          </p:cNvSpPr>
          <p:nvPr>
            <p:ph type="title"/>
          </p:nvPr>
        </p:nvSpPr>
        <p:spPr>
          <a:xfrm>
            <a:off x="677732" y="214518"/>
            <a:ext cx="10515600" cy="775931"/>
          </a:xfrm>
        </p:spPr>
        <p:txBody>
          <a:bodyPr/>
          <a:lstStyle/>
          <a:p>
            <a:r>
              <a:rPr lang="en-US" b="1" i="0" dirty="0">
                <a:solidFill>
                  <a:srgbClr val="002060"/>
                </a:solidFill>
                <a:effectLst/>
                <a:latin typeface="Lato" panose="020F0502020204030203" pitchFamily="34" charset="0"/>
              </a:rPr>
              <a:t>Chihuahua or muffin? </a:t>
            </a:r>
            <a:endParaRPr lang="en-US" dirty="0">
              <a:solidFill>
                <a:srgbClr val="002060"/>
              </a:solidFill>
            </a:endParaRPr>
          </a:p>
        </p:txBody>
      </p:sp>
      <p:pic>
        <p:nvPicPr>
          <p:cNvPr id="5" name="Picture 4">
            <a:extLst>
              <a:ext uri="{FF2B5EF4-FFF2-40B4-BE49-F238E27FC236}">
                <a16:creationId xmlns:a16="http://schemas.microsoft.com/office/drawing/2014/main" id="{AC3EACD7-DECD-3F8D-F1F9-7C0D2EB10803}"/>
              </a:ext>
            </a:extLst>
          </p:cNvPr>
          <p:cNvPicPr>
            <a:picLocks noChangeAspect="1"/>
          </p:cNvPicPr>
          <p:nvPr/>
        </p:nvPicPr>
        <p:blipFill>
          <a:blip r:embed="rId2"/>
          <a:stretch>
            <a:fillRect/>
          </a:stretch>
        </p:blipFill>
        <p:spPr>
          <a:xfrm>
            <a:off x="3959779" y="990449"/>
            <a:ext cx="3951505" cy="4850953"/>
          </a:xfrm>
          <a:prstGeom prst="rect">
            <a:avLst/>
          </a:prstGeom>
        </p:spPr>
      </p:pic>
      <p:pic>
        <p:nvPicPr>
          <p:cNvPr id="6" name="Graphic 5" descr="Back with solid fill">
            <a:hlinkClick r:id="rId3" action="ppaction://hlinksldjump"/>
            <a:extLst>
              <a:ext uri="{FF2B5EF4-FFF2-40B4-BE49-F238E27FC236}">
                <a16:creationId xmlns:a16="http://schemas.microsoft.com/office/drawing/2014/main" id="{5F3D07E4-08C8-2B13-3464-E0253D0AB3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2035" y="5320510"/>
            <a:ext cx="775930" cy="775930"/>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3227256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B053-1473-F398-34D0-B0EC63FAD0F9}"/>
              </a:ext>
            </a:extLst>
          </p:cNvPr>
          <p:cNvSpPr>
            <a:spLocks noGrp="1"/>
          </p:cNvSpPr>
          <p:nvPr>
            <p:ph type="title"/>
          </p:nvPr>
        </p:nvSpPr>
        <p:spPr>
          <a:xfrm>
            <a:off x="406865" y="188770"/>
            <a:ext cx="11378270" cy="622393"/>
          </a:xfrm>
        </p:spPr>
        <p:txBody>
          <a:bodyPr>
            <a:normAutofit fontScale="90000"/>
          </a:bodyPr>
          <a:lstStyle/>
          <a:p>
            <a:r>
              <a:rPr lang="en-US" b="0" i="0" dirty="0">
                <a:solidFill>
                  <a:srgbClr val="0070C0"/>
                </a:solidFill>
                <a:effectLst/>
                <a:latin typeface="Söhne"/>
              </a:rPr>
              <a:t>The First Wave of AI Research</a:t>
            </a:r>
            <a:r>
              <a:rPr lang="en-US" b="0" i="0" dirty="0">
                <a:solidFill>
                  <a:srgbClr val="0D0D0D"/>
                </a:solidFill>
                <a:effectLst/>
                <a:latin typeface="Söhne"/>
              </a:rPr>
              <a:t> </a:t>
            </a:r>
            <a:endParaRPr lang="en-US" b="0" dirty="0"/>
          </a:p>
        </p:txBody>
      </p:sp>
      <p:pic>
        <p:nvPicPr>
          <p:cNvPr id="4" name="Graphic 3" descr="Back with solid fill">
            <a:hlinkClick r:id="rId2" action="ppaction://hlinksldjump"/>
            <a:extLst>
              <a:ext uri="{FF2B5EF4-FFF2-40B4-BE49-F238E27FC236}">
                <a16:creationId xmlns:a16="http://schemas.microsoft.com/office/drawing/2014/main" id="{D9548189-419E-38DC-E78C-0CBF950591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4520" y="5425890"/>
            <a:ext cx="562848" cy="562848"/>
          </a:xfrm>
          <a:prstGeom prst="rect">
            <a:avLst/>
          </a:prstGeom>
        </p:spPr>
      </p:pic>
      <p:pic>
        <p:nvPicPr>
          <p:cNvPr id="2050" name="Picture 2" descr="Paper Review 1: ELIZA — A Computer Program For The Study, 49% OFF">
            <a:extLst>
              <a:ext uri="{FF2B5EF4-FFF2-40B4-BE49-F238E27FC236}">
                <a16:creationId xmlns:a16="http://schemas.microsoft.com/office/drawing/2014/main" id="{2EB0954E-FB71-3260-DD1C-07096FEC5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528" y="1251415"/>
            <a:ext cx="4817672" cy="2682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9425C3-BD16-1244-9EE1-CDFCED5BC6E5}"/>
              </a:ext>
            </a:extLst>
          </p:cNvPr>
          <p:cNvSpPr txBox="1"/>
          <p:nvPr/>
        </p:nvSpPr>
        <p:spPr>
          <a:xfrm>
            <a:off x="5286256" y="4743748"/>
            <a:ext cx="6299688" cy="830997"/>
          </a:xfrm>
          <a:prstGeom prst="rect">
            <a:avLst/>
          </a:prstGeom>
          <a:noFill/>
        </p:spPr>
        <p:txBody>
          <a:bodyPr wrap="square">
            <a:spAutoFit/>
          </a:bodyPr>
          <a:lstStyle/>
          <a:p>
            <a:r>
              <a:rPr lang="en-US" sz="1600" b="1" i="0" dirty="0">
                <a:solidFill>
                  <a:srgbClr val="666666"/>
                </a:solidFill>
                <a:effectLst/>
                <a:latin typeface="Arial" panose="020B0604020202020204" pitchFamily="34" charset="0"/>
              </a:rPr>
              <a:t>Shakey, </a:t>
            </a:r>
            <a:r>
              <a:rPr lang="en-US" sz="1600" b="0" i="0" dirty="0">
                <a:solidFill>
                  <a:srgbClr val="666666"/>
                </a:solidFill>
                <a:effectLst/>
                <a:latin typeface="Arial" panose="020B0604020202020204" pitchFamily="34" charset="0"/>
              </a:rPr>
              <a:t>the world's first mobile intelligent robot that combined AI, computer vision, navigation capabilities and </a:t>
            </a:r>
            <a:r>
              <a:rPr lang="en-US" sz="1600" dirty="0">
                <a:solidFill>
                  <a:srgbClr val="666666"/>
                </a:solidFill>
                <a:latin typeface="Arial" panose="020B0604020202020204" pitchFamily="34" charset="0"/>
              </a:rPr>
              <a:t>NLP. </a:t>
            </a:r>
            <a:r>
              <a:rPr lang="en-US" sz="1600" b="0" i="0" dirty="0">
                <a:solidFill>
                  <a:srgbClr val="666666"/>
                </a:solidFill>
                <a:effectLst/>
                <a:latin typeface="Arial" panose="020B0604020202020204" pitchFamily="34" charset="0"/>
              </a:rPr>
              <a:t>It became known as the grandfather of self-driving cars and drones.</a:t>
            </a:r>
            <a:endParaRPr lang="en-US" sz="1600" dirty="0"/>
          </a:p>
        </p:txBody>
      </p:sp>
      <p:sp>
        <p:nvSpPr>
          <p:cNvPr id="5" name="Rectangle 1">
            <a:extLst>
              <a:ext uri="{FF2B5EF4-FFF2-40B4-BE49-F238E27FC236}">
                <a16:creationId xmlns:a16="http://schemas.microsoft.com/office/drawing/2014/main" id="{FB169112-18D9-8E27-6B21-25B4BDD7C7D5}"/>
              </a:ext>
            </a:extLst>
          </p:cNvPr>
          <p:cNvSpPr>
            <a:spLocks noChangeArrowheads="1"/>
          </p:cNvSpPr>
          <p:nvPr/>
        </p:nvSpPr>
        <p:spPr bwMode="auto">
          <a:xfrm>
            <a:off x="604312" y="5028441"/>
            <a:ext cx="414106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accent3"/>
                </a:solidFill>
                <a:effectLst/>
                <a:latin typeface="Arial" panose="020B0604020202020204" pitchFamily="34" charset="0"/>
              </a:rPr>
              <a:t>ELIZA.  In </a:t>
            </a:r>
            <a:r>
              <a:rPr kumimoji="0" lang="en-US" altLang="en-US" sz="1100" b="0" i="1" u="none" strike="noStrike" cap="none" normalizeH="0" baseline="0" dirty="0">
                <a:ln>
                  <a:noFill/>
                </a:ln>
                <a:solidFill>
                  <a:schemeClr val="accent3"/>
                </a:solidFill>
                <a:effectLst/>
                <a:latin typeface="Arial" panose="020B0604020202020204" pitchFamily="34" charset="0"/>
              </a:rPr>
              <a:t>Wikipedia</a:t>
            </a:r>
            <a:r>
              <a:rPr kumimoji="0" lang="en-US" altLang="en-US" sz="1100" b="0" i="0" u="none" strike="noStrike" cap="none" normalizeH="0" baseline="0" dirty="0">
                <a:ln>
                  <a:noFill/>
                </a:ln>
                <a:solidFill>
                  <a:schemeClr val="accent3"/>
                </a:solidFill>
                <a:effectLst/>
                <a:latin typeface="Arial" panose="020B0604020202020204" pitchFamily="34" charset="0"/>
              </a:rPr>
              <a:t>. https://en.wikipedia.org/wiki/ELIZA</a:t>
            </a:r>
            <a:endParaRPr kumimoji="0" lang="en-US" altLang="en-US" sz="1600" b="0" i="0" u="none" strike="noStrike" cap="none" normalizeH="0" baseline="0" dirty="0">
              <a:ln>
                <a:noFill/>
              </a:ln>
              <a:solidFill>
                <a:schemeClr val="accent3"/>
              </a:solidFill>
              <a:effectLst/>
              <a:latin typeface="Arial" panose="020B0604020202020204" pitchFamily="34" charset="0"/>
            </a:endParaRPr>
          </a:p>
        </p:txBody>
      </p:sp>
      <p:sp>
        <p:nvSpPr>
          <p:cNvPr id="10" name="TextBox 9">
            <a:extLst>
              <a:ext uri="{FF2B5EF4-FFF2-40B4-BE49-F238E27FC236}">
                <a16:creationId xmlns:a16="http://schemas.microsoft.com/office/drawing/2014/main" id="{D824ECD8-4994-674A-7BCB-5CEEF7A44E3A}"/>
              </a:ext>
            </a:extLst>
          </p:cNvPr>
          <p:cNvSpPr txBox="1"/>
          <p:nvPr/>
        </p:nvSpPr>
        <p:spPr>
          <a:xfrm>
            <a:off x="604313" y="3960423"/>
            <a:ext cx="4932888" cy="923330"/>
          </a:xfrm>
          <a:prstGeom prst="rect">
            <a:avLst/>
          </a:prstGeom>
          <a:noFill/>
        </p:spPr>
        <p:txBody>
          <a:bodyPr wrap="square">
            <a:spAutoFit/>
          </a:bodyPr>
          <a:lstStyle/>
          <a:p>
            <a:r>
              <a:rPr lang="en-US" b="0" i="0" dirty="0">
                <a:solidFill>
                  <a:srgbClr val="1C1C1C"/>
                </a:solidFill>
                <a:effectLst/>
                <a:latin typeface="Neue Haas Grotesk Display Pro"/>
              </a:rPr>
              <a:t>ELIZA was the first chatbot that </a:t>
            </a:r>
            <a:r>
              <a:rPr lang="en-US" b="0" i="0" dirty="0">
                <a:solidFill>
                  <a:srgbClr val="000000"/>
                </a:solidFill>
                <a:effectLst/>
                <a:latin typeface="Times New Roman" panose="02020603050405020304" pitchFamily="18" charset="0"/>
              </a:rPr>
              <a:t>emulates a Rogerian psychotherapist</a:t>
            </a:r>
            <a:r>
              <a:rPr lang="en-US" b="0" i="0" dirty="0">
                <a:solidFill>
                  <a:srgbClr val="1C1C1C"/>
                </a:solidFill>
                <a:effectLst/>
                <a:latin typeface="Neue Haas Grotesk Display Pro"/>
              </a:rPr>
              <a:t>. </a:t>
            </a:r>
          </a:p>
          <a:p>
            <a:r>
              <a:rPr lang="en-US" b="0" i="0" dirty="0">
                <a:solidFill>
                  <a:srgbClr val="1C1C1C"/>
                </a:solidFill>
                <a:effectLst/>
                <a:latin typeface="Neue Haas Grotesk Display Pro"/>
              </a:rPr>
              <a:t>Designed by Joseph </a:t>
            </a:r>
            <a:r>
              <a:rPr lang="en-US" b="0" i="0" dirty="0" err="1">
                <a:solidFill>
                  <a:srgbClr val="1C1C1C"/>
                </a:solidFill>
                <a:effectLst/>
                <a:latin typeface="Neue Haas Grotesk Display Pro"/>
              </a:rPr>
              <a:t>Weizenbaum</a:t>
            </a:r>
            <a:r>
              <a:rPr lang="en-US" b="0" i="0" dirty="0">
                <a:solidFill>
                  <a:srgbClr val="1C1C1C"/>
                </a:solidFill>
                <a:effectLst/>
                <a:latin typeface="Neue Haas Grotesk Display Pro"/>
              </a:rPr>
              <a:t> from MIT</a:t>
            </a:r>
            <a:endParaRPr lang="en-US" dirty="0">
              <a:solidFill>
                <a:srgbClr val="666666"/>
              </a:solidFill>
              <a:latin typeface="Arial" panose="020B0604020202020204" pitchFamily="34" charset="0"/>
            </a:endParaRPr>
          </a:p>
        </p:txBody>
      </p:sp>
      <p:pic>
        <p:nvPicPr>
          <p:cNvPr id="12" name="Picture 11">
            <a:extLst>
              <a:ext uri="{FF2B5EF4-FFF2-40B4-BE49-F238E27FC236}">
                <a16:creationId xmlns:a16="http://schemas.microsoft.com/office/drawing/2014/main" id="{6606C8AA-F69E-9BC5-D92A-CF56F269DF6E}"/>
              </a:ext>
            </a:extLst>
          </p:cNvPr>
          <p:cNvPicPr>
            <a:picLocks noChangeAspect="1"/>
          </p:cNvPicPr>
          <p:nvPr/>
        </p:nvPicPr>
        <p:blipFill>
          <a:blip r:embed="rId6"/>
          <a:stretch>
            <a:fillRect/>
          </a:stretch>
        </p:blipFill>
        <p:spPr>
          <a:xfrm>
            <a:off x="7267998" y="428846"/>
            <a:ext cx="2566881" cy="4151061"/>
          </a:xfrm>
          <a:prstGeom prst="rect">
            <a:avLst/>
          </a:prstGeom>
          <a:ln>
            <a:noFill/>
          </a:ln>
          <a:effectLst>
            <a:outerShdw blurRad="292100" dist="139700" dir="2700000" algn="tl" rotWithShape="0">
              <a:srgbClr val="333333">
                <a:alpha val="65000"/>
              </a:srgbClr>
            </a:outerShdw>
          </a:effectLst>
        </p:spPr>
      </p:pic>
      <p:sp>
        <p:nvSpPr>
          <p:cNvPr id="13" name="Rectangle 2">
            <a:extLst>
              <a:ext uri="{FF2B5EF4-FFF2-40B4-BE49-F238E27FC236}">
                <a16:creationId xmlns:a16="http://schemas.microsoft.com/office/drawing/2014/main" id="{1872D289-EAA2-E8B6-D08E-272D42C6DFD8}"/>
              </a:ext>
            </a:extLst>
          </p:cNvPr>
          <p:cNvSpPr>
            <a:spLocks noChangeArrowheads="1"/>
          </p:cNvSpPr>
          <p:nvPr/>
        </p:nvSpPr>
        <p:spPr bwMode="auto">
          <a:xfrm>
            <a:off x="5433483" y="5711739"/>
            <a:ext cx="55501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accent3"/>
                </a:solidFill>
                <a:effectLst/>
                <a:latin typeface="Arial" panose="020B0604020202020204" pitchFamily="34" charset="0"/>
              </a:rPr>
              <a:t>Shakey the robot. In </a:t>
            </a:r>
            <a:r>
              <a:rPr kumimoji="0" lang="en-US" altLang="en-US" sz="1200" b="0" i="1" u="none" strike="noStrike" cap="none" normalizeH="0" baseline="0" dirty="0">
                <a:ln>
                  <a:noFill/>
                </a:ln>
                <a:solidFill>
                  <a:schemeClr val="accent3"/>
                </a:solidFill>
                <a:effectLst/>
                <a:latin typeface="Arial" panose="020B0604020202020204" pitchFamily="34" charset="0"/>
              </a:rPr>
              <a:t>Wikipedia</a:t>
            </a:r>
            <a:r>
              <a:rPr kumimoji="0" lang="en-US" altLang="en-US" sz="1200" b="0" i="0" u="none" strike="noStrike" cap="none" normalizeH="0" baseline="0" dirty="0">
                <a:ln>
                  <a:noFill/>
                </a:ln>
                <a:solidFill>
                  <a:schemeClr val="accent3"/>
                </a:solidFill>
                <a:effectLst/>
                <a:latin typeface="Arial" panose="020B0604020202020204" pitchFamily="34" charset="0"/>
              </a:rPr>
              <a:t>. https://en.wikipedia.org/wiki/Shakey_the_robot</a:t>
            </a:r>
            <a:endParaRPr kumimoji="0" lang="en-US" altLang="en-US" sz="1800" b="0" i="0" u="none" strike="noStrike" cap="none" normalizeH="0" baseline="0" dirty="0">
              <a:ln>
                <a:noFill/>
              </a:ln>
              <a:solidFill>
                <a:schemeClr val="accent3"/>
              </a:solidFill>
              <a:effectLst/>
              <a:latin typeface="Arial" panose="020B0604020202020204" pitchFamily="34" charset="0"/>
            </a:endParaRPr>
          </a:p>
        </p:txBody>
      </p:sp>
    </p:spTree>
    <p:extLst>
      <p:ext uri="{BB962C8B-B14F-4D97-AF65-F5344CB8AC3E}">
        <p14:creationId xmlns:p14="http://schemas.microsoft.com/office/powerpoint/2010/main" val="62669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9020-08F5-8067-AEE7-158B281AB153}"/>
              </a:ext>
            </a:extLst>
          </p:cNvPr>
          <p:cNvSpPr>
            <a:spLocks noGrp="1"/>
          </p:cNvSpPr>
          <p:nvPr>
            <p:ph type="title"/>
          </p:nvPr>
        </p:nvSpPr>
        <p:spPr/>
        <p:txBody>
          <a:bodyPr/>
          <a:lstStyle/>
          <a:p>
            <a:pPr algn="ctr"/>
            <a:r>
              <a:rPr lang="en-US" dirty="0"/>
              <a:t>Order of Business</a:t>
            </a:r>
          </a:p>
        </p:txBody>
      </p:sp>
      <p:sp>
        <p:nvSpPr>
          <p:cNvPr id="3" name="Content Placeholder 2">
            <a:extLst>
              <a:ext uri="{FF2B5EF4-FFF2-40B4-BE49-F238E27FC236}">
                <a16:creationId xmlns:a16="http://schemas.microsoft.com/office/drawing/2014/main" id="{28AA0774-2535-A3AB-5882-F1A4BD90787F}"/>
              </a:ext>
            </a:extLst>
          </p:cNvPr>
          <p:cNvSpPr>
            <a:spLocks noGrp="1"/>
          </p:cNvSpPr>
          <p:nvPr>
            <p:ph idx="1"/>
          </p:nvPr>
        </p:nvSpPr>
        <p:spPr>
          <a:xfrm>
            <a:off x="685800" y="3002756"/>
            <a:ext cx="6375400" cy="852487"/>
          </a:xfrm>
        </p:spPr>
        <p:txBody>
          <a:bodyPr>
            <a:normAutofit fontScale="92500"/>
          </a:bodyPr>
          <a:lstStyle/>
          <a:p>
            <a:pPr marL="0" indent="0">
              <a:buNone/>
            </a:pPr>
            <a:r>
              <a:rPr lang="en-US" dirty="0" err="1"/>
              <a:t>tinyurl.com</a:t>
            </a:r>
            <a:r>
              <a:rPr lang="en-US" dirty="0"/>
              <a:t>/AIWorkshop1Agenda</a:t>
            </a:r>
          </a:p>
        </p:txBody>
      </p:sp>
      <p:pic>
        <p:nvPicPr>
          <p:cNvPr id="7" name="Picture 6" descr="A qr code with a black and white background&#10;&#10;Description automatically generated">
            <a:extLst>
              <a:ext uri="{FF2B5EF4-FFF2-40B4-BE49-F238E27FC236}">
                <a16:creationId xmlns:a16="http://schemas.microsoft.com/office/drawing/2014/main" id="{B34AD8DC-4DB6-5309-555F-6199D53C9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700" y="1606549"/>
            <a:ext cx="3644900" cy="3644900"/>
          </a:xfrm>
          <a:prstGeom prst="rect">
            <a:avLst/>
          </a:prstGeom>
        </p:spPr>
      </p:pic>
    </p:spTree>
    <p:extLst>
      <p:ext uri="{BB962C8B-B14F-4D97-AF65-F5344CB8AC3E}">
        <p14:creationId xmlns:p14="http://schemas.microsoft.com/office/powerpoint/2010/main" val="3927502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09F3-73C9-5812-16D5-B039D12DA4DD}"/>
              </a:ext>
            </a:extLst>
          </p:cNvPr>
          <p:cNvSpPr>
            <a:spLocks noGrp="1"/>
          </p:cNvSpPr>
          <p:nvPr>
            <p:ph type="title"/>
          </p:nvPr>
        </p:nvSpPr>
        <p:spPr>
          <a:xfrm>
            <a:off x="291444" y="106445"/>
            <a:ext cx="10515600" cy="1325563"/>
          </a:xfrm>
        </p:spPr>
        <p:txBody>
          <a:bodyPr/>
          <a:lstStyle/>
          <a:p>
            <a:r>
              <a:rPr lang="en-US" b="0" i="0" dirty="0">
                <a:solidFill>
                  <a:srgbClr val="0070C0"/>
                </a:solidFill>
                <a:effectLst/>
                <a:latin typeface="Söhne"/>
              </a:rPr>
              <a:t>Expert Systems </a:t>
            </a:r>
            <a:endParaRPr lang="en-US" dirty="0">
              <a:solidFill>
                <a:srgbClr val="0070C0"/>
              </a:solidFill>
            </a:endParaRPr>
          </a:p>
        </p:txBody>
      </p:sp>
      <p:sp>
        <p:nvSpPr>
          <p:cNvPr id="3" name="Content Placeholder 2">
            <a:extLst>
              <a:ext uri="{FF2B5EF4-FFF2-40B4-BE49-F238E27FC236}">
                <a16:creationId xmlns:a16="http://schemas.microsoft.com/office/drawing/2014/main" id="{CD805F38-1D99-B9B5-1F65-DFCE11C54A6E}"/>
              </a:ext>
            </a:extLst>
          </p:cNvPr>
          <p:cNvSpPr>
            <a:spLocks noGrp="1"/>
          </p:cNvSpPr>
          <p:nvPr>
            <p:ph idx="1"/>
          </p:nvPr>
        </p:nvSpPr>
        <p:spPr>
          <a:xfrm>
            <a:off x="497840" y="5232400"/>
            <a:ext cx="11409680" cy="826986"/>
          </a:xfrm>
        </p:spPr>
        <p:txBody>
          <a:bodyPr>
            <a:normAutofit/>
          </a:bodyPr>
          <a:lstStyle/>
          <a:p>
            <a:pPr marL="0" indent="0" algn="l">
              <a:buNone/>
            </a:pPr>
            <a:r>
              <a:rPr lang="en-US" sz="1800" b="0" i="0" dirty="0">
                <a:solidFill>
                  <a:srgbClr val="0070C0"/>
                </a:solidFill>
                <a:effectLst/>
                <a:latin typeface="Arial" panose="020B0604020202020204" pitchFamily="34" charset="0"/>
              </a:rPr>
              <a:t>DENDRAL</a:t>
            </a:r>
            <a:r>
              <a:rPr lang="en-US" sz="2800" b="0" i="0" dirty="0">
                <a:solidFill>
                  <a:srgbClr val="666666"/>
                </a:solidFill>
                <a:effectLst/>
                <a:latin typeface="Arial" panose="020B0604020202020204" pitchFamily="34" charset="0"/>
              </a:rPr>
              <a:t>, </a:t>
            </a:r>
            <a:r>
              <a:rPr lang="en-US" sz="2400" dirty="0">
                <a:latin typeface="-apple-system"/>
              </a:rPr>
              <a:t>The first expert system a chemical-analysis </a:t>
            </a:r>
            <a:r>
              <a:rPr lang="en-US" sz="2400" b="0" i="0" dirty="0">
                <a:effectLst/>
                <a:latin typeface="-apple-system"/>
              </a:rPr>
              <a:t>expert system developed in the 1960s by Stanford University researchers Edward Feigenbaum and Joshua Lederberg.</a:t>
            </a:r>
            <a:endParaRPr lang="en-US" sz="4400" b="0" i="0" dirty="0">
              <a:solidFill>
                <a:srgbClr val="0D0D0D"/>
              </a:solidFill>
              <a:effectLst/>
              <a:latin typeface="Söhne"/>
            </a:endParaRPr>
          </a:p>
          <a:p>
            <a:endParaRPr lang="en-US" dirty="0"/>
          </a:p>
        </p:txBody>
      </p:sp>
      <p:pic>
        <p:nvPicPr>
          <p:cNvPr id="5122" name="Picture 2" descr="Aritra Pain on LinkedIn: DENDRAL was a chemical-analysis expert system  developed in the 1960s by…">
            <a:extLst>
              <a:ext uri="{FF2B5EF4-FFF2-40B4-BE49-F238E27FC236}">
                <a16:creationId xmlns:a16="http://schemas.microsoft.com/office/drawing/2014/main" id="{7AAA0B21-0B0F-CA79-60F3-339CB656C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595" y="1432008"/>
            <a:ext cx="8053227" cy="332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25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09F3-73C9-5812-16D5-B039D12DA4DD}"/>
              </a:ext>
            </a:extLst>
          </p:cNvPr>
          <p:cNvSpPr>
            <a:spLocks noGrp="1"/>
          </p:cNvSpPr>
          <p:nvPr>
            <p:ph type="title"/>
          </p:nvPr>
        </p:nvSpPr>
        <p:spPr>
          <a:xfrm>
            <a:off x="291444" y="106445"/>
            <a:ext cx="10515600" cy="777475"/>
          </a:xfrm>
        </p:spPr>
        <p:txBody>
          <a:bodyPr>
            <a:normAutofit/>
          </a:bodyPr>
          <a:lstStyle/>
          <a:p>
            <a:r>
              <a:rPr lang="en-US" sz="3600" b="0" i="0" dirty="0">
                <a:solidFill>
                  <a:srgbClr val="0070C0"/>
                </a:solidFill>
                <a:effectLst/>
                <a:latin typeface="Söhne"/>
              </a:rPr>
              <a:t>Expert Systems </a:t>
            </a:r>
            <a:r>
              <a:rPr lang="en-US" sz="2800" b="0" i="0" dirty="0">
                <a:solidFill>
                  <a:srgbClr val="0D0D0D"/>
                </a:solidFill>
                <a:effectLst/>
                <a:latin typeface="Söhne"/>
              </a:rPr>
              <a:t>–&gt; Recommendation Systems Examples</a:t>
            </a:r>
            <a:endParaRPr lang="en-US" sz="3600" dirty="0"/>
          </a:p>
        </p:txBody>
      </p:sp>
      <p:pic>
        <p:nvPicPr>
          <p:cNvPr id="5124" name="Picture 4" descr="ElectronixTutor: an intelligent tutoring system with multiple learning  resources for electronics | International Journal of STEM Education | Full  Text">
            <a:extLst>
              <a:ext uri="{FF2B5EF4-FFF2-40B4-BE49-F238E27FC236}">
                <a16:creationId xmlns:a16="http://schemas.microsoft.com/office/drawing/2014/main" id="{2F784C56-EFBE-1464-7E0F-0CFFD652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483" y="2489744"/>
            <a:ext cx="5805037" cy="3099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99CDF2D-DBF1-5A8D-E482-FC575B7A4628}"/>
              </a:ext>
            </a:extLst>
          </p:cNvPr>
          <p:cNvSpPr txBox="1"/>
          <p:nvPr/>
        </p:nvSpPr>
        <p:spPr>
          <a:xfrm>
            <a:off x="644090" y="1121176"/>
            <a:ext cx="4685898" cy="502958"/>
          </a:xfrm>
          <a:prstGeom prst="rect">
            <a:avLst/>
          </a:prstGeom>
          <a:noFill/>
        </p:spPr>
        <p:txBody>
          <a:bodyPr wrap="none" rtlCol="0">
            <a:spAutoFit/>
          </a:bodyPr>
          <a:lstStyle/>
          <a:p>
            <a:pPr>
              <a:lnSpc>
                <a:spcPct val="150000"/>
              </a:lnSpc>
            </a:pPr>
            <a:r>
              <a:rPr lang="en-US" dirty="0">
                <a:solidFill>
                  <a:srgbClr val="00B050"/>
                </a:solidFill>
                <a:latin typeface="Comic Sans MS" panose="030F0702030302020204" pitchFamily="66" charset="0"/>
              </a:rPr>
              <a:t>                                    </a:t>
            </a:r>
            <a:r>
              <a:rPr lang="en-US" sz="2000" dirty="0">
                <a:solidFill>
                  <a:srgbClr val="00B050"/>
                </a:solidFill>
                <a:latin typeface="Comic Sans MS" panose="030F0702030302020204" pitchFamily="66" charset="0"/>
              </a:rPr>
              <a:t>AI Workshop #1</a:t>
            </a:r>
            <a:endParaRPr lang="en-US" dirty="0">
              <a:solidFill>
                <a:srgbClr val="00B050"/>
              </a:solidFill>
              <a:latin typeface="Comic Sans MS" panose="030F0702030302020204" pitchFamily="66" charset="0"/>
            </a:endParaRPr>
          </a:p>
        </p:txBody>
      </p:sp>
      <p:pic>
        <p:nvPicPr>
          <p:cNvPr id="12" name="Picture 11">
            <a:extLst>
              <a:ext uri="{FF2B5EF4-FFF2-40B4-BE49-F238E27FC236}">
                <a16:creationId xmlns:a16="http://schemas.microsoft.com/office/drawing/2014/main" id="{F0B0B2EE-A830-39B5-02D1-D6526F0FA220}"/>
              </a:ext>
            </a:extLst>
          </p:cNvPr>
          <p:cNvPicPr>
            <a:picLocks noChangeAspect="1"/>
          </p:cNvPicPr>
          <p:nvPr/>
        </p:nvPicPr>
        <p:blipFill>
          <a:blip r:embed="rId3">
            <a:duotone>
              <a:schemeClr val="accent2">
                <a:shade val="45000"/>
                <a:satMod val="135000"/>
              </a:schemeClr>
              <a:prstClr val="white"/>
            </a:duotone>
          </a:blip>
          <a:stretch>
            <a:fillRect/>
          </a:stretch>
        </p:blipFill>
        <p:spPr>
          <a:xfrm>
            <a:off x="483906" y="1239881"/>
            <a:ext cx="2503133" cy="384253"/>
          </a:xfrm>
          <a:prstGeom prst="rect">
            <a:avLst/>
          </a:prstGeom>
        </p:spPr>
      </p:pic>
      <p:sp>
        <p:nvSpPr>
          <p:cNvPr id="14" name="TextBox 13">
            <a:extLst>
              <a:ext uri="{FF2B5EF4-FFF2-40B4-BE49-F238E27FC236}">
                <a16:creationId xmlns:a16="http://schemas.microsoft.com/office/drawing/2014/main" id="{A64F1104-7AA8-6D19-17FD-464F1ABA44B7}"/>
              </a:ext>
            </a:extLst>
          </p:cNvPr>
          <p:cNvSpPr txBox="1"/>
          <p:nvPr/>
        </p:nvSpPr>
        <p:spPr>
          <a:xfrm>
            <a:off x="565187" y="1711416"/>
            <a:ext cx="2330413" cy="461858"/>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nSpc>
                <a:spcPct val="150000"/>
              </a:lnSpc>
            </a:pPr>
            <a:r>
              <a:rPr lang="en-US" dirty="0">
                <a:solidFill>
                  <a:schemeClr val="accent5">
                    <a:lumMod val="60000"/>
                    <a:lumOff val="40000"/>
                  </a:schemeClr>
                </a:solidFill>
                <a:latin typeface="Comic Sans MS" panose="030F0702030302020204" pitchFamily="66" charset="0"/>
              </a:rPr>
              <a:t>AI Workshop #2 </a:t>
            </a:r>
          </a:p>
        </p:txBody>
      </p:sp>
      <p:sp>
        <p:nvSpPr>
          <p:cNvPr id="15" name="TextBox 14">
            <a:extLst>
              <a:ext uri="{FF2B5EF4-FFF2-40B4-BE49-F238E27FC236}">
                <a16:creationId xmlns:a16="http://schemas.microsoft.com/office/drawing/2014/main" id="{F9918DAC-0742-7F5B-E25D-AAC67A85302D}"/>
              </a:ext>
            </a:extLst>
          </p:cNvPr>
          <p:cNvSpPr txBox="1"/>
          <p:nvPr/>
        </p:nvSpPr>
        <p:spPr>
          <a:xfrm>
            <a:off x="3121497" y="1702369"/>
            <a:ext cx="2330413" cy="461858"/>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nSpc>
                <a:spcPct val="150000"/>
              </a:lnSpc>
            </a:pPr>
            <a:r>
              <a:rPr lang="en-US" dirty="0">
                <a:solidFill>
                  <a:schemeClr val="accent5">
                    <a:lumMod val="60000"/>
                    <a:lumOff val="40000"/>
                  </a:schemeClr>
                </a:solidFill>
                <a:latin typeface="Comic Sans MS" panose="030F0702030302020204" pitchFamily="66" charset="0"/>
              </a:rPr>
              <a:t> AI Workshop #3 </a:t>
            </a:r>
          </a:p>
        </p:txBody>
      </p:sp>
      <p:sp>
        <p:nvSpPr>
          <p:cNvPr id="16" name="TextBox 15">
            <a:extLst>
              <a:ext uri="{FF2B5EF4-FFF2-40B4-BE49-F238E27FC236}">
                <a16:creationId xmlns:a16="http://schemas.microsoft.com/office/drawing/2014/main" id="{DB1B5E50-D040-26DF-E025-8C2EF32557AC}"/>
              </a:ext>
            </a:extLst>
          </p:cNvPr>
          <p:cNvSpPr txBox="1"/>
          <p:nvPr/>
        </p:nvSpPr>
        <p:spPr>
          <a:xfrm>
            <a:off x="5677807" y="1711416"/>
            <a:ext cx="2208493" cy="461858"/>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nSpc>
                <a:spcPct val="150000"/>
              </a:lnSpc>
            </a:pPr>
            <a:r>
              <a:rPr lang="en-US" dirty="0">
                <a:solidFill>
                  <a:schemeClr val="accent5">
                    <a:lumMod val="60000"/>
                    <a:lumOff val="40000"/>
                  </a:schemeClr>
                </a:solidFill>
                <a:latin typeface="Comic Sans MS" panose="030F0702030302020204" pitchFamily="66" charset="0"/>
              </a:rPr>
              <a:t>AI Workshop #4 </a:t>
            </a:r>
          </a:p>
        </p:txBody>
      </p:sp>
      <p:pic>
        <p:nvPicPr>
          <p:cNvPr id="17" name="Graphic 16" descr="Back with solid fill">
            <a:hlinkClick r:id="rId4" action="ppaction://hlinksldjump"/>
            <a:extLst>
              <a:ext uri="{FF2B5EF4-FFF2-40B4-BE49-F238E27FC236}">
                <a16:creationId xmlns:a16="http://schemas.microsoft.com/office/drawing/2014/main" id="{0CAFA844-BE7F-8E87-64B9-71020500C4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4520" y="5425890"/>
            <a:ext cx="562848" cy="562848"/>
          </a:xfrm>
          <a:prstGeom prst="rect">
            <a:avLst/>
          </a:prstGeom>
        </p:spPr>
      </p:pic>
      <p:pic>
        <p:nvPicPr>
          <p:cNvPr id="3074" name="Picture 2" descr="System Design Interview: Recommendation System Design | Tech Wrench">
            <a:extLst>
              <a:ext uri="{FF2B5EF4-FFF2-40B4-BE49-F238E27FC236}">
                <a16:creationId xmlns:a16="http://schemas.microsoft.com/office/drawing/2014/main" id="{A546806A-EBF2-CFB0-FD7F-350D94EF20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31" y="3106458"/>
            <a:ext cx="4773412" cy="2192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4B1A-4EA6-3435-EB25-074AD0DABFB7}"/>
              </a:ext>
            </a:extLst>
          </p:cNvPr>
          <p:cNvSpPr>
            <a:spLocks noGrp="1"/>
          </p:cNvSpPr>
          <p:nvPr>
            <p:ph type="title"/>
          </p:nvPr>
        </p:nvSpPr>
        <p:spPr>
          <a:xfrm>
            <a:off x="739457" y="397951"/>
            <a:ext cx="10515600" cy="949967"/>
          </a:xfrm>
        </p:spPr>
        <p:txBody>
          <a:bodyPr>
            <a:normAutofit fontScale="90000"/>
          </a:bodyPr>
          <a:lstStyle/>
          <a:p>
            <a:r>
              <a:rPr lang="en-US" sz="3600" b="0" i="0" dirty="0">
                <a:solidFill>
                  <a:srgbClr val="0070C0"/>
                </a:solidFill>
                <a:effectLst/>
                <a:latin typeface="Söhne"/>
              </a:rPr>
              <a:t>Machine Learning – Convolutional Neural Network(CNN)</a:t>
            </a:r>
            <a:br>
              <a:rPr lang="en-US" b="0" i="0" dirty="0">
                <a:solidFill>
                  <a:srgbClr val="0070C0"/>
                </a:solidFill>
                <a:effectLst/>
                <a:latin typeface="Söhne"/>
              </a:rPr>
            </a:br>
            <a:endParaRPr lang="en-US" b="0" dirty="0">
              <a:solidFill>
                <a:srgbClr val="0070C0"/>
              </a:solidFill>
            </a:endParaRPr>
          </a:p>
        </p:txBody>
      </p:sp>
      <p:pic>
        <p:nvPicPr>
          <p:cNvPr id="9" name="Graphic 8" descr="Back with solid fill">
            <a:hlinkClick r:id="rId2" action="ppaction://hlinksldjump"/>
            <a:extLst>
              <a:ext uri="{FF2B5EF4-FFF2-40B4-BE49-F238E27FC236}">
                <a16:creationId xmlns:a16="http://schemas.microsoft.com/office/drawing/2014/main" id="{BAEA97E2-8175-5BEB-9F14-066F6726F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4520" y="5425890"/>
            <a:ext cx="562848" cy="562848"/>
          </a:xfrm>
          <a:prstGeom prst="rect">
            <a:avLst/>
          </a:prstGeom>
        </p:spPr>
      </p:pic>
      <p:pic>
        <p:nvPicPr>
          <p:cNvPr id="6150" name="Picture 6" descr="An Example CNN architecture for a handwritten digit recognition task. |  Download Scientific Diagram">
            <a:extLst>
              <a:ext uri="{FF2B5EF4-FFF2-40B4-BE49-F238E27FC236}">
                <a16:creationId xmlns:a16="http://schemas.microsoft.com/office/drawing/2014/main" id="{D1617CBF-D9BE-DEE6-C874-6B6B7B0F2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406517"/>
            <a:ext cx="8239760" cy="3010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A9E6B3-FF9C-78CB-1EF7-992988AB2871}"/>
              </a:ext>
            </a:extLst>
          </p:cNvPr>
          <p:cNvSpPr txBox="1"/>
          <p:nvPr/>
        </p:nvSpPr>
        <p:spPr>
          <a:xfrm>
            <a:off x="375676" y="4873720"/>
            <a:ext cx="11440648" cy="400110"/>
          </a:xfrm>
          <a:prstGeom prst="rect">
            <a:avLst/>
          </a:prstGeom>
          <a:noFill/>
        </p:spPr>
        <p:txBody>
          <a:bodyPr wrap="square">
            <a:spAutoFit/>
          </a:bodyPr>
          <a:lstStyle/>
          <a:p>
            <a:r>
              <a:rPr lang="en-US" sz="2000" b="0" i="0" dirty="0" err="1">
                <a:solidFill>
                  <a:srgbClr val="202122"/>
                </a:solidFill>
                <a:effectLst/>
                <a:latin typeface="Arial" panose="020B0604020202020204" pitchFamily="34" charset="0"/>
              </a:rPr>
              <a:t>Denker</a:t>
            </a:r>
            <a:r>
              <a:rPr lang="en-US" sz="2000" b="0" i="0" dirty="0">
                <a:solidFill>
                  <a:srgbClr val="202122"/>
                </a:solidFill>
                <a:effectLst/>
                <a:latin typeface="Arial" panose="020B0604020202020204" pitchFamily="34" charset="0"/>
              </a:rPr>
              <a:t> et al. (1989) designed a 2-D CNN system to recognize </a:t>
            </a:r>
            <a:r>
              <a:rPr lang="en-US" sz="2000" b="1" i="0" dirty="0">
                <a:solidFill>
                  <a:srgbClr val="202122"/>
                </a:solidFill>
                <a:effectLst/>
                <a:latin typeface="Arial" panose="020B0604020202020204" pitchFamily="34" charset="0"/>
              </a:rPr>
              <a:t>hand-written </a:t>
            </a:r>
            <a:r>
              <a:rPr lang="en-US" sz="2000" b="1" i="0" u="none" strike="noStrike" dirty="0">
                <a:solidFill>
                  <a:srgbClr val="3366CC"/>
                </a:solidFill>
                <a:effectLst/>
                <a:latin typeface="Arial" panose="020B0604020202020204" pitchFamily="34" charset="0"/>
              </a:rPr>
              <a:t>ZIP Code</a:t>
            </a:r>
            <a:r>
              <a:rPr lang="en-US" sz="2000" b="1" i="0" dirty="0">
                <a:solidFill>
                  <a:srgbClr val="202122"/>
                </a:solidFill>
                <a:effectLst/>
                <a:latin typeface="Arial" panose="020B0604020202020204" pitchFamily="34" charset="0"/>
              </a:rPr>
              <a:t> numbers</a:t>
            </a:r>
            <a:endParaRPr lang="en-US" sz="2000" b="1" dirty="0"/>
          </a:p>
        </p:txBody>
      </p:sp>
      <p:sp>
        <p:nvSpPr>
          <p:cNvPr id="12" name="Rectangle 7">
            <a:extLst>
              <a:ext uri="{FF2B5EF4-FFF2-40B4-BE49-F238E27FC236}">
                <a16:creationId xmlns:a16="http://schemas.microsoft.com/office/drawing/2014/main" id="{978D2F1D-E4B4-AE18-04F1-A68550CC6964}"/>
              </a:ext>
            </a:extLst>
          </p:cNvPr>
          <p:cNvSpPr>
            <a:spLocks noChangeArrowheads="1"/>
          </p:cNvSpPr>
          <p:nvPr/>
        </p:nvSpPr>
        <p:spPr bwMode="auto">
          <a:xfrm>
            <a:off x="1737360" y="5730114"/>
            <a:ext cx="678743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accent3"/>
                </a:solidFill>
                <a:effectLst/>
                <a:latin typeface="Arial" panose="020B0604020202020204" pitchFamily="34" charset="0"/>
              </a:rPr>
              <a:t>Convolutional neural network.. In </a:t>
            </a:r>
            <a:r>
              <a:rPr kumimoji="0" lang="en-US" altLang="en-US" sz="1100" b="0" i="1" u="none" strike="noStrike" cap="none" normalizeH="0" baseline="0" dirty="0">
                <a:ln>
                  <a:noFill/>
                </a:ln>
                <a:solidFill>
                  <a:schemeClr val="accent3"/>
                </a:solidFill>
                <a:effectLst/>
                <a:latin typeface="Arial" panose="020B0604020202020204" pitchFamily="34" charset="0"/>
              </a:rPr>
              <a:t>Wikipedia</a:t>
            </a:r>
            <a:r>
              <a:rPr kumimoji="0" lang="en-US" altLang="en-US" sz="1100" b="0" i="0" u="none" strike="noStrike" cap="none" normalizeH="0" baseline="0" dirty="0">
                <a:ln>
                  <a:noFill/>
                </a:ln>
                <a:solidFill>
                  <a:schemeClr val="accent3"/>
                </a:solidFill>
                <a:effectLst/>
                <a:latin typeface="Arial" panose="020B0604020202020204" pitchFamily="34" charset="0"/>
              </a:rPr>
              <a:t>. https://en.wikipedia.org/wiki/Convolutional_neural_network</a:t>
            </a:r>
            <a:endParaRPr kumimoji="0" lang="en-US" altLang="en-US" sz="1800" b="0" i="0" u="none" strike="noStrike" cap="none" normalizeH="0" baseline="0" dirty="0">
              <a:ln>
                <a:noFill/>
              </a:ln>
              <a:solidFill>
                <a:schemeClr val="accent3"/>
              </a:solidFill>
              <a:effectLst/>
              <a:latin typeface="Arial" panose="020B0604020202020204" pitchFamily="34" charset="0"/>
            </a:endParaRPr>
          </a:p>
        </p:txBody>
      </p:sp>
    </p:spTree>
    <p:extLst>
      <p:ext uri="{BB962C8B-B14F-4D97-AF65-F5344CB8AC3E}">
        <p14:creationId xmlns:p14="http://schemas.microsoft.com/office/powerpoint/2010/main" val="820191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C2B8-E8D5-BE5C-8F7D-39A8534AF928}"/>
              </a:ext>
            </a:extLst>
          </p:cNvPr>
          <p:cNvSpPr>
            <a:spLocks noGrp="1"/>
          </p:cNvSpPr>
          <p:nvPr>
            <p:ph type="title"/>
          </p:nvPr>
        </p:nvSpPr>
        <p:spPr>
          <a:xfrm>
            <a:off x="170543" y="63724"/>
            <a:ext cx="10515600" cy="843189"/>
          </a:xfrm>
        </p:spPr>
        <p:txBody>
          <a:bodyPr>
            <a:normAutofit/>
          </a:bodyPr>
          <a:lstStyle/>
          <a:p>
            <a:r>
              <a:rPr lang="en-US" sz="3600" b="0" dirty="0"/>
              <a:t>Generative Pre-trained Transformers (GPT)</a:t>
            </a:r>
          </a:p>
        </p:txBody>
      </p:sp>
      <p:pic>
        <p:nvPicPr>
          <p:cNvPr id="5" name="Picture 4">
            <a:extLst>
              <a:ext uri="{FF2B5EF4-FFF2-40B4-BE49-F238E27FC236}">
                <a16:creationId xmlns:a16="http://schemas.microsoft.com/office/drawing/2014/main" id="{F8557E0A-5852-721B-557B-A2BCF18D671E}"/>
              </a:ext>
            </a:extLst>
          </p:cNvPr>
          <p:cNvPicPr>
            <a:picLocks noChangeAspect="1"/>
          </p:cNvPicPr>
          <p:nvPr/>
        </p:nvPicPr>
        <p:blipFill>
          <a:blip r:embed="rId2"/>
          <a:stretch>
            <a:fillRect/>
          </a:stretch>
        </p:blipFill>
        <p:spPr>
          <a:xfrm>
            <a:off x="259302" y="1453606"/>
            <a:ext cx="4334006" cy="293551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C31D883-B697-01B8-7846-F9A1AFBBB879}"/>
              </a:ext>
            </a:extLst>
          </p:cNvPr>
          <p:cNvPicPr>
            <a:picLocks noChangeAspect="1"/>
          </p:cNvPicPr>
          <p:nvPr/>
        </p:nvPicPr>
        <p:blipFill>
          <a:blip r:embed="rId3"/>
          <a:stretch>
            <a:fillRect/>
          </a:stretch>
        </p:blipFill>
        <p:spPr>
          <a:xfrm>
            <a:off x="4886960" y="1201644"/>
            <a:ext cx="7045738" cy="3979956"/>
          </a:xfrm>
          <a:prstGeom prst="rect">
            <a:avLst/>
          </a:prstGeom>
        </p:spPr>
      </p:pic>
      <p:sp>
        <p:nvSpPr>
          <p:cNvPr id="13" name="TextBox 12">
            <a:extLst>
              <a:ext uri="{FF2B5EF4-FFF2-40B4-BE49-F238E27FC236}">
                <a16:creationId xmlns:a16="http://schemas.microsoft.com/office/drawing/2014/main" id="{E48B5D8C-2D4A-EACB-3757-441502B5A0BC}"/>
              </a:ext>
            </a:extLst>
          </p:cNvPr>
          <p:cNvSpPr txBox="1"/>
          <p:nvPr/>
        </p:nvSpPr>
        <p:spPr>
          <a:xfrm>
            <a:off x="5356748" y="5291665"/>
            <a:ext cx="6575949" cy="369332"/>
          </a:xfrm>
          <a:prstGeom prst="rect">
            <a:avLst/>
          </a:prstGeom>
          <a:noFill/>
        </p:spPr>
        <p:txBody>
          <a:bodyPr wrap="square">
            <a:spAutoFit/>
          </a:bodyPr>
          <a:lstStyle/>
          <a:p>
            <a:r>
              <a:rPr lang="en-US" dirty="0">
                <a:solidFill>
                  <a:schemeClr val="accent6">
                    <a:lumMod val="25000"/>
                    <a:lumOff val="75000"/>
                  </a:schemeClr>
                </a:solidFill>
              </a:rPr>
              <a:t>Source: https://jonascleveland.com/top-generative-ai-tools/</a:t>
            </a:r>
          </a:p>
        </p:txBody>
      </p:sp>
      <p:pic>
        <p:nvPicPr>
          <p:cNvPr id="14" name="Graphic 13" descr="Back with solid fill">
            <a:hlinkClick r:id="rId4" action="ppaction://hlinksldjump"/>
            <a:extLst>
              <a:ext uri="{FF2B5EF4-FFF2-40B4-BE49-F238E27FC236}">
                <a16:creationId xmlns:a16="http://schemas.microsoft.com/office/drawing/2014/main" id="{E66D3AB3-5CF2-007E-3E59-198D872B60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4520" y="5425890"/>
            <a:ext cx="562848" cy="562848"/>
          </a:xfrm>
          <a:prstGeom prst="rect">
            <a:avLst/>
          </a:prstGeom>
        </p:spPr>
      </p:pic>
    </p:spTree>
    <p:extLst>
      <p:ext uri="{BB962C8B-B14F-4D97-AF65-F5344CB8AC3E}">
        <p14:creationId xmlns:p14="http://schemas.microsoft.com/office/powerpoint/2010/main" val="35360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4B75-7AD2-D655-7570-C7664BE2993D}"/>
              </a:ext>
            </a:extLst>
          </p:cNvPr>
          <p:cNvSpPr>
            <a:spLocks noGrp="1"/>
          </p:cNvSpPr>
          <p:nvPr>
            <p:ph type="title"/>
          </p:nvPr>
        </p:nvSpPr>
        <p:spPr>
          <a:xfrm>
            <a:off x="375920" y="273131"/>
            <a:ext cx="10515600" cy="714205"/>
          </a:xfrm>
        </p:spPr>
        <p:txBody>
          <a:bodyPr/>
          <a:lstStyle/>
          <a:p>
            <a:r>
              <a:rPr lang="en-US" b="0" dirty="0"/>
              <a:t>Try &amp; Learn</a:t>
            </a:r>
          </a:p>
        </p:txBody>
      </p:sp>
      <p:pic>
        <p:nvPicPr>
          <p:cNvPr id="4" name="Picture 3">
            <a:extLst>
              <a:ext uri="{FF2B5EF4-FFF2-40B4-BE49-F238E27FC236}">
                <a16:creationId xmlns:a16="http://schemas.microsoft.com/office/drawing/2014/main" id="{395FA237-3C0F-7C1A-E09B-2F9EE4A1DF4E}"/>
              </a:ext>
            </a:extLst>
          </p:cNvPr>
          <p:cNvPicPr>
            <a:picLocks noChangeAspect="1"/>
          </p:cNvPicPr>
          <p:nvPr/>
        </p:nvPicPr>
        <p:blipFill>
          <a:blip r:embed="rId2"/>
          <a:stretch>
            <a:fillRect/>
          </a:stretch>
        </p:blipFill>
        <p:spPr>
          <a:xfrm>
            <a:off x="1020271" y="1424158"/>
            <a:ext cx="5075729" cy="444650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F67D32A-0D37-64B0-94A3-A690CE5114EF}"/>
              </a:ext>
            </a:extLst>
          </p:cNvPr>
          <p:cNvPicPr>
            <a:picLocks noChangeAspect="1"/>
          </p:cNvPicPr>
          <p:nvPr/>
        </p:nvPicPr>
        <p:blipFill>
          <a:blip r:embed="rId3"/>
          <a:stretch>
            <a:fillRect/>
          </a:stretch>
        </p:blipFill>
        <p:spPr>
          <a:xfrm>
            <a:off x="6593839" y="1391572"/>
            <a:ext cx="4054475" cy="1409066"/>
          </a:xfrm>
          <a:prstGeom prst="rect">
            <a:avLst/>
          </a:prstGeom>
        </p:spPr>
      </p:pic>
      <p:pic>
        <p:nvPicPr>
          <p:cNvPr id="2050" name="Picture 2" descr="AI tools in education - Payhip">
            <a:extLst>
              <a:ext uri="{FF2B5EF4-FFF2-40B4-BE49-F238E27FC236}">
                <a16:creationId xmlns:a16="http://schemas.microsoft.com/office/drawing/2014/main" id="{5EAEB76E-679E-59E3-7B8D-E68C32E81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4" y="2992149"/>
            <a:ext cx="4083475" cy="287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58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D86B-06E5-00FA-F169-22D44AF2FFAF}"/>
              </a:ext>
            </a:extLst>
          </p:cNvPr>
          <p:cNvSpPr>
            <a:spLocks noGrp="1"/>
          </p:cNvSpPr>
          <p:nvPr>
            <p:ph type="ctrTitle"/>
          </p:nvPr>
        </p:nvSpPr>
        <p:spPr>
          <a:xfrm>
            <a:off x="1999211" y="1814320"/>
            <a:ext cx="8971280" cy="1240221"/>
          </a:xfrm>
        </p:spPr>
        <p:txBody>
          <a:bodyPr/>
          <a:lstStyle/>
          <a:p>
            <a:r>
              <a:rPr lang="en-US" dirty="0"/>
              <a:t>Deep Learning and NLP</a:t>
            </a:r>
          </a:p>
        </p:txBody>
      </p:sp>
    </p:spTree>
    <p:extLst>
      <p:ext uri="{BB962C8B-B14F-4D97-AF65-F5344CB8AC3E}">
        <p14:creationId xmlns:p14="http://schemas.microsoft.com/office/powerpoint/2010/main" val="3436570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From Machine Learning to Deep Learning</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834892"/>
            <a:ext cx="9418935" cy="3234475"/>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400" spc="-10" dirty="0">
                <a:latin typeface="Avenir Medium" panose="02000503020000020003" pitchFamily="2" charset="0"/>
                <a:cs typeface="Arial"/>
              </a:rPr>
              <a:t>Common form of supervised learning: Linear Regression</a:t>
            </a:r>
          </a:p>
          <a:p>
            <a:pPr marL="271810">
              <a:spcBef>
                <a:spcPts val="662"/>
              </a:spcBef>
              <a:buClr>
                <a:srgbClr val="D11241"/>
              </a:buClr>
              <a:tabLst>
                <a:tab pos="625415" algn="l"/>
              </a:tabLst>
            </a:pPr>
            <a:endParaRPr lang="en-US" sz="2400" spc="-10" dirty="0">
              <a:latin typeface="Avenir Medium" panose="02000503020000020003" pitchFamily="2" charset="0"/>
              <a:cs typeface="Arial"/>
            </a:endParaRPr>
          </a:p>
          <a:p>
            <a:pPr marL="271810">
              <a:spcBef>
                <a:spcPts val="662"/>
              </a:spcBef>
              <a:buClr>
                <a:srgbClr val="D11241"/>
              </a:buClr>
              <a:tabLst>
                <a:tab pos="625415" algn="l"/>
              </a:tabLst>
            </a:pPr>
            <a:endParaRPr lang="en-US" sz="2400" spc="-10" dirty="0">
              <a:latin typeface="Avenir Medium" panose="02000503020000020003" pitchFamily="2" charset="0"/>
              <a:cs typeface="Arial"/>
            </a:endParaRPr>
          </a:p>
          <a:p>
            <a:pPr marL="271810">
              <a:spcBef>
                <a:spcPts val="662"/>
              </a:spcBef>
              <a:buClr>
                <a:srgbClr val="D11241"/>
              </a:buClr>
              <a:tabLst>
                <a:tab pos="625415" algn="l"/>
              </a:tabLst>
            </a:pPr>
            <a:endParaRPr lang="en-US" sz="2400" spc="-10" dirty="0">
              <a:latin typeface="Avenir Medium" panose="02000503020000020003" pitchFamily="2" charset="0"/>
              <a:cs typeface="Arial"/>
            </a:endParaRPr>
          </a:p>
          <a:p>
            <a:pPr marL="271810">
              <a:spcBef>
                <a:spcPts val="662"/>
              </a:spcBef>
              <a:buClr>
                <a:srgbClr val="D11241"/>
              </a:buClr>
              <a:tabLst>
                <a:tab pos="625415" algn="l"/>
              </a:tabLst>
            </a:pPr>
            <a:endParaRPr lang="en-US" sz="2400" spc="-10" dirty="0">
              <a:latin typeface="Avenir Medium" panose="02000503020000020003" pitchFamily="2" charset="0"/>
              <a:cs typeface="Arial"/>
            </a:endParaRPr>
          </a:p>
          <a:p>
            <a:pPr marL="271810">
              <a:spcBef>
                <a:spcPts val="662"/>
              </a:spcBef>
              <a:buClr>
                <a:srgbClr val="D11241"/>
              </a:buClr>
              <a:tabLst>
                <a:tab pos="625415" algn="l"/>
              </a:tabLst>
            </a:pPr>
            <a:endParaRPr lang="en-US" sz="2400" spc="-10" dirty="0">
              <a:latin typeface="Avenir Medium" panose="02000503020000020003" pitchFamily="2" charset="0"/>
              <a:cs typeface="Arial"/>
            </a:endParaRPr>
          </a:p>
          <a:p>
            <a:pPr marL="271810">
              <a:spcBef>
                <a:spcPts val="662"/>
              </a:spcBef>
              <a:buClr>
                <a:srgbClr val="D11241"/>
              </a:buClr>
              <a:tabLst>
                <a:tab pos="625415" algn="l"/>
              </a:tabLst>
            </a:pPr>
            <a:endParaRPr lang="en-US" sz="2400" spc="-10" dirty="0">
              <a:latin typeface="Avenir Medium" panose="02000503020000020003" pitchFamily="2" charset="0"/>
              <a:cs typeface="Arial"/>
            </a:endParaRPr>
          </a:p>
        </p:txBody>
      </p:sp>
      <p:pic>
        <p:nvPicPr>
          <p:cNvPr id="3" name="Picture 2">
            <a:extLst>
              <a:ext uri="{FF2B5EF4-FFF2-40B4-BE49-F238E27FC236}">
                <a16:creationId xmlns:a16="http://schemas.microsoft.com/office/drawing/2014/main" id="{AB27AE5A-6E52-6D8D-FA36-37756A5F2F20}"/>
              </a:ext>
            </a:extLst>
          </p:cNvPr>
          <p:cNvPicPr>
            <a:picLocks noChangeAspect="1"/>
          </p:cNvPicPr>
          <p:nvPr/>
        </p:nvPicPr>
        <p:blipFill>
          <a:blip r:embed="rId2"/>
          <a:stretch>
            <a:fillRect/>
          </a:stretch>
        </p:blipFill>
        <p:spPr>
          <a:xfrm>
            <a:off x="2689871" y="1426513"/>
            <a:ext cx="7169000" cy="4596595"/>
          </a:xfrm>
          <a:prstGeom prst="rect">
            <a:avLst/>
          </a:prstGeom>
        </p:spPr>
      </p:pic>
    </p:spTree>
    <p:extLst>
      <p:ext uri="{BB962C8B-B14F-4D97-AF65-F5344CB8AC3E}">
        <p14:creationId xmlns:p14="http://schemas.microsoft.com/office/powerpoint/2010/main" val="258429643"/>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8415322"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Linear Regression Dataset (Training Data)</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 = Hours Studied</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Y = Final Exam Grade</a:t>
            </a:r>
          </a:p>
        </p:txBody>
      </p:sp>
      <p:pic>
        <p:nvPicPr>
          <p:cNvPr id="3" name="Picture 2">
            <a:extLst>
              <a:ext uri="{FF2B5EF4-FFF2-40B4-BE49-F238E27FC236}">
                <a16:creationId xmlns:a16="http://schemas.microsoft.com/office/drawing/2014/main" id="{CED9D76F-1E8C-D463-8FC3-FD53C62D0CE0}"/>
              </a:ext>
            </a:extLst>
          </p:cNvPr>
          <p:cNvPicPr>
            <a:picLocks noChangeAspect="1"/>
          </p:cNvPicPr>
          <p:nvPr/>
        </p:nvPicPr>
        <p:blipFill>
          <a:blip r:embed="rId2"/>
          <a:stretch>
            <a:fillRect/>
          </a:stretch>
        </p:blipFill>
        <p:spPr>
          <a:xfrm>
            <a:off x="2472603" y="2151758"/>
            <a:ext cx="7711690" cy="3549131"/>
          </a:xfrm>
          <a:prstGeom prst="rect">
            <a:avLst/>
          </a:prstGeom>
        </p:spPr>
      </p:pic>
    </p:spTree>
    <p:extLst>
      <p:ext uri="{BB962C8B-B14F-4D97-AF65-F5344CB8AC3E}">
        <p14:creationId xmlns:p14="http://schemas.microsoft.com/office/powerpoint/2010/main" val="3538160695"/>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06A7EB-8FCD-4B67-D7D2-B006280E9221}"/>
              </a:ext>
            </a:extLst>
          </p:cNvPr>
          <p:cNvPicPr>
            <a:picLocks noChangeAspect="1"/>
          </p:cNvPicPr>
          <p:nvPr/>
        </p:nvPicPr>
        <p:blipFill>
          <a:blip r:embed="rId2"/>
          <a:stretch>
            <a:fillRect/>
          </a:stretch>
        </p:blipFill>
        <p:spPr>
          <a:xfrm>
            <a:off x="3013115" y="1805311"/>
            <a:ext cx="6830796" cy="4370156"/>
          </a:xfrm>
          <a:prstGeom prst="rect">
            <a:avLst/>
          </a:prstGeom>
        </p:spPr>
      </p:pic>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8415322"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Linear Regression Dataset (Training Data)</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 = Hours Studied</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Y = Final Exam Grade</a:t>
            </a:r>
          </a:p>
        </p:txBody>
      </p:sp>
    </p:spTree>
    <p:extLst>
      <p:ext uri="{BB962C8B-B14F-4D97-AF65-F5344CB8AC3E}">
        <p14:creationId xmlns:p14="http://schemas.microsoft.com/office/powerpoint/2010/main" val="259667891"/>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Linear Regression Model Definition</a:t>
            </a:r>
          </a:p>
          <a:p>
            <a:pPr marL="1060406" indent="-339762">
              <a:spcBef>
                <a:spcPts val="662"/>
              </a:spcBef>
              <a:buClr>
                <a:srgbClr val="D11241"/>
              </a:buClr>
              <a:buFont typeface="Wingdings" pitchFamily="2" charset="77"/>
              <a:buChar char="Ø"/>
              <a:tabLst>
                <a:tab pos="625415" algn="l"/>
              </a:tabLst>
            </a:pPr>
            <a:r>
              <a:rPr lang="en-US" sz="2000" spc="-10" dirty="0" err="1">
                <a:latin typeface="Avenir Medium" panose="02000503020000020003" pitchFamily="2" charset="0"/>
                <a:cs typeface="Arial"/>
              </a:rPr>
              <a:t>Y</a:t>
            </a:r>
            <a:r>
              <a:rPr lang="en-US" sz="2000" spc="-10" baseline="-25000" dirty="0" err="1">
                <a:latin typeface="Avenir Medium" panose="02000503020000020003" pitchFamily="2" charset="0"/>
                <a:cs typeface="Arial"/>
              </a:rPr>
              <a:t>new</a:t>
            </a:r>
            <a:r>
              <a:rPr lang="en-US" sz="2000" spc="-10" dirty="0">
                <a:latin typeface="Avenir Medium" panose="02000503020000020003" pitchFamily="2" charset="0"/>
                <a:cs typeface="Arial"/>
              </a:rPr>
              <a:t> = Predicted Final Exam Grade for a new or unobserved student </a:t>
            </a:r>
          </a:p>
          <a:p>
            <a:pPr marL="1177844" lvl="1">
              <a:spcBef>
                <a:spcPts val="662"/>
              </a:spcBef>
              <a:buClr>
                <a:srgbClr val="D11241"/>
              </a:buClr>
              <a:tabLst>
                <a:tab pos="625415" algn="l"/>
              </a:tabLst>
            </a:pPr>
            <a:r>
              <a:rPr lang="en-US" sz="2000" spc="-10" dirty="0">
                <a:latin typeface="Avenir Medium" panose="02000503020000020003" pitchFamily="2" charset="0"/>
                <a:cs typeface="Arial"/>
              </a:rPr>
              <a:t>	(with a value for </a:t>
            </a:r>
            <a:r>
              <a:rPr lang="en-US" sz="2000" spc="-10" dirty="0" err="1">
                <a:latin typeface="Avenir Medium" panose="02000503020000020003" pitchFamily="2" charset="0"/>
                <a:cs typeface="Arial"/>
              </a:rPr>
              <a:t>X</a:t>
            </a:r>
            <a:r>
              <a:rPr lang="en-US" sz="2000" spc="-10" baseline="-25000" dirty="0" err="1">
                <a:latin typeface="Avenir Medium" panose="02000503020000020003" pitchFamily="2" charset="0"/>
                <a:cs typeface="Arial"/>
              </a:rPr>
              <a:t>new</a:t>
            </a:r>
            <a:r>
              <a:rPr lang="en-US" sz="2000" spc="-10" dirty="0">
                <a:latin typeface="Avenir Medium" panose="02000503020000020003" pitchFamily="2" charset="0"/>
                <a:cs typeface="Arial"/>
              </a:rPr>
              <a:t>)</a:t>
            </a:r>
          </a:p>
        </p:txBody>
      </p:sp>
      <p:pic>
        <p:nvPicPr>
          <p:cNvPr id="11" name="Picture 10">
            <a:extLst>
              <a:ext uri="{FF2B5EF4-FFF2-40B4-BE49-F238E27FC236}">
                <a16:creationId xmlns:a16="http://schemas.microsoft.com/office/drawing/2014/main" id="{2ECD6F8A-4A36-4B73-0FF4-33B02D4947C0}"/>
              </a:ext>
            </a:extLst>
          </p:cNvPr>
          <p:cNvPicPr>
            <a:picLocks noChangeAspect="1"/>
          </p:cNvPicPr>
          <p:nvPr/>
        </p:nvPicPr>
        <p:blipFill>
          <a:blip r:embed="rId2"/>
          <a:stretch>
            <a:fillRect/>
          </a:stretch>
        </p:blipFill>
        <p:spPr>
          <a:xfrm>
            <a:off x="3048635" y="2579838"/>
            <a:ext cx="6094730" cy="2804962"/>
          </a:xfrm>
          <a:prstGeom prst="rect">
            <a:avLst/>
          </a:prstGeom>
        </p:spPr>
      </p:pic>
      <p:sp>
        <p:nvSpPr>
          <p:cNvPr id="12" name="Rectangle 11">
            <a:extLst>
              <a:ext uri="{FF2B5EF4-FFF2-40B4-BE49-F238E27FC236}">
                <a16:creationId xmlns:a16="http://schemas.microsoft.com/office/drawing/2014/main" id="{DD2D5AA2-0F07-7FDF-8298-DF29803EC138}"/>
              </a:ext>
            </a:extLst>
          </p:cNvPr>
          <p:cNvSpPr/>
          <p:nvPr/>
        </p:nvSpPr>
        <p:spPr>
          <a:xfrm>
            <a:off x="6333067" y="3206044"/>
            <a:ext cx="722489" cy="22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96049F-6F4B-544B-CCC9-4D6DDE445DB3}"/>
              </a:ext>
            </a:extLst>
          </p:cNvPr>
          <p:cNvSpPr/>
          <p:nvPr/>
        </p:nvSpPr>
        <p:spPr>
          <a:xfrm>
            <a:off x="6333067" y="3654644"/>
            <a:ext cx="722489" cy="22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FABD54-0313-CF29-E427-6937EB7AF4A7}"/>
              </a:ext>
            </a:extLst>
          </p:cNvPr>
          <p:cNvSpPr/>
          <p:nvPr/>
        </p:nvSpPr>
        <p:spPr>
          <a:xfrm>
            <a:off x="6333067" y="4108070"/>
            <a:ext cx="722489" cy="22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6EBBF5-4EC2-DB0E-FC11-226BE49CF305}"/>
              </a:ext>
            </a:extLst>
          </p:cNvPr>
          <p:cNvSpPr/>
          <p:nvPr/>
        </p:nvSpPr>
        <p:spPr>
          <a:xfrm>
            <a:off x="6333066" y="4561496"/>
            <a:ext cx="722489" cy="22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78EF24-451F-CDD0-8B4D-BFB45384659B}"/>
              </a:ext>
            </a:extLst>
          </p:cNvPr>
          <p:cNvSpPr/>
          <p:nvPr/>
        </p:nvSpPr>
        <p:spPr>
          <a:xfrm>
            <a:off x="6333065" y="4973148"/>
            <a:ext cx="722489" cy="222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536329"/>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8C06-1620-4981-BF33-E7D0A1E7061D}"/>
              </a:ext>
            </a:extLst>
          </p:cNvPr>
          <p:cNvSpPr>
            <a:spLocks noGrp="1"/>
          </p:cNvSpPr>
          <p:nvPr>
            <p:ph type="title"/>
          </p:nvPr>
        </p:nvSpPr>
        <p:spPr/>
        <p:txBody>
          <a:bodyPr/>
          <a:lstStyle/>
          <a:p>
            <a:r>
              <a:rPr lang="en-US" dirty="0"/>
              <a:t>But first, a little information gathering</a:t>
            </a:r>
          </a:p>
        </p:txBody>
      </p:sp>
      <p:pic>
        <p:nvPicPr>
          <p:cNvPr id="9" name="Content Placeholder 8" descr="A qr code on a white background&#10;&#10;Description automatically generated">
            <a:extLst>
              <a:ext uri="{FF2B5EF4-FFF2-40B4-BE49-F238E27FC236}">
                <a16:creationId xmlns:a16="http://schemas.microsoft.com/office/drawing/2014/main" id="{C598F942-08AD-C7F0-33FC-1BEFAB0637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3475" y="1644869"/>
            <a:ext cx="4035425" cy="4035425"/>
          </a:xfrm>
        </p:spPr>
      </p:pic>
      <p:sp>
        <p:nvSpPr>
          <p:cNvPr id="10" name="TextBox 9">
            <a:extLst>
              <a:ext uri="{FF2B5EF4-FFF2-40B4-BE49-F238E27FC236}">
                <a16:creationId xmlns:a16="http://schemas.microsoft.com/office/drawing/2014/main" id="{385C54D3-4CCD-2B06-73B9-5BA52936F74E}"/>
              </a:ext>
            </a:extLst>
          </p:cNvPr>
          <p:cNvSpPr txBox="1"/>
          <p:nvPr/>
        </p:nvSpPr>
        <p:spPr>
          <a:xfrm>
            <a:off x="914400" y="3016251"/>
            <a:ext cx="6045200" cy="646331"/>
          </a:xfrm>
          <a:prstGeom prst="rect">
            <a:avLst/>
          </a:prstGeom>
          <a:noFill/>
        </p:spPr>
        <p:txBody>
          <a:bodyPr wrap="square" rtlCol="0">
            <a:spAutoFit/>
          </a:bodyPr>
          <a:lstStyle/>
          <a:p>
            <a:r>
              <a:rPr lang="en-US" sz="3600" dirty="0" err="1"/>
              <a:t>tinyurl.com</a:t>
            </a:r>
            <a:r>
              <a:rPr lang="en-US" sz="3600" dirty="0"/>
              <a:t>/</a:t>
            </a:r>
            <a:r>
              <a:rPr lang="en-US" sz="3600" dirty="0" err="1"/>
              <a:t>AIintropresurvey</a:t>
            </a:r>
            <a:endParaRPr lang="en-US" sz="3600" dirty="0"/>
          </a:p>
        </p:txBody>
      </p:sp>
    </p:spTree>
    <p:extLst>
      <p:ext uri="{BB962C8B-B14F-4D97-AF65-F5344CB8AC3E}">
        <p14:creationId xmlns:p14="http://schemas.microsoft.com/office/powerpoint/2010/main" val="2689770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81586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Linear Regression Model Definition</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or </a:t>
            </a:r>
          </a:p>
        </p:txBody>
      </p:sp>
      <p:pic>
        <p:nvPicPr>
          <p:cNvPr id="5" name="Picture 4">
            <a:extLst>
              <a:ext uri="{FF2B5EF4-FFF2-40B4-BE49-F238E27FC236}">
                <a16:creationId xmlns:a16="http://schemas.microsoft.com/office/drawing/2014/main" id="{08FB5F51-98BD-132B-237E-1053809EE597}"/>
              </a:ext>
            </a:extLst>
          </p:cNvPr>
          <p:cNvPicPr>
            <a:picLocks noChangeAspect="1"/>
          </p:cNvPicPr>
          <p:nvPr/>
        </p:nvPicPr>
        <p:blipFill>
          <a:blip r:embed="rId2"/>
          <a:stretch>
            <a:fillRect/>
          </a:stretch>
        </p:blipFill>
        <p:spPr>
          <a:xfrm>
            <a:off x="2933616" y="1184424"/>
            <a:ext cx="3044586" cy="313973"/>
          </a:xfrm>
          <a:prstGeom prst="rect">
            <a:avLst/>
          </a:prstGeom>
        </p:spPr>
      </p:pic>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3"/>
          <a:stretch>
            <a:fillRect/>
          </a:stretch>
        </p:blipFill>
        <p:spPr>
          <a:xfrm>
            <a:off x="7193830" y="1134711"/>
            <a:ext cx="2676878" cy="295380"/>
          </a:xfrm>
          <a:prstGeom prst="rect">
            <a:avLst/>
          </a:prstGeom>
        </p:spPr>
      </p:pic>
      <p:pic>
        <p:nvPicPr>
          <p:cNvPr id="8" name="Picture 7">
            <a:extLst>
              <a:ext uri="{FF2B5EF4-FFF2-40B4-BE49-F238E27FC236}">
                <a16:creationId xmlns:a16="http://schemas.microsoft.com/office/drawing/2014/main" id="{C3086BC8-C4B5-D48F-09B5-41E37EDF6ABA}"/>
              </a:ext>
            </a:extLst>
          </p:cNvPr>
          <p:cNvPicPr>
            <a:picLocks noChangeAspect="1"/>
          </p:cNvPicPr>
          <p:nvPr/>
        </p:nvPicPr>
        <p:blipFill>
          <a:blip r:embed="rId4"/>
          <a:stretch>
            <a:fillRect/>
          </a:stretch>
        </p:blipFill>
        <p:spPr>
          <a:xfrm>
            <a:off x="2825030" y="1775801"/>
            <a:ext cx="6863478" cy="4399665"/>
          </a:xfrm>
          <a:prstGeom prst="rect">
            <a:avLst/>
          </a:prstGeom>
        </p:spPr>
      </p:pic>
    </p:spTree>
    <p:extLst>
      <p:ext uri="{BB962C8B-B14F-4D97-AF65-F5344CB8AC3E}">
        <p14:creationId xmlns:p14="http://schemas.microsoft.com/office/powerpoint/2010/main" val="2168861739"/>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96851"/>
            <a:ext cx="10090190" cy="320113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Machine learning models/systems have two distinct stages of development/use</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Predicting a new output/result for a new input:</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p:txBody>
      </p:sp>
      <p:pic>
        <p:nvPicPr>
          <p:cNvPr id="3" name="Picture 2">
            <a:extLst>
              <a:ext uri="{FF2B5EF4-FFF2-40B4-BE49-F238E27FC236}">
                <a16:creationId xmlns:a16="http://schemas.microsoft.com/office/drawing/2014/main" id="{19502C5E-D39C-DBBA-FF54-8F53BA928BB3}"/>
              </a:ext>
            </a:extLst>
          </p:cNvPr>
          <p:cNvPicPr>
            <a:picLocks noChangeAspect="1"/>
          </p:cNvPicPr>
          <p:nvPr/>
        </p:nvPicPr>
        <p:blipFill>
          <a:blip r:embed="rId2"/>
          <a:stretch>
            <a:fillRect/>
          </a:stretch>
        </p:blipFill>
        <p:spPr>
          <a:xfrm>
            <a:off x="2875084" y="2038265"/>
            <a:ext cx="6441831" cy="945041"/>
          </a:xfrm>
          <a:prstGeom prst="rect">
            <a:avLst/>
          </a:prstGeom>
        </p:spPr>
      </p:pic>
    </p:spTree>
    <p:extLst>
      <p:ext uri="{BB962C8B-B14F-4D97-AF65-F5344CB8AC3E}">
        <p14:creationId xmlns:p14="http://schemas.microsoft.com/office/powerpoint/2010/main" val="1039985431"/>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96851"/>
            <a:ext cx="10090190" cy="359867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Machine learning models/systems have two distinct stages of development/use</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Predicting a new output/result for a new input:</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Before making predictions, the model needs to be trained/fit:</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p:txBody>
      </p:sp>
      <p:pic>
        <p:nvPicPr>
          <p:cNvPr id="3" name="Picture 2">
            <a:extLst>
              <a:ext uri="{FF2B5EF4-FFF2-40B4-BE49-F238E27FC236}">
                <a16:creationId xmlns:a16="http://schemas.microsoft.com/office/drawing/2014/main" id="{19502C5E-D39C-DBBA-FF54-8F53BA928BB3}"/>
              </a:ext>
            </a:extLst>
          </p:cNvPr>
          <p:cNvPicPr>
            <a:picLocks noChangeAspect="1"/>
          </p:cNvPicPr>
          <p:nvPr/>
        </p:nvPicPr>
        <p:blipFill>
          <a:blip r:embed="rId2"/>
          <a:stretch>
            <a:fillRect/>
          </a:stretch>
        </p:blipFill>
        <p:spPr>
          <a:xfrm>
            <a:off x="2875084" y="2038265"/>
            <a:ext cx="6441831" cy="945041"/>
          </a:xfrm>
          <a:prstGeom prst="rect">
            <a:avLst/>
          </a:prstGeom>
        </p:spPr>
      </p:pic>
      <p:pic>
        <p:nvPicPr>
          <p:cNvPr id="4" name="Picture 3">
            <a:extLst>
              <a:ext uri="{FF2B5EF4-FFF2-40B4-BE49-F238E27FC236}">
                <a16:creationId xmlns:a16="http://schemas.microsoft.com/office/drawing/2014/main" id="{0B243E2E-B7C8-1D4A-3931-31A587E3C13A}"/>
              </a:ext>
            </a:extLst>
          </p:cNvPr>
          <p:cNvPicPr>
            <a:picLocks noChangeAspect="1"/>
          </p:cNvPicPr>
          <p:nvPr/>
        </p:nvPicPr>
        <p:blipFill>
          <a:blip r:embed="rId3"/>
          <a:stretch>
            <a:fillRect/>
          </a:stretch>
        </p:blipFill>
        <p:spPr>
          <a:xfrm>
            <a:off x="2875084" y="3874695"/>
            <a:ext cx="8354659" cy="1959024"/>
          </a:xfrm>
          <a:prstGeom prst="rect">
            <a:avLst/>
          </a:prstGeom>
        </p:spPr>
      </p:pic>
    </p:spTree>
    <p:extLst>
      <p:ext uri="{BB962C8B-B14F-4D97-AF65-F5344CB8AC3E}">
        <p14:creationId xmlns:p14="http://schemas.microsoft.com/office/powerpoint/2010/main" val="1747640809"/>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Step 0</a:t>
            </a:r>
          </a:p>
          <a:p>
            <a:pPr marL="720644">
              <a:spcBef>
                <a:spcPts val="662"/>
              </a:spcBef>
              <a:buClr>
                <a:srgbClr val="D11241"/>
              </a:buClr>
              <a:tabLst>
                <a:tab pos="625415" algn="l"/>
              </a:tabLst>
            </a:pPr>
            <a:r>
              <a:rPr lang="en-US" sz="2000" spc="-10" dirty="0">
                <a:latin typeface="Avenir Medium" panose="02000503020000020003" pitchFamily="2" charset="0"/>
                <a:cs typeface="Arial"/>
              </a:rPr>
              <a:t>b = 47.2</a:t>
            </a:r>
          </a:p>
          <a:p>
            <a:pPr marL="720644">
              <a:spcBef>
                <a:spcPts val="662"/>
              </a:spcBef>
              <a:buClr>
                <a:srgbClr val="D11241"/>
              </a:buClr>
              <a:tabLst>
                <a:tab pos="625415" algn="l"/>
              </a:tabLst>
            </a:pPr>
            <a:r>
              <a:rPr lang="en-US" sz="2000" spc="-10" dirty="0">
                <a:latin typeface="Avenir Medium" panose="02000503020000020003" pitchFamily="2" charset="0"/>
                <a:cs typeface="Arial"/>
              </a:rPr>
              <a:t>w = 9.5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12" name="Picture 11">
            <a:extLst>
              <a:ext uri="{FF2B5EF4-FFF2-40B4-BE49-F238E27FC236}">
                <a16:creationId xmlns:a16="http://schemas.microsoft.com/office/drawing/2014/main" id="{F9A391B1-6C8A-896B-25EC-2F51B41DD6F8}"/>
              </a:ext>
            </a:extLst>
          </p:cNvPr>
          <p:cNvPicPr>
            <a:picLocks noChangeAspect="1"/>
          </p:cNvPicPr>
          <p:nvPr/>
        </p:nvPicPr>
        <p:blipFill>
          <a:blip r:embed="rId3"/>
          <a:stretch>
            <a:fillRect/>
          </a:stretch>
        </p:blipFill>
        <p:spPr>
          <a:xfrm>
            <a:off x="4610930" y="1560761"/>
            <a:ext cx="7197248" cy="4614706"/>
          </a:xfrm>
          <a:prstGeom prst="rect">
            <a:avLst/>
          </a:prstGeom>
        </p:spPr>
      </p:pic>
    </p:spTree>
    <p:extLst>
      <p:ext uri="{BB962C8B-B14F-4D97-AF65-F5344CB8AC3E}">
        <p14:creationId xmlns:p14="http://schemas.microsoft.com/office/powerpoint/2010/main" val="69961681"/>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Step 1</a:t>
            </a:r>
          </a:p>
          <a:p>
            <a:pPr marL="720644">
              <a:spcBef>
                <a:spcPts val="662"/>
              </a:spcBef>
              <a:buClr>
                <a:srgbClr val="D11241"/>
              </a:buClr>
              <a:tabLst>
                <a:tab pos="625415" algn="l"/>
              </a:tabLst>
            </a:pPr>
            <a:r>
              <a:rPr lang="en-US" sz="2000" spc="-10" dirty="0">
                <a:latin typeface="Avenir Medium" panose="02000503020000020003" pitchFamily="2" charset="0"/>
                <a:cs typeface="Arial"/>
              </a:rPr>
              <a:t>b = 48.2</a:t>
            </a:r>
          </a:p>
          <a:p>
            <a:pPr marL="720644">
              <a:spcBef>
                <a:spcPts val="662"/>
              </a:spcBef>
              <a:buClr>
                <a:srgbClr val="D11241"/>
              </a:buClr>
              <a:tabLst>
                <a:tab pos="625415" algn="l"/>
              </a:tabLst>
            </a:pPr>
            <a:r>
              <a:rPr lang="en-US" sz="2000" spc="-10" dirty="0">
                <a:latin typeface="Avenir Medium" panose="02000503020000020003" pitchFamily="2" charset="0"/>
                <a:cs typeface="Arial"/>
              </a:rPr>
              <a:t>w = 8.5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5" name="Picture 4">
            <a:extLst>
              <a:ext uri="{FF2B5EF4-FFF2-40B4-BE49-F238E27FC236}">
                <a16:creationId xmlns:a16="http://schemas.microsoft.com/office/drawing/2014/main" id="{43482B32-663D-0FBE-5996-1E0460CEF7F9}"/>
              </a:ext>
            </a:extLst>
          </p:cNvPr>
          <p:cNvPicPr>
            <a:picLocks noChangeAspect="1"/>
          </p:cNvPicPr>
          <p:nvPr/>
        </p:nvPicPr>
        <p:blipFill>
          <a:blip r:embed="rId3"/>
          <a:stretch>
            <a:fillRect/>
          </a:stretch>
        </p:blipFill>
        <p:spPr>
          <a:xfrm>
            <a:off x="4602997" y="1555674"/>
            <a:ext cx="7205181" cy="4619793"/>
          </a:xfrm>
          <a:prstGeom prst="rect">
            <a:avLst/>
          </a:prstGeom>
        </p:spPr>
      </p:pic>
    </p:spTree>
    <p:extLst>
      <p:ext uri="{BB962C8B-B14F-4D97-AF65-F5344CB8AC3E}">
        <p14:creationId xmlns:p14="http://schemas.microsoft.com/office/powerpoint/2010/main" val="2649373719"/>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Step 2</a:t>
            </a:r>
          </a:p>
          <a:p>
            <a:pPr marL="720644">
              <a:spcBef>
                <a:spcPts val="662"/>
              </a:spcBef>
              <a:buClr>
                <a:srgbClr val="D11241"/>
              </a:buClr>
              <a:tabLst>
                <a:tab pos="625415" algn="l"/>
              </a:tabLst>
            </a:pPr>
            <a:r>
              <a:rPr lang="en-US" sz="2000" spc="-10" dirty="0">
                <a:latin typeface="Avenir Medium" panose="02000503020000020003" pitchFamily="2" charset="0"/>
                <a:cs typeface="Arial"/>
              </a:rPr>
              <a:t>b = 49.2</a:t>
            </a:r>
          </a:p>
          <a:p>
            <a:pPr marL="720644">
              <a:spcBef>
                <a:spcPts val="662"/>
              </a:spcBef>
              <a:buClr>
                <a:srgbClr val="D11241"/>
              </a:buClr>
              <a:tabLst>
                <a:tab pos="625415" algn="l"/>
              </a:tabLst>
            </a:pPr>
            <a:r>
              <a:rPr lang="en-US" sz="2000" spc="-10" dirty="0">
                <a:latin typeface="Avenir Medium" panose="02000503020000020003" pitchFamily="2" charset="0"/>
                <a:cs typeface="Arial"/>
              </a:rPr>
              <a:t>w = 7.5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3" name="Picture 2">
            <a:extLst>
              <a:ext uri="{FF2B5EF4-FFF2-40B4-BE49-F238E27FC236}">
                <a16:creationId xmlns:a16="http://schemas.microsoft.com/office/drawing/2014/main" id="{CB70B912-2638-6033-7EA9-484A0EC75134}"/>
              </a:ext>
            </a:extLst>
          </p:cNvPr>
          <p:cNvPicPr>
            <a:picLocks noChangeAspect="1"/>
          </p:cNvPicPr>
          <p:nvPr/>
        </p:nvPicPr>
        <p:blipFill>
          <a:blip r:embed="rId3"/>
          <a:stretch>
            <a:fillRect/>
          </a:stretch>
        </p:blipFill>
        <p:spPr>
          <a:xfrm>
            <a:off x="4600175" y="1553865"/>
            <a:ext cx="7208003" cy="4621602"/>
          </a:xfrm>
          <a:prstGeom prst="rect">
            <a:avLst/>
          </a:prstGeom>
        </p:spPr>
      </p:pic>
    </p:spTree>
    <p:extLst>
      <p:ext uri="{BB962C8B-B14F-4D97-AF65-F5344CB8AC3E}">
        <p14:creationId xmlns:p14="http://schemas.microsoft.com/office/powerpoint/2010/main" val="1395777379"/>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Step 3</a:t>
            </a:r>
          </a:p>
          <a:p>
            <a:pPr marL="720644">
              <a:spcBef>
                <a:spcPts val="662"/>
              </a:spcBef>
              <a:buClr>
                <a:srgbClr val="D11241"/>
              </a:buClr>
              <a:tabLst>
                <a:tab pos="625415" algn="l"/>
              </a:tabLst>
            </a:pPr>
            <a:r>
              <a:rPr lang="en-US" sz="2000" spc="-10" dirty="0">
                <a:latin typeface="Avenir Medium" panose="02000503020000020003" pitchFamily="2" charset="0"/>
                <a:cs typeface="Arial"/>
              </a:rPr>
              <a:t>b = 50.2</a:t>
            </a:r>
          </a:p>
          <a:p>
            <a:pPr marL="720644">
              <a:spcBef>
                <a:spcPts val="662"/>
              </a:spcBef>
              <a:buClr>
                <a:srgbClr val="D11241"/>
              </a:buClr>
              <a:tabLst>
                <a:tab pos="625415" algn="l"/>
              </a:tabLst>
            </a:pPr>
            <a:r>
              <a:rPr lang="en-US" sz="2000" spc="-10" dirty="0">
                <a:latin typeface="Avenir Medium" panose="02000503020000020003" pitchFamily="2" charset="0"/>
                <a:cs typeface="Arial"/>
              </a:rPr>
              <a:t>w = 6.5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4" name="Picture 3">
            <a:extLst>
              <a:ext uri="{FF2B5EF4-FFF2-40B4-BE49-F238E27FC236}">
                <a16:creationId xmlns:a16="http://schemas.microsoft.com/office/drawing/2014/main" id="{7A23C006-2B2A-2D77-BE59-CCAD8523D9A4}"/>
              </a:ext>
            </a:extLst>
          </p:cNvPr>
          <p:cNvPicPr>
            <a:picLocks noChangeAspect="1"/>
          </p:cNvPicPr>
          <p:nvPr/>
        </p:nvPicPr>
        <p:blipFill>
          <a:blip r:embed="rId3"/>
          <a:stretch>
            <a:fillRect/>
          </a:stretch>
        </p:blipFill>
        <p:spPr>
          <a:xfrm>
            <a:off x="4600175" y="1553865"/>
            <a:ext cx="7208003" cy="4621602"/>
          </a:xfrm>
          <a:prstGeom prst="rect">
            <a:avLst/>
          </a:prstGeom>
        </p:spPr>
      </p:pic>
    </p:spTree>
    <p:extLst>
      <p:ext uri="{BB962C8B-B14F-4D97-AF65-F5344CB8AC3E}">
        <p14:creationId xmlns:p14="http://schemas.microsoft.com/office/powerpoint/2010/main" val="3207768004"/>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Step 4</a:t>
            </a:r>
          </a:p>
          <a:p>
            <a:pPr marL="720644">
              <a:spcBef>
                <a:spcPts val="662"/>
              </a:spcBef>
              <a:buClr>
                <a:srgbClr val="D11241"/>
              </a:buClr>
              <a:tabLst>
                <a:tab pos="625415" algn="l"/>
              </a:tabLst>
            </a:pPr>
            <a:r>
              <a:rPr lang="en-US" sz="2000" spc="-10" dirty="0">
                <a:latin typeface="Avenir Medium" panose="02000503020000020003" pitchFamily="2" charset="0"/>
                <a:cs typeface="Arial"/>
              </a:rPr>
              <a:t>b = 51.2</a:t>
            </a:r>
          </a:p>
          <a:p>
            <a:pPr marL="720644">
              <a:spcBef>
                <a:spcPts val="662"/>
              </a:spcBef>
              <a:buClr>
                <a:srgbClr val="D11241"/>
              </a:buClr>
              <a:tabLst>
                <a:tab pos="625415" algn="l"/>
              </a:tabLst>
            </a:pPr>
            <a:r>
              <a:rPr lang="en-US" sz="2000" spc="-10" dirty="0">
                <a:latin typeface="Avenir Medium" panose="02000503020000020003" pitchFamily="2" charset="0"/>
                <a:cs typeface="Arial"/>
              </a:rPr>
              <a:t>w = 5.5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3" name="Picture 2">
            <a:extLst>
              <a:ext uri="{FF2B5EF4-FFF2-40B4-BE49-F238E27FC236}">
                <a16:creationId xmlns:a16="http://schemas.microsoft.com/office/drawing/2014/main" id="{F367DB43-28D1-79BB-A216-A757D975C6BE}"/>
              </a:ext>
            </a:extLst>
          </p:cNvPr>
          <p:cNvPicPr>
            <a:picLocks noChangeAspect="1"/>
          </p:cNvPicPr>
          <p:nvPr/>
        </p:nvPicPr>
        <p:blipFill>
          <a:blip r:embed="rId3"/>
          <a:stretch>
            <a:fillRect/>
          </a:stretch>
        </p:blipFill>
        <p:spPr>
          <a:xfrm>
            <a:off x="4600175" y="1553865"/>
            <a:ext cx="7208003" cy="4621602"/>
          </a:xfrm>
          <a:prstGeom prst="rect">
            <a:avLst/>
          </a:prstGeom>
        </p:spPr>
      </p:pic>
    </p:spTree>
    <p:extLst>
      <p:ext uri="{BB962C8B-B14F-4D97-AF65-F5344CB8AC3E}">
        <p14:creationId xmlns:p14="http://schemas.microsoft.com/office/powerpoint/2010/main" val="4287321484"/>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Step 5</a:t>
            </a:r>
          </a:p>
          <a:p>
            <a:pPr marL="720644">
              <a:spcBef>
                <a:spcPts val="662"/>
              </a:spcBef>
              <a:buClr>
                <a:srgbClr val="D11241"/>
              </a:buClr>
              <a:tabLst>
                <a:tab pos="625415" algn="l"/>
              </a:tabLst>
            </a:pPr>
            <a:r>
              <a:rPr lang="en-US" sz="2000" spc="-10" dirty="0">
                <a:latin typeface="Avenir Medium" panose="02000503020000020003" pitchFamily="2" charset="0"/>
                <a:cs typeface="Arial"/>
              </a:rPr>
              <a:t>b = 52.2</a:t>
            </a:r>
          </a:p>
          <a:p>
            <a:pPr marL="720644">
              <a:spcBef>
                <a:spcPts val="662"/>
              </a:spcBef>
              <a:buClr>
                <a:srgbClr val="D11241"/>
              </a:buClr>
              <a:tabLst>
                <a:tab pos="625415" algn="l"/>
              </a:tabLst>
            </a:pPr>
            <a:r>
              <a:rPr lang="en-US" sz="2000" spc="-10" dirty="0">
                <a:latin typeface="Avenir Medium" panose="02000503020000020003" pitchFamily="2" charset="0"/>
                <a:cs typeface="Arial"/>
              </a:rPr>
              <a:t>w = 4.5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4" name="Picture 3">
            <a:extLst>
              <a:ext uri="{FF2B5EF4-FFF2-40B4-BE49-F238E27FC236}">
                <a16:creationId xmlns:a16="http://schemas.microsoft.com/office/drawing/2014/main" id="{658939E5-256D-9D15-90A1-BBF242BB0E08}"/>
              </a:ext>
            </a:extLst>
          </p:cNvPr>
          <p:cNvPicPr>
            <a:picLocks noChangeAspect="1"/>
          </p:cNvPicPr>
          <p:nvPr/>
        </p:nvPicPr>
        <p:blipFill>
          <a:blip r:embed="rId3"/>
          <a:stretch>
            <a:fillRect/>
          </a:stretch>
        </p:blipFill>
        <p:spPr>
          <a:xfrm>
            <a:off x="4606229" y="1557747"/>
            <a:ext cx="7201949" cy="4617720"/>
          </a:xfrm>
          <a:prstGeom prst="rect">
            <a:avLst/>
          </a:prstGeom>
        </p:spPr>
      </p:pic>
    </p:spTree>
    <p:extLst>
      <p:ext uri="{BB962C8B-B14F-4D97-AF65-F5344CB8AC3E}">
        <p14:creationId xmlns:p14="http://schemas.microsoft.com/office/powerpoint/2010/main" val="175880565"/>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Linear Regression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090190"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“Training” a Linear Regression Model to find values of </a:t>
            </a:r>
            <a:r>
              <a:rPr lang="en-US" sz="2000" i="1" spc="-10" dirty="0">
                <a:latin typeface="Avenir Medium" panose="02000503020000020003" pitchFamily="2" charset="0"/>
                <a:cs typeface="Arial"/>
              </a:rPr>
              <a:t>b</a:t>
            </a:r>
            <a:r>
              <a:rPr lang="en-US" sz="2000" spc="-10" dirty="0">
                <a:latin typeface="Avenir Medium" panose="02000503020000020003" pitchFamily="2" charset="0"/>
                <a:cs typeface="Arial"/>
              </a:rPr>
              <a:t> and </a:t>
            </a:r>
            <a:r>
              <a:rPr lang="en-US" sz="2000" i="1" spc="-10" dirty="0">
                <a:latin typeface="Avenir Medium" panose="02000503020000020003" pitchFamily="2" charset="0"/>
                <a:cs typeface="Arial"/>
              </a:rPr>
              <a:t>w</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a:p>
            <a:pPr marL="1060406"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720644">
              <a:spcBef>
                <a:spcPts val="662"/>
              </a:spcBef>
              <a:buClr>
                <a:srgbClr val="D11241"/>
              </a:buClr>
              <a:tabLst>
                <a:tab pos="625415" algn="l"/>
              </a:tabLst>
            </a:pPr>
            <a:r>
              <a:rPr lang="en-US" sz="2000" spc="-10" dirty="0">
                <a:latin typeface="Avenir Medium" panose="02000503020000020003" pitchFamily="2" charset="0"/>
                <a:cs typeface="Arial"/>
              </a:rPr>
              <a:t>Training is done</a:t>
            </a:r>
          </a:p>
          <a:p>
            <a:pPr marL="720644">
              <a:spcBef>
                <a:spcPts val="662"/>
              </a:spcBef>
              <a:buClr>
                <a:srgbClr val="D11241"/>
              </a:buClr>
              <a:tabLst>
                <a:tab pos="625415" algn="l"/>
              </a:tabLst>
            </a:pPr>
            <a:r>
              <a:rPr lang="en-US" sz="2000" spc="-10" dirty="0">
                <a:latin typeface="Avenir Medium" panose="02000503020000020003" pitchFamily="2" charset="0"/>
                <a:cs typeface="Arial"/>
              </a:rPr>
              <a:t>b = 52.2</a:t>
            </a:r>
          </a:p>
          <a:p>
            <a:pPr marL="720644">
              <a:spcBef>
                <a:spcPts val="662"/>
              </a:spcBef>
              <a:buClr>
                <a:srgbClr val="D11241"/>
              </a:buClr>
              <a:tabLst>
                <a:tab pos="625415" algn="l"/>
              </a:tabLst>
            </a:pPr>
            <a:r>
              <a:rPr lang="en-US" sz="2000" spc="-10" dirty="0">
                <a:latin typeface="Avenir Medium" panose="02000503020000020003" pitchFamily="2" charset="0"/>
                <a:cs typeface="Arial"/>
              </a:rPr>
              <a:t>w = 4.5      </a:t>
            </a:r>
          </a:p>
        </p:txBody>
      </p:sp>
      <p:pic>
        <p:nvPicPr>
          <p:cNvPr id="6" name="Picture 5">
            <a:extLst>
              <a:ext uri="{FF2B5EF4-FFF2-40B4-BE49-F238E27FC236}">
                <a16:creationId xmlns:a16="http://schemas.microsoft.com/office/drawing/2014/main" id="{641DD35B-8BEF-B2B9-A2F2-12105A762CC1}"/>
              </a:ext>
            </a:extLst>
          </p:cNvPr>
          <p:cNvPicPr>
            <a:picLocks noChangeAspect="1"/>
          </p:cNvPicPr>
          <p:nvPr/>
        </p:nvPicPr>
        <p:blipFill>
          <a:blip r:embed="rId2"/>
          <a:stretch>
            <a:fillRect/>
          </a:stretch>
        </p:blipFill>
        <p:spPr>
          <a:xfrm>
            <a:off x="2960892" y="1177557"/>
            <a:ext cx="2852886" cy="314802"/>
          </a:xfrm>
          <a:prstGeom prst="rect">
            <a:avLst/>
          </a:prstGeom>
        </p:spPr>
      </p:pic>
      <p:pic>
        <p:nvPicPr>
          <p:cNvPr id="5" name="Picture 4">
            <a:extLst>
              <a:ext uri="{FF2B5EF4-FFF2-40B4-BE49-F238E27FC236}">
                <a16:creationId xmlns:a16="http://schemas.microsoft.com/office/drawing/2014/main" id="{BEC409E3-E3B9-9604-364C-28391C5084E8}"/>
              </a:ext>
            </a:extLst>
          </p:cNvPr>
          <p:cNvPicPr>
            <a:picLocks noChangeAspect="1"/>
          </p:cNvPicPr>
          <p:nvPr/>
        </p:nvPicPr>
        <p:blipFill>
          <a:blip r:embed="rId3"/>
          <a:stretch>
            <a:fillRect/>
          </a:stretch>
        </p:blipFill>
        <p:spPr>
          <a:xfrm>
            <a:off x="4600175" y="1553865"/>
            <a:ext cx="7208003" cy="4621602"/>
          </a:xfrm>
          <a:prstGeom prst="rect">
            <a:avLst/>
          </a:prstGeom>
        </p:spPr>
      </p:pic>
    </p:spTree>
    <p:extLst>
      <p:ext uri="{BB962C8B-B14F-4D97-AF65-F5344CB8AC3E}">
        <p14:creationId xmlns:p14="http://schemas.microsoft.com/office/powerpoint/2010/main" val="4184714310"/>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5C167251-F9E8-0FB0-218E-5CC33DCA95E7}"/>
                  </a:ext>
                </a:extLst>
              </p:cNvPr>
              <p:cNvGraphicFramePr>
                <a:graphicFrameLocks noGrp="1"/>
              </p:cNvGraphicFramePr>
              <p:nvPr>
                <p:extLst>
                  <p:ext uri="{D42A27DB-BD31-4B8C-83A1-F6EECF244321}">
                    <p14:modId xmlns:p14="http://schemas.microsoft.com/office/powerpoint/2010/main" val="2847848991"/>
                  </p:ext>
                </p:extLst>
              </p:nvPr>
            </p:nvGraphicFramePr>
            <p:xfrm>
              <a:off x="0" y="0"/>
              <a:ext cx="12192000" cy="6169572"/>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4" name="Add-in 3">
                <a:extLst>
                  <a:ext uri="{FF2B5EF4-FFF2-40B4-BE49-F238E27FC236}">
                    <a16:creationId xmlns:a16="http://schemas.microsoft.com/office/drawing/2014/main" id="{5C167251-F9E8-0FB0-218E-5CC33DCA95E7}"/>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169572"/>
              </a:xfrm>
              <a:prstGeom prst="rect">
                <a:avLst/>
              </a:prstGeom>
            </p:spPr>
          </p:pic>
        </mc:Fallback>
      </mc:AlternateContent>
    </p:spTree>
    <p:extLst>
      <p:ext uri="{BB962C8B-B14F-4D97-AF65-F5344CB8AC3E}">
        <p14:creationId xmlns:p14="http://schemas.microsoft.com/office/powerpoint/2010/main" val="3061376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Logistic Regression for Classification</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8415322"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Logistic Regression Dataset (Training Data)</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 = Hours Studied</a:t>
            </a:r>
          </a:p>
          <a:p>
            <a:pPr marL="1060406"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Y = Pass (1) or Fail (0) Final Exam</a:t>
            </a:r>
          </a:p>
        </p:txBody>
      </p:sp>
      <p:pic>
        <p:nvPicPr>
          <p:cNvPr id="4" name="Picture 3">
            <a:extLst>
              <a:ext uri="{FF2B5EF4-FFF2-40B4-BE49-F238E27FC236}">
                <a16:creationId xmlns:a16="http://schemas.microsoft.com/office/drawing/2014/main" id="{FA9D5A29-9FD4-9944-30FE-BBB6E1AFAA51}"/>
              </a:ext>
            </a:extLst>
          </p:cNvPr>
          <p:cNvPicPr>
            <a:picLocks noChangeAspect="1"/>
          </p:cNvPicPr>
          <p:nvPr/>
        </p:nvPicPr>
        <p:blipFill>
          <a:blip r:embed="rId2"/>
          <a:stretch>
            <a:fillRect/>
          </a:stretch>
        </p:blipFill>
        <p:spPr>
          <a:xfrm>
            <a:off x="2644293" y="2281853"/>
            <a:ext cx="6903413" cy="3196749"/>
          </a:xfrm>
          <a:prstGeom prst="rect">
            <a:avLst/>
          </a:prstGeom>
        </p:spPr>
      </p:pic>
    </p:spTree>
    <p:extLst>
      <p:ext uri="{BB962C8B-B14F-4D97-AF65-F5344CB8AC3E}">
        <p14:creationId xmlns:p14="http://schemas.microsoft.com/office/powerpoint/2010/main" val="1429249708"/>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F579AE-1E57-FDFA-966F-A5121BC40EBE}"/>
              </a:ext>
            </a:extLst>
          </p:cNvPr>
          <p:cNvPicPr>
            <a:picLocks noChangeAspect="1"/>
          </p:cNvPicPr>
          <p:nvPr/>
        </p:nvPicPr>
        <p:blipFill>
          <a:blip r:embed="rId2"/>
          <a:stretch>
            <a:fillRect/>
          </a:stretch>
        </p:blipFill>
        <p:spPr>
          <a:xfrm>
            <a:off x="2172335" y="1505501"/>
            <a:ext cx="6275941" cy="4613438"/>
          </a:xfrm>
          <a:prstGeom prst="rect">
            <a:avLst/>
          </a:prstGeom>
          <a:effectLst/>
        </p:spPr>
      </p:pic>
      <p:sp>
        <p:nvSpPr>
          <p:cNvPr id="4" name="object 11">
            <a:extLst>
              <a:ext uri="{FF2B5EF4-FFF2-40B4-BE49-F238E27FC236}">
                <a16:creationId xmlns:a16="http://schemas.microsoft.com/office/drawing/2014/main" id="{42A573B4-4A6B-A916-B269-19B3B5B1FBF7}"/>
              </a:ext>
            </a:extLst>
          </p:cNvPr>
          <p:cNvSpPr txBox="1"/>
          <p:nvPr/>
        </p:nvSpPr>
        <p:spPr>
          <a:xfrm>
            <a:off x="1717988" y="682533"/>
            <a:ext cx="8264321"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Logistic Regression Model Definition</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p = Probability Student passes Final,  with</a:t>
            </a:r>
          </a:p>
          <a:p>
            <a:pPr marL="720644">
              <a:spcBef>
                <a:spcPts val="662"/>
              </a:spcBef>
              <a:buClr>
                <a:srgbClr val="D11241"/>
              </a:buClr>
              <a:tabLst>
                <a:tab pos="625415" algn="l"/>
              </a:tabLst>
            </a:pPr>
            <a:endParaRPr lang="en-US" sz="2000" spc="-10" dirty="0">
              <a:latin typeface="Avenir Medium" panose="02000503020000020003" pitchFamily="2" charset="0"/>
              <a:cs typeface="Arial"/>
            </a:endParaRPr>
          </a:p>
        </p:txBody>
      </p:sp>
      <p:sp>
        <p:nvSpPr>
          <p:cNvPr id="6" name="object 10">
            <a:extLst>
              <a:ext uri="{FF2B5EF4-FFF2-40B4-BE49-F238E27FC236}">
                <a16:creationId xmlns:a16="http://schemas.microsoft.com/office/drawing/2014/main" id="{12640532-6331-3E3F-44FF-21DA82C90597}"/>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Logistic Regression for Classification</a:t>
            </a:r>
            <a:endParaRPr lang="en-US" sz="3200" dirty="0">
              <a:latin typeface="Avenir Medium" panose="02000503020000020003" pitchFamily="2" charset="0"/>
              <a:cs typeface="Arial"/>
            </a:endParaRPr>
          </a:p>
        </p:txBody>
      </p:sp>
      <p:pic>
        <p:nvPicPr>
          <p:cNvPr id="7" name="Picture 6">
            <a:extLst>
              <a:ext uri="{FF2B5EF4-FFF2-40B4-BE49-F238E27FC236}">
                <a16:creationId xmlns:a16="http://schemas.microsoft.com/office/drawing/2014/main" id="{0E94D237-0F12-FCA5-0B3E-85C3D63F77C3}"/>
              </a:ext>
            </a:extLst>
          </p:cNvPr>
          <p:cNvPicPr>
            <a:picLocks noChangeAspect="1"/>
          </p:cNvPicPr>
          <p:nvPr/>
        </p:nvPicPr>
        <p:blipFill>
          <a:blip r:embed="rId3"/>
          <a:stretch>
            <a:fillRect/>
          </a:stretch>
        </p:blipFill>
        <p:spPr>
          <a:xfrm>
            <a:off x="8279354" y="1072973"/>
            <a:ext cx="2712064" cy="432527"/>
          </a:xfrm>
          <a:prstGeom prst="rect">
            <a:avLst/>
          </a:prstGeom>
        </p:spPr>
      </p:pic>
      <p:pic>
        <p:nvPicPr>
          <p:cNvPr id="8" name="Picture 7">
            <a:extLst>
              <a:ext uri="{FF2B5EF4-FFF2-40B4-BE49-F238E27FC236}">
                <a16:creationId xmlns:a16="http://schemas.microsoft.com/office/drawing/2014/main" id="{19153074-E015-2900-C1A7-60E339C987D4}"/>
              </a:ext>
            </a:extLst>
          </p:cNvPr>
          <p:cNvPicPr>
            <a:picLocks noChangeAspect="1"/>
          </p:cNvPicPr>
          <p:nvPr/>
        </p:nvPicPr>
        <p:blipFill>
          <a:blip r:embed="rId4"/>
          <a:stretch>
            <a:fillRect/>
          </a:stretch>
        </p:blipFill>
        <p:spPr>
          <a:xfrm>
            <a:off x="8768573" y="1952469"/>
            <a:ext cx="3269226" cy="1513873"/>
          </a:xfrm>
          <a:prstGeom prst="rect">
            <a:avLst/>
          </a:prstGeom>
        </p:spPr>
      </p:pic>
    </p:spTree>
    <p:extLst>
      <p:ext uri="{BB962C8B-B14F-4D97-AF65-F5344CB8AC3E}">
        <p14:creationId xmlns:p14="http://schemas.microsoft.com/office/powerpoint/2010/main" val="1372757248"/>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1">
            <a:extLst>
              <a:ext uri="{FF2B5EF4-FFF2-40B4-BE49-F238E27FC236}">
                <a16:creationId xmlns:a16="http://schemas.microsoft.com/office/drawing/2014/main" id="{42A573B4-4A6B-A916-B269-19B3B5B1FBF7}"/>
              </a:ext>
            </a:extLst>
          </p:cNvPr>
          <p:cNvSpPr txBox="1"/>
          <p:nvPr/>
        </p:nvSpPr>
        <p:spPr>
          <a:xfrm>
            <a:off x="1717988" y="739683"/>
            <a:ext cx="8264321" cy="5188856"/>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Logistic Regression with more input variables or </a:t>
            </a:r>
            <a:r>
              <a:rPr lang="en-US" sz="2000" b="1" spc="-10" dirty="0">
                <a:solidFill>
                  <a:srgbClr val="C00000"/>
                </a:solidFill>
                <a:latin typeface="Avenir Medium" panose="02000503020000020003" pitchFamily="2" charset="0"/>
                <a:cs typeface="Arial"/>
              </a:rPr>
              <a:t>features</a:t>
            </a: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1572"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Data</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a:t>
            </a:r>
            <a:r>
              <a:rPr lang="en-US" sz="2000" spc="-10" baseline="-25000" dirty="0">
                <a:latin typeface="Avenir Medium" panose="02000503020000020003" pitchFamily="2" charset="0"/>
                <a:cs typeface="Arial"/>
              </a:rPr>
              <a:t>1</a:t>
            </a:r>
            <a:r>
              <a:rPr lang="en-US" sz="2000" spc="-10" dirty="0">
                <a:latin typeface="Avenir Medium" panose="02000503020000020003" pitchFamily="2" charset="0"/>
                <a:cs typeface="Arial"/>
              </a:rPr>
              <a:t> = Hours Studied</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a:t>
            </a:r>
            <a:r>
              <a:rPr lang="en-US" sz="2000" spc="-10" baseline="-25000" dirty="0">
                <a:latin typeface="Avenir Medium" panose="02000503020000020003" pitchFamily="2" charset="0"/>
                <a:cs typeface="Arial"/>
              </a:rPr>
              <a:t>2</a:t>
            </a:r>
            <a:r>
              <a:rPr lang="en-US" sz="2000" spc="-10" dirty="0">
                <a:latin typeface="Avenir Medium" panose="02000503020000020003" pitchFamily="2" charset="0"/>
                <a:cs typeface="Arial"/>
              </a:rPr>
              <a:t> = Student GPA</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a:t>
            </a:r>
            <a:r>
              <a:rPr lang="en-US" sz="2000" spc="-10" baseline="-25000" dirty="0">
                <a:latin typeface="Avenir Medium" panose="02000503020000020003" pitchFamily="2" charset="0"/>
                <a:cs typeface="Arial"/>
              </a:rPr>
              <a:t>3</a:t>
            </a:r>
            <a:r>
              <a:rPr lang="en-US" sz="2000" spc="-10" dirty="0">
                <a:latin typeface="Avenir Medium" panose="02000503020000020003" pitchFamily="2" charset="0"/>
                <a:cs typeface="Arial"/>
              </a:rPr>
              <a:t> = Class Attendance Rate</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a:t>
            </a:r>
          </a:p>
          <a:p>
            <a:pPr marL="1517606" lvl="1" indent="-339762">
              <a:spcBef>
                <a:spcPts val="662"/>
              </a:spcBef>
              <a:buClr>
                <a:srgbClr val="D11241"/>
              </a:buClr>
              <a:buFont typeface="Wingdings" pitchFamily="2" charset="77"/>
              <a:buChar char="Ø"/>
              <a:tabLst>
                <a:tab pos="625415" algn="l"/>
              </a:tabLst>
            </a:pPr>
            <a:r>
              <a:rPr lang="en-US" sz="2000" spc="-10" dirty="0" err="1">
                <a:latin typeface="Avenir Medium" panose="02000503020000020003" pitchFamily="2" charset="0"/>
                <a:cs typeface="Arial"/>
              </a:rPr>
              <a:t>X</a:t>
            </a:r>
            <a:r>
              <a:rPr lang="en-US" sz="2000" spc="-10" baseline="-25000" dirty="0" err="1">
                <a:latin typeface="Avenir Medium" panose="02000503020000020003" pitchFamily="2" charset="0"/>
                <a:cs typeface="Arial"/>
              </a:rPr>
              <a:t>k</a:t>
            </a:r>
            <a:r>
              <a:rPr lang="en-US" sz="2000" spc="-10" dirty="0">
                <a:latin typeface="Avenir Medium" panose="02000503020000020003" pitchFamily="2" charset="0"/>
                <a:cs typeface="Arial"/>
              </a:rPr>
              <a:t> = Number of Study Sessions</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Y = Pass(1)/Fail(0) Final Exam</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1572"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Model</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p = Probability of Passing Final</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p:txBody>
      </p:sp>
      <p:sp>
        <p:nvSpPr>
          <p:cNvPr id="5" name="object 10">
            <a:extLst>
              <a:ext uri="{FF2B5EF4-FFF2-40B4-BE49-F238E27FC236}">
                <a16:creationId xmlns:a16="http://schemas.microsoft.com/office/drawing/2014/main" id="{11F6E2BA-9B83-5E23-27DC-56AE9FB11551}"/>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Logistic Regression with More Inputs</a:t>
            </a:r>
            <a:endParaRPr lang="en-US" sz="3200" dirty="0">
              <a:latin typeface="Avenir Medium" panose="02000503020000020003" pitchFamily="2" charset="0"/>
              <a:cs typeface="Arial"/>
            </a:endParaRPr>
          </a:p>
        </p:txBody>
      </p:sp>
      <p:pic>
        <p:nvPicPr>
          <p:cNvPr id="3" name="Picture 2">
            <a:extLst>
              <a:ext uri="{FF2B5EF4-FFF2-40B4-BE49-F238E27FC236}">
                <a16:creationId xmlns:a16="http://schemas.microsoft.com/office/drawing/2014/main" id="{F9160D05-423E-0373-33EB-68F34FBB0D4E}"/>
              </a:ext>
            </a:extLst>
          </p:cNvPr>
          <p:cNvPicPr>
            <a:picLocks noChangeAspect="1"/>
          </p:cNvPicPr>
          <p:nvPr/>
        </p:nvPicPr>
        <p:blipFill>
          <a:blip r:embed="rId2"/>
          <a:stretch>
            <a:fillRect/>
          </a:stretch>
        </p:blipFill>
        <p:spPr>
          <a:xfrm>
            <a:off x="3242187" y="5543197"/>
            <a:ext cx="6373762" cy="385342"/>
          </a:xfrm>
          <a:prstGeom prst="rect">
            <a:avLst/>
          </a:prstGeom>
        </p:spPr>
      </p:pic>
    </p:spTree>
    <p:extLst>
      <p:ext uri="{BB962C8B-B14F-4D97-AF65-F5344CB8AC3E}">
        <p14:creationId xmlns:p14="http://schemas.microsoft.com/office/powerpoint/2010/main" val="212188564"/>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1">
            <a:extLst>
              <a:ext uri="{FF2B5EF4-FFF2-40B4-BE49-F238E27FC236}">
                <a16:creationId xmlns:a16="http://schemas.microsoft.com/office/drawing/2014/main" id="{42A573B4-4A6B-A916-B269-19B3B5B1FBF7}"/>
              </a:ext>
            </a:extLst>
          </p:cNvPr>
          <p:cNvSpPr txBox="1"/>
          <p:nvPr/>
        </p:nvSpPr>
        <p:spPr>
          <a:xfrm>
            <a:off x="1717988" y="739683"/>
            <a:ext cx="8264321" cy="5188856"/>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Logistic Regression with more input variables or </a:t>
            </a:r>
            <a:r>
              <a:rPr lang="en-US" sz="2000" b="1" spc="-10" dirty="0">
                <a:solidFill>
                  <a:srgbClr val="C00000"/>
                </a:solidFill>
                <a:latin typeface="Avenir Medium" panose="02000503020000020003" pitchFamily="2" charset="0"/>
                <a:cs typeface="Arial"/>
              </a:rPr>
              <a:t>features</a:t>
            </a: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1572"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Data</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a:t>
            </a:r>
            <a:r>
              <a:rPr lang="en-US" sz="2000" spc="-10" baseline="-25000" dirty="0">
                <a:latin typeface="Avenir Medium" panose="02000503020000020003" pitchFamily="2" charset="0"/>
                <a:cs typeface="Arial"/>
              </a:rPr>
              <a:t>1</a:t>
            </a:r>
            <a:r>
              <a:rPr lang="en-US" sz="2000" spc="-10" dirty="0">
                <a:latin typeface="Avenir Medium" panose="02000503020000020003" pitchFamily="2" charset="0"/>
                <a:cs typeface="Arial"/>
              </a:rPr>
              <a:t> = Hours Studied</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a:t>
            </a:r>
            <a:r>
              <a:rPr lang="en-US" sz="2000" spc="-10" baseline="-25000" dirty="0">
                <a:latin typeface="Avenir Medium" panose="02000503020000020003" pitchFamily="2" charset="0"/>
                <a:cs typeface="Arial"/>
              </a:rPr>
              <a:t>2</a:t>
            </a:r>
            <a:r>
              <a:rPr lang="en-US" sz="2000" spc="-10" dirty="0">
                <a:latin typeface="Avenir Medium" panose="02000503020000020003" pitchFamily="2" charset="0"/>
                <a:cs typeface="Arial"/>
              </a:rPr>
              <a:t> = Student GPA</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X</a:t>
            </a:r>
            <a:r>
              <a:rPr lang="en-US" sz="2000" spc="-10" baseline="-25000" dirty="0">
                <a:latin typeface="Avenir Medium" panose="02000503020000020003" pitchFamily="2" charset="0"/>
                <a:cs typeface="Arial"/>
              </a:rPr>
              <a:t>3</a:t>
            </a:r>
            <a:r>
              <a:rPr lang="en-US" sz="2000" spc="-10" dirty="0">
                <a:latin typeface="Avenir Medium" panose="02000503020000020003" pitchFamily="2" charset="0"/>
                <a:cs typeface="Arial"/>
              </a:rPr>
              <a:t> = Class Attendance Rate</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a:t>
            </a:r>
          </a:p>
          <a:p>
            <a:pPr marL="1517606" lvl="1" indent="-339762">
              <a:spcBef>
                <a:spcPts val="662"/>
              </a:spcBef>
              <a:buClr>
                <a:srgbClr val="D11241"/>
              </a:buClr>
              <a:buFont typeface="Wingdings" pitchFamily="2" charset="77"/>
              <a:buChar char="Ø"/>
              <a:tabLst>
                <a:tab pos="625415" algn="l"/>
              </a:tabLst>
            </a:pPr>
            <a:r>
              <a:rPr lang="en-US" sz="2000" spc="-10" dirty="0" err="1">
                <a:latin typeface="Avenir Medium" panose="02000503020000020003" pitchFamily="2" charset="0"/>
                <a:cs typeface="Arial"/>
              </a:rPr>
              <a:t>X</a:t>
            </a:r>
            <a:r>
              <a:rPr lang="en-US" sz="2000" spc="-10" baseline="-25000" dirty="0" err="1">
                <a:latin typeface="Avenir Medium" panose="02000503020000020003" pitchFamily="2" charset="0"/>
                <a:cs typeface="Arial"/>
              </a:rPr>
              <a:t>k</a:t>
            </a:r>
            <a:r>
              <a:rPr lang="en-US" sz="2000" spc="-10" dirty="0">
                <a:latin typeface="Avenir Medium" panose="02000503020000020003" pitchFamily="2" charset="0"/>
                <a:cs typeface="Arial"/>
              </a:rPr>
              <a:t> = Number of Study Sessions</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Y = Pass(1)/Fail(0) Final Exam</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1572"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Model</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p = Probability of Passing Final</a:t>
            </a:r>
          </a:p>
          <a:p>
            <a:pPr marL="1517606" lvl="1"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                                                                                        </a:t>
            </a:r>
          </a:p>
        </p:txBody>
      </p:sp>
      <p:sp>
        <p:nvSpPr>
          <p:cNvPr id="5" name="object 10">
            <a:extLst>
              <a:ext uri="{FF2B5EF4-FFF2-40B4-BE49-F238E27FC236}">
                <a16:creationId xmlns:a16="http://schemas.microsoft.com/office/drawing/2014/main" id="{11F6E2BA-9B83-5E23-27DC-56AE9FB11551}"/>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Logistic Regression with More Inputs</a:t>
            </a:r>
            <a:endParaRPr lang="en-US" sz="3200" dirty="0">
              <a:latin typeface="Avenir Medium" panose="02000503020000020003" pitchFamily="2" charset="0"/>
              <a:cs typeface="Arial"/>
            </a:endParaRPr>
          </a:p>
        </p:txBody>
      </p:sp>
      <p:pic>
        <p:nvPicPr>
          <p:cNvPr id="3" name="Picture 2">
            <a:extLst>
              <a:ext uri="{FF2B5EF4-FFF2-40B4-BE49-F238E27FC236}">
                <a16:creationId xmlns:a16="http://schemas.microsoft.com/office/drawing/2014/main" id="{F9160D05-423E-0373-33EB-68F34FBB0D4E}"/>
              </a:ext>
            </a:extLst>
          </p:cNvPr>
          <p:cNvPicPr>
            <a:picLocks noChangeAspect="1"/>
          </p:cNvPicPr>
          <p:nvPr/>
        </p:nvPicPr>
        <p:blipFill>
          <a:blip r:embed="rId2"/>
          <a:stretch>
            <a:fillRect/>
          </a:stretch>
        </p:blipFill>
        <p:spPr>
          <a:xfrm>
            <a:off x="3242187" y="5543197"/>
            <a:ext cx="6373762" cy="385342"/>
          </a:xfrm>
          <a:prstGeom prst="rect">
            <a:avLst/>
          </a:prstGeom>
        </p:spPr>
      </p:pic>
      <p:pic>
        <p:nvPicPr>
          <p:cNvPr id="2" name="Picture 1">
            <a:extLst>
              <a:ext uri="{FF2B5EF4-FFF2-40B4-BE49-F238E27FC236}">
                <a16:creationId xmlns:a16="http://schemas.microsoft.com/office/drawing/2014/main" id="{A8B4FC71-59F5-7B4B-1BD1-EFD51722D4E0}"/>
              </a:ext>
            </a:extLst>
          </p:cNvPr>
          <p:cNvPicPr>
            <a:picLocks noChangeAspect="1"/>
          </p:cNvPicPr>
          <p:nvPr/>
        </p:nvPicPr>
        <p:blipFill>
          <a:blip r:embed="rId3"/>
          <a:stretch>
            <a:fillRect/>
          </a:stretch>
        </p:blipFill>
        <p:spPr>
          <a:xfrm>
            <a:off x="7918325" y="1526431"/>
            <a:ext cx="3395247" cy="36153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7863301"/>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3EA9CF-0374-2140-9435-DAD86A36067A}"/>
              </a:ext>
            </a:extLst>
          </p:cNvPr>
          <p:cNvSpPr txBox="1"/>
          <p:nvPr/>
        </p:nvSpPr>
        <p:spPr>
          <a:xfrm>
            <a:off x="1634436" y="1023228"/>
            <a:ext cx="9289812" cy="615553"/>
          </a:xfrm>
          <a:prstGeom prst="rect">
            <a:avLst/>
          </a:prstGeom>
          <a:noFill/>
        </p:spPr>
        <p:txBody>
          <a:bodyPr wrap="square" rtlCol="0">
            <a:spAutoFit/>
          </a:bodyPr>
          <a:lstStyle/>
          <a:p>
            <a:pPr marL="342900" indent="-342900">
              <a:buClr>
                <a:srgbClr val="D21141"/>
              </a:buClr>
              <a:buFont typeface="Arial" panose="020B0604020202020204" pitchFamily="34" charset="0"/>
              <a:buChar char="•"/>
            </a:pPr>
            <a:endParaRPr lang="en-US" sz="1700" dirty="0">
              <a:latin typeface="Avenir Medium" panose="02000503020000020003" pitchFamily="2" charset="0"/>
              <a:cs typeface="Arial"/>
            </a:endParaRPr>
          </a:p>
          <a:p>
            <a:pPr>
              <a:buClr>
                <a:srgbClr val="D21141"/>
              </a:buClr>
            </a:pPr>
            <a:endParaRPr lang="en-US" sz="1700" i="1" dirty="0">
              <a:latin typeface="Avenir Medium" panose="02000503020000020003" pitchFamily="2" charset="0"/>
              <a:cs typeface="Arial"/>
            </a:endParaRPr>
          </a:p>
        </p:txBody>
      </p:sp>
      <p:pic>
        <p:nvPicPr>
          <p:cNvPr id="3074" name="Picture 2" descr="The differences between Artificial and Biological Neural Networks | by  Richard Nagyfi | Towards Data Science">
            <a:extLst>
              <a:ext uri="{FF2B5EF4-FFF2-40B4-BE49-F238E27FC236}">
                <a16:creationId xmlns:a16="http://schemas.microsoft.com/office/drawing/2014/main" id="{862912B2-9546-694C-A990-39B30A1AAA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360"/>
          <a:stretch/>
        </p:blipFill>
        <p:spPr bwMode="auto">
          <a:xfrm>
            <a:off x="2520879" y="1449450"/>
            <a:ext cx="7150242" cy="3137402"/>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10">
            <a:extLst>
              <a:ext uri="{FF2B5EF4-FFF2-40B4-BE49-F238E27FC236}">
                <a16:creationId xmlns:a16="http://schemas.microsoft.com/office/drawing/2014/main" id="{CD50F6E0-965D-DF47-3557-7E38A8539EDC}"/>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Biological Neurons to Artificial Neurons</a:t>
            </a:r>
            <a:endParaRPr lang="en-US" sz="3200" dirty="0">
              <a:latin typeface="Avenir Medium" panose="02000503020000020003" pitchFamily="2" charset="0"/>
              <a:cs typeface="Arial"/>
            </a:endParaRPr>
          </a:p>
        </p:txBody>
      </p:sp>
      <p:sp>
        <p:nvSpPr>
          <p:cNvPr id="2" name="Rectangle 1">
            <a:extLst>
              <a:ext uri="{FF2B5EF4-FFF2-40B4-BE49-F238E27FC236}">
                <a16:creationId xmlns:a16="http://schemas.microsoft.com/office/drawing/2014/main" id="{CA3AA21B-B15C-F966-E87D-0A065106F64F}"/>
              </a:ext>
            </a:extLst>
          </p:cNvPr>
          <p:cNvSpPr/>
          <p:nvPr/>
        </p:nvSpPr>
        <p:spPr>
          <a:xfrm>
            <a:off x="2772697" y="4070555"/>
            <a:ext cx="870155" cy="752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81299"/>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3EA9CF-0374-2140-9435-DAD86A36067A}"/>
              </a:ext>
            </a:extLst>
          </p:cNvPr>
          <p:cNvSpPr txBox="1"/>
          <p:nvPr/>
        </p:nvSpPr>
        <p:spPr>
          <a:xfrm>
            <a:off x="1634436" y="1023228"/>
            <a:ext cx="9289812" cy="615553"/>
          </a:xfrm>
          <a:prstGeom prst="rect">
            <a:avLst/>
          </a:prstGeom>
          <a:noFill/>
        </p:spPr>
        <p:txBody>
          <a:bodyPr wrap="square" rtlCol="0">
            <a:spAutoFit/>
          </a:bodyPr>
          <a:lstStyle/>
          <a:p>
            <a:pPr marL="342900" indent="-342900">
              <a:buClr>
                <a:srgbClr val="D21141"/>
              </a:buClr>
              <a:buFont typeface="Arial" panose="020B0604020202020204" pitchFamily="34" charset="0"/>
              <a:buChar char="•"/>
            </a:pPr>
            <a:endParaRPr lang="en-US" sz="1700" dirty="0">
              <a:latin typeface="Avenir Medium" panose="02000503020000020003" pitchFamily="2" charset="0"/>
              <a:cs typeface="Arial"/>
            </a:endParaRPr>
          </a:p>
          <a:p>
            <a:pPr>
              <a:buClr>
                <a:srgbClr val="D21141"/>
              </a:buClr>
            </a:pPr>
            <a:endParaRPr lang="en-US" sz="1700" i="1" dirty="0">
              <a:latin typeface="Avenir Medium" panose="02000503020000020003" pitchFamily="2" charset="0"/>
              <a:cs typeface="Arial"/>
            </a:endParaRPr>
          </a:p>
        </p:txBody>
      </p:sp>
      <p:pic>
        <p:nvPicPr>
          <p:cNvPr id="3074" name="Picture 2" descr="The differences between Artificial and Biological Neural Networks | by  Richard Nagyfi | Towards Data Science">
            <a:extLst>
              <a:ext uri="{FF2B5EF4-FFF2-40B4-BE49-F238E27FC236}">
                <a16:creationId xmlns:a16="http://schemas.microsoft.com/office/drawing/2014/main" id="{862912B2-9546-694C-A990-39B30A1AA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688" y="915534"/>
            <a:ext cx="6145308" cy="5026931"/>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10">
            <a:extLst>
              <a:ext uri="{FF2B5EF4-FFF2-40B4-BE49-F238E27FC236}">
                <a16:creationId xmlns:a16="http://schemas.microsoft.com/office/drawing/2014/main" id="{CD50F6E0-965D-DF47-3557-7E38A8539EDC}"/>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Biological Neurons to Artificial Neurons</a:t>
            </a:r>
            <a:endParaRPr lang="en-US" sz="3200" dirty="0">
              <a:latin typeface="Avenir Medium" panose="02000503020000020003" pitchFamily="2" charset="0"/>
              <a:cs typeface="Arial"/>
            </a:endParaRPr>
          </a:p>
        </p:txBody>
      </p:sp>
    </p:spTree>
    <p:extLst>
      <p:ext uri="{BB962C8B-B14F-4D97-AF65-F5344CB8AC3E}">
        <p14:creationId xmlns:p14="http://schemas.microsoft.com/office/powerpoint/2010/main" val="3404548131"/>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1">
            <a:extLst>
              <a:ext uri="{FF2B5EF4-FFF2-40B4-BE49-F238E27FC236}">
                <a16:creationId xmlns:a16="http://schemas.microsoft.com/office/drawing/2014/main" id="{42A573B4-4A6B-A916-B269-19B3B5B1FBF7}"/>
              </a:ext>
            </a:extLst>
          </p:cNvPr>
          <p:cNvSpPr txBox="1"/>
          <p:nvPr/>
        </p:nvSpPr>
        <p:spPr>
          <a:xfrm>
            <a:off x="1717988" y="739683"/>
            <a:ext cx="9464362"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Logistic Regression and a Perceptron (or Single-layer Perceptron) are equivalent</a:t>
            </a:r>
          </a:p>
          <a:p>
            <a:pPr marL="611572" indent="-339762">
              <a:spcBef>
                <a:spcPts val="662"/>
              </a:spcBef>
              <a:buClr>
                <a:srgbClr val="D11241"/>
              </a:buClr>
              <a:buFont typeface="Wingdings" pitchFamily="2" charset="77"/>
              <a:buChar char="Ø"/>
              <a:tabLst>
                <a:tab pos="625415" algn="l"/>
              </a:tabLst>
            </a:pPr>
            <a:endParaRPr lang="en-US" sz="2000" spc="-10" dirty="0">
              <a:latin typeface="Avenir Medium" panose="02000503020000020003" pitchFamily="2" charset="0"/>
              <a:cs typeface="Arial"/>
            </a:endParaRPr>
          </a:p>
          <a:p>
            <a:pPr marL="611572"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Model:</a:t>
            </a:r>
          </a:p>
        </p:txBody>
      </p:sp>
      <p:pic>
        <p:nvPicPr>
          <p:cNvPr id="5" name="Picture 4">
            <a:extLst>
              <a:ext uri="{FF2B5EF4-FFF2-40B4-BE49-F238E27FC236}">
                <a16:creationId xmlns:a16="http://schemas.microsoft.com/office/drawing/2014/main" id="{3A098FAD-E0D3-405E-C8AA-1A69E33EED5B}"/>
              </a:ext>
            </a:extLst>
          </p:cNvPr>
          <p:cNvPicPr>
            <a:picLocks noChangeAspect="1"/>
          </p:cNvPicPr>
          <p:nvPr/>
        </p:nvPicPr>
        <p:blipFill>
          <a:blip r:embed="rId2"/>
          <a:stretch>
            <a:fillRect/>
          </a:stretch>
        </p:blipFill>
        <p:spPr>
          <a:xfrm>
            <a:off x="2609523" y="2209799"/>
            <a:ext cx="3537980" cy="3767345"/>
          </a:xfrm>
          <a:prstGeom prst="rect">
            <a:avLst/>
          </a:prstGeom>
        </p:spPr>
      </p:pic>
      <p:sp>
        <p:nvSpPr>
          <p:cNvPr id="6" name="object 10">
            <a:extLst>
              <a:ext uri="{FF2B5EF4-FFF2-40B4-BE49-F238E27FC236}">
                <a16:creationId xmlns:a16="http://schemas.microsoft.com/office/drawing/2014/main" id="{DDCD72E9-2CE4-FBDC-1C34-D724B1DB2394}"/>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Logistic Regression is an Artificial Neuron</a:t>
            </a:r>
            <a:endParaRPr lang="en-US" sz="3200" dirty="0">
              <a:latin typeface="Avenir Medium" panose="02000503020000020003" pitchFamily="2" charset="0"/>
              <a:cs typeface="Arial"/>
            </a:endParaRPr>
          </a:p>
        </p:txBody>
      </p:sp>
      <p:pic>
        <p:nvPicPr>
          <p:cNvPr id="2" name="Picture 1">
            <a:extLst>
              <a:ext uri="{FF2B5EF4-FFF2-40B4-BE49-F238E27FC236}">
                <a16:creationId xmlns:a16="http://schemas.microsoft.com/office/drawing/2014/main" id="{86D7045D-0B5B-29A2-C681-4C8AAD74D79B}"/>
              </a:ext>
            </a:extLst>
          </p:cNvPr>
          <p:cNvPicPr>
            <a:picLocks noChangeAspect="1"/>
          </p:cNvPicPr>
          <p:nvPr/>
        </p:nvPicPr>
        <p:blipFill>
          <a:blip r:embed="rId3"/>
          <a:stretch>
            <a:fillRect/>
          </a:stretch>
        </p:blipFill>
        <p:spPr>
          <a:xfrm>
            <a:off x="3510938" y="1567750"/>
            <a:ext cx="6373762" cy="385342"/>
          </a:xfrm>
          <a:prstGeom prst="rect">
            <a:avLst/>
          </a:prstGeom>
        </p:spPr>
      </p:pic>
    </p:spTree>
    <p:extLst>
      <p:ext uri="{BB962C8B-B14F-4D97-AF65-F5344CB8AC3E}">
        <p14:creationId xmlns:p14="http://schemas.microsoft.com/office/powerpoint/2010/main" val="1777233040"/>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7EE73B-2D35-23DD-829B-8A516DD2AC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3" t="3881" r="1620" b="2532"/>
          <a:stretch/>
        </p:blipFill>
        <p:spPr bwMode="auto">
          <a:xfrm>
            <a:off x="2895599" y="1173974"/>
            <a:ext cx="6400801" cy="45100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C924D2-5CD6-7DAA-3EF9-A7EB7542A67F}"/>
              </a:ext>
            </a:extLst>
          </p:cNvPr>
          <p:cNvSpPr txBox="1"/>
          <p:nvPr/>
        </p:nvSpPr>
        <p:spPr>
          <a:xfrm>
            <a:off x="2987111" y="5994202"/>
            <a:ext cx="2669320" cy="214354"/>
          </a:xfrm>
          <a:prstGeom prst="rect">
            <a:avLst/>
          </a:prstGeom>
          <a:noFill/>
        </p:spPr>
        <p:txBody>
          <a:bodyPr wrap="none" rtlCol="0">
            <a:spAutoFit/>
          </a:bodyPr>
          <a:lstStyle/>
          <a:p>
            <a:r>
              <a:rPr lang="en-US" sz="793" dirty="0">
                <a:latin typeface="Avenir Medium" panose="02000503020000020003" pitchFamily="2" charset="0"/>
                <a:hlinkClick r:id="rId3"/>
              </a:rPr>
              <a:t>http://www.humanagingcentral.com/brain_page.html</a:t>
            </a:r>
            <a:r>
              <a:rPr lang="en-US" sz="793" dirty="0">
                <a:latin typeface="Avenir Medium" panose="02000503020000020003" pitchFamily="2" charset="0"/>
              </a:rPr>
              <a:t> </a:t>
            </a:r>
          </a:p>
        </p:txBody>
      </p:sp>
      <p:sp>
        <p:nvSpPr>
          <p:cNvPr id="2" name="object 10">
            <a:extLst>
              <a:ext uri="{FF2B5EF4-FFF2-40B4-BE49-F238E27FC236}">
                <a16:creationId xmlns:a16="http://schemas.microsoft.com/office/drawing/2014/main" id="{6C9907D1-97B1-46B2-78DA-1873458DBC12}"/>
              </a:ext>
            </a:extLst>
          </p:cNvPr>
          <p:cNvSpPr txBox="1"/>
          <p:nvPr/>
        </p:nvSpPr>
        <p:spPr>
          <a:xfrm>
            <a:off x="1717987" y="155784"/>
            <a:ext cx="10157489"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Neurons link to other Neurons</a:t>
            </a:r>
            <a:endParaRPr lang="en-US" sz="3200" dirty="0">
              <a:latin typeface="Avenir Medium" panose="02000503020000020003" pitchFamily="2" charset="0"/>
              <a:cs typeface="Arial"/>
            </a:endParaRPr>
          </a:p>
        </p:txBody>
      </p:sp>
    </p:spTree>
    <p:extLst>
      <p:ext uri="{BB962C8B-B14F-4D97-AF65-F5344CB8AC3E}">
        <p14:creationId xmlns:p14="http://schemas.microsoft.com/office/powerpoint/2010/main" val="2360571219"/>
      </p:ext>
    </p:extLst>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1">
            <a:extLst>
              <a:ext uri="{FF2B5EF4-FFF2-40B4-BE49-F238E27FC236}">
                <a16:creationId xmlns:a16="http://schemas.microsoft.com/office/drawing/2014/main" id="{42A573B4-4A6B-A916-B269-19B3B5B1FBF7}"/>
              </a:ext>
            </a:extLst>
          </p:cNvPr>
          <p:cNvSpPr txBox="1"/>
          <p:nvPr/>
        </p:nvSpPr>
        <p:spPr>
          <a:xfrm>
            <a:off x="1757725" y="682533"/>
            <a:ext cx="9347810"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Single-layer Perceptron is the most basic neural network</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1572" indent="-339762">
              <a:spcBef>
                <a:spcPts val="662"/>
              </a:spcBef>
              <a:buClr>
                <a:srgbClr val="D11241"/>
              </a:buClr>
              <a:buFont typeface="Wingdings" pitchFamily="2" charset="77"/>
              <a:buChar char="Ø"/>
              <a:tabLst>
                <a:tab pos="625415" algn="l"/>
              </a:tabLst>
            </a:pPr>
            <a:r>
              <a:rPr lang="en-US" sz="2000" spc="-10" dirty="0">
                <a:latin typeface="Avenir Medium" panose="02000503020000020003" pitchFamily="2" charset="0"/>
                <a:cs typeface="Arial"/>
              </a:rPr>
              <a:t>Model:</a:t>
            </a:r>
          </a:p>
        </p:txBody>
      </p:sp>
      <p:pic>
        <p:nvPicPr>
          <p:cNvPr id="6" name="Picture 5">
            <a:extLst>
              <a:ext uri="{FF2B5EF4-FFF2-40B4-BE49-F238E27FC236}">
                <a16:creationId xmlns:a16="http://schemas.microsoft.com/office/drawing/2014/main" id="{547D3145-356E-17EC-16EE-07FE3197277E}"/>
              </a:ext>
            </a:extLst>
          </p:cNvPr>
          <p:cNvPicPr>
            <a:picLocks noChangeAspect="1"/>
          </p:cNvPicPr>
          <p:nvPr/>
        </p:nvPicPr>
        <p:blipFill>
          <a:blip r:embed="rId2"/>
          <a:stretch>
            <a:fillRect/>
          </a:stretch>
        </p:blipFill>
        <p:spPr>
          <a:xfrm>
            <a:off x="2764624" y="2045057"/>
            <a:ext cx="3680422" cy="4027171"/>
          </a:xfrm>
          <a:prstGeom prst="rect">
            <a:avLst/>
          </a:prstGeom>
        </p:spPr>
      </p:pic>
      <p:sp>
        <p:nvSpPr>
          <p:cNvPr id="2" name="object 10">
            <a:extLst>
              <a:ext uri="{FF2B5EF4-FFF2-40B4-BE49-F238E27FC236}">
                <a16:creationId xmlns:a16="http://schemas.microsoft.com/office/drawing/2014/main" id="{4AD922DD-AE4D-0512-6C55-5A653B51EAA3}"/>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Single-Layer Perceptron</a:t>
            </a:r>
            <a:endParaRPr lang="en-US" sz="3200" dirty="0">
              <a:latin typeface="Avenir Medium" panose="02000503020000020003" pitchFamily="2" charset="0"/>
              <a:cs typeface="Arial"/>
            </a:endParaRPr>
          </a:p>
        </p:txBody>
      </p:sp>
      <p:pic>
        <p:nvPicPr>
          <p:cNvPr id="7" name="Picture 6">
            <a:extLst>
              <a:ext uri="{FF2B5EF4-FFF2-40B4-BE49-F238E27FC236}">
                <a16:creationId xmlns:a16="http://schemas.microsoft.com/office/drawing/2014/main" id="{AD39DAEA-7A8C-D4F4-A080-B42B954A6AC4}"/>
              </a:ext>
            </a:extLst>
          </p:cNvPr>
          <p:cNvPicPr>
            <a:picLocks noChangeAspect="1"/>
          </p:cNvPicPr>
          <p:nvPr/>
        </p:nvPicPr>
        <p:blipFill>
          <a:blip r:embed="rId3"/>
          <a:stretch>
            <a:fillRect/>
          </a:stretch>
        </p:blipFill>
        <p:spPr>
          <a:xfrm>
            <a:off x="3543300" y="1533832"/>
            <a:ext cx="5880324" cy="355510"/>
          </a:xfrm>
          <a:prstGeom prst="rect">
            <a:avLst/>
          </a:prstGeom>
        </p:spPr>
      </p:pic>
    </p:spTree>
    <p:extLst>
      <p:ext uri="{BB962C8B-B14F-4D97-AF65-F5344CB8AC3E}">
        <p14:creationId xmlns:p14="http://schemas.microsoft.com/office/powerpoint/2010/main" val="186023089"/>
      </p:ext>
    </p:extLst>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a:extLst>
              <a:ext uri="{FF2B5EF4-FFF2-40B4-BE49-F238E27FC236}">
                <a16:creationId xmlns:a16="http://schemas.microsoft.com/office/drawing/2014/main" id="{4AD922DD-AE4D-0512-6C55-5A653B51EAA3}"/>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Multi-Layer Perceptron</a:t>
            </a:r>
            <a:endParaRPr lang="en-US" sz="320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F29C2011-5D99-039F-ADFA-EB6FDF8F8E66}"/>
              </a:ext>
            </a:extLst>
          </p:cNvPr>
          <p:cNvSpPr txBox="1"/>
          <p:nvPr/>
        </p:nvSpPr>
        <p:spPr>
          <a:xfrm>
            <a:off x="1717988" y="682533"/>
            <a:ext cx="9344548" cy="81586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Multi-layer Perceptron is a neural network with one or more ‘hidden’ layers</a:t>
            </a:r>
          </a:p>
          <a:p>
            <a:pPr marL="611572" indent="-339762">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                                     are referred to as inputs or </a:t>
            </a:r>
            <a:r>
              <a:rPr lang="en-US" sz="2000" spc="-10" dirty="0">
                <a:solidFill>
                  <a:srgbClr val="C00000"/>
                </a:solidFill>
                <a:latin typeface="Avenir Medium" panose="02000503020000020003" pitchFamily="2" charset="0"/>
                <a:cs typeface="Arial"/>
              </a:rPr>
              <a:t>features</a:t>
            </a:r>
          </a:p>
        </p:txBody>
      </p:sp>
      <p:pic>
        <p:nvPicPr>
          <p:cNvPr id="5" name="Picture 4">
            <a:extLst>
              <a:ext uri="{FF2B5EF4-FFF2-40B4-BE49-F238E27FC236}">
                <a16:creationId xmlns:a16="http://schemas.microsoft.com/office/drawing/2014/main" id="{EC367A98-C5FA-E275-D77D-A146AC762D04}"/>
              </a:ext>
            </a:extLst>
          </p:cNvPr>
          <p:cNvPicPr>
            <a:picLocks noChangeAspect="1"/>
          </p:cNvPicPr>
          <p:nvPr/>
        </p:nvPicPr>
        <p:blipFill>
          <a:blip r:embed="rId2"/>
          <a:stretch>
            <a:fillRect/>
          </a:stretch>
        </p:blipFill>
        <p:spPr>
          <a:xfrm>
            <a:off x="2761488" y="2111501"/>
            <a:ext cx="5406960" cy="4023360"/>
          </a:xfrm>
          <a:prstGeom prst="rect">
            <a:avLst/>
          </a:prstGeom>
        </p:spPr>
      </p:pic>
      <p:pic>
        <p:nvPicPr>
          <p:cNvPr id="8" name="Picture 7">
            <a:extLst>
              <a:ext uri="{FF2B5EF4-FFF2-40B4-BE49-F238E27FC236}">
                <a16:creationId xmlns:a16="http://schemas.microsoft.com/office/drawing/2014/main" id="{0D2340ED-2BFA-94AE-4729-58025E69FC7F}"/>
              </a:ext>
            </a:extLst>
          </p:cNvPr>
          <p:cNvPicPr>
            <a:picLocks noChangeAspect="1"/>
          </p:cNvPicPr>
          <p:nvPr/>
        </p:nvPicPr>
        <p:blipFill>
          <a:blip r:embed="rId3"/>
          <a:stretch>
            <a:fillRect/>
          </a:stretch>
        </p:blipFill>
        <p:spPr>
          <a:xfrm>
            <a:off x="2469169" y="1209282"/>
            <a:ext cx="2183949" cy="268794"/>
          </a:xfrm>
          <a:prstGeom prst="rect">
            <a:avLst/>
          </a:prstGeom>
        </p:spPr>
      </p:pic>
    </p:spTree>
    <p:extLst>
      <p:ext uri="{BB962C8B-B14F-4D97-AF65-F5344CB8AC3E}">
        <p14:creationId xmlns:p14="http://schemas.microsoft.com/office/powerpoint/2010/main" val="3043523651"/>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d and black brick wall&#10;&#10;Description automatically generated">
            <a:extLst>
              <a:ext uri="{FF2B5EF4-FFF2-40B4-BE49-F238E27FC236}">
                <a16:creationId xmlns:a16="http://schemas.microsoft.com/office/drawing/2014/main" id="{8815AA30-0D2C-D09B-55BD-C8DE8F295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855" y="2020183"/>
            <a:ext cx="3100287" cy="3100287"/>
          </a:xfrm>
          <a:prstGeom prst="rect">
            <a:avLst/>
          </a:prstGeom>
        </p:spPr>
      </p:pic>
      <p:pic>
        <p:nvPicPr>
          <p:cNvPr id="15" name="Picture 14" descr="A light bulb with a brain inside&#10;&#10;Description automatically generated">
            <a:extLst>
              <a:ext uri="{FF2B5EF4-FFF2-40B4-BE49-F238E27FC236}">
                <a16:creationId xmlns:a16="http://schemas.microsoft.com/office/drawing/2014/main" id="{3741BDD0-D00C-328F-9E8D-73F5F2D79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56" y="2352108"/>
            <a:ext cx="2473749" cy="2473749"/>
          </a:xfrm>
          <a:prstGeom prst="rect">
            <a:avLst/>
          </a:prstGeom>
        </p:spPr>
      </p:pic>
      <p:pic>
        <p:nvPicPr>
          <p:cNvPr id="17" name="Picture 16" descr="A group of red outline icons&#10;&#10;Description automatically generated">
            <a:extLst>
              <a:ext uri="{FF2B5EF4-FFF2-40B4-BE49-F238E27FC236}">
                <a16:creationId xmlns:a16="http://schemas.microsoft.com/office/drawing/2014/main" id="{13F32CAD-2C0A-14FB-EE5B-797847FDC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935" y="2352108"/>
            <a:ext cx="2493067" cy="2493067"/>
          </a:xfrm>
          <a:prstGeom prst="rect">
            <a:avLst/>
          </a:prstGeom>
        </p:spPr>
      </p:pic>
      <p:sp>
        <p:nvSpPr>
          <p:cNvPr id="18" name="Right Arrow 17">
            <a:extLst>
              <a:ext uri="{FF2B5EF4-FFF2-40B4-BE49-F238E27FC236}">
                <a16:creationId xmlns:a16="http://schemas.microsoft.com/office/drawing/2014/main" id="{37B50E44-D778-16C1-AA35-C04E740CF156}"/>
              </a:ext>
            </a:extLst>
          </p:cNvPr>
          <p:cNvSpPr/>
          <p:nvPr/>
        </p:nvSpPr>
        <p:spPr>
          <a:xfrm>
            <a:off x="3091152" y="3227315"/>
            <a:ext cx="1031365" cy="68602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3E4931B-823D-ABC3-9AC3-994959135038}"/>
              </a:ext>
            </a:extLst>
          </p:cNvPr>
          <p:cNvSpPr txBox="1"/>
          <p:nvPr/>
        </p:nvSpPr>
        <p:spPr>
          <a:xfrm>
            <a:off x="924993" y="1162510"/>
            <a:ext cx="2014477" cy="584775"/>
          </a:xfrm>
          <a:prstGeom prst="rect">
            <a:avLst/>
          </a:prstGeom>
          <a:noFill/>
        </p:spPr>
        <p:txBody>
          <a:bodyPr wrap="square">
            <a:spAutoFit/>
          </a:bodyPr>
          <a:lstStyle/>
          <a:p>
            <a:pPr algn="ctr"/>
            <a:r>
              <a:rPr lang="en-US" sz="3200" b="1" dirty="0"/>
              <a:t>IMAGINE</a:t>
            </a:r>
          </a:p>
        </p:txBody>
      </p:sp>
      <p:sp>
        <p:nvSpPr>
          <p:cNvPr id="22" name="TextBox 21">
            <a:extLst>
              <a:ext uri="{FF2B5EF4-FFF2-40B4-BE49-F238E27FC236}">
                <a16:creationId xmlns:a16="http://schemas.microsoft.com/office/drawing/2014/main" id="{8071D04F-3E90-F04D-7D4E-38671B5D6064}"/>
              </a:ext>
            </a:extLst>
          </p:cNvPr>
          <p:cNvSpPr txBox="1"/>
          <p:nvPr/>
        </p:nvSpPr>
        <p:spPr>
          <a:xfrm>
            <a:off x="5314535" y="1152756"/>
            <a:ext cx="1562928" cy="584775"/>
          </a:xfrm>
          <a:prstGeom prst="rect">
            <a:avLst/>
          </a:prstGeom>
          <a:noFill/>
        </p:spPr>
        <p:txBody>
          <a:bodyPr wrap="square">
            <a:spAutoFit/>
          </a:bodyPr>
          <a:lstStyle/>
          <a:p>
            <a:pPr algn="ctr"/>
            <a:r>
              <a:rPr lang="en-US" sz="3200" b="1" dirty="0"/>
              <a:t>BUILD</a:t>
            </a:r>
          </a:p>
        </p:txBody>
      </p:sp>
      <p:sp>
        <p:nvSpPr>
          <p:cNvPr id="23" name="TextBox 22">
            <a:extLst>
              <a:ext uri="{FF2B5EF4-FFF2-40B4-BE49-F238E27FC236}">
                <a16:creationId xmlns:a16="http://schemas.microsoft.com/office/drawing/2014/main" id="{748BFAED-00AD-8E03-97E7-992D8507BE81}"/>
              </a:ext>
            </a:extLst>
          </p:cNvPr>
          <p:cNvSpPr txBox="1"/>
          <p:nvPr/>
        </p:nvSpPr>
        <p:spPr>
          <a:xfrm>
            <a:off x="9252528" y="1152755"/>
            <a:ext cx="1740228" cy="584775"/>
          </a:xfrm>
          <a:prstGeom prst="rect">
            <a:avLst/>
          </a:prstGeom>
          <a:noFill/>
        </p:spPr>
        <p:txBody>
          <a:bodyPr wrap="square">
            <a:spAutoFit/>
          </a:bodyPr>
          <a:lstStyle/>
          <a:p>
            <a:pPr algn="ctr"/>
            <a:r>
              <a:rPr lang="en-US" sz="3200" b="1" dirty="0"/>
              <a:t>SHARE</a:t>
            </a:r>
          </a:p>
        </p:txBody>
      </p:sp>
      <p:sp>
        <p:nvSpPr>
          <p:cNvPr id="24" name="Right Arrow 23">
            <a:extLst>
              <a:ext uri="{FF2B5EF4-FFF2-40B4-BE49-F238E27FC236}">
                <a16:creationId xmlns:a16="http://schemas.microsoft.com/office/drawing/2014/main" id="{1ED7B869-6AD1-F48E-E222-5465A43ABBAA}"/>
              </a:ext>
            </a:extLst>
          </p:cNvPr>
          <p:cNvSpPr/>
          <p:nvPr/>
        </p:nvSpPr>
        <p:spPr>
          <a:xfrm>
            <a:off x="7781689" y="3227315"/>
            <a:ext cx="1031365" cy="68602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467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0">
            <a:extLst>
              <a:ext uri="{FF2B5EF4-FFF2-40B4-BE49-F238E27FC236}">
                <a16:creationId xmlns:a16="http://schemas.microsoft.com/office/drawing/2014/main" id="{4AD922DD-AE4D-0512-6C55-5A653B51EAA3}"/>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Multi-Layer Perceptron</a:t>
            </a:r>
            <a:endParaRPr lang="en-US" sz="320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F29C2011-5D99-039F-ADFA-EB6FDF8F8E66}"/>
              </a:ext>
            </a:extLst>
          </p:cNvPr>
          <p:cNvSpPr txBox="1"/>
          <p:nvPr/>
        </p:nvSpPr>
        <p:spPr>
          <a:xfrm>
            <a:off x="1717988" y="682533"/>
            <a:ext cx="9344548"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Multi-layer Perceptron is a neural network with one or more ‘hidden’ layers</a:t>
            </a:r>
          </a:p>
          <a:p>
            <a:pPr marL="611572" indent="-339762">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                                     are referred to as inputs or </a:t>
            </a:r>
            <a:r>
              <a:rPr lang="en-US" sz="2000" spc="-10" dirty="0">
                <a:solidFill>
                  <a:srgbClr val="C00000"/>
                </a:solidFill>
                <a:latin typeface="Avenir Medium" panose="02000503020000020003" pitchFamily="2" charset="0"/>
                <a:cs typeface="Arial"/>
              </a:rPr>
              <a:t>features</a:t>
            </a:r>
          </a:p>
          <a:p>
            <a:pPr marL="611572" indent="-339762">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                                      can be considered </a:t>
            </a:r>
            <a:r>
              <a:rPr lang="en-US" sz="2000" spc="-10" dirty="0">
                <a:solidFill>
                  <a:srgbClr val="C00000"/>
                </a:solidFill>
                <a:latin typeface="Avenir Medium" panose="02000503020000020003" pitchFamily="2" charset="0"/>
                <a:cs typeface="Arial"/>
              </a:rPr>
              <a:t>intermediate features</a:t>
            </a:r>
            <a:r>
              <a:rPr lang="en-US" sz="2000" spc="-10" dirty="0">
                <a:latin typeface="Avenir Medium" panose="02000503020000020003" pitchFamily="2" charset="0"/>
                <a:cs typeface="Arial"/>
              </a:rPr>
              <a:t> </a:t>
            </a:r>
          </a:p>
        </p:txBody>
      </p:sp>
      <p:pic>
        <p:nvPicPr>
          <p:cNvPr id="5" name="Picture 4">
            <a:extLst>
              <a:ext uri="{FF2B5EF4-FFF2-40B4-BE49-F238E27FC236}">
                <a16:creationId xmlns:a16="http://schemas.microsoft.com/office/drawing/2014/main" id="{EC367A98-C5FA-E275-D77D-A146AC762D04}"/>
              </a:ext>
            </a:extLst>
          </p:cNvPr>
          <p:cNvPicPr>
            <a:picLocks noChangeAspect="1"/>
          </p:cNvPicPr>
          <p:nvPr/>
        </p:nvPicPr>
        <p:blipFill>
          <a:blip r:embed="rId2"/>
          <a:stretch>
            <a:fillRect/>
          </a:stretch>
        </p:blipFill>
        <p:spPr>
          <a:xfrm>
            <a:off x="2761488" y="2111501"/>
            <a:ext cx="5406960" cy="4023360"/>
          </a:xfrm>
          <a:prstGeom prst="rect">
            <a:avLst/>
          </a:prstGeom>
        </p:spPr>
      </p:pic>
      <p:pic>
        <p:nvPicPr>
          <p:cNvPr id="8" name="Picture 7">
            <a:extLst>
              <a:ext uri="{FF2B5EF4-FFF2-40B4-BE49-F238E27FC236}">
                <a16:creationId xmlns:a16="http://schemas.microsoft.com/office/drawing/2014/main" id="{0D2340ED-2BFA-94AE-4729-58025E69FC7F}"/>
              </a:ext>
            </a:extLst>
          </p:cNvPr>
          <p:cNvPicPr>
            <a:picLocks noChangeAspect="1"/>
          </p:cNvPicPr>
          <p:nvPr/>
        </p:nvPicPr>
        <p:blipFill>
          <a:blip r:embed="rId3"/>
          <a:stretch>
            <a:fillRect/>
          </a:stretch>
        </p:blipFill>
        <p:spPr>
          <a:xfrm>
            <a:off x="2469169" y="1209282"/>
            <a:ext cx="2183949" cy="268794"/>
          </a:xfrm>
          <a:prstGeom prst="rect">
            <a:avLst/>
          </a:prstGeom>
        </p:spPr>
      </p:pic>
      <p:pic>
        <p:nvPicPr>
          <p:cNvPr id="9" name="Picture 8">
            <a:extLst>
              <a:ext uri="{FF2B5EF4-FFF2-40B4-BE49-F238E27FC236}">
                <a16:creationId xmlns:a16="http://schemas.microsoft.com/office/drawing/2014/main" id="{83A50E0E-0793-5E3C-3A79-FB42121188D3}"/>
              </a:ext>
            </a:extLst>
          </p:cNvPr>
          <p:cNvPicPr>
            <a:picLocks noChangeAspect="1"/>
          </p:cNvPicPr>
          <p:nvPr/>
        </p:nvPicPr>
        <p:blipFill>
          <a:blip r:embed="rId4"/>
          <a:stretch>
            <a:fillRect/>
          </a:stretch>
        </p:blipFill>
        <p:spPr>
          <a:xfrm>
            <a:off x="2469169" y="1565463"/>
            <a:ext cx="2183949" cy="327593"/>
          </a:xfrm>
          <a:prstGeom prst="rect">
            <a:avLst/>
          </a:prstGeom>
        </p:spPr>
      </p:pic>
    </p:spTree>
    <p:extLst>
      <p:ext uri="{BB962C8B-B14F-4D97-AF65-F5344CB8AC3E}">
        <p14:creationId xmlns:p14="http://schemas.microsoft.com/office/powerpoint/2010/main" val="3552207326"/>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4D384-F0FE-515E-FD5D-025EFAE0802F}"/>
              </a:ext>
            </a:extLst>
          </p:cNvPr>
          <p:cNvSpPr txBox="1"/>
          <p:nvPr/>
        </p:nvSpPr>
        <p:spPr>
          <a:xfrm>
            <a:off x="2962841" y="5986977"/>
            <a:ext cx="2779928" cy="214354"/>
          </a:xfrm>
          <a:prstGeom prst="rect">
            <a:avLst/>
          </a:prstGeom>
          <a:noFill/>
        </p:spPr>
        <p:txBody>
          <a:bodyPr wrap="none" rtlCol="0">
            <a:spAutoFit/>
          </a:bodyPr>
          <a:lstStyle/>
          <a:p>
            <a:r>
              <a:rPr lang="en-US" sz="793" dirty="0">
                <a:latin typeface="Avenir Medium" panose="02000503020000020003" pitchFamily="2" charset="0"/>
                <a:hlinkClick r:id="rId2"/>
              </a:rPr>
              <a:t>https://mriquestions.com/what-is-a-neural-network.html</a:t>
            </a:r>
            <a:r>
              <a:rPr lang="en-US" sz="793" dirty="0">
                <a:latin typeface="Avenir Medium" panose="02000503020000020003" pitchFamily="2" charset="0"/>
              </a:rPr>
              <a:t> </a:t>
            </a:r>
          </a:p>
        </p:txBody>
      </p:sp>
      <p:pic>
        <p:nvPicPr>
          <p:cNvPr id="6" name="Picture 5">
            <a:extLst>
              <a:ext uri="{FF2B5EF4-FFF2-40B4-BE49-F238E27FC236}">
                <a16:creationId xmlns:a16="http://schemas.microsoft.com/office/drawing/2014/main" id="{2F116E1B-EAFA-150E-4D09-5ED44C0FD752}"/>
              </a:ext>
            </a:extLst>
          </p:cNvPr>
          <p:cNvPicPr>
            <a:picLocks noChangeAspect="1"/>
          </p:cNvPicPr>
          <p:nvPr/>
        </p:nvPicPr>
        <p:blipFill>
          <a:blip r:embed="rId3"/>
          <a:stretch>
            <a:fillRect/>
          </a:stretch>
        </p:blipFill>
        <p:spPr>
          <a:xfrm>
            <a:off x="2510882" y="682533"/>
            <a:ext cx="7170235" cy="5057669"/>
          </a:xfrm>
          <a:prstGeom prst="rect">
            <a:avLst/>
          </a:prstGeom>
        </p:spPr>
      </p:pic>
      <p:sp>
        <p:nvSpPr>
          <p:cNvPr id="2" name="object 10">
            <a:extLst>
              <a:ext uri="{FF2B5EF4-FFF2-40B4-BE49-F238E27FC236}">
                <a16:creationId xmlns:a16="http://schemas.microsoft.com/office/drawing/2014/main" id="{CBA2A936-2507-1A57-C430-26C4A9815BCA}"/>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 = Neural Network with Many Layers </a:t>
            </a:r>
            <a:endParaRPr lang="en-US" sz="3200" dirty="0">
              <a:latin typeface="Avenir Medium" panose="02000503020000020003" pitchFamily="2" charset="0"/>
              <a:cs typeface="Arial"/>
            </a:endParaRPr>
          </a:p>
        </p:txBody>
      </p:sp>
    </p:spTree>
    <p:extLst>
      <p:ext uri="{BB962C8B-B14F-4D97-AF65-F5344CB8AC3E}">
        <p14:creationId xmlns:p14="http://schemas.microsoft.com/office/powerpoint/2010/main" val="3080152040"/>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1">
            <a:extLst>
              <a:ext uri="{FF2B5EF4-FFF2-40B4-BE49-F238E27FC236}">
                <a16:creationId xmlns:a16="http://schemas.microsoft.com/office/drawing/2014/main" id="{91217B26-F5B7-2DE4-8297-A73922C748A8}"/>
              </a:ext>
            </a:extLst>
          </p:cNvPr>
          <p:cNvSpPr txBox="1"/>
          <p:nvPr/>
        </p:nvSpPr>
        <p:spPr>
          <a:xfrm>
            <a:off x="1717044" y="780404"/>
            <a:ext cx="8566326" cy="1146981"/>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Are all those extra layers really needed?</a:t>
            </a:r>
          </a:p>
          <a:p>
            <a:pPr marL="611572" indent="-339762">
              <a:spcBef>
                <a:spcPts val="662"/>
              </a:spcBef>
              <a:buClr>
                <a:srgbClr val="D11241"/>
              </a:buClr>
              <a:buFont typeface="Wingdings" pitchFamily="2" charset="2"/>
              <a:buChar char="Ø"/>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p:txBody>
      </p:sp>
      <p:sp>
        <p:nvSpPr>
          <p:cNvPr id="4" name="object 10">
            <a:extLst>
              <a:ext uri="{FF2B5EF4-FFF2-40B4-BE49-F238E27FC236}">
                <a16:creationId xmlns:a16="http://schemas.microsoft.com/office/drawing/2014/main" id="{EF4319AE-45C9-8706-CB2B-1E3D45E8F209}"/>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a:t>
            </a:r>
            <a:endParaRPr lang="en-US" sz="3200" dirty="0">
              <a:latin typeface="Avenir Medium" panose="02000503020000020003" pitchFamily="2" charset="0"/>
              <a:cs typeface="Arial"/>
            </a:endParaRPr>
          </a:p>
        </p:txBody>
      </p:sp>
      <p:pic>
        <p:nvPicPr>
          <p:cNvPr id="5" name="Picture 2" descr="Image">
            <a:extLst>
              <a:ext uri="{FF2B5EF4-FFF2-40B4-BE49-F238E27FC236}">
                <a16:creationId xmlns:a16="http://schemas.microsoft.com/office/drawing/2014/main" id="{F52B5B95-9D4D-7009-71AB-9806555A2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487" y="1542235"/>
            <a:ext cx="4528075" cy="24963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Image">
            <a:extLst>
              <a:ext uri="{FF2B5EF4-FFF2-40B4-BE49-F238E27FC236}">
                <a16:creationId xmlns:a16="http://schemas.microsoft.com/office/drawing/2014/main" id="{FA8A0180-B6CE-73FF-69D1-EB9A054E3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573" y="1329221"/>
            <a:ext cx="4528077" cy="249636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Image">
            <a:extLst>
              <a:ext uri="{FF2B5EF4-FFF2-40B4-BE49-F238E27FC236}">
                <a16:creationId xmlns:a16="http://schemas.microsoft.com/office/drawing/2014/main" id="{8D5163EA-178F-D34D-3EDD-EBFB28F43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556" y="2476202"/>
            <a:ext cx="4950851" cy="27294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Image">
            <a:extLst>
              <a:ext uri="{FF2B5EF4-FFF2-40B4-BE49-F238E27FC236}">
                <a16:creationId xmlns:a16="http://schemas.microsoft.com/office/drawing/2014/main" id="{5BFCD0A2-3F2E-093F-53AD-5BA213E65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925" y="3258852"/>
            <a:ext cx="4528075" cy="24963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8AEF6B-65BD-77CE-2A4B-50F8A05636CB}"/>
              </a:ext>
            </a:extLst>
          </p:cNvPr>
          <p:cNvPicPr>
            <a:picLocks noChangeAspect="1"/>
          </p:cNvPicPr>
          <p:nvPr/>
        </p:nvPicPr>
        <p:blipFill>
          <a:blip r:embed="rId6"/>
          <a:stretch>
            <a:fillRect/>
          </a:stretch>
        </p:blipFill>
        <p:spPr>
          <a:xfrm>
            <a:off x="5218273" y="3676788"/>
            <a:ext cx="5926822" cy="22472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8369643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398BA4C-4513-3DAD-8A89-246F9078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740" y="1688994"/>
            <a:ext cx="5183073" cy="41678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4EBBE5-8EA1-9523-931C-03ECCD3B8547}"/>
              </a:ext>
            </a:extLst>
          </p:cNvPr>
          <p:cNvSpPr txBox="1"/>
          <p:nvPr/>
        </p:nvSpPr>
        <p:spPr>
          <a:xfrm>
            <a:off x="2553887" y="5979386"/>
            <a:ext cx="6135013" cy="214354"/>
          </a:xfrm>
          <a:prstGeom prst="rect">
            <a:avLst/>
          </a:prstGeom>
          <a:noFill/>
        </p:spPr>
        <p:txBody>
          <a:bodyPr wrap="none" rtlCol="0">
            <a:spAutoFit/>
          </a:bodyPr>
          <a:lstStyle/>
          <a:p>
            <a:r>
              <a:rPr lang="en-US" sz="793" dirty="0">
                <a:latin typeface="Avenir Medium" panose="02000503020000020003" pitchFamily="2" charset="0"/>
                <a:hlinkClick r:id="rId3"/>
              </a:rPr>
              <a:t>https://www.researchgate.net/publication/331540139_A_State-of-the-Art_Survey_on_Deep_Learning_Theory_and_Architectures/</a:t>
            </a:r>
            <a:endParaRPr lang="en-US" sz="793" dirty="0">
              <a:latin typeface="Avenir Medium" panose="02000503020000020003" pitchFamily="2" charset="0"/>
            </a:endParaRPr>
          </a:p>
        </p:txBody>
      </p:sp>
      <p:sp>
        <p:nvSpPr>
          <p:cNvPr id="4" name="object 10">
            <a:extLst>
              <a:ext uri="{FF2B5EF4-FFF2-40B4-BE49-F238E27FC236}">
                <a16:creationId xmlns:a16="http://schemas.microsoft.com/office/drawing/2014/main" id="{DFD04EAB-2592-0428-86F0-3EC3418C738C}"/>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a:t>
            </a:r>
            <a:endParaRPr lang="en-US" sz="3200" dirty="0">
              <a:latin typeface="Avenir Medium" panose="02000503020000020003" pitchFamily="2" charset="0"/>
              <a:cs typeface="Arial"/>
            </a:endParaRPr>
          </a:p>
        </p:txBody>
      </p:sp>
      <p:sp>
        <p:nvSpPr>
          <p:cNvPr id="7" name="object 11">
            <a:extLst>
              <a:ext uri="{FF2B5EF4-FFF2-40B4-BE49-F238E27FC236}">
                <a16:creationId xmlns:a16="http://schemas.microsoft.com/office/drawing/2014/main" id="{48E5C2BA-B2A6-0772-6C7A-BFECF55C12CE}"/>
              </a:ext>
            </a:extLst>
          </p:cNvPr>
          <p:cNvSpPr txBox="1"/>
          <p:nvPr/>
        </p:nvSpPr>
        <p:spPr>
          <a:xfrm>
            <a:off x="1717044" y="780404"/>
            <a:ext cx="8566326" cy="1942070"/>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Are all those extra layers really needed?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A:</a:t>
            </a:r>
            <a:r>
              <a:rPr lang="en-US" sz="2000" spc="-10" dirty="0">
                <a:latin typeface="Avenir Medium" panose="02000503020000020003" pitchFamily="2" charset="0"/>
                <a:cs typeface="Arial"/>
              </a:rPr>
              <a:t> It depends</a:t>
            </a:r>
          </a:p>
          <a:p>
            <a:pPr marL="611572" indent="-339762">
              <a:spcBef>
                <a:spcPts val="662"/>
              </a:spcBef>
              <a:buClr>
                <a:srgbClr val="D11241"/>
              </a:buClr>
              <a:buFont typeface="Wingdings" pitchFamily="2" charset="2"/>
              <a:buChar char="Ø"/>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p:txBody>
      </p:sp>
    </p:spTree>
    <p:extLst>
      <p:ext uri="{BB962C8B-B14F-4D97-AF65-F5344CB8AC3E}">
        <p14:creationId xmlns:p14="http://schemas.microsoft.com/office/powerpoint/2010/main" val="2018179367"/>
      </p:ext>
    </p:extLst>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person's face&#10;&#10;Description automatically generated">
            <a:extLst>
              <a:ext uri="{FF2B5EF4-FFF2-40B4-BE49-F238E27FC236}">
                <a16:creationId xmlns:a16="http://schemas.microsoft.com/office/drawing/2014/main" id="{F7DC0695-C900-5F7C-FB17-2729E0E3A0B1}"/>
              </a:ext>
            </a:extLst>
          </p:cNvPr>
          <p:cNvPicPr>
            <a:picLocks noChangeAspect="1"/>
          </p:cNvPicPr>
          <p:nvPr/>
        </p:nvPicPr>
        <p:blipFill rotWithShape="1">
          <a:blip r:embed="rId2">
            <a:extLst>
              <a:ext uri="{28A0092B-C50C-407E-A947-70E740481C1C}">
                <a14:useLocalDpi xmlns:a14="http://schemas.microsoft.com/office/drawing/2010/main" val="0"/>
              </a:ext>
            </a:extLst>
          </a:blip>
          <a:srcRect t="7039" b="49271"/>
          <a:stretch/>
        </p:blipFill>
        <p:spPr>
          <a:xfrm>
            <a:off x="4000500" y="1906752"/>
            <a:ext cx="7134678" cy="1753388"/>
          </a:xfrm>
          <a:prstGeom prst="rect">
            <a:avLst/>
          </a:prstGeom>
        </p:spPr>
      </p:pic>
      <p:sp>
        <p:nvSpPr>
          <p:cNvPr id="3" name="object 11">
            <a:extLst>
              <a:ext uri="{FF2B5EF4-FFF2-40B4-BE49-F238E27FC236}">
                <a16:creationId xmlns:a16="http://schemas.microsoft.com/office/drawing/2014/main" id="{91217B26-F5B7-2DE4-8297-A73922C748A8}"/>
              </a:ext>
            </a:extLst>
          </p:cNvPr>
          <p:cNvSpPr txBox="1"/>
          <p:nvPr/>
        </p:nvSpPr>
        <p:spPr>
          <a:xfrm>
            <a:off x="1717044" y="730278"/>
            <a:ext cx="9560556" cy="35089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What do the the extra layers do? How do they help?</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r>
              <a:rPr lang="en-US" sz="2000" spc="-10" dirty="0">
                <a:latin typeface="Avenir Medium" panose="02000503020000020003" pitchFamily="2" charset="0"/>
                <a:cs typeface="Arial"/>
              </a:rPr>
              <a:t>Traditional ML models typically require onerous </a:t>
            </a:r>
            <a:r>
              <a:rPr lang="en-US" sz="2000" b="1" spc="-10" dirty="0">
                <a:latin typeface="Avenir Medium" panose="02000503020000020003" pitchFamily="2" charset="0"/>
                <a:cs typeface="Arial"/>
              </a:rPr>
              <a:t>feature engineering</a:t>
            </a:r>
            <a:r>
              <a:rPr lang="en-US" sz="2000" spc="-10" dirty="0">
                <a:latin typeface="Avenir Medium" panose="02000503020000020003" pitchFamily="2" charset="0"/>
                <a:cs typeface="Arial"/>
              </a:rPr>
              <a:t> to be done (by a human)</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56312325-F424-75B1-A081-D518B2738219}"/>
              </a:ext>
            </a:extLst>
          </p:cNvPr>
          <p:cNvSpPr txBox="1"/>
          <p:nvPr/>
        </p:nvSpPr>
        <p:spPr>
          <a:xfrm>
            <a:off x="2493752" y="5988177"/>
            <a:ext cx="6399509" cy="214354"/>
          </a:xfrm>
          <a:prstGeom prst="rect">
            <a:avLst/>
          </a:prstGeom>
          <a:noFill/>
        </p:spPr>
        <p:txBody>
          <a:bodyPr wrap="none" rtlCol="0">
            <a:spAutoFit/>
          </a:bodyPr>
          <a:lstStyle/>
          <a:p>
            <a:r>
              <a:rPr lang="en-US" sz="793" dirty="0">
                <a:latin typeface="Avenir Medium" panose="02000503020000020003" pitchFamily="2" charset="0"/>
                <a:hlinkClick r:id="rId3"/>
              </a:rPr>
              <a:t>https://www.intel.com/content/www/us/en/developer/topic-technology/artificial-intelligence/training/course-artificial-intelligence.html</a:t>
            </a:r>
            <a:r>
              <a:rPr lang="en-US" sz="793" dirty="0">
                <a:latin typeface="Avenir Medium" panose="02000503020000020003" pitchFamily="2" charset="0"/>
              </a:rPr>
              <a:t> </a:t>
            </a:r>
          </a:p>
        </p:txBody>
      </p:sp>
      <p:sp>
        <p:nvSpPr>
          <p:cNvPr id="4" name="object 10">
            <a:extLst>
              <a:ext uri="{FF2B5EF4-FFF2-40B4-BE49-F238E27FC236}">
                <a16:creationId xmlns:a16="http://schemas.microsoft.com/office/drawing/2014/main" id="{2B84AFCD-1E37-9D3D-52DE-14B5EE3DBEE3}"/>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a:t>
            </a:r>
            <a:endParaRPr lang="en-US" sz="3200" dirty="0">
              <a:latin typeface="Avenir Medium" panose="02000503020000020003" pitchFamily="2" charset="0"/>
              <a:cs typeface="Arial"/>
            </a:endParaRPr>
          </a:p>
        </p:txBody>
      </p:sp>
    </p:spTree>
    <p:extLst>
      <p:ext uri="{BB962C8B-B14F-4D97-AF65-F5344CB8AC3E}">
        <p14:creationId xmlns:p14="http://schemas.microsoft.com/office/powerpoint/2010/main" val="1283959669"/>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person's face&#10;&#10;Description automatically generated">
            <a:extLst>
              <a:ext uri="{FF2B5EF4-FFF2-40B4-BE49-F238E27FC236}">
                <a16:creationId xmlns:a16="http://schemas.microsoft.com/office/drawing/2014/main" id="{F7DC0695-C900-5F7C-FB17-2729E0E3A0B1}"/>
              </a:ext>
            </a:extLst>
          </p:cNvPr>
          <p:cNvPicPr>
            <a:picLocks noChangeAspect="1"/>
          </p:cNvPicPr>
          <p:nvPr/>
        </p:nvPicPr>
        <p:blipFill rotWithShape="1">
          <a:blip r:embed="rId2">
            <a:extLst>
              <a:ext uri="{28A0092B-C50C-407E-A947-70E740481C1C}">
                <a14:useLocalDpi xmlns:a14="http://schemas.microsoft.com/office/drawing/2010/main" val="0"/>
              </a:ext>
            </a:extLst>
          </a:blip>
          <a:srcRect t="7039" b="49271"/>
          <a:stretch/>
        </p:blipFill>
        <p:spPr>
          <a:xfrm>
            <a:off x="4000500" y="1906752"/>
            <a:ext cx="7134678" cy="1753388"/>
          </a:xfrm>
          <a:prstGeom prst="rect">
            <a:avLst/>
          </a:prstGeom>
        </p:spPr>
      </p:pic>
      <p:sp>
        <p:nvSpPr>
          <p:cNvPr id="3" name="object 11">
            <a:extLst>
              <a:ext uri="{FF2B5EF4-FFF2-40B4-BE49-F238E27FC236}">
                <a16:creationId xmlns:a16="http://schemas.microsoft.com/office/drawing/2014/main" id="{91217B26-F5B7-2DE4-8297-A73922C748A8}"/>
              </a:ext>
            </a:extLst>
          </p:cNvPr>
          <p:cNvSpPr txBox="1"/>
          <p:nvPr/>
        </p:nvSpPr>
        <p:spPr>
          <a:xfrm>
            <a:off x="1717044" y="730278"/>
            <a:ext cx="9560556" cy="390645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What do the the extra layers do? How do they help?</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r>
              <a:rPr lang="en-US" sz="2000" spc="-10" dirty="0">
                <a:latin typeface="Avenir Medium" panose="02000503020000020003" pitchFamily="2" charset="0"/>
                <a:cs typeface="Arial"/>
              </a:rPr>
              <a:t>Traditional ML models typically require onerous </a:t>
            </a:r>
            <a:r>
              <a:rPr lang="en-US" sz="2000" b="1" spc="-10" dirty="0">
                <a:latin typeface="Avenir Medium" panose="02000503020000020003" pitchFamily="2" charset="0"/>
                <a:cs typeface="Arial"/>
              </a:rPr>
              <a:t>feature engineering</a:t>
            </a:r>
            <a:r>
              <a:rPr lang="en-US" sz="2000" spc="-10" dirty="0">
                <a:latin typeface="Avenir Medium" panose="02000503020000020003" pitchFamily="2" charset="0"/>
                <a:cs typeface="Arial"/>
              </a:rPr>
              <a:t> to be done (by a human)</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r>
              <a:rPr lang="en-US" sz="2000" spc="-10" dirty="0">
                <a:latin typeface="Avenir Medium" panose="02000503020000020003" pitchFamily="2" charset="0"/>
                <a:cs typeface="Arial"/>
              </a:rPr>
              <a:t>Extra layers in a Deep Learning model allow it to </a:t>
            </a:r>
            <a:r>
              <a:rPr lang="en-US" sz="2000" b="1" spc="-10" dirty="0">
                <a:latin typeface="Avenir Medium" panose="02000503020000020003" pitchFamily="2" charset="0"/>
                <a:cs typeface="Arial"/>
              </a:rPr>
              <a:t>learn the features</a:t>
            </a:r>
            <a:r>
              <a:rPr lang="en-US" sz="2000" spc="-10" dirty="0">
                <a:latin typeface="Avenir Medium" panose="02000503020000020003" pitchFamily="2" charset="0"/>
                <a:cs typeface="Arial"/>
              </a:rPr>
              <a:t> on its own</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56312325-F424-75B1-A081-D518B2738219}"/>
              </a:ext>
            </a:extLst>
          </p:cNvPr>
          <p:cNvSpPr txBox="1"/>
          <p:nvPr/>
        </p:nvSpPr>
        <p:spPr>
          <a:xfrm>
            <a:off x="2493752" y="5988177"/>
            <a:ext cx="6399509" cy="214354"/>
          </a:xfrm>
          <a:prstGeom prst="rect">
            <a:avLst/>
          </a:prstGeom>
          <a:noFill/>
        </p:spPr>
        <p:txBody>
          <a:bodyPr wrap="none" rtlCol="0">
            <a:spAutoFit/>
          </a:bodyPr>
          <a:lstStyle/>
          <a:p>
            <a:r>
              <a:rPr lang="en-US" sz="793" dirty="0">
                <a:latin typeface="Avenir Medium" panose="02000503020000020003" pitchFamily="2" charset="0"/>
                <a:hlinkClick r:id="rId3"/>
              </a:rPr>
              <a:t>https://www.intel.com/content/www/us/en/developer/topic-technology/artificial-intelligence/training/course-artificial-intelligence.html</a:t>
            </a:r>
            <a:r>
              <a:rPr lang="en-US" sz="793" dirty="0">
                <a:latin typeface="Avenir Medium" panose="02000503020000020003" pitchFamily="2" charset="0"/>
              </a:rPr>
              <a:t> </a:t>
            </a:r>
          </a:p>
        </p:txBody>
      </p:sp>
      <p:sp>
        <p:nvSpPr>
          <p:cNvPr id="4" name="object 10">
            <a:extLst>
              <a:ext uri="{FF2B5EF4-FFF2-40B4-BE49-F238E27FC236}">
                <a16:creationId xmlns:a16="http://schemas.microsoft.com/office/drawing/2014/main" id="{2B84AFCD-1E37-9D3D-52DE-14B5EE3DBEE3}"/>
              </a:ext>
            </a:extLst>
          </p:cNvPr>
          <p:cNvSpPr txBox="1"/>
          <p:nvPr/>
        </p:nvSpPr>
        <p:spPr>
          <a:xfrm>
            <a:off x="1717988" y="155784"/>
            <a:ext cx="995966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a:t>
            </a:r>
            <a:endParaRPr lang="en-US" sz="3200" dirty="0">
              <a:latin typeface="Avenir Medium" panose="02000503020000020003" pitchFamily="2" charset="0"/>
              <a:cs typeface="Arial"/>
            </a:endParaRPr>
          </a:p>
        </p:txBody>
      </p:sp>
      <p:pic>
        <p:nvPicPr>
          <p:cNvPr id="5" name="Picture 4" descr="A diagram of a person's face&#10;&#10;Description automatically generated">
            <a:extLst>
              <a:ext uri="{FF2B5EF4-FFF2-40B4-BE49-F238E27FC236}">
                <a16:creationId xmlns:a16="http://schemas.microsoft.com/office/drawing/2014/main" id="{ED716519-20F7-9833-4445-510FCAC48F83}"/>
              </a:ext>
            </a:extLst>
          </p:cNvPr>
          <p:cNvPicPr>
            <a:picLocks noChangeAspect="1"/>
          </p:cNvPicPr>
          <p:nvPr/>
        </p:nvPicPr>
        <p:blipFill rotWithShape="1">
          <a:blip r:embed="rId2">
            <a:extLst>
              <a:ext uri="{28A0092B-C50C-407E-A947-70E740481C1C}">
                <a14:useLocalDpi xmlns:a14="http://schemas.microsoft.com/office/drawing/2010/main" val="0"/>
              </a:ext>
            </a:extLst>
          </a:blip>
          <a:srcRect t="49511" b="9221"/>
          <a:stretch/>
        </p:blipFill>
        <p:spPr>
          <a:xfrm>
            <a:off x="4000500" y="4257023"/>
            <a:ext cx="7134678" cy="1656165"/>
          </a:xfrm>
          <a:prstGeom prst="rect">
            <a:avLst/>
          </a:prstGeom>
        </p:spPr>
      </p:pic>
    </p:spTree>
    <p:extLst>
      <p:ext uri="{BB962C8B-B14F-4D97-AF65-F5344CB8AC3E}">
        <p14:creationId xmlns:p14="http://schemas.microsoft.com/office/powerpoint/2010/main" val="2054270898"/>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94DB9-F456-8700-BED2-239811FF7860}"/>
              </a:ext>
            </a:extLst>
          </p:cNvPr>
          <p:cNvPicPr>
            <a:picLocks noChangeAspect="1"/>
          </p:cNvPicPr>
          <p:nvPr/>
        </p:nvPicPr>
        <p:blipFill>
          <a:blip r:embed="rId2"/>
          <a:stretch>
            <a:fillRect/>
          </a:stretch>
        </p:blipFill>
        <p:spPr>
          <a:xfrm>
            <a:off x="2617584" y="1144405"/>
            <a:ext cx="1410433" cy="1263515"/>
          </a:xfrm>
          <a:prstGeom prst="rect">
            <a:avLst/>
          </a:prstGeom>
        </p:spPr>
      </p:pic>
      <p:sp>
        <p:nvSpPr>
          <p:cNvPr id="10" name="object 10"/>
          <p:cNvSpPr txBox="1"/>
          <p:nvPr/>
        </p:nvSpPr>
        <p:spPr>
          <a:xfrm>
            <a:off x="1717043" y="141932"/>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Common Neural Network Architectures</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730278"/>
            <a:ext cx="9966957" cy="2571088"/>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1784" spc="-10" dirty="0">
                <a:latin typeface="Avenir Medium" panose="02000503020000020003" pitchFamily="2" charset="0"/>
                <a:cs typeface="Arial"/>
              </a:rPr>
              <a:t>Single Perceptron and ‘Feed-forward’ architectures</a:t>
            </a: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56312325-F424-75B1-A081-D518B2738219}"/>
              </a:ext>
            </a:extLst>
          </p:cNvPr>
          <p:cNvSpPr txBox="1"/>
          <p:nvPr/>
        </p:nvSpPr>
        <p:spPr>
          <a:xfrm>
            <a:off x="2426208" y="6002655"/>
            <a:ext cx="2672526" cy="214354"/>
          </a:xfrm>
          <a:prstGeom prst="rect">
            <a:avLst/>
          </a:prstGeom>
          <a:noFill/>
        </p:spPr>
        <p:txBody>
          <a:bodyPr wrap="none" rtlCol="0">
            <a:spAutoFit/>
          </a:bodyPr>
          <a:lstStyle/>
          <a:p>
            <a:r>
              <a:rPr lang="en-US" sz="793" dirty="0">
                <a:latin typeface="Avenir Medium" panose="02000503020000020003" pitchFamily="2" charset="0"/>
                <a:hlinkClick r:id="rId3"/>
              </a:rPr>
              <a:t>https://www.asimovinstitute.org/neural-network-zoo/</a:t>
            </a:r>
            <a:r>
              <a:rPr lang="en-US" sz="793" dirty="0">
                <a:latin typeface="Avenir Medium" panose="02000503020000020003" pitchFamily="2" charset="0"/>
              </a:rPr>
              <a:t> </a:t>
            </a:r>
          </a:p>
        </p:txBody>
      </p:sp>
      <p:pic>
        <p:nvPicPr>
          <p:cNvPr id="7" name="Picture 6">
            <a:extLst>
              <a:ext uri="{FF2B5EF4-FFF2-40B4-BE49-F238E27FC236}">
                <a16:creationId xmlns:a16="http://schemas.microsoft.com/office/drawing/2014/main" id="{8BC1B0EC-3B75-4639-6A1E-26C28F39FF21}"/>
              </a:ext>
            </a:extLst>
          </p:cNvPr>
          <p:cNvPicPr>
            <a:picLocks noChangeAspect="1"/>
          </p:cNvPicPr>
          <p:nvPr/>
        </p:nvPicPr>
        <p:blipFill>
          <a:blip r:embed="rId4"/>
          <a:stretch>
            <a:fillRect/>
          </a:stretch>
        </p:blipFill>
        <p:spPr>
          <a:xfrm>
            <a:off x="4667147" y="1203509"/>
            <a:ext cx="1993913" cy="1966411"/>
          </a:xfrm>
          <a:prstGeom prst="rect">
            <a:avLst/>
          </a:prstGeom>
        </p:spPr>
      </p:pic>
    </p:spTree>
    <p:extLst>
      <p:ext uri="{BB962C8B-B14F-4D97-AF65-F5344CB8AC3E}">
        <p14:creationId xmlns:p14="http://schemas.microsoft.com/office/powerpoint/2010/main" val="4097655114"/>
      </p:ext>
    </p:extLst>
  </p:cSld>
  <p:clrMapOvr>
    <a:masterClrMapping/>
  </p:clrMapOvr>
  <p:transition>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94DB9-F456-8700-BED2-239811FF7860}"/>
              </a:ext>
            </a:extLst>
          </p:cNvPr>
          <p:cNvPicPr>
            <a:picLocks noChangeAspect="1"/>
          </p:cNvPicPr>
          <p:nvPr/>
        </p:nvPicPr>
        <p:blipFill>
          <a:blip r:embed="rId2"/>
          <a:stretch>
            <a:fillRect/>
          </a:stretch>
        </p:blipFill>
        <p:spPr>
          <a:xfrm>
            <a:off x="2617584" y="1144405"/>
            <a:ext cx="1410433" cy="1263515"/>
          </a:xfrm>
          <a:prstGeom prst="rect">
            <a:avLst/>
          </a:prstGeom>
        </p:spPr>
      </p:pic>
      <p:sp>
        <p:nvSpPr>
          <p:cNvPr id="10" name="object 10"/>
          <p:cNvSpPr txBox="1"/>
          <p:nvPr/>
        </p:nvSpPr>
        <p:spPr>
          <a:xfrm>
            <a:off x="1717043" y="141932"/>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Common Neural Network Architectures</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730278"/>
            <a:ext cx="9966957" cy="293541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1784" spc="-10" dirty="0">
                <a:latin typeface="Avenir Medium" panose="02000503020000020003" pitchFamily="2" charset="0"/>
                <a:cs typeface="Arial"/>
              </a:rPr>
              <a:t>Single Perceptron and ‘Feed-forward’ architectures</a:t>
            </a: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r>
              <a:rPr lang="en-US" sz="1784" spc="-10" dirty="0">
                <a:latin typeface="Avenir Medium" panose="02000503020000020003" pitchFamily="2" charset="0"/>
                <a:cs typeface="Arial"/>
              </a:rPr>
              <a:t>Other architectures found to be more conducive to </a:t>
            </a:r>
            <a:r>
              <a:rPr lang="en-US" sz="1784" b="1" spc="-10" dirty="0">
                <a:latin typeface="Avenir Medium" panose="02000503020000020003" pitchFamily="2" charset="0"/>
                <a:cs typeface="Arial"/>
              </a:rPr>
              <a:t>learning intermediate features</a:t>
            </a:r>
            <a:r>
              <a:rPr lang="en-US" sz="1784" spc="-10" dirty="0">
                <a:latin typeface="Avenir Medium" panose="02000503020000020003" pitchFamily="2" charset="0"/>
                <a:cs typeface="Arial"/>
              </a:rPr>
              <a:t> of the data</a:t>
            </a:r>
          </a:p>
        </p:txBody>
      </p:sp>
      <p:sp>
        <p:nvSpPr>
          <p:cNvPr id="2" name="TextBox 1">
            <a:extLst>
              <a:ext uri="{FF2B5EF4-FFF2-40B4-BE49-F238E27FC236}">
                <a16:creationId xmlns:a16="http://schemas.microsoft.com/office/drawing/2014/main" id="{56312325-F424-75B1-A081-D518B2738219}"/>
              </a:ext>
            </a:extLst>
          </p:cNvPr>
          <p:cNvSpPr txBox="1"/>
          <p:nvPr/>
        </p:nvSpPr>
        <p:spPr>
          <a:xfrm>
            <a:off x="2426208" y="6002655"/>
            <a:ext cx="2672526" cy="214354"/>
          </a:xfrm>
          <a:prstGeom prst="rect">
            <a:avLst/>
          </a:prstGeom>
          <a:noFill/>
        </p:spPr>
        <p:txBody>
          <a:bodyPr wrap="none" rtlCol="0">
            <a:spAutoFit/>
          </a:bodyPr>
          <a:lstStyle/>
          <a:p>
            <a:r>
              <a:rPr lang="en-US" sz="793" dirty="0">
                <a:latin typeface="Avenir Medium" panose="02000503020000020003" pitchFamily="2" charset="0"/>
                <a:hlinkClick r:id="rId3"/>
              </a:rPr>
              <a:t>https://www.asimovinstitute.org/neural-network-zoo/</a:t>
            </a:r>
            <a:r>
              <a:rPr lang="en-US" sz="793" dirty="0">
                <a:latin typeface="Avenir Medium" panose="02000503020000020003" pitchFamily="2" charset="0"/>
              </a:rPr>
              <a:t> </a:t>
            </a:r>
          </a:p>
        </p:txBody>
      </p:sp>
      <p:pic>
        <p:nvPicPr>
          <p:cNvPr id="7" name="Picture 6">
            <a:extLst>
              <a:ext uri="{FF2B5EF4-FFF2-40B4-BE49-F238E27FC236}">
                <a16:creationId xmlns:a16="http://schemas.microsoft.com/office/drawing/2014/main" id="{8BC1B0EC-3B75-4639-6A1E-26C28F39FF21}"/>
              </a:ext>
            </a:extLst>
          </p:cNvPr>
          <p:cNvPicPr>
            <a:picLocks noChangeAspect="1"/>
          </p:cNvPicPr>
          <p:nvPr/>
        </p:nvPicPr>
        <p:blipFill>
          <a:blip r:embed="rId4"/>
          <a:stretch>
            <a:fillRect/>
          </a:stretch>
        </p:blipFill>
        <p:spPr>
          <a:xfrm>
            <a:off x="4667147" y="1203509"/>
            <a:ext cx="1993913" cy="1966411"/>
          </a:xfrm>
          <a:prstGeom prst="rect">
            <a:avLst/>
          </a:prstGeom>
        </p:spPr>
      </p:pic>
      <p:pic>
        <p:nvPicPr>
          <p:cNvPr id="8" name="Picture 7">
            <a:extLst>
              <a:ext uri="{FF2B5EF4-FFF2-40B4-BE49-F238E27FC236}">
                <a16:creationId xmlns:a16="http://schemas.microsoft.com/office/drawing/2014/main" id="{0BB38D1A-47C6-DF6D-2CE7-7EE3E3FF0E06}"/>
              </a:ext>
            </a:extLst>
          </p:cNvPr>
          <p:cNvPicPr>
            <a:picLocks noChangeAspect="1"/>
          </p:cNvPicPr>
          <p:nvPr/>
        </p:nvPicPr>
        <p:blipFill>
          <a:blip r:embed="rId5"/>
          <a:stretch>
            <a:fillRect/>
          </a:stretch>
        </p:blipFill>
        <p:spPr>
          <a:xfrm>
            <a:off x="2006858" y="3739778"/>
            <a:ext cx="3091876" cy="2168009"/>
          </a:xfrm>
          <a:prstGeom prst="rect">
            <a:avLst/>
          </a:prstGeom>
        </p:spPr>
      </p:pic>
      <p:pic>
        <p:nvPicPr>
          <p:cNvPr id="9" name="Picture 8">
            <a:extLst>
              <a:ext uri="{FF2B5EF4-FFF2-40B4-BE49-F238E27FC236}">
                <a16:creationId xmlns:a16="http://schemas.microsoft.com/office/drawing/2014/main" id="{07ED2C02-556E-7187-DE6D-58CC5C210763}"/>
              </a:ext>
            </a:extLst>
          </p:cNvPr>
          <p:cNvPicPr>
            <a:picLocks noChangeAspect="1"/>
          </p:cNvPicPr>
          <p:nvPr/>
        </p:nvPicPr>
        <p:blipFill>
          <a:blip r:embed="rId6"/>
          <a:stretch>
            <a:fillRect/>
          </a:stretch>
        </p:blipFill>
        <p:spPr>
          <a:xfrm>
            <a:off x="8313241" y="3850127"/>
            <a:ext cx="3030974" cy="1717553"/>
          </a:xfrm>
          <a:prstGeom prst="rect">
            <a:avLst/>
          </a:prstGeom>
        </p:spPr>
      </p:pic>
      <p:pic>
        <p:nvPicPr>
          <p:cNvPr id="11" name="Picture 10">
            <a:extLst>
              <a:ext uri="{FF2B5EF4-FFF2-40B4-BE49-F238E27FC236}">
                <a16:creationId xmlns:a16="http://schemas.microsoft.com/office/drawing/2014/main" id="{77FE0F93-8D96-C64C-891D-BF26E4E10CC5}"/>
              </a:ext>
            </a:extLst>
          </p:cNvPr>
          <p:cNvPicPr>
            <a:picLocks noChangeAspect="1"/>
          </p:cNvPicPr>
          <p:nvPr/>
        </p:nvPicPr>
        <p:blipFill>
          <a:blip r:embed="rId7"/>
          <a:stretch>
            <a:fillRect/>
          </a:stretch>
        </p:blipFill>
        <p:spPr>
          <a:xfrm>
            <a:off x="5660770" y="3739778"/>
            <a:ext cx="2320862" cy="1462142"/>
          </a:xfrm>
          <a:prstGeom prst="rect">
            <a:avLst/>
          </a:prstGeom>
        </p:spPr>
      </p:pic>
    </p:spTree>
    <p:extLst>
      <p:ext uri="{BB962C8B-B14F-4D97-AF65-F5344CB8AC3E}">
        <p14:creationId xmlns:p14="http://schemas.microsoft.com/office/powerpoint/2010/main" val="785477362"/>
      </p:ext>
    </p:extLst>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1">
            <a:extLst>
              <a:ext uri="{FF2B5EF4-FFF2-40B4-BE49-F238E27FC236}">
                <a16:creationId xmlns:a16="http://schemas.microsoft.com/office/drawing/2014/main" id="{91217B26-F5B7-2DE4-8297-A73922C748A8}"/>
              </a:ext>
            </a:extLst>
          </p:cNvPr>
          <p:cNvSpPr txBox="1"/>
          <p:nvPr/>
        </p:nvSpPr>
        <p:spPr>
          <a:xfrm>
            <a:off x="1717043" y="730279"/>
            <a:ext cx="8758009" cy="2571088"/>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1784" spc="-10" dirty="0">
                <a:latin typeface="Avenir Medium" panose="02000503020000020003" pitchFamily="2" charset="0"/>
                <a:cs typeface="Arial"/>
              </a:rPr>
              <a:t>Convolutional Neural Network Architecture</a:t>
            </a: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endParaRPr lang="en-US" sz="1784" spc="-10" dirty="0">
              <a:latin typeface="Avenir Medium" panose="02000503020000020003" pitchFamily="2" charset="0"/>
              <a:cs typeface="Arial"/>
            </a:endParaRPr>
          </a:p>
          <a:p>
            <a:pPr marL="271810">
              <a:spcBef>
                <a:spcPts val="662"/>
              </a:spcBef>
              <a:buClr>
                <a:srgbClr val="D11241"/>
              </a:buClr>
              <a:tabLst>
                <a:tab pos="625415" algn="l"/>
              </a:tabLst>
            </a:pPr>
            <a:r>
              <a:rPr lang="en-US" sz="1784" spc="-10" dirty="0">
                <a:latin typeface="Avenir Medium" panose="02000503020000020003" pitchFamily="2" charset="0"/>
                <a:cs typeface="Arial"/>
              </a:rPr>
              <a:t>Different input images                                One feature from Layer 3 for each image</a:t>
            </a:r>
          </a:p>
        </p:txBody>
      </p:sp>
      <p:sp>
        <p:nvSpPr>
          <p:cNvPr id="2" name="TextBox 1">
            <a:extLst>
              <a:ext uri="{FF2B5EF4-FFF2-40B4-BE49-F238E27FC236}">
                <a16:creationId xmlns:a16="http://schemas.microsoft.com/office/drawing/2014/main" id="{56312325-F424-75B1-A081-D518B2738219}"/>
              </a:ext>
            </a:extLst>
          </p:cNvPr>
          <p:cNvSpPr txBox="1"/>
          <p:nvPr/>
        </p:nvSpPr>
        <p:spPr>
          <a:xfrm>
            <a:off x="2485658" y="6002544"/>
            <a:ext cx="7043916" cy="214354"/>
          </a:xfrm>
          <a:prstGeom prst="rect">
            <a:avLst/>
          </a:prstGeom>
          <a:noFill/>
        </p:spPr>
        <p:txBody>
          <a:bodyPr wrap="none" rtlCol="0">
            <a:spAutoFit/>
          </a:bodyPr>
          <a:lstStyle/>
          <a:p>
            <a:r>
              <a:rPr lang="en-US" sz="793" dirty="0">
                <a:latin typeface="Avenir Medium" panose="02000503020000020003" pitchFamily="2" charset="0"/>
                <a:hlinkClick r:id="rId2"/>
              </a:rPr>
              <a:t>https://www.semanticscholar.org/paper/Visualizing-and-Understanding-Convolutional-Zeiler-Fergus/1a2a770d23b4a171fa81de62a78a3deb0588f238</a:t>
            </a:r>
            <a:r>
              <a:rPr lang="en-US" sz="793" dirty="0">
                <a:latin typeface="Avenir Medium" panose="02000503020000020003" pitchFamily="2" charset="0"/>
              </a:rPr>
              <a:t> </a:t>
            </a:r>
          </a:p>
        </p:txBody>
      </p:sp>
      <p:pic>
        <p:nvPicPr>
          <p:cNvPr id="4" name="Picture 3">
            <a:extLst>
              <a:ext uri="{FF2B5EF4-FFF2-40B4-BE49-F238E27FC236}">
                <a16:creationId xmlns:a16="http://schemas.microsoft.com/office/drawing/2014/main" id="{5C03F101-846C-6CE7-489C-A7728C969C34}"/>
              </a:ext>
            </a:extLst>
          </p:cNvPr>
          <p:cNvPicPr>
            <a:picLocks noChangeAspect="1"/>
          </p:cNvPicPr>
          <p:nvPr/>
        </p:nvPicPr>
        <p:blipFill>
          <a:blip r:embed="rId3"/>
          <a:stretch>
            <a:fillRect/>
          </a:stretch>
        </p:blipFill>
        <p:spPr>
          <a:xfrm>
            <a:off x="9726616" y="136579"/>
            <a:ext cx="2334997" cy="1637289"/>
          </a:xfrm>
          <a:prstGeom prst="rect">
            <a:avLst/>
          </a:prstGeom>
        </p:spPr>
      </p:pic>
      <p:pic>
        <p:nvPicPr>
          <p:cNvPr id="6" name="Picture 5">
            <a:extLst>
              <a:ext uri="{FF2B5EF4-FFF2-40B4-BE49-F238E27FC236}">
                <a16:creationId xmlns:a16="http://schemas.microsoft.com/office/drawing/2014/main" id="{FB7877C9-1A01-2CEE-84E8-EDB1F47966D9}"/>
              </a:ext>
            </a:extLst>
          </p:cNvPr>
          <p:cNvPicPr>
            <a:picLocks noChangeAspect="1"/>
          </p:cNvPicPr>
          <p:nvPr/>
        </p:nvPicPr>
        <p:blipFill>
          <a:blip r:embed="rId4"/>
          <a:stretch>
            <a:fillRect/>
          </a:stretch>
        </p:blipFill>
        <p:spPr>
          <a:xfrm>
            <a:off x="2397961" y="1149974"/>
            <a:ext cx="6656868" cy="1637289"/>
          </a:xfrm>
          <a:prstGeom prst="rect">
            <a:avLst/>
          </a:prstGeom>
        </p:spPr>
      </p:pic>
      <p:pic>
        <p:nvPicPr>
          <p:cNvPr id="14" name="Picture 13">
            <a:extLst>
              <a:ext uri="{FF2B5EF4-FFF2-40B4-BE49-F238E27FC236}">
                <a16:creationId xmlns:a16="http://schemas.microsoft.com/office/drawing/2014/main" id="{7DC33D6A-104F-1E26-27C6-E7C9324B6B98}"/>
              </a:ext>
            </a:extLst>
          </p:cNvPr>
          <p:cNvPicPr>
            <a:picLocks noChangeAspect="1"/>
          </p:cNvPicPr>
          <p:nvPr/>
        </p:nvPicPr>
        <p:blipFill>
          <a:blip r:embed="rId5"/>
          <a:stretch>
            <a:fillRect/>
          </a:stretch>
        </p:blipFill>
        <p:spPr>
          <a:xfrm>
            <a:off x="2397961" y="3420357"/>
            <a:ext cx="3473131" cy="2324988"/>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B2B6FB21-D818-A9F8-19DC-10E2B3AA10EC}"/>
              </a:ext>
            </a:extLst>
          </p:cNvPr>
          <p:cNvPicPr>
            <a:picLocks noChangeAspect="1"/>
          </p:cNvPicPr>
          <p:nvPr/>
        </p:nvPicPr>
        <p:blipFill>
          <a:blip r:embed="rId6"/>
          <a:stretch>
            <a:fillRect/>
          </a:stretch>
        </p:blipFill>
        <p:spPr>
          <a:xfrm>
            <a:off x="6473394" y="3439717"/>
            <a:ext cx="3429974" cy="2305628"/>
          </a:xfrm>
          <a:prstGeom prst="rect">
            <a:avLst/>
          </a:prstGeom>
          <a:effectLst>
            <a:outerShdw blurRad="63500" sx="102000" sy="102000" algn="ctr" rotWithShape="0">
              <a:prstClr val="black">
                <a:alpha val="40000"/>
              </a:prstClr>
            </a:outerShdw>
          </a:effectLst>
        </p:spPr>
      </p:pic>
      <p:sp>
        <p:nvSpPr>
          <p:cNvPr id="5" name="object 10">
            <a:extLst>
              <a:ext uri="{FF2B5EF4-FFF2-40B4-BE49-F238E27FC236}">
                <a16:creationId xmlns:a16="http://schemas.microsoft.com/office/drawing/2014/main" id="{11D2F57F-7FCC-65C0-1C30-6E22E7165943}"/>
              </a:ext>
            </a:extLst>
          </p:cNvPr>
          <p:cNvSpPr txBox="1"/>
          <p:nvPr/>
        </p:nvSpPr>
        <p:spPr>
          <a:xfrm>
            <a:off x="1717043" y="141932"/>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Neural Network Architectures</a:t>
            </a:r>
            <a:endParaRPr lang="en-US" sz="3200" spc="20" dirty="0">
              <a:latin typeface="Avenir Medium" panose="02000503020000020003" pitchFamily="2" charset="0"/>
              <a:cs typeface="Arial"/>
            </a:endParaRPr>
          </a:p>
        </p:txBody>
      </p:sp>
    </p:spTree>
    <p:extLst>
      <p:ext uri="{BB962C8B-B14F-4D97-AF65-F5344CB8AC3E}">
        <p14:creationId xmlns:p14="http://schemas.microsoft.com/office/powerpoint/2010/main" val="2862307686"/>
      </p:ext>
    </p:extLst>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36580"/>
            <a:ext cx="973327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 Revolution Part 1: </a:t>
            </a:r>
            <a:r>
              <a:rPr lang="en-US" sz="3200" spc="20" dirty="0">
                <a:solidFill>
                  <a:schemeClr val="accent6"/>
                </a:solidFill>
                <a:latin typeface="Avenir Medium" panose="02000503020000020003" pitchFamily="2" charset="0"/>
                <a:cs typeface="Arial"/>
              </a:rPr>
              <a:t>Vision</a:t>
            </a:r>
          </a:p>
        </p:txBody>
      </p:sp>
      <p:sp>
        <p:nvSpPr>
          <p:cNvPr id="3" name="object 11">
            <a:extLst>
              <a:ext uri="{FF2B5EF4-FFF2-40B4-BE49-F238E27FC236}">
                <a16:creationId xmlns:a16="http://schemas.microsoft.com/office/drawing/2014/main" id="{91217B26-F5B7-2DE4-8297-A73922C748A8}"/>
              </a:ext>
            </a:extLst>
          </p:cNvPr>
          <p:cNvSpPr txBox="1"/>
          <p:nvPr/>
        </p:nvSpPr>
        <p:spPr>
          <a:xfrm>
            <a:off x="1626997" y="755964"/>
            <a:ext cx="8336154" cy="1123641"/>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2012 – </a:t>
            </a:r>
            <a:r>
              <a:rPr lang="en-US" sz="2000" spc="-10" dirty="0" err="1">
                <a:latin typeface="Avenir Medium" panose="02000503020000020003" pitchFamily="2" charset="0"/>
                <a:cs typeface="Arial"/>
              </a:rPr>
              <a:t>AlexNet</a:t>
            </a:r>
            <a:r>
              <a:rPr lang="en-US" sz="2000" spc="-10" dirty="0">
                <a:latin typeface="Avenir Medium" panose="02000503020000020003" pitchFamily="2" charset="0"/>
                <a:cs typeface="Arial"/>
              </a:rPr>
              <a:t> far exceeds accuracy of any other machine learning model in predicting the object in an image </a:t>
            </a:r>
          </a:p>
          <a:p>
            <a:pPr marL="271810">
              <a:spcBef>
                <a:spcPts val="662"/>
              </a:spcBef>
              <a:buClr>
                <a:srgbClr val="D11241"/>
              </a:buClr>
              <a:tabLst>
                <a:tab pos="625415" algn="l"/>
              </a:tabLst>
            </a:pPr>
            <a:r>
              <a:rPr lang="en-US" sz="2000" spc="-10" dirty="0">
                <a:solidFill>
                  <a:schemeClr val="bg1">
                    <a:lumMod val="65000"/>
                  </a:schemeClr>
                </a:solidFill>
                <a:latin typeface="Avenir Medium" panose="02000503020000020003" pitchFamily="2" charset="0"/>
                <a:cs typeface="Arial"/>
              </a:rPr>
              <a:t>(</a:t>
            </a:r>
            <a:r>
              <a:rPr lang="en-US" sz="2000" spc="-10" dirty="0" err="1">
                <a:solidFill>
                  <a:schemeClr val="bg1">
                    <a:lumMod val="65000"/>
                  </a:schemeClr>
                </a:solidFill>
                <a:latin typeface="Avenir Medium" panose="02000503020000020003" pitchFamily="2" charset="0"/>
                <a:cs typeface="Arial"/>
              </a:rPr>
              <a:t>AlexNet</a:t>
            </a:r>
            <a:r>
              <a:rPr lang="en-US" sz="2000" spc="-10" dirty="0">
                <a:solidFill>
                  <a:schemeClr val="bg1">
                    <a:lumMod val="65000"/>
                  </a:schemeClr>
                </a:solidFill>
                <a:latin typeface="Avenir Medium" panose="02000503020000020003" pitchFamily="2" charset="0"/>
                <a:cs typeface="Arial"/>
              </a:rPr>
              <a:t> classified which of 1000 objects is in an image)</a:t>
            </a:r>
          </a:p>
        </p:txBody>
      </p:sp>
      <p:sp>
        <p:nvSpPr>
          <p:cNvPr id="2" name="TextBox 1">
            <a:extLst>
              <a:ext uri="{FF2B5EF4-FFF2-40B4-BE49-F238E27FC236}">
                <a16:creationId xmlns:a16="http://schemas.microsoft.com/office/drawing/2014/main" id="{56312325-F424-75B1-A081-D518B2738219}"/>
              </a:ext>
            </a:extLst>
          </p:cNvPr>
          <p:cNvSpPr txBox="1"/>
          <p:nvPr/>
        </p:nvSpPr>
        <p:spPr>
          <a:xfrm>
            <a:off x="2183443" y="6000160"/>
            <a:ext cx="8111516" cy="214354"/>
          </a:xfrm>
          <a:prstGeom prst="rect">
            <a:avLst/>
          </a:prstGeom>
          <a:noFill/>
        </p:spPr>
        <p:txBody>
          <a:bodyPr wrap="none" rtlCol="0">
            <a:spAutoFit/>
          </a:bodyPr>
          <a:lstStyle/>
          <a:p>
            <a:r>
              <a:rPr lang="en-US" sz="793" dirty="0" err="1">
                <a:latin typeface="Avenir Medium" panose="02000503020000020003" pitchFamily="2" charset="0"/>
              </a:rPr>
              <a:t>Krizhevsky</a:t>
            </a:r>
            <a:r>
              <a:rPr lang="en-US" sz="793" dirty="0">
                <a:latin typeface="Avenir Medium" panose="02000503020000020003" pitchFamily="2" charset="0"/>
              </a:rPr>
              <a:t>, A., </a:t>
            </a:r>
            <a:r>
              <a:rPr lang="en-US" sz="793" dirty="0" err="1">
                <a:latin typeface="Avenir Medium" panose="02000503020000020003" pitchFamily="2" charset="0"/>
              </a:rPr>
              <a:t>Sutskever</a:t>
            </a:r>
            <a:r>
              <a:rPr lang="en-US" sz="793" dirty="0">
                <a:latin typeface="Avenir Medium" panose="02000503020000020003" pitchFamily="2" charset="0"/>
              </a:rPr>
              <a:t>, I., &amp; Hinton, G. E. (2012). </a:t>
            </a:r>
            <a:r>
              <a:rPr lang="en-US" sz="793" dirty="0" err="1">
                <a:latin typeface="Avenir Medium" panose="02000503020000020003" pitchFamily="2" charset="0"/>
              </a:rPr>
              <a:t>Imagenet</a:t>
            </a:r>
            <a:r>
              <a:rPr lang="en-US" sz="793" dirty="0">
                <a:latin typeface="Avenir Medium" panose="02000503020000020003" pitchFamily="2" charset="0"/>
              </a:rPr>
              <a:t> classification with deep convolutional neural networks. Advances in neural information processing systems, 25.</a:t>
            </a:r>
          </a:p>
        </p:txBody>
      </p:sp>
      <p:pic>
        <p:nvPicPr>
          <p:cNvPr id="4" name="Picture 3">
            <a:extLst>
              <a:ext uri="{FF2B5EF4-FFF2-40B4-BE49-F238E27FC236}">
                <a16:creationId xmlns:a16="http://schemas.microsoft.com/office/drawing/2014/main" id="{D95BDDC4-DB04-7EED-5A21-8538BE726C09}"/>
              </a:ext>
            </a:extLst>
          </p:cNvPr>
          <p:cNvPicPr>
            <a:picLocks noChangeAspect="1"/>
          </p:cNvPicPr>
          <p:nvPr/>
        </p:nvPicPr>
        <p:blipFill>
          <a:blip r:embed="rId2"/>
          <a:stretch>
            <a:fillRect/>
          </a:stretch>
        </p:blipFill>
        <p:spPr>
          <a:xfrm>
            <a:off x="1717044" y="2139243"/>
            <a:ext cx="8341218" cy="3409549"/>
          </a:xfrm>
          <a:prstGeom prst="rect">
            <a:avLst/>
          </a:prstGeom>
        </p:spPr>
      </p:pic>
      <p:pic>
        <p:nvPicPr>
          <p:cNvPr id="5" name="Picture 4">
            <a:extLst>
              <a:ext uri="{FF2B5EF4-FFF2-40B4-BE49-F238E27FC236}">
                <a16:creationId xmlns:a16="http://schemas.microsoft.com/office/drawing/2014/main" id="{ABC5C9E1-936B-30D8-8A78-C9F070EBA492}"/>
              </a:ext>
            </a:extLst>
          </p:cNvPr>
          <p:cNvPicPr>
            <a:picLocks noChangeAspect="1"/>
          </p:cNvPicPr>
          <p:nvPr/>
        </p:nvPicPr>
        <p:blipFill>
          <a:blip r:embed="rId3"/>
          <a:stretch>
            <a:fillRect/>
          </a:stretch>
        </p:blipFill>
        <p:spPr>
          <a:xfrm>
            <a:off x="9857003" y="50586"/>
            <a:ext cx="2334997" cy="1637289"/>
          </a:xfrm>
          <a:prstGeom prst="rect">
            <a:avLst/>
          </a:prstGeom>
        </p:spPr>
      </p:pic>
    </p:spTree>
    <p:extLst>
      <p:ext uri="{BB962C8B-B14F-4D97-AF65-F5344CB8AC3E}">
        <p14:creationId xmlns:p14="http://schemas.microsoft.com/office/powerpoint/2010/main" val="3987181368"/>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E73D68-43B6-CAC9-70D4-6D15EB47C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620" y="643466"/>
            <a:ext cx="6814760" cy="5571067"/>
          </a:xfrm>
          <a:prstGeom prst="rect">
            <a:avLst/>
          </a:prstGeom>
        </p:spPr>
      </p:pic>
    </p:spTree>
    <p:extLst>
      <p:ext uri="{BB962C8B-B14F-4D97-AF65-F5344CB8AC3E}">
        <p14:creationId xmlns:p14="http://schemas.microsoft.com/office/powerpoint/2010/main" val="3544178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312325-F424-75B1-A081-D518B2738219}"/>
              </a:ext>
            </a:extLst>
          </p:cNvPr>
          <p:cNvSpPr txBox="1"/>
          <p:nvPr/>
        </p:nvSpPr>
        <p:spPr>
          <a:xfrm>
            <a:off x="2183443" y="5981110"/>
            <a:ext cx="8111516" cy="214354"/>
          </a:xfrm>
          <a:prstGeom prst="rect">
            <a:avLst/>
          </a:prstGeom>
          <a:noFill/>
        </p:spPr>
        <p:txBody>
          <a:bodyPr wrap="none" rtlCol="0">
            <a:spAutoFit/>
          </a:bodyPr>
          <a:lstStyle/>
          <a:p>
            <a:r>
              <a:rPr lang="en-US" sz="793" dirty="0" err="1">
                <a:latin typeface="Avenir Medium" panose="02000503020000020003" pitchFamily="2" charset="0"/>
              </a:rPr>
              <a:t>Krizhevsky</a:t>
            </a:r>
            <a:r>
              <a:rPr lang="en-US" sz="793" dirty="0">
                <a:latin typeface="Avenir Medium" panose="02000503020000020003" pitchFamily="2" charset="0"/>
              </a:rPr>
              <a:t>, A., </a:t>
            </a:r>
            <a:r>
              <a:rPr lang="en-US" sz="793" dirty="0" err="1">
                <a:latin typeface="Avenir Medium" panose="02000503020000020003" pitchFamily="2" charset="0"/>
              </a:rPr>
              <a:t>Sutskever</a:t>
            </a:r>
            <a:r>
              <a:rPr lang="en-US" sz="793" dirty="0">
                <a:latin typeface="Avenir Medium" panose="02000503020000020003" pitchFamily="2" charset="0"/>
              </a:rPr>
              <a:t>, I., &amp; Hinton, G. E. (2012). </a:t>
            </a:r>
            <a:r>
              <a:rPr lang="en-US" sz="793" dirty="0" err="1">
                <a:latin typeface="Avenir Medium" panose="02000503020000020003" pitchFamily="2" charset="0"/>
              </a:rPr>
              <a:t>Imagenet</a:t>
            </a:r>
            <a:r>
              <a:rPr lang="en-US" sz="793" dirty="0">
                <a:latin typeface="Avenir Medium" panose="02000503020000020003" pitchFamily="2" charset="0"/>
              </a:rPr>
              <a:t> classification with deep convolutional neural networks. Advances in neural information processing systems, 25.</a:t>
            </a:r>
          </a:p>
        </p:txBody>
      </p:sp>
      <p:sp>
        <p:nvSpPr>
          <p:cNvPr id="8" name="object 11">
            <a:extLst>
              <a:ext uri="{FF2B5EF4-FFF2-40B4-BE49-F238E27FC236}">
                <a16:creationId xmlns:a16="http://schemas.microsoft.com/office/drawing/2014/main" id="{487F0F72-9E9D-365E-C35F-2C1F6369504D}"/>
              </a:ext>
            </a:extLst>
          </p:cNvPr>
          <p:cNvSpPr txBox="1"/>
          <p:nvPr/>
        </p:nvSpPr>
        <p:spPr>
          <a:xfrm>
            <a:off x="2305294" y="1920425"/>
            <a:ext cx="7989665" cy="2803588"/>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err="1">
                <a:latin typeface="Avenir Medium" panose="02000503020000020003" pitchFamily="2" charset="0"/>
                <a:cs typeface="Arial"/>
              </a:rPr>
              <a:t>AlexNet</a:t>
            </a:r>
            <a:r>
              <a:rPr lang="en-US" sz="2000" spc="-10" dirty="0">
                <a:latin typeface="Avenir Medium" panose="02000503020000020003" pitchFamily="2" charset="0"/>
                <a:cs typeface="Arial"/>
              </a:rPr>
              <a:t> was not only an architecture innovation</a:t>
            </a:r>
          </a:p>
          <a:p>
            <a:pPr marL="271810">
              <a:spcBef>
                <a:spcPts val="662"/>
              </a:spcBef>
              <a:buClr>
                <a:srgbClr val="D11241"/>
              </a:buClr>
              <a:tabLst>
                <a:tab pos="625415" algn="l"/>
              </a:tabLst>
            </a:pPr>
            <a:r>
              <a:rPr lang="en-US" sz="2000" spc="-10" dirty="0">
                <a:latin typeface="Avenir Medium" panose="02000503020000020003" pitchFamily="2" charset="0"/>
                <a:cs typeface="Arial"/>
              </a:rPr>
              <a:t>It was also made possible due to the availability of:</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computing resources (w/ video graphics hardware)</a:t>
            </a:r>
          </a:p>
          <a:p>
            <a:pPr marL="1014760" lvl="1" indent="-28575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vast dataset (15M images labelled)</a:t>
            </a:r>
          </a:p>
          <a:p>
            <a:pPr marL="557560" indent="-28575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p:txBody>
      </p:sp>
      <p:sp>
        <p:nvSpPr>
          <p:cNvPr id="5" name="object 11">
            <a:extLst>
              <a:ext uri="{FF2B5EF4-FFF2-40B4-BE49-F238E27FC236}">
                <a16:creationId xmlns:a16="http://schemas.microsoft.com/office/drawing/2014/main" id="{9A98167D-2FEA-D98D-6E8B-52FE4B1F2931}"/>
              </a:ext>
            </a:extLst>
          </p:cNvPr>
          <p:cNvSpPr txBox="1"/>
          <p:nvPr/>
        </p:nvSpPr>
        <p:spPr>
          <a:xfrm>
            <a:off x="1626997" y="755964"/>
            <a:ext cx="8336154" cy="726096"/>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2012 – </a:t>
            </a:r>
            <a:r>
              <a:rPr lang="en-US" sz="2000" spc="-10" dirty="0" err="1">
                <a:latin typeface="Avenir Medium" panose="02000503020000020003" pitchFamily="2" charset="0"/>
                <a:cs typeface="Arial"/>
              </a:rPr>
              <a:t>AlexNet</a:t>
            </a:r>
            <a:r>
              <a:rPr lang="en-US" sz="2000" spc="-10" dirty="0">
                <a:latin typeface="Avenir Medium" panose="02000503020000020003" pitchFamily="2" charset="0"/>
                <a:cs typeface="Arial"/>
              </a:rPr>
              <a:t> far exceeds accuracy of any other machine learning model in predicting the object in an image </a:t>
            </a:r>
          </a:p>
        </p:txBody>
      </p:sp>
      <p:sp>
        <p:nvSpPr>
          <p:cNvPr id="6" name="object 10">
            <a:extLst>
              <a:ext uri="{FF2B5EF4-FFF2-40B4-BE49-F238E27FC236}">
                <a16:creationId xmlns:a16="http://schemas.microsoft.com/office/drawing/2014/main" id="{13B4B909-5DA5-0DB5-9ADF-CC334D4AA4AB}"/>
              </a:ext>
            </a:extLst>
          </p:cNvPr>
          <p:cNvSpPr txBox="1"/>
          <p:nvPr/>
        </p:nvSpPr>
        <p:spPr>
          <a:xfrm>
            <a:off x="1717044" y="136580"/>
            <a:ext cx="990599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 Revolution Part 1: </a:t>
            </a:r>
            <a:r>
              <a:rPr lang="en-US" sz="3200" spc="20" dirty="0">
                <a:solidFill>
                  <a:schemeClr val="accent6"/>
                </a:solidFill>
                <a:latin typeface="Avenir Medium" panose="02000503020000020003" pitchFamily="2" charset="0"/>
                <a:cs typeface="Arial"/>
              </a:rPr>
              <a:t>Vision</a:t>
            </a:r>
          </a:p>
        </p:txBody>
      </p:sp>
    </p:spTree>
    <p:extLst>
      <p:ext uri="{BB962C8B-B14F-4D97-AF65-F5344CB8AC3E}">
        <p14:creationId xmlns:p14="http://schemas.microsoft.com/office/powerpoint/2010/main" val="173437380"/>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81586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p:txBody>
      </p:sp>
    </p:spTree>
    <p:extLst>
      <p:ext uri="{BB962C8B-B14F-4D97-AF65-F5344CB8AC3E}">
        <p14:creationId xmlns:p14="http://schemas.microsoft.com/office/powerpoint/2010/main" val="840921995"/>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p:txBody>
      </p:sp>
    </p:spTree>
    <p:extLst>
      <p:ext uri="{BB962C8B-B14F-4D97-AF65-F5344CB8AC3E}">
        <p14:creationId xmlns:p14="http://schemas.microsoft.com/office/powerpoint/2010/main" val="2105409129"/>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161095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Synonyms/homonyms – “</a:t>
            </a:r>
            <a:r>
              <a:rPr lang="en-US" sz="2000" i="1" spc="-10" dirty="0">
                <a:latin typeface="Avenir Medium" panose="02000503020000020003" pitchFamily="2" charset="0"/>
                <a:cs typeface="Arial"/>
              </a:rPr>
              <a:t>I ran to the store because we ran out of milk</a:t>
            </a:r>
            <a:r>
              <a:rPr lang="en-US" sz="2000" spc="-10" dirty="0">
                <a:latin typeface="Avenir Medium" panose="02000503020000020003" pitchFamily="2" charset="0"/>
                <a:cs typeface="Arial"/>
              </a:rPr>
              <a:t>”</a:t>
            </a:r>
          </a:p>
        </p:txBody>
      </p:sp>
    </p:spTree>
    <p:extLst>
      <p:ext uri="{BB962C8B-B14F-4D97-AF65-F5344CB8AC3E}">
        <p14:creationId xmlns:p14="http://schemas.microsoft.com/office/powerpoint/2010/main" val="1405374471"/>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200849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Synonyms/homonyms – “</a:t>
            </a:r>
            <a:r>
              <a:rPr lang="en-US" sz="2000" i="1" spc="-10" dirty="0">
                <a:latin typeface="Avenir Medium" panose="02000503020000020003" pitchFamily="2" charset="0"/>
                <a:cs typeface="Arial"/>
              </a:rPr>
              <a:t>I ran to the store because we ran out of milk</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Irony and sarcasm – “</a:t>
            </a:r>
            <a:r>
              <a:rPr lang="en-US" sz="2000" i="1" spc="-10" dirty="0">
                <a:latin typeface="Avenir Medium" panose="02000503020000020003" pitchFamily="2" charset="0"/>
                <a:cs typeface="Arial"/>
              </a:rPr>
              <a:t>Yeah, right</a:t>
            </a:r>
            <a:r>
              <a:rPr lang="en-US" sz="2000" spc="-10" dirty="0">
                <a:latin typeface="Avenir Medium" panose="02000503020000020003" pitchFamily="2" charset="0"/>
                <a:cs typeface="Arial"/>
              </a:rPr>
              <a:t>”</a:t>
            </a:r>
          </a:p>
        </p:txBody>
      </p:sp>
    </p:spTree>
    <p:extLst>
      <p:ext uri="{BB962C8B-B14F-4D97-AF65-F5344CB8AC3E}">
        <p14:creationId xmlns:p14="http://schemas.microsoft.com/office/powerpoint/2010/main" val="548965523"/>
      </p:ext>
    </p:extLst>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Synonyms/homonyms – “</a:t>
            </a:r>
            <a:r>
              <a:rPr lang="en-US" sz="2000" i="1" spc="-10" dirty="0">
                <a:latin typeface="Avenir Medium" panose="02000503020000020003" pitchFamily="2" charset="0"/>
                <a:cs typeface="Arial"/>
              </a:rPr>
              <a:t>I ran to the store because we ran out of milk</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Irony and sarcasm – “</a:t>
            </a:r>
            <a:r>
              <a:rPr lang="en-US" sz="2000" i="1" spc="-10" dirty="0">
                <a:latin typeface="Avenir Medium" panose="02000503020000020003" pitchFamily="2" charset="0"/>
                <a:cs typeface="Arial"/>
              </a:rPr>
              <a:t>Yeah, right</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Colloquialisms/slang – “</a:t>
            </a:r>
            <a:r>
              <a:rPr lang="en-US" sz="2000" i="1" spc="-10" dirty="0">
                <a:latin typeface="Avenir Medium" panose="02000503020000020003" pitchFamily="2" charset="0"/>
                <a:cs typeface="Arial"/>
              </a:rPr>
              <a:t>The vodka is good, but the meat is rotten</a:t>
            </a:r>
            <a:r>
              <a:rPr lang="en-US" sz="2000" spc="-10" dirty="0">
                <a:latin typeface="Avenir Medium" panose="02000503020000020003" pitchFamily="2" charset="0"/>
                <a:cs typeface="Arial"/>
              </a:rPr>
              <a:t>”*</a:t>
            </a:r>
          </a:p>
        </p:txBody>
      </p:sp>
      <p:sp>
        <p:nvSpPr>
          <p:cNvPr id="2" name="TextBox 1">
            <a:extLst>
              <a:ext uri="{FF2B5EF4-FFF2-40B4-BE49-F238E27FC236}">
                <a16:creationId xmlns:a16="http://schemas.microsoft.com/office/drawing/2014/main" id="{B89DCC37-DE94-A0E0-1C72-0D95200516B6}"/>
              </a:ext>
            </a:extLst>
          </p:cNvPr>
          <p:cNvSpPr txBox="1"/>
          <p:nvPr/>
        </p:nvSpPr>
        <p:spPr>
          <a:xfrm>
            <a:off x="1931831" y="5960297"/>
            <a:ext cx="6447599" cy="246221"/>
          </a:xfrm>
          <a:prstGeom prst="rect">
            <a:avLst/>
          </a:prstGeom>
          <a:noFill/>
        </p:spPr>
        <p:txBody>
          <a:bodyPr wrap="none" rtlCol="0">
            <a:spAutoFit/>
          </a:bodyPr>
          <a:lstStyle/>
          <a:p>
            <a:r>
              <a:rPr lang="en-US" sz="1000" dirty="0"/>
              <a:t>* a phrase purportedly translated from English to Russian back to English in early machine translation days</a:t>
            </a:r>
          </a:p>
        </p:txBody>
      </p:sp>
    </p:spTree>
    <p:extLst>
      <p:ext uri="{BB962C8B-B14F-4D97-AF65-F5344CB8AC3E}">
        <p14:creationId xmlns:p14="http://schemas.microsoft.com/office/powerpoint/2010/main" val="976218273"/>
      </p:ext>
    </p:extLst>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2803588"/>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Synonyms/homonyms – “</a:t>
            </a:r>
            <a:r>
              <a:rPr lang="en-US" sz="2000" i="1" spc="-10" dirty="0">
                <a:latin typeface="Avenir Medium" panose="02000503020000020003" pitchFamily="2" charset="0"/>
                <a:cs typeface="Arial"/>
              </a:rPr>
              <a:t>I ran to the store because we ran out of milk</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Irony and sarcasm – “</a:t>
            </a:r>
            <a:r>
              <a:rPr lang="en-US" sz="2000" i="1" spc="-10" dirty="0">
                <a:latin typeface="Avenir Medium" panose="02000503020000020003" pitchFamily="2" charset="0"/>
                <a:cs typeface="Arial"/>
              </a:rPr>
              <a:t>Yeah, right</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Colloquialisms/slang – “</a:t>
            </a:r>
            <a:r>
              <a:rPr lang="en-US" sz="2000" i="1" spc="-10" dirty="0">
                <a:latin typeface="Avenir Medium" panose="02000503020000020003" pitchFamily="2" charset="0"/>
                <a:cs typeface="Arial"/>
              </a:rPr>
              <a:t>The vodka is good, but the meat is rotten</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Domain-specific language – “</a:t>
            </a:r>
            <a:r>
              <a:rPr lang="en-US" sz="2000" i="1" spc="-10" dirty="0" err="1">
                <a:latin typeface="Avenir Medium" panose="02000503020000020003" pitchFamily="2" charset="0"/>
                <a:cs typeface="Arial"/>
              </a:rPr>
              <a:t>Haaland</a:t>
            </a:r>
            <a:r>
              <a:rPr lang="en-US" sz="2000" i="1" spc="-10" dirty="0">
                <a:latin typeface="Avenir Medium" panose="02000503020000020003" pitchFamily="2" charset="0"/>
                <a:cs typeface="Arial"/>
              </a:rPr>
              <a:t> got a brace in the match</a:t>
            </a:r>
            <a:r>
              <a:rPr lang="en-US" sz="2000" spc="-10" dirty="0">
                <a:latin typeface="Avenir Medium" panose="02000503020000020003" pitchFamily="2" charset="0"/>
                <a:cs typeface="Arial"/>
              </a:rPr>
              <a:t>”</a:t>
            </a:r>
          </a:p>
        </p:txBody>
      </p:sp>
      <p:sp>
        <p:nvSpPr>
          <p:cNvPr id="2" name="TextBox 1">
            <a:extLst>
              <a:ext uri="{FF2B5EF4-FFF2-40B4-BE49-F238E27FC236}">
                <a16:creationId xmlns:a16="http://schemas.microsoft.com/office/drawing/2014/main" id="{B89DCC37-DE94-A0E0-1C72-0D95200516B6}"/>
              </a:ext>
            </a:extLst>
          </p:cNvPr>
          <p:cNvSpPr txBox="1"/>
          <p:nvPr/>
        </p:nvSpPr>
        <p:spPr>
          <a:xfrm>
            <a:off x="1931831" y="5960297"/>
            <a:ext cx="6447599" cy="246221"/>
          </a:xfrm>
          <a:prstGeom prst="rect">
            <a:avLst/>
          </a:prstGeom>
          <a:noFill/>
        </p:spPr>
        <p:txBody>
          <a:bodyPr wrap="none" rtlCol="0">
            <a:spAutoFit/>
          </a:bodyPr>
          <a:lstStyle/>
          <a:p>
            <a:r>
              <a:rPr lang="en-US" sz="1000" dirty="0"/>
              <a:t>* a phrase purportedly translated from English to Russian back to English in early machine translation days</a:t>
            </a:r>
          </a:p>
        </p:txBody>
      </p:sp>
    </p:spTree>
    <p:extLst>
      <p:ext uri="{BB962C8B-B14F-4D97-AF65-F5344CB8AC3E}">
        <p14:creationId xmlns:p14="http://schemas.microsoft.com/office/powerpoint/2010/main" val="208642512"/>
      </p:ext>
    </p:extLst>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359867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Synonyms/homonyms – “</a:t>
            </a:r>
            <a:r>
              <a:rPr lang="en-US" sz="2000" i="1" spc="-10" dirty="0">
                <a:latin typeface="Avenir Medium" panose="02000503020000020003" pitchFamily="2" charset="0"/>
                <a:cs typeface="Arial"/>
              </a:rPr>
              <a:t>I ran to the store because we ran out of milk</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Irony and sarcasm – “</a:t>
            </a:r>
            <a:r>
              <a:rPr lang="en-US" sz="2000" i="1" spc="-10" dirty="0">
                <a:latin typeface="Avenir Medium" panose="02000503020000020003" pitchFamily="2" charset="0"/>
                <a:cs typeface="Arial"/>
              </a:rPr>
              <a:t>Yeah, right</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Colloquialisms/slang – “</a:t>
            </a:r>
            <a:r>
              <a:rPr lang="en-US" sz="2000" i="1" spc="-10" dirty="0">
                <a:latin typeface="Avenir Medium" panose="02000503020000020003" pitchFamily="2" charset="0"/>
                <a:cs typeface="Arial"/>
              </a:rPr>
              <a:t>The vodka is good, but the meat is rotten</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Domain-specific language – “</a:t>
            </a:r>
            <a:r>
              <a:rPr lang="en-US" sz="2000" i="1" spc="-10" dirty="0" err="1">
                <a:latin typeface="Avenir Medium" panose="02000503020000020003" pitchFamily="2" charset="0"/>
                <a:cs typeface="Arial"/>
              </a:rPr>
              <a:t>Haaland</a:t>
            </a:r>
            <a:r>
              <a:rPr lang="en-US" sz="2000" i="1" spc="-10" dirty="0">
                <a:latin typeface="Avenir Medium" panose="02000503020000020003" pitchFamily="2" charset="0"/>
                <a:cs typeface="Arial"/>
              </a:rPr>
              <a:t> got a brace in the match</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Errors in text or speech</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t>
            </a:r>
          </a:p>
        </p:txBody>
      </p:sp>
      <p:sp>
        <p:nvSpPr>
          <p:cNvPr id="2" name="TextBox 1">
            <a:extLst>
              <a:ext uri="{FF2B5EF4-FFF2-40B4-BE49-F238E27FC236}">
                <a16:creationId xmlns:a16="http://schemas.microsoft.com/office/drawing/2014/main" id="{B89DCC37-DE94-A0E0-1C72-0D95200516B6}"/>
              </a:ext>
            </a:extLst>
          </p:cNvPr>
          <p:cNvSpPr txBox="1"/>
          <p:nvPr/>
        </p:nvSpPr>
        <p:spPr>
          <a:xfrm>
            <a:off x="1931831" y="5960297"/>
            <a:ext cx="6447599" cy="246221"/>
          </a:xfrm>
          <a:prstGeom prst="rect">
            <a:avLst/>
          </a:prstGeom>
          <a:noFill/>
        </p:spPr>
        <p:txBody>
          <a:bodyPr wrap="none" rtlCol="0">
            <a:spAutoFit/>
          </a:bodyPr>
          <a:lstStyle/>
          <a:p>
            <a:r>
              <a:rPr lang="en-US" sz="1000" dirty="0"/>
              <a:t>* a phrase purportedly translated from English to Russian back to English in early machine translation days</a:t>
            </a:r>
          </a:p>
        </p:txBody>
      </p:sp>
    </p:spTree>
    <p:extLst>
      <p:ext uri="{BB962C8B-B14F-4D97-AF65-F5344CB8AC3E}">
        <p14:creationId xmlns:p14="http://schemas.microsoft.com/office/powerpoint/2010/main" val="1563503893"/>
      </p:ext>
    </p:extLst>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03529"/>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AI for Language/Speech</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3" y="897703"/>
            <a:ext cx="10067287" cy="3996222"/>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solidFill>
                  <a:srgbClr val="C00000"/>
                </a:solidFill>
                <a:latin typeface="Avenir Medium" panose="02000503020000020003" pitchFamily="2" charset="0"/>
                <a:cs typeface="Arial"/>
              </a:rPr>
              <a:t>Q:</a:t>
            </a:r>
            <a:r>
              <a:rPr lang="en-US" sz="2000" spc="-10" dirty="0">
                <a:latin typeface="Avenir Medium" panose="02000503020000020003" pitchFamily="2" charset="0"/>
                <a:cs typeface="Arial"/>
              </a:rPr>
              <a:t> Language was arguably </a:t>
            </a:r>
            <a:r>
              <a:rPr lang="en-US" sz="2000" i="1" u="sng" spc="-10" dirty="0">
                <a:latin typeface="Avenir Medium" panose="02000503020000020003" pitchFamily="2" charset="0"/>
                <a:cs typeface="Arial"/>
              </a:rPr>
              <a:t>the</a:t>
            </a:r>
            <a:r>
              <a:rPr lang="en-US" sz="2000" b="1" i="1" spc="-10" dirty="0">
                <a:latin typeface="Avenir Medium" panose="02000503020000020003" pitchFamily="2" charset="0"/>
                <a:cs typeface="Arial"/>
              </a:rPr>
              <a:t> </a:t>
            </a:r>
            <a:r>
              <a:rPr lang="en-US" sz="2000" spc="-10" dirty="0">
                <a:latin typeface="Avenir Medium" panose="02000503020000020003" pitchFamily="2" charset="0"/>
                <a:cs typeface="Arial"/>
              </a:rPr>
              <a:t>original AI problem, so why did it lag behind?</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Ambiguity – “</a:t>
            </a:r>
            <a:r>
              <a:rPr lang="en-US" sz="2000" i="1" spc="-10" dirty="0">
                <a:latin typeface="Avenir Medium" panose="02000503020000020003" pitchFamily="2" charset="0"/>
                <a:cs typeface="Arial"/>
              </a:rPr>
              <a:t>I saw the boy with my binoculars</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Synonyms/homonyms – “</a:t>
            </a:r>
            <a:r>
              <a:rPr lang="en-US" sz="2000" i="1" spc="-10" dirty="0">
                <a:latin typeface="Avenir Medium" panose="02000503020000020003" pitchFamily="2" charset="0"/>
                <a:cs typeface="Arial"/>
              </a:rPr>
              <a:t>I ran to the store because we ran out of milk</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Irony and sarcasm – “</a:t>
            </a:r>
            <a:r>
              <a:rPr lang="en-US" sz="2000" i="1" spc="-10" dirty="0">
                <a:latin typeface="Avenir Medium" panose="02000503020000020003" pitchFamily="2" charset="0"/>
                <a:cs typeface="Arial"/>
              </a:rPr>
              <a:t>Yeah, right</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Colloquialisms/slang – “</a:t>
            </a:r>
            <a:r>
              <a:rPr lang="en-US" sz="2000" i="1" spc="-10" dirty="0">
                <a:latin typeface="Avenir Medium" panose="02000503020000020003" pitchFamily="2" charset="0"/>
                <a:cs typeface="Arial"/>
              </a:rPr>
              <a:t>The vodka is good, but the meat is rotten</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Domain-specific language – “</a:t>
            </a:r>
            <a:r>
              <a:rPr lang="en-US" sz="2000" i="1" spc="-10" dirty="0" err="1">
                <a:latin typeface="Avenir Medium" panose="02000503020000020003" pitchFamily="2" charset="0"/>
                <a:cs typeface="Arial"/>
              </a:rPr>
              <a:t>Haaland</a:t>
            </a:r>
            <a:r>
              <a:rPr lang="en-US" sz="2000" i="1" spc="-10" dirty="0">
                <a:latin typeface="Avenir Medium" panose="02000503020000020003" pitchFamily="2" charset="0"/>
                <a:cs typeface="Arial"/>
              </a:rPr>
              <a:t> got a brace in the match</a:t>
            </a: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Errors in text or speech</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a:t>
            </a:r>
          </a:p>
          <a:p>
            <a:pPr marL="1014760" lvl="1" indent="-285750">
              <a:spcBef>
                <a:spcPts val="662"/>
              </a:spcBef>
              <a:buClr>
                <a:srgbClr val="D11241"/>
              </a:buClr>
              <a:buFont typeface="Wingdings" pitchFamily="2" charset="2"/>
              <a:buChar char="§"/>
              <a:tabLst>
                <a:tab pos="625415" algn="l"/>
              </a:tabLst>
            </a:pPr>
            <a:r>
              <a:rPr lang="en-US" sz="2000" spc="-10" dirty="0">
                <a:latin typeface="Avenir Medium" panose="02000503020000020003" pitchFamily="2" charset="0"/>
                <a:cs typeface="Arial"/>
              </a:rPr>
              <a:t>Text as a model input is more challenging than image input</a:t>
            </a:r>
          </a:p>
        </p:txBody>
      </p:sp>
      <p:sp>
        <p:nvSpPr>
          <p:cNvPr id="2" name="TextBox 1">
            <a:extLst>
              <a:ext uri="{FF2B5EF4-FFF2-40B4-BE49-F238E27FC236}">
                <a16:creationId xmlns:a16="http://schemas.microsoft.com/office/drawing/2014/main" id="{B89DCC37-DE94-A0E0-1C72-0D95200516B6}"/>
              </a:ext>
            </a:extLst>
          </p:cNvPr>
          <p:cNvSpPr txBox="1"/>
          <p:nvPr/>
        </p:nvSpPr>
        <p:spPr>
          <a:xfrm>
            <a:off x="1931831" y="5960297"/>
            <a:ext cx="6447599" cy="246221"/>
          </a:xfrm>
          <a:prstGeom prst="rect">
            <a:avLst/>
          </a:prstGeom>
          <a:noFill/>
        </p:spPr>
        <p:txBody>
          <a:bodyPr wrap="none" rtlCol="0">
            <a:spAutoFit/>
          </a:bodyPr>
          <a:lstStyle/>
          <a:p>
            <a:r>
              <a:rPr lang="en-US" sz="1000" dirty="0"/>
              <a:t>* a phrase purportedly translated from English to Russian back to English in early machine translation days</a:t>
            </a:r>
          </a:p>
        </p:txBody>
      </p:sp>
    </p:spTree>
    <p:extLst>
      <p:ext uri="{BB962C8B-B14F-4D97-AF65-F5344CB8AC3E}">
        <p14:creationId xmlns:p14="http://schemas.microsoft.com/office/powerpoint/2010/main" val="1280512773"/>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87403"/>
            <a:ext cx="8577915"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Moravec’s Paradox</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1666399"/>
            <a:ext cx="8895148" cy="222650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3200" i="1" spc="-10" dirty="0">
                <a:latin typeface="Avenir Medium" panose="02000503020000020003" pitchFamily="2" charset="0"/>
                <a:cs typeface="Arial"/>
              </a:rPr>
              <a:t>”The main lesson of thirty-five years of AI </a:t>
            </a:r>
          </a:p>
          <a:p>
            <a:pPr marL="271810">
              <a:spcBef>
                <a:spcPts val="662"/>
              </a:spcBef>
              <a:buClr>
                <a:srgbClr val="D11241"/>
              </a:buClr>
              <a:tabLst>
                <a:tab pos="625415" algn="l"/>
              </a:tabLst>
            </a:pPr>
            <a:r>
              <a:rPr lang="en-US" sz="3200" i="1" spc="-10" dirty="0">
                <a:latin typeface="Avenir Medium" panose="02000503020000020003" pitchFamily="2" charset="0"/>
                <a:cs typeface="Arial"/>
              </a:rPr>
              <a:t>  research is that the hard problems are easy, </a:t>
            </a:r>
          </a:p>
          <a:p>
            <a:pPr marL="271810">
              <a:spcBef>
                <a:spcPts val="662"/>
              </a:spcBef>
              <a:buClr>
                <a:srgbClr val="D11241"/>
              </a:buClr>
              <a:tabLst>
                <a:tab pos="625415" algn="l"/>
              </a:tabLst>
            </a:pPr>
            <a:r>
              <a:rPr lang="en-US" sz="3200" i="1" spc="-10" dirty="0">
                <a:latin typeface="Avenir Medium" panose="02000503020000020003" pitchFamily="2" charset="0"/>
                <a:cs typeface="Arial"/>
              </a:rPr>
              <a:t>  and the easy problems are hard.”</a:t>
            </a:r>
          </a:p>
          <a:p>
            <a:pPr marL="729010" indent="-457200" algn="r">
              <a:spcBef>
                <a:spcPts val="662"/>
              </a:spcBef>
              <a:buClr>
                <a:srgbClr val="D11241"/>
              </a:buClr>
              <a:buFontTx/>
              <a:buChar char="-"/>
              <a:tabLst>
                <a:tab pos="625415" algn="l"/>
              </a:tabLst>
            </a:pPr>
            <a:r>
              <a:rPr lang="en-US" sz="2400" spc="-10" dirty="0">
                <a:latin typeface="Avenir Medium" panose="02000503020000020003" pitchFamily="2" charset="0"/>
                <a:cs typeface="Arial"/>
              </a:rPr>
              <a:t>Stephen Pinker (1994)</a:t>
            </a:r>
          </a:p>
        </p:txBody>
      </p:sp>
    </p:spTree>
    <p:extLst>
      <p:ext uri="{BB962C8B-B14F-4D97-AF65-F5344CB8AC3E}">
        <p14:creationId xmlns:p14="http://schemas.microsoft.com/office/powerpoint/2010/main" val="3067995362"/>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58C62-E302-1E33-2ED5-16F4C96E0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733" y="-313267"/>
            <a:ext cx="7484534" cy="7484534"/>
          </a:xfrm>
          <a:prstGeom prst="rect">
            <a:avLst/>
          </a:prstGeom>
        </p:spPr>
      </p:pic>
    </p:spTree>
    <p:extLst>
      <p:ext uri="{BB962C8B-B14F-4D97-AF65-F5344CB8AC3E}">
        <p14:creationId xmlns:p14="http://schemas.microsoft.com/office/powerpoint/2010/main" val="1004764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16173"/>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Reading Text Data into a Neural Network</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742922"/>
            <a:ext cx="8399972" cy="1918730"/>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Challenges of reading text data into a model:</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Variable length inputs – Image can easily be converted/cropped to all be the same size, but to deal with this for text?</a:t>
            </a:r>
          </a:p>
          <a:p>
            <a:pPr marL="557560" indent="-285750">
              <a:spcBef>
                <a:spcPts val="662"/>
              </a:spcBef>
              <a:buClr>
                <a:srgbClr val="D11241"/>
              </a:buClr>
              <a:buFont typeface="Wingdings" pitchFamily="2" charset="2"/>
              <a:buChar char="§"/>
              <a:tabLst>
                <a:tab pos="625415" algn="l"/>
              </a:tabLst>
            </a:pPr>
            <a:endParaRPr lang="en-US" sz="20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2759089" cy="246221"/>
          </a:xfrm>
          <a:prstGeom prst="rect">
            <a:avLst/>
          </a:prstGeom>
          <a:noFill/>
        </p:spPr>
        <p:txBody>
          <a:bodyPr wrap="none" rtlCol="0">
            <a:spAutoFit/>
          </a:bodyPr>
          <a:lstStyle/>
          <a:p>
            <a:r>
              <a:rPr lang="en-US" sz="1000" dirty="0">
                <a:hlinkClick r:id="rId2"/>
              </a:rPr>
              <a:t>https://tiktokenizer.vercel.app/?encoder=gpt2</a:t>
            </a:r>
            <a:r>
              <a:rPr lang="en-US" sz="1000" dirty="0"/>
              <a:t> </a:t>
            </a:r>
          </a:p>
        </p:txBody>
      </p:sp>
    </p:spTree>
    <p:extLst>
      <p:ext uri="{BB962C8B-B14F-4D97-AF65-F5344CB8AC3E}">
        <p14:creationId xmlns:p14="http://schemas.microsoft.com/office/powerpoint/2010/main" val="2787595139"/>
      </p:ext>
    </p:extLst>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16173"/>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Reading Text Data into a Neural Network</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742922"/>
            <a:ext cx="8399972" cy="1918730"/>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Challenges of reading text data into a model:</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Variable length inputs – Image can easily be converted/cropped to all be the same size, but to deal with this for text?</a:t>
            </a:r>
          </a:p>
          <a:p>
            <a:pPr marL="557560" indent="-285750">
              <a:spcBef>
                <a:spcPts val="662"/>
              </a:spcBef>
              <a:buClr>
                <a:srgbClr val="D11241"/>
              </a:buClr>
              <a:buFont typeface="Wingdings" pitchFamily="2" charset="2"/>
              <a:buChar char="§"/>
              <a:tabLst>
                <a:tab pos="625415" algn="l"/>
              </a:tabLst>
            </a:pPr>
            <a:endParaRPr lang="en-US" sz="2000" spc="-10" dirty="0">
              <a:latin typeface="Avenir Medium" panose="02000503020000020003" pitchFamily="2" charset="0"/>
              <a:cs typeface="Arial"/>
            </a:endParaRPr>
          </a:p>
        </p:txBody>
      </p:sp>
      <p:pic>
        <p:nvPicPr>
          <p:cNvPr id="4" name="Picture 3">
            <a:extLst>
              <a:ext uri="{FF2B5EF4-FFF2-40B4-BE49-F238E27FC236}">
                <a16:creationId xmlns:a16="http://schemas.microsoft.com/office/drawing/2014/main" id="{0DA5478C-BD13-5174-1AE6-F9A68B881A97}"/>
              </a:ext>
            </a:extLst>
          </p:cNvPr>
          <p:cNvPicPr>
            <a:picLocks noChangeAspect="1"/>
          </p:cNvPicPr>
          <p:nvPr/>
        </p:nvPicPr>
        <p:blipFill>
          <a:blip r:embed="rId2"/>
          <a:stretch>
            <a:fillRect/>
          </a:stretch>
        </p:blipFill>
        <p:spPr>
          <a:xfrm>
            <a:off x="6958641" y="2949438"/>
            <a:ext cx="4049816" cy="2294897"/>
          </a:xfrm>
          <a:prstGeom prst="rect">
            <a:avLst/>
          </a:prstGeom>
        </p:spPr>
      </p:pic>
      <p:pic>
        <p:nvPicPr>
          <p:cNvPr id="6" name="Picture 5">
            <a:extLst>
              <a:ext uri="{FF2B5EF4-FFF2-40B4-BE49-F238E27FC236}">
                <a16:creationId xmlns:a16="http://schemas.microsoft.com/office/drawing/2014/main" id="{CECFA171-60D7-AA00-FEB9-673538B93640}"/>
              </a:ext>
            </a:extLst>
          </p:cNvPr>
          <p:cNvPicPr>
            <a:picLocks noChangeAspect="1"/>
          </p:cNvPicPr>
          <p:nvPr/>
        </p:nvPicPr>
        <p:blipFill>
          <a:blip r:embed="rId3"/>
          <a:stretch>
            <a:fillRect/>
          </a:stretch>
        </p:blipFill>
        <p:spPr>
          <a:xfrm>
            <a:off x="2645759" y="2792492"/>
            <a:ext cx="3547251" cy="2108272"/>
          </a:xfrm>
          <a:prstGeom prst="rect">
            <a:avLst/>
          </a:prstGeom>
        </p:spPr>
      </p:pic>
    </p:spTree>
    <p:extLst>
      <p:ext uri="{BB962C8B-B14F-4D97-AF65-F5344CB8AC3E}">
        <p14:creationId xmlns:p14="http://schemas.microsoft.com/office/powerpoint/2010/main" val="1756611738"/>
      </p:ext>
    </p:extLst>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16173"/>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Reading Text Data into a Neural Network</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742922"/>
            <a:ext cx="8399972" cy="2624052"/>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Challenges of reading text data into a model:</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Variable length inputs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Converting a word to a number – Images are represented by pixels, which have a number value associated with them already, but how to convert words (or characters) to numbers? </a:t>
            </a:r>
          </a:p>
        </p:txBody>
      </p:sp>
      <p:pic>
        <p:nvPicPr>
          <p:cNvPr id="4" name="Picture 3">
            <a:extLst>
              <a:ext uri="{FF2B5EF4-FFF2-40B4-BE49-F238E27FC236}">
                <a16:creationId xmlns:a16="http://schemas.microsoft.com/office/drawing/2014/main" id="{8159D96D-D64B-0392-80C6-0FECF8358DB3}"/>
              </a:ext>
            </a:extLst>
          </p:cNvPr>
          <p:cNvPicPr>
            <a:picLocks noChangeAspect="1"/>
          </p:cNvPicPr>
          <p:nvPr/>
        </p:nvPicPr>
        <p:blipFill>
          <a:blip r:embed="rId2"/>
          <a:stretch>
            <a:fillRect/>
          </a:stretch>
        </p:blipFill>
        <p:spPr>
          <a:xfrm>
            <a:off x="10117016" y="88537"/>
            <a:ext cx="1993913" cy="1966411"/>
          </a:xfrm>
          <a:prstGeom prst="rect">
            <a:avLst/>
          </a:prstGeom>
        </p:spPr>
      </p:pic>
    </p:spTree>
    <p:extLst>
      <p:ext uri="{BB962C8B-B14F-4D97-AF65-F5344CB8AC3E}">
        <p14:creationId xmlns:p14="http://schemas.microsoft.com/office/powerpoint/2010/main" val="3374229003"/>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16173"/>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Reading Text Data into a Neural Network</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742922"/>
            <a:ext cx="8399972" cy="2624052"/>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Challenges of reading text data into a model:</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Variable length inputs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Converting a word to a number – Images are represented by pixels, which have a number value associated with them already, but how to convert words (or characters) to numbers? </a:t>
            </a: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2759089" cy="246221"/>
          </a:xfrm>
          <a:prstGeom prst="rect">
            <a:avLst/>
          </a:prstGeom>
          <a:noFill/>
        </p:spPr>
        <p:txBody>
          <a:bodyPr wrap="none" rtlCol="0">
            <a:spAutoFit/>
          </a:bodyPr>
          <a:lstStyle/>
          <a:p>
            <a:r>
              <a:rPr lang="en-US" sz="1000" dirty="0">
                <a:hlinkClick r:id="rId2"/>
              </a:rPr>
              <a:t>https://tiktokenizer.vercel.app/?encoder=gpt2</a:t>
            </a:r>
            <a:r>
              <a:rPr lang="en-US" sz="1000" dirty="0"/>
              <a:t> </a:t>
            </a:r>
          </a:p>
        </p:txBody>
      </p:sp>
      <p:pic>
        <p:nvPicPr>
          <p:cNvPr id="4" name="Picture 3">
            <a:extLst>
              <a:ext uri="{FF2B5EF4-FFF2-40B4-BE49-F238E27FC236}">
                <a16:creationId xmlns:a16="http://schemas.microsoft.com/office/drawing/2014/main" id="{9FD53BCE-B2A2-9761-6F1F-C1DB326FC029}"/>
              </a:ext>
            </a:extLst>
          </p:cNvPr>
          <p:cNvPicPr>
            <a:picLocks noChangeAspect="1"/>
          </p:cNvPicPr>
          <p:nvPr/>
        </p:nvPicPr>
        <p:blipFill rotWithShape="1">
          <a:blip r:embed="rId3"/>
          <a:srcRect b="48204"/>
          <a:stretch/>
        </p:blipFill>
        <p:spPr>
          <a:xfrm>
            <a:off x="2432050" y="3582786"/>
            <a:ext cx="7327900" cy="1789227"/>
          </a:xfrm>
          <a:prstGeom prst="rect">
            <a:avLst/>
          </a:prstGeom>
        </p:spPr>
      </p:pic>
      <p:pic>
        <p:nvPicPr>
          <p:cNvPr id="5" name="Picture 4">
            <a:extLst>
              <a:ext uri="{FF2B5EF4-FFF2-40B4-BE49-F238E27FC236}">
                <a16:creationId xmlns:a16="http://schemas.microsoft.com/office/drawing/2014/main" id="{FD278F04-1D50-C067-86E3-715B5AD7EB24}"/>
              </a:ext>
            </a:extLst>
          </p:cNvPr>
          <p:cNvPicPr>
            <a:picLocks noChangeAspect="1"/>
          </p:cNvPicPr>
          <p:nvPr/>
        </p:nvPicPr>
        <p:blipFill>
          <a:blip r:embed="rId4"/>
          <a:stretch>
            <a:fillRect/>
          </a:stretch>
        </p:blipFill>
        <p:spPr>
          <a:xfrm>
            <a:off x="10117016" y="88537"/>
            <a:ext cx="1993913" cy="1966411"/>
          </a:xfrm>
          <a:prstGeom prst="rect">
            <a:avLst/>
          </a:prstGeom>
        </p:spPr>
      </p:pic>
    </p:spTree>
    <p:extLst>
      <p:ext uri="{BB962C8B-B14F-4D97-AF65-F5344CB8AC3E}">
        <p14:creationId xmlns:p14="http://schemas.microsoft.com/office/powerpoint/2010/main" val="2486894954"/>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216173"/>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Reading Text Data into a Neural Network</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742922"/>
            <a:ext cx="8399972" cy="2624052"/>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Challenges of reading text data into a model:</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Variable length inputs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Converting a word to a number – Images are represented by pixels, which have a number value associated with them already, but how to convert words (or characters) to numbers? </a:t>
            </a: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2759089" cy="246221"/>
          </a:xfrm>
          <a:prstGeom prst="rect">
            <a:avLst/>
          </a:prstGeom>
          <a:noFill/>
        </p:spPr>
        <p:txBody>
          <a:bodyPr wrap="none" rtlCol="0">
            <a:spAutoFit/>
          </a:bodyPr>
          <a:lstStyle/>
          <a:p>
            <a:r>
              <a:rPr lang="en-US" sz="1000" dirty="0">
                <a:hlinkClick r:id="rId2"/>
              </a:rPr>
              <a:t>https://tiktokenizer.vercel.app/?encoder=gpt2</a:t>
            </a:r>
            <a:r>
              <a:rPr lang="en-US" sz="1000" dirty="0"/>
              <a:t> </a:t>
            </a:r>
          </a:p>
        </p:txBody>
      </p:sp>
      <p:pic>
        <p:nvPicPr>
          <p:cNvPr id="5" name="Picture 4">
            <a:extLst>
              <a:ext uri="{FF2B5EF4-FFF2-40B4-BE49-F238E27FC236}">
                <a16:creationId xmlns:a16="http://schemas.microsoft.com/office/drawing/2014/main" id="{F52475A1-1A9B-515F-300B-80C52D55F7EE}"/>
              </a:ext>
            </a:extLst>
          </p:cNvPr>
          <p:cNvPicPr>
            <a:picLocks noChangeAspect="1"/>
          </p:cNvPicPr>
          <p:nvPr/>
        </p:nvPicPr>
        <p:blipFill>
          <a:blip r:embed="rId3"/>
          <a:stretch>
            <a:fillRect/>
          </a:stretch>
        </p:blipFill>
        <p:spPr>
          <a:xfrm>
            <a:off x="2419350" y="3666685"/>
            <a:ext cx="7353300" cy="1993900"/>
          </a:xfrm>
          <a:prstGeom prst="rect">
            <a:avLst/>
          </a:prstGeom>
        </p:spPr>
      </p:pic>
      <p:pic>
        <p:nvPicPr>
          <p:cNvPr id="6" name="Picture 5">
            <a:extLst>
              <a:ext uri="{FF2B5EF4-FFF2-40B4-BE49-F238E27FC236}">
                <a16:creationId xmlns:a16="http://schemas.microsoft.com/office/drawing/2014/main" id="{A3493D45-B4A2-B7A6-6303-5F24A5E58BB3}"/>
              </a:ext>
            </a:extLst>
          </p:cNvPr>
          <p:cNvPicPr>
            <a:picLocks noChangeAspect="1"/>
          </p:cNvPicPr>
          <p:nvPr/>
        </p:nvPicPr>
        <p:blipFill>
          <a:blip r:embed="rId4"/>
          <a:stretch>
            <a:fillRect/>
          </a:stretch>
        </p:blipFill>
        <p:spPr>
          <a:xfrm>
            <a:off x="10117016" y="88537"/>
            <a:ext cx="1993913" cy="1966411"/>
          </a:xfrm>
          <a:prstGeom prst="rect">
            <a:avLst/>
          </a:prstGeom>
        </p:spPr>
      </p:pic>
    </p:spTree>
    <p:extLst>
      <p:ext uri="{BB962C8B-B14F-4D97-AF65-F5344CB8AC3E}">
        <p14:creationId xmlns:p14="http://schemas.microsoft.com/office/powerpoint/2010/main" val="726294887"/>
      </p:ext>
    </p:extLst>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15722"/>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Tokenization is often the culprit</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854791"/>
            <a:ext cx="8930636" cy="439376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Language model issues that are often related to tokenization:</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Not being able to do simple arithmetic</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Not working well in other languages (e.g. Japanese)</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Trouble spelling words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Trouble writing a word backwards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Glitch Tokens</a:t>
            </a:r>
          </a:p>
        </p:txBody>
      </p:sp>
    </p:spTree>
    <p:extLst>
      <p:ext uri="{BB962C8B-B14F-4D97-AF65-F5344CB8AC3E}">
        <p14:creationId xmlns:p14="http://schemas.microsoft.com/office/powerpoint/2010/main" val="2377845383"/>
      </p:ext>
    </p:extLst>
  </p:cSld>
  <p:clrMapOvr>
    <a:masterClrMapping/>
  </p:clrMapOvr>
  <p:transition>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626996" y="192431"/>
            <a:ext cx="9870751"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 Revolution Part 2: Language</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436496" y="719180"/>
            <a:ext cx="10565004"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2017 – </a:t>
            </a:r>
            <a:r>
              <a:rPr lang="en-US" sz="2000" b="1" spc="-10" dirty="0">
                <a:latin typeface="Avenir Medium" panose="02000503020000020003" pitchFamily="2" charset="0"/>
                <a:cs typeface="Arial"/>
              </a:rPr>
              <a:t>Transformer</a:t>
            </a:r>
            <a:r>
              <a:rPr lang="en-US" sz="2000" spc="-10" dirty="0">
                <a:latin typeface="Avenir Medium" panose="02000503020000020003" pitchFamily="2" charset="0"/>
                <a:cs typeface="Arial"/>
              </a:rPr>
              <a:t> architecture is released that emphasizes ‘Attention’ and both</a:t>
            </a:r>
          </a:p>
          <a:p>
            <a:pPr marL="1071910" lvl="1" indent="-342900">
              <a:spcBef>
                <a:spcPts val="662"/>
              </a:spcBef>
              <a:buClr>
                <a:srgbClr val="C00000"/>
              </a:buClr>
              <a:buAutoNum type="alphaLcParenR"/>
              <a:tabLst>
                <a:tab pos="625415" algn="l"/>
              </a:tabLst>
            </a:pPr>
            <a:r>
              <a:rPr lang="en-US" sz="2000" spc="-10" dirty="0">
                <a:latin typeface="Avenir Medium" panose="02000503020000020003" pitchFamily="2" charset="0"/>
                <a:cs typeface="Arial"/>
              </a:rPr>
              <a:t>outperforms existing language models and </a:t>
            </a:r>
          </a:p>
          <a:p>
            <a:pPr marL="1071910" lvl="1" indent="-342900">
              <a:spcBef>
                <a:spcPts val="662"/>
              </a:spcBef>
              <a:buClr>
                <a:srgbClr val="C00000"/>
              </a:buClr>
              <a:buAutoNum type="alphaLcParenR"/>
              <a:tabLst>
                <a:tab pos="625415" algn="l"/>
              </a:tabLst>
            </a:pPr>
            <a:r>
              <a:rPr lang="en-US" sz="2000" spc="-10" dirty="0">
                <a:latin typeface="Avenir Medium" panose="02000503020000020003" pitchFamily="2" charset="0"/>
                <a:cs typeface="Arial"/>
              </a:rPr>
              <a:t>can better utilize computing resources (allowing for larger models and datasets)</a:t>
            </a:r>
          </a:p>
        </p:txBody>
      </p:sp>
      <p:sp>
        <p:nvSpPr>
          <p:cNvPr id="2" name="TextBox 1">
            <a:extLst>
              <a:ext uri="{FF2B5EF4-FFF2-40B4-BE49-F238E27FC236}">
                <a16:creationId xmlns:a16="http://schemas.microsoft.com/office/drawing/2014/main" id="{56312325-F424-75B1-A081-D518B2738219}"/>
              </a:ext>
            </a:extLst>
          </p:cNvPr>
          <p:cNvSpPr txBox="1"/>
          <p:nvPr/>
        </p:nvSpPr>
        <p:spPr>
          <a:xfrm>
            <a:off x="2183443" y="5981110"/>
            <a:ext cx="8603637" cy="214354"/>
          </a:xfrm>
          <a:prstGeom prst="rect">
            <a:avLst/>
          </a:prstGeom>
          <a:noFill/>
        </p:spPr>
        <p:txBody>
          <a:bodyPr wrap="none" rtlCol="0">
            <a:spAutoFit/>
          </a:bodyPr>
          <a:lstStyle/>
          <a:p>
            <a:r>
              <a:rPr lang="en-US" sz="793" dirty="0">
                <a:latin typeface="Avenir Medium" panose="02000503020000020003" pitchFamily="2" charset="0"/>
              </a:rPr>
              <a:t>Vaswani, A., </a:t>
            </a:r>
            <a:r>
              <a:rPr lang="en-US" sz="793" dirty="0" err="1">
                <a:latin typeface="Avenir Medium" panose="02000503020000020003" pitchFamily="2" charset="0"/>
              </a:rPr>
              <a:t>Shazeer</a:t>
            </a:r>
            <a:r>
              <a:rPr lang="en-US" sz="793" dirty="0">
                <a:latin typeface="Avenir Medium" panose="02000503020000020003" pitchFamily="2" charset="0"/>
              </a:rPr>
              <a:t>, N., Parmar, N., </a:t>
            </a:r>
            <a:r>
              <a:rPr lang="en-US" sz="793" dirty="0" err="1">
                <a:latin typeface="Avenir Medium" panose="02000503020000020003" pitchFamily="2" charset="0"/>
              </a:rPr>
              <a:t>Uszkoreit</a:t>
            </a:r>
            <a:r>
              <a:rPr lang="en-US" sz="793" dirty="0">
                <a:latin typeface="Avenir Medium" panose="02000503020000020003" pitchFamily="2" charset="0"/>
              </a:rPr>
              <a:t>, J., Jones, L., Gomez, A. N., ... &amp; </a:t>
            </a:r>
            <a:r>
              <a:rPr lang="en-US" sz="793" dirty="0" err="1">
                <a:latin typeface="Avenir Medium" panose="02000503020000020003" pitchFamily="2" charset="0"/>
              </a:rPr>
              <a:t>Polosukhin</a:t>
            </a:r>
            <a:r>
              <a:rPr lang="en-US" sz="793" dirty="0">
                <a:latin typeface="Avenir Medium" panose="02000503020000020003" pitchFamily="2" charset="0"/>
              </a:rPr>
              <a:t>, I. (2017). Attention is all you need. Advances in neural information processing systems, 30.</a:t>
            </a:r>
          </a:p>
        </p:txBody>
      </p:sp>
      <p:pic>
        <p:nvPicPr>
          <p:cNvPr id="1026" name="Picture 2">
            <a:extLst>
              <a:ext uri="{FF2B5EF4-FFF2-40B4-BE49-F238E27FC236}">
                <a16:creationId xmlns:a16="http://schemas.microsoft.com/office/drawing/2014/main" id="{A55C4BCF-C7A6-C32C-A889-CB056AD592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 r="55074"/>
          <a:stretch/>
        </p:blipFill>
        <p:spPr bwMode="auto">
          <a:xfrm rot="5400000">
            <a:off x="2680936" y="2280449"/>
            <a:ext cx="3477328"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525683"/>
      </p:ext>
    </p:extLst>
  </p:cSld>
  <p:clrMapOvr>
    <a:masterClrMapping/>
  </p:clrMapOvr>
  <p:transition>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626996" y="192431"/>
            <a:ext cx="9870751"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Deep Learning Revolution Part 2: Language</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436496" y="719180"/>
            <a:ext cx="10565004"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2017 – </a:t>
            </a:r>
            <a:r>
              <a:rPr lang="en-US" sz="2000" b="1" spc="-10" dirty="0">
                <a:latin typeface="Avenir Medium" panose="02000503020000020003" pitchFamily="2" charset="0"/>
                <a:cs typeface="Arial"/>
              </a:rPr>
              <a:t>Transformer</a:t>
            </a:r>
            <a:r>
              <a:rPr lang="en-US" sz="2000" spc="-10" dirty="0">
                <a:latin typeface="Avenir Medium" panose="02000503020000020003" pitchFamily="2" charset="0"/>
                <a:cs typeface="Arial"/>
              </a:rPr>
              <a:t> architecture is released that emphasizes ‘Attention’ and both</a:t>
            </a:r>
          </a:p>
          <a:p>
            <a:pPr marL="1071910" lvl="1" indent="-342900">
              <a:spcBef>
                <a:spcPts val="662"/>
              </a:spcBef>
              <a:buClr>
                <a:srgbClr val="C00000"/>
              </a:buClr>
              <a:buAutoNum type="alphaLcParenR"/>
              <a:tabLst>
                <a:tab pos="625415" algn="l"/>
              </a:tabLst>
            </a:pPr>
            <a:r>
              <a:rPr lang="en-US" sz="2000" spc="-10" dirty="0">
                <a:latin typeface="Avenir Medium" panose="02000503020000020003" pitchFamily="2" charset="0"/>
                <a:cs typeface="Arial"/>
              </a:rPr>
              <a:t>outperforms existing language models and </a:t>
            </a:r>
          </a:p>
          <a:p>
            <a:pPr marL="1071910" lvl="1" indent="-342900">
              <a:spcBef>
                <a:spcPts val="662"/>
              </a:spcBef>
              <a:buClr>
                <a:srgbClr val="C00000"/>
              </a:buClr>
              <a:buAutoNum type="alphaLcParenR"/>
              <a:tabLst>
                <a:tab pos="625415" algn="l"/>
              </a:tabLst>
            </a:pPr>
            <a:r>
              <a:rPr lang="en-US" sz="2000" spc="-10" dirty="0">
                <a:latin typeface="Avenir Medium" panose="02000503020000020003" pitchFamily="2" charset="0"/>
                <a:cs typeface="Arial"/>
              </a:rPr>
              <a:t>can better utilize computing resources (allowing for larger models and datasets)</a:t>
            </a:r>
          </a:p>
        </p:txBody>
      </p:sp>
      <p:sp>
        <p:nvSpPr>
          <p:cNvPr id="2" name="TextBox 1">
            <a:extLst>
              <a:ext uri="{FF2B5EF4-FFF2-40B4-BE49-F238E27FC236}">
                <a16:creationId xmlns:a16="http://schemas.microsoft.com/office/drawing/2014/main" id="{56312325-F424-75B1-A081-D518B2738219}"/>
              </a:ext>
            </a:extLst>
          </p:cNvPr>
          <p:cNvSpPr txBox="1"/>
          <p:nvPr/>
        </p:nvSpPr>
        <p:spPr>
          <a:xfrm>
            <a:off x="2183443" y="5981110"/>
            <a:ext cx="8603637" cy="214354"/>
          </a:xfrm>
          <a:prstGeom prst="rect">
            <a:avLst/>
          </a:prstGeom>
          <a:noFill/>
        </p:spPr>
        <p:txBody>
          <a:bodyPr wrap="none" rtlCol="0">
            <a:spAutoFit/>
          </a:bodyPr>
          <a:lstStyle/>
          <a:p>
            <a:r>
              <a:rPr lang="en-US" sz="793" dirty="0">
                <a:latin typeface="Avenir Medium" panose="02000503020000020003" pitchFamily="2" charset="0"/>
              </a:rPr>
              <a:t>Vaswani, A., </a:t>
            </a:r>
            <a:r>
              <a:rPr lang="en-US" sz="793" dirty="0" err="1">
                <a:latin typeface="Avenir Medium" panose="02000503020000020003" pitchFamily="2" charset="0"/>
              </a:rPr>
              <a:t>Shazeer</a:t>
            </a:r>
            <a:r>
              <a:rPr lang="en-US" sz="793" dirty="0">
                <a:latin typeface="Avenir Medium" panose="02000503020000020003" pitchFamily="2" charset="0"/>
              </a:rPr>
              <a:t>, N., Parmar, N., </a:t>
            </a:r>
            <a:r>
              <a:rPr lang="en-US" sz="793" dirty="0" err="1">
                <a:latin typeface="Avenir Medium" panose="02000503020000020003" pitchFamily="2" charset="0"/>
              </a:rPr>
              <a:t>Uszkoreit</a:t>
            </a:r>
            <a:r>
              <a:rPr lang="en-US" sz="793" dirty="0">
                <a:latin typeface="Avenir Medium" panose="02000503020000020003" pitchFamily="2" charset="0"/>
              </a:rPr>
              <a:t>, J., Jones, L., Gomez, A. N., ... &amp; </a:t>
            </a:r>
            <a:r>
              <a:rPr lang="en-US" sz="793" dirty="0" err="1">
                <a:latin typeface="Avenir Medium" panose="02000503020000020003" pitchFamily="2" charset="0"/>
              </a:rPr>
              <a:t>Polosukhin</a:t>
            </a:r>
            <a:r>
              <a:rPr lang="en-US" sz="793" dirty="0">
                <a:latin typeface="Avenir Medium" panose="02000503020000020003" pitchFamily="2" charset="0"/>
              </a:rPr>
              <a:t>, I. (2017). Attention is all you need. Advances in neural information processing systems, 30.</a:t>
            </a:r>
          </a:p>
        </p:txBody>
      </p:sp>
      <p:pic>
        <p:nvPicPr>
          <p:cNvPr id="1026" name="Picture 2">
            <a:extLst>
              <a:ext uri="{FF2B5EF4-FFF2-40B4-BE49-F238E27FC236}">
                <a16:creationId xmlns:a16="http://schemas.microsoft.com/office/drawing/2014/main" id="{A55C4BCF-C7A6-C32C-A889-CB056AD592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4" r="55074"/>
          <a:stretch/>
        </p:blipFill>
        <p:spPr bwMode="auto">
          <a:xfrm rot="5400000">
            <a:off x="2680936" y="2280449"/>
            <a:ext cx="3477328"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FFC48E1-910B-CFC3-5F81-D744B78D42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76"/>
          <a:stretch/>
        </p:blipFill>
        <p:spPr bwMode="auto">
          <a:xfrm rot="5400000">
            <a:off x="6400879" y="2379677"/>
            <a:ext cx="367578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562179"/>
      </p:ext>
    </p:extLst>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15722"/>
            <a:ext cx="898143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Transformers become prevailing architecture</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576941"/>
            <a:ext cx="10246356" cy="154939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1900" spc="-10" dirty="0">
                <a:latin typeface="Avenir Medium" panose="02000503020000020003" pitchFamily="2" charset="0"/>
                <a:cs typeface="Arial"/>
              </a:rPr>
              <a:t>2018</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Google releases BERT (… Transformers)</a:t>
            </a:r>
          </a:p>
          <a:p>
            <a:pPr marL="557560" indent="-285750">
              <a:spcBef>
                <a:spcPts val="662"/>
              </a:spcBef>
              <a:buClr>
                <a:srgbClr val="D11241"/>
              </a:buClr>
              <a:buFont typeface="Wingdings" pitchFamily="2" charset="2"/>
              <a:buChar char="Ø"/>
              <a:tabLst>
                <a:tab pos="625415" algn="l"/>
              </a:tabLst>
            </a:pPr>
            <a:r>
              <a:rPr lang="en-US" sz="1900" spc="-10" dirty="0" err="1">
                <a:latin typeface="Avenir Medium" panose="02000503020000020003" pitchFamily="2" charset="0"/>
                <a:cs typeface="Arial"/>
              </a:rPr>
              <a:t>OpenAI</a:t>
            </a:r>
            <a:r>
              <a:rPr lang="en-US" sz="1900" spc="-10" dirty="0">
                <a:latin typeface="Avenir Medium" panose="02000503020000020003" pitchFamily="2" charset="0"/>
                <a:cs typeface="Arial"/>
              </a:rPr>
              <a:t> releases GPT-1 (Generative Pre-trained Transformer)</a:t>
            </a:r>
          </a:p>
          <a:p>
            <a:pPr marL="557560" indent="-285750">
              <a:spcBef>
                <a:spcPts val="662"/>
              </a:spcBef>
              <a:buClr>
                <a:srgbClr val="D11241"/>
              </a:buClr>
              <a:buFont typeface="Wingdings" pitchFamily="2" charset="2"/>
              <a:buChar char="Ø"/>
              <a:tabLst>
                <a:tab pos="625415" algn="l"/>
              </a:tabLst>
            </a:pPr>
            <a:endParaRPr lang="en-US" sz="19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3259226" cy="246221"/>
          </a:xfrm>
          <a:prstGeom prst="rect">
            <a:avLst/>
          </a:prstGeom>
          <a:noFill/>
        </p:spPr>
        <p:txBody>
          <a:bodyPr wrap="none" rtlCol="0">
            <a:spAutoFit/>
          </a:bodyPr>
          <a:lstStyle/>
          <a:p>
            <a:r>
              <a:rPr lang="en-US" sz="1000" dirty="0"/>
              <a:t>* </a:t>
            </a:r>
            <a:r>
              <a:rPr lang="en-US" sz="1000" dirty="0">
                <a:hlinkClick r:id="rId2"/>
              </a:rPr>
              <a:t>https://openai.com/research/better-language-models</a:t>
            </a:r>
            <a:r>
              <a:rPr lang="en-US" sz="1000" dirty="0"/>
              <a:t> </a:t>
            </a:r>
          </a:p>
        </p:txBody>
      </p:sp>
    </p:spTree>
    <p:extLst>
      <p:ext uri="{BB962C8B-B14F-4D97-AF65-F5344CB8AC3E}">
        <p14:creationId xmlns:p14="http://schemas.microsoft.com/office/powerpoint/2010/main" val="3046320745"/>
      </p:ext>
    </p:extLst>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15722"/>
            <a:ext cx="898143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Transformers become prevailing architecture</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576941"/>
            <a:ext cx="10246356" cy="3460178"/>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1900" spc="-10" dirty="0">
                <a:latin typeface="Avenir Medium" panose="02000503020000020003" pitchFamily="2" charset="0"/>
                <a:cs typeface="Arial"/>
              </a:rPr>
              <a:t>2018</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Google releases BERT (… Transformers)</a:t>
            </a:r>
          </a:p>
          <a:p>
            <a:pPr marL="557560" indent="-285750">
              <a:spcBef>
                <a:spcPts val="662"/>
              </a:spcBef>
              <a:buClr>
                <a:srgbClr val="D11241"/>
              </a:buClr>
              <a:buFont typeface="Wingdings" pitchFamily="2" charset="2"/>
              <a:buChar char="Ø"/>
              <a:tabLst>
                <a:tab pos="625415" algn="l"/>
              </a:tabLst>
            </a:pPr>
            <a:r>
              <a:rPr lang="en-US" sz="1900" spc="-10" dirty="0" err="1">
                <a:latin typeface="Avenir Medium" panose="02000503020000020003" pitchFamily="2" charset="0"/>
                <a:cs typeface="Arial"/>
              </a:rPr>
              <a:t>OpenAI</a:t>
            </a:r>
            <a:r>
              <a:rPr lang="en-US" sz="1900" spc="-10" dirty="0">
                <a:latin typeface="Avenir Medium" panose="02000503020000020003" pitchFamily="2" charset="0"/>
                <a:cs typeface="Arial"/>
              </a:rPr>
              <a:t> releases GPT-1 (Generative Pre-trained Transformer)</a:t>
            </a:r>
          </a:p>
          <a:p>
            <a:pPr marL="557560" indent="-285750">
              <a:spcBef>
                <a:spcPts val="662"/>
              </a:spcBef>
              <a:buClr>
                <a:srgbClr val="D11241"/>
              </a:buClr>
              <a:buFont typeface="Wingdings" pitchFamily="2" charset="2"/>
              <a:buChar char="Ø"/>
              <a:tabLst>
                <a:tab pos="625415" algn="l"/>
              </a:tabLst>
            </a:pPr>
            <a:endParaRPr lang="en-US" sz="1900" spc="-10" dirty="0">
              <a:latin typeface="Avenir Medium" panose="02000503020000020003" pitchFamily="2" charset="0"/>
              <a:cs typeface="Arial"/>
            </a:endParaRPr>
          </a:p>
          <a:p>
            <a:pPr marL="271810">
              <a:spcBef>
                <a:spcPts val="662"/>
              </a:spcBef>
              <a:buClr>
                <a:srgbClr val="D11241"/>
              </a:buClr>
              <a:tabLst>
                <a:tab pos="625415" algn="l"/>
              </a:tabLst>
            </a:pPr>
            <a:r>
              <a:rPr lang="en-US" sz="1900" spc="-10" dirty="0">
                <a:latin typeface="Avenir Medium" panose="02000503020000020003" pitchFamily="2" charset="0"/>
                <a:cs typeface="Arial"/>
              </a:rPr>
              <a:t>2019 (models begin to reach level of human-generated text)</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Google releases T5 (… Transformer)</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Meta releases BART (… Transformer)</a:t>
            </a:r>
          </a:p>
          <a:p>
            <a:pPr marL="557560" indent="-285750">
              <a:spcBef>
                <a:spcPts val="662"/>
              </a:spcBef>
              <a:buClr>
                <a:srgbClr val="D11241"/>
              </a:buClr>
              <a:buFont typeface="Wingdings" pitchFamily="2" charset="2"/>
              <a:buChar char="Ø"/>
              <a:tabLst>
                <a:tab pos="625415" algn="l"/>
              </a:tabLst>
            </a:pPr>
            <a:r>
              <a:rPr lang="en-US" sz="1900" spc="-10" dirty="0" err="1">
                <a:latin typeface="Avenir Medium" panose="02000503020000020003" pitchFamily="2" charset="0"/>
                <a:cs typeface="Arial"/>
              </a:rPr>
              <a:t>OpenAI</a:t>
            </a:r>
            <a:r>
              <a:rPr lang="en-US" sz="1900" spc="-10" dirty="0">
                <a:latin typeface="Avenir Medium" panose="02000503020000020003" pitchFamily="2" charset="0"/>
                <a:cs typeface="Arial"/>
              </a:rPr>
              <a:t> releases GPT-2*</a:t>
            </a:r>
          </a:p>
          <a:p>
            <a:pPr marL="271810">
              <a:spcBef>
                <a:spcPts val="662"/>
              </a:spcBef>
              <a:buClr>
                <a:srgbClr val="D11241"/>
              </a:buClr>
              <a:tabLst>
                <a:tab pos="625415" algn="l"/>
              </a:tabLst>
            </a:pPr>
            <a:endParaRPr lang="en-US" sz="19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3259226" cy="246221"/>
          </a:xfrm>
          <a:prstGeom prst="rect">
            <a:avLst/>
          </a:prstGeom>
          <a:noFill/>
        </p:spPr>
        <p:txBody>
          <a:bodyPr wrap="none" rtlCol="0">
            <a:spAutoFit/>
          </a:bodyPr>
          <a:lstStyle/>
          <a:p>
            <a:r>
              <a:rPr lang="en-US" sz="1000" dirty="0"/>
              <a:t>* </a:t>
            </a:r>
            <a:r>
              <a:rPr lang="en-US" sz="1000" dirty="0">
                <a:hlinkClick r:id="rId2"/>
              </a:rPr>
              <a:t>https://openai.com/research/better-language-models</a:t>
            </a:r>
            <a:r>
              <a:rPr lang="en-US" sz="1000" dirty="0"/>
              <a:t> </a:t>
            </a:r>
          </a:p>
        </p:txBody>
      </p:sp>
    </p:spTree>
    <p:extLst>
      <p:ext uri="{BB962C8B-B14F-4D97-AF65-F5344CB8AC3E}">
        <p14:creationId xmlns:p14="http://schemas.microsoft.com/office/powerpoint/2010/main" val="3670312881"/>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E2F4-034E-A280-547F-7E03B509F29A}"/>
              </a:ext>
            </a:extLst>
          </p:cNvPr>
          <p:cNvSpPr>
            <a:spLocks noGrp="1"/>
          </p:cNvSpPr>
          <p:nvPr>
            <p:ph type="ctrTitle"/>
          </p:nvPr>
        </p:nvSpPr>
        <p:spPr>
          <a:xfrm>
            <a:off x="942561" y="3039432"/>
            <a:ext cx="10306878" cy="779136"/>
          </a:xfrm>
        </p:spPr>
        <p:txBody>
          <a:bodyPr/>
          <a:lstStyle/>
          <a:p>
            <a:pPr algn="ctr"/>
            <a:r>
              <a:rPr lang="en-US" dirty="0"/>
              <a:t>A History of Artificial Intelligence</a:t>
            </a:r>
          </a:p>
        </p:txBody>
      </p:sp>
    </p:spTree>
    <p:extLst>
      <p:ext uri="{BB962C8B-B14F-4D97-AF65-F5344CB8AC3E}">
        <p14:creationId xmlns:p14="http://schemas.microsoft.com/office/powerpoint/2010/main" val="114003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15722"/>
            <a:ext cx="898143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Transformers become prevailing architecture</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576941"/>
            <a:ext cx="10246356" cy="537095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1900" spc="-10" dirty="0">
                <a:latin typeface="Avenir Medium" panose="02000503020000020003" pitchFamily="2" charset="0"/>
                <a:cs typeface="Arial"/>
              </a:rPr>
              <a:t>2018</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Google releases BERT (… Transformers)</a:t>
            </a:r>
          </a:p>
          <a:p>
            <a:pPr marL="557560" indent="-285750">
              <a:spcBef>
                <a:spcPts val="662"/>
              </a:spcBef>
              <a:buClr>
                <a:srgbClr val="D11241"/>
              </a:buClr>
              <a:buFont typeface="Wingdings" pitchFamily="2" charset="2"/>
              <a:buChar char="Ø"/>
              <a:tabLst>
                <a:tab pos="625415" algn="l"/>
              </a:tabLst>
            </a:pPr>
            <a:r>
              <a:rPr lang="en-US" sz="1900" spc="-10" dirty="0" err="1">
                <a:latin typeface="Avenir Medium" panose="02000503020000020003" pitchFamily="2" charset="0"/>
                <a:cs typeface="Arial"/>
              </a:rPr>
              <a:t>OpenAI</a:t>
            </a:r>
            <a:r>
              <a:rPr lang="en-US" sz="1900" spc="-10" dirty="0">
                <a:latin typeface="Avenir Medium" panose="02000503020000020003" pitchFamily="2" charset="0"/>
                <a:cs typeface="Arial"/>
              </a:rPr>
              <a:t> releases GPT-1 (Generative Pre-trained Transformer)</a:t>
            </a:r>
          </a:p>
          <a:p>
            <a:pPr marL="557560" indent="-285750">
              <a:spcBef>
                <a:spcPts val="662"/>
              </a:spcBef>
              <a:buClr>
                <a:srgbClr val="D11241"/>
              </a:buClr>
              <a:buFont typeface="Wingdings" pitchFamily="2" charset="2"/>
              <a:buChar char="Ø"/>
              <a:tabLst>
                <a:tab pos="625415" algn="l"/>
              </a:tabLst>
            </a:pPr>
            <a:endParaRPr lang="en-US" sz="1900" spc="-10" dirty="0">
              <a:latin typeface="Avenir Medium" panose="02000503020000020003" pitchFamily="2" charset="0"/>
              <a:cs typeface="Arial"/>
            </a:endParaRPr>
          </a:p>
          <a:p>
            <a:pPr marL="271810">
              <a:spcBef>
                <a:spcPts val="662"/>
              </a:spcBef>
              <a:buClr>
                <a:srgbClr val="D11241"/>
              </a:buClr>
              <a:tabLst>
                <a:tab pos="625415" algn="l"/>
              </a:tabLst>
            </a:pPr>
            <a:r>
              <a:rPr lang="en-US" sz="1900" spc="-10" dirty="0">
                <a:latin typeface="Avenir Medium" panose="02000503020000020003" pitchFamily="2" charset="0"/>
                <a:cs typeface="Arial"/>
              </a:rPr>
              <a:t>2019 (models begin to reach level of human-generated text)</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Google releases T5 (… Transformer)</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Meta releases BART (… Transformer)</a:t>
            </a:r>
          </a:p>
          <a:p>
            <a:pPr marL="557560" indent="-285750">
              <a:spcBef>
                <a:spcPts val="662"/>
              </a:spcBef>
              <a:buClr>
                <a:srgbClr val="D11241"/>
              </a:buClr>
              <a:buFont typeface="Wingdings" pitchFamily="2" charset="2"/>
              <a:buChar char="Ø"/>
              <a:tabLst>
                <a:tab pos="625415" algn="l"/>
              </a:tabLst>
            </a:pPr>
            <a:r>
              <a:rPr lang="en-US" sz="1900" spc="-10" dirty="0" err="1">
                <a:latin typeface="Avenir Medium" panose="02000503020000020003" pitchFamily="2" charset="0"/>
                <a:cs typeface="Arial"/>
              </a:rPr>
              <a:t>OpenAI</a:t>
            </a:r>
            <a:r>
              <a:rPr lang="en-US" sz="1900" spc="-10" dirty="0">
                <a:latin typeface="Avenir Medium" panose="02000503020000020003" pitchFamily="2" charset="0"/>
                <a:cs typeface="Arial"/>
              </a:rPr>
              <a:t> releases GPT-2*</a:t>
            </a:r>
          </a:p>
          <a:p>
            <a:pPr marL="271810">
              <a:spcBef>
                <a:spcPts val="662"/>
              </a:spcBef>
              <a:buClr>
                <a:srgbClr val="D11241"/>
              </a:buClr>
              <a:tabLst>
                <a:tab pos="625415" algn="l"/>
              </a:tabLst>
            </a:pPr>
            <a:endParaRPr lang="en-US" sz="1900" spc="-10" dirty="0">
              <a:latin typeface="Avenir Medium" panose="02000503020000020003" pitchFamily="2" charset="0"/>
              <a:cs typeface="Arial"/>
            </a:endParaRPr>
          </a:p>
          <a:p>
            <a:pPr marL="271810">
              <a:spcBef>
                <a:spcPts val="662"/>
              </a:spcBef>
              <a:buClr>
                <a:srgbClr val="D11241"/>
              </a:buClr>
              <a:tabLst>
                <a:tab pos="625415" algn="l"/>
              </a:tabLst>
            </a:pPr>
            <a:r>
              <a:rPr lang="en-US" sz="1900" spc="-10" dirty="0">
                <a:latin typeface="Avenir Medium" panose="02000503020000020003" pitchFamily="2" charset="0"/>
                <a:cs typeface="Arial"/>
              </a:rPr>
              <a:t>2020</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GPT-3</a:t>
            </a:r>
          </a:p>
          <a:p>
            <a:pPr marL="271810">
              <a:spcBef>
                <a:spcPts val="662"/>
              </a:spcBef>
              <a:buClr>
                <a:srgbClr val="D11241"/>
              </a:buClr>
              <a:tabLst>
                <a:tab pos="625415" algn="l"/>
              </a:tabLst>
            </a:pPr>
            <a:endParaRPr lang="en-US" sz="1900" spc="-10" dirty="0">
              <a:latin typeface="Avenir Medium" panose="02000503020000020003" pitchFamily="2" charset="0"/>
              <a:cs typeface="Arial"/>
            </a:endParaRPr>
          </a:p>
          <a:p>
            <a:pPr marL="271810">
              <a:spcBef>
                <a:spcPts val="662"/>
              </a:spcBef>
              <a:buClr>
                <a:srgbClr val="D11241"/>
              </a:buClr>
              <a:tabLst>
                <a:tab pos="625415" algn="l"/>
              </a:tabLst>
            </a:pPr>
            <a:r>
              <a:rPr lang="en-US" sz="1900" spc="-10" dirty="0">
                <a:latin typeface="Avenir Medium" panose="02000503020000020003" pitchFamily="2" charset="0"/>
                <a:cs typeface="Arial"/>
              </a:rPr>
              <a:t>2021</a:t>
            </a:r>
          </a:p>
          <a:p>
            <a:pPr marL="557560" indent="-285750">
              <a:spcBef>
                <a:spcPts val="662"/>
              </a:spcBef>
              <a:buClr>
                <a:srgbClr val="D11241"/>
              </a:buClr>
              <a:buFont typeface="Wingdings" pitchFamily="2" charset="2"/>
              <a:buChar char="Ø"/>
              <a:tabLst>
                <a:tab pos="625415" algn="l"/>
              </a:tabLst>
            </a:pPr>
            <a:r>
              <a:rPr lang="en-US" sz="1900" spc="-10" dirty="0">
                <a:latin typeface="Avenir Medium" panose="02000503020000020003" pitchFamily="2" charset="0"/>
                <a:cs typeface="Arial"/>
              </a:rPr>
              <a:t>GPT-J, GPT-Neo, and other open-source models</a:t>
            </a: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3259226" cy="246221"/>
          </a:xfrm>
          <a:prstGeom prst="rect">
            <a:avLst/>
          </a:prstGeom>
          <a:noFill/>
        </p:spPr>
        <p:txBody>
          <a:bodyPr wrap="none" rtlCol="0">
            <a:spAutoFit/>
          </a:bodyPr>
          <a:lstStyle/>
          <a:p>
            <a:r>
              <a:rPr lang="en-US" sz="1000" dirty="0"/>
              <a:t>* </a:t>
            </a:r>
            <a:r>
              <a:rPr lang="en-US" sz="1000" dirty="0">
                <a:hlinkClick r:id="rId2"/>
              </a:rPr>
              <a:t>https://openai.com/research/better-language-models</a:t>
            </a:r>
            <a:r>
              <a:rPr lang="en-US" sz="1000" dirty="0"/>
              <a:t> </a:t>
            </a:r>
          </a:p>
        </p:txBody>
      </p:sp>
    </p:spTree>
    <p:extLst>
      <p:ext uri="{BB962C8B-B14F-4D97-AF65-F5344CB8AC3E}">
        <p14:creationId xmlns:p14="http://schemas.microsoft.com/office/powerpoint/2010/main" val="1882748453"/>
      </p:ext>
    </p:extLst>
  </p:cSld>
  <p:clrMapOvr>
    <a:masterClrMapping/>
  </p:clrMapOvr>
  <p:transition>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15722"/>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Transformers became prevailing architecture, but…</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651482"/>
            <a:ext cx="8930636" cy="549663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Transformer-based models still did produce output that aligned with human intentions/expectations </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r>
              <a:rPr lang="en-US" sz="2000" u="sng" spc="-10" dirty="0">
                <a:latin typeface="Avenir Medium" panose="02000503020000020003" pitchFamily="2" charset="0"/>
                <a:cs typeface="Arial"/>
              </a:rPr>
              <a:t>Example with GPT-3*</a:t>
            </a:r>
          </a:p>
          <a:p>
            <a:pPr marL="557560" indent="-28575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729010" lvl="1">
              <a:spcBef>
                <a:spcPts val="662"/>
              </a:spcBef>
              <a:buClr>
                <a:srgbClr val="D11241"/>
              </a:buClr>
              <a:tabLst>
                <a:tab pos="625415" algn="l"/>
              </a:tabLst>
            </a:pPr>
            <a:r>
              <a:rPr lang="en-US" sz="2000" spc="-10" dirty="0">
                <a:latin typeface="Avenir Medium" panose="02000503020000020003" pitchFamily="2" charset="0"/>
                <a:cs typeface="Arial"/>
              </a:rPr>
              <a:t>Human Prompt/Input: </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Explain the moon landing to a 6 year old in a few sentences.</a:t>
            </a:r>
          </a:p>
          <a:p>
            <a:pPr marL="729010" lvl="1">
              <a:spcBef>
                <a:spcPts val="662"/>
              </a:spcBef>
              <a:buClr>
                <a:srgbClr val="D11241"/>
              </a:buClr>
              <a:tabLst>
                <a:tab pos="625415" algn="l"/>
              </a:tabLst>
            </a:pPr>
            <a:endParaRPr lang="en-US" sz="2000" spc="-10" dirty="0">
              <a:latin typeface="Avenir Medium" panose="02000503020000020003" pitchFamily="2" charset="0"/>
              <a:cs typeface="Arial"/>
            </a:endParaRPr>
          </a:p>
          <a:p>
            <a:pPr marL="729010" lvl="1">
              <a:spcBef>
                <a:spcPts val="662"/>
              </a:spcBef>
              <a:buClr>
                <a:srgbClr val="D11241"/>
              </a:buClr>
              <a:tabLst>
                <a:tab pos="625415" algn="l"/>
              </a:tabLst>
            </a:pPr>
            <a:r>
              <a:rPr lang="en-US" sz="2000" spc="-10" dirty="0">
                <a:latin typeface="Avenir Medium" panose="02000503020000020003" pitchFamily="2" charset="0"/>
                <a:cs typeface="Arial"/>
              </a:rPr>
              <a:t>GPT-3 Output: </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Explain the theory of gravity to a 6 year old. </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Explain the theory of relativity to a 6 year old in a few sentences.</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Explain the big bang theory to a 6 year old. </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Explain evolution to a 6 year old.</a:t>
            </a:r>
          </a:p>
          <a:p>
            <a:pPr marL="729010" lvl="1">
              <a:spcBef>
                <a:spcPts val="662"/>
              </a:spcBef>
              <a:buClr>
                <a:srgbClr val="D11241"/>
              </a:buClr>
              <a:tabLst>
                <a:tab pos="625415" algn="l"/>
              </a:tabLst>
            </a:pPr>
            <a:endParaRPr lang="en-US" sz="20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3034805" cy="246221"/>
          </a:xfrm>
          <a:prstGeom prst="rect">
            <a:avLst/>
          </a:prstGeom>
          <a:noFill/>
        </p:spPr>
        <p:txBody>
          <a:bodyPr wrap="none" rtlCol="0">
            <a:spAutoFit/>
          </a:bodyPr>
          <a:lstStyle/>
          <a:p>
            <a:r>
              <a:rPr lang="en-US" sz="1000" dirty="0"/>
              <a:t>* </a:t>
            </a:r>
            <a:r>
              <a:rPr lang="en-US" sz="1000" dirty="0">
                <a:hlinkClick r:id="rId2"/>
              </a:rPr>
              <a:t>https://openai.com/research/instruction-following</a:t>
            </a:r>
            <a:r>
              <a:rPr lang="en-US" sz="1000" dirty="0"/>
              <a:t> </a:t>
            </a:r>
          </a:p>
        </p:txBody>
      </p:sp>
    </p:spTree>
    <p:extLst>
      <p:ext uri="{BB962C8B-B14F-4D97-AF65-F5344CB8AC3E}">
        <p14:creationId xmlns:p14="http://schemas.microsoft.com/office/powerpoint/2010/main" val="1019101570"/>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044" y="115722"/>
            <a:ext cx="9884406"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Transformers became prevailing architecture, but…</a:t>
            </a:r>
            <a:endParaRPr lang="en-US" sz="3200" spc="20" dirty="0">
              <a:latin typeface="Avenir Medium" panose="02000503020000020003" pitchFamily="2" charset="0"/>
              <a:cs typeface="Arial"/>
            </a:endParaRPr>
          </a:p>
        </p:txBody>
      </p:sp>
      <p:sp>
        <p:nvSpPr>
          <p:cNvPr id="3" name="object 11">
            <a:extLst>
              <a:ext uri="{FF2B5EF4-FFF2-40B4-BE49-F238E27FC236}">
                <a16:creationId xmlns:a16="http://schemas.microsoft.com/office/drawing/2014/main" id="{91217B26-F5B7-2DE4-8297-A73922C748A8}"/>
              </a:ext>
            </a:extLst>
          </p:cNvPr>
          <p:cNvSpPr txBox="1"/>
          <p:nvPr/>
        </p:nvSpPr>
        <p:spPr>
          <a:xfrm>
            <a:off x="1717044" y="651482"/>
            <a:ext cx="8930636" cy="4611775"/>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Transformer-based models still did produce output that aligned with human intentions/expectations </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r>
              <a:rPr lang="en-US" sz="2000" u="sng" spc="-10" dirty="0">
                <a:latin typeface="Avenir Medium" panose="02000503020000020003" pitchFamily="2" charset="0"/>
                <a:cs typeface="Arial"/>
              </a:rPr>
              <a:t>Example with </a:t>
            </a:r>
            <a:r>
              <a:rPr lang="en-US" sz="2000" u="sng" spc="-10" dirty="0" err="1">
                <a:latin typeface="Avenir Medium" panose="02000503020000020003" pitchFamily="2" charset="0"/>
                <a:cs typeface="Arial"/>
              </a:rPr>
              <a:t>InstructGPT</a:t>
            </a:r>
            <a:r>
              <a:rPr lang="en-US" sz="2000" u="sng" spc="-10" dirty="0">
                <a:latin typeface="Avenir Medium" panose="02000503020000020003" pitchFamily="2" charset="0"/>
                <a:cs typeface="Arial"/>
              </a:rPr>
              <a:t>*</a:t>
            </a:r>
          </a:p>
          <a:p>
            <a:pPr marL="557560" indent="-28575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729010" lvl="1">
              <a:spcBef>
                <a:spcPts val="662"/>
              </a:spcBef>
              <a:buClr>
                <a:srgbClr val="D11241"/>
              </a:buClr>
              <a:tabLst>
                <a:tab pos="625415" algn="l"/>
              </a:tabLst>
            </a:pPr>
            <a:r>
              <a:rPr lang="en-US" sz="2000" spc="-10" dirty="0">
                <a:latin typeface="Avenir Medium" panose="02000503020000020003" pitchFamily="2" charset="0"/>
                <a:cs typeface="Arial"/>
              </a:rPr>
              <a:t>Human Prompt/Input: </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Explain the moon landing to a 6 year old in a few sentences.</a:t>
            </a:r>
          </a:p>
          <a:p>
            <a:pPr marL="729010" lvl="1">
              <a:spcBef>
                <a:spcPts val="662"/>
              </a:spcBef>
              <a:buClr>
                <a:srgbClr val="D11241"/>
              </a:buClr>
              <a:tabLst>
                <a:tab pos="625415" algn="l"/>
              </a:tabLst>
            </a:pPr>
            <a:endParaRPr lang="en-US" sz="2000" spc="-10" dirty="0">
              <a:latin typeface="Avenir Medium" panose="02000503020000020003" pitchFamily="2" charset="0"/>
              <a:cs typeface="Arial"/>
            </a:endParaRPr>
          </a:p>
          <a:p>
            <a:pPr marL="729010" lvl="1">
              <a:spcBef>
                <a:spcPts val="662"/>
              </a:spcBef>
              <a:buClr>
                <a:srgbClr val="D11241"/>
              </a:buClr>
              <a:tabLst>
                <a:tab pos="625415" algn="l"/>
              </a:tabLst>
            </a:pPr>
            <a:r>
              <a:rPr lang="en-US" sz="2000" spc="-10" dirty="0" err="1">
                <a:latin typeface="Avenir Medium" panose="02000503020000020003" pitchFamily="2" charset="0"/>
                <a:cs typeface="Arial"/>
              </a:rPr>
              <a:t>InstructGPT</a:t>
            </a:r>
            <a:r>
              <a:rPr lang="en-US" sz="2000" spc="-10" dirty="0">
                <a:latin typeface="Avenir Medium" panose="02000503020000020003" pitchFamily="2" charset="0"/>
                <a:cs typeface="Arial"/>
              </a:rPr>
              <a:t> Output:</a:t>
            </a:r>
          </a:p>
          <a:p>
            <a:pPr marL="1186210" lvl="2">
              <a:spcBef>
                <a:spcPts val="662"/>
              </a:spcBef>
              <a:buClr>
                <a:srgbClr val="D11241"/>
              </a:buClr>
              <a:tabLst>
                <a:tab pos="625415" algn="l"/>
              </a:tabLst>
            </a:pPr>
            <a:r>
              <a:rPr lang="en-US" sz="2000" i="1" spc="-10" dirty="0">
                <a:latin typeface="Avenir Medium" panose="02000503020000020003" pitchFamily="2" charset="0"/>
                <a:cs typeface="Arial"/>
              </a:rPr>
              <a:t>People went to the moon, and they took pictures of what they saw, and sent them back to the earth so we could all see them.</a:t>
            </a:r>
          </a:p>
          <a:p>
            <a:pPr marL="729010" lvl="1">
              <a:spcBef>
                <a:spcPts val="662"/>
              </a:spcBef>
              <a:buClr>
                <a:srgbClr val="D11241"/>
              </a:buClr>
              <a:tabLst>
                <a:tab pos="625415" algn="l"/>
              </a:tabLst>
            </a:pPr>
            <a:endParaRPr lang="en-US" sz="2000" spc="-10" dirty="0">
              <a:latin typeface="Avenir Medium" panose="02000503020000020003" pitchFamily="2" charset="0"/>
              <a:cs typeface="Arial"/>
            </a:endParaRPr>
          </a:p>
        </p:txBody>
      </p:sp>
      <p:sp>
        <p:nvSpPr>
          <p:cNvPr id="2" name="TextBox 1">
            <a:extLst>
              <a:ext uri="{FF2B5EF4-FFF2-40B4-BE49-F238E27FC236}">
                <a16:creationId xmlns:a16="http://schemas.microsoft.com/office/drawing/2014/main" id="{8E367604-CE09-25DB-CCB0-1F2E27753D9D}"/>
              </a:ext>
            </a:extLst>
          </p:cNvPr>
          <p:cNvSpPr txBox="1"/>
          <p:nvPr/>
        </p:nvSpPr>
        <p:spPr>
          <a:xfrm>
            <a:off x="1931831" y="5960297"/>
            <a:ext cx="3034805" cy="246221"/>
          </a:xfrm>
          <a:prstGeom prst="rect">
            <a:avLst/>
          </a:prstGeom>
          <a:noFill/>
        </p:spPr>
        <p:txBody>
          <a:bodyPr wrap="none" rtlCol="0">
            <a:spAutoFit/>
          </a:bodyPr>
          <a:lstStyle/>
          <a:p>
            <a:r>
              <a:rPr lang="en-US" sz="1000" dirty="0"/>
              <a:t>* </a:t>
            </a:r>
            <a:r>
              <a:rPr lang="en-US" sz="1000" dirty="0">
                <a:hlinkClick r:id="rId2"/>
              </a:rPr>
              <a:t>https://openai.com/research/instruction-following</a:t>
            </a:r>
            <a:r>
              <a:rPr lang="en-US" sz="1000" dirty="0"/>
              <a:t> </a:t>
            </a:r>
          </a:p>
        </p:txBody>
      </p:sp>
    </p:spTree>
    <p:extLst>
      <p:ext uri="{BB962C8B-B14F-4D97-AF65-F5344CB8AC3E}">
        <p14:creationId xmlns:p14="http://schemas.microsoft.com/office/powerpoint/2010/main" val="3224757601"/>
      </p:ext>
    </p:extLst>
  </p:cSld>
  <p:clrMapOvr>
    <a:masterClrMapping/>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D86B-06E5-00FA-F169-22D44AF2FFAF}"/>
              </a:ext>
            </a:extLst>
          </p:cNvPr>
          <p:cNvSpPr>
            <a:spLocks noGrp="1"/>
          </p:cNvSpPr>
          <p:nvPr>
            <p:ph type="ctrTitle"/>
          </p:nvPr>
        </p:nvSpPr>
        <p:spPr>
          <a:xfrm>
            <a:off x="1600200" y="351280"/>
            <a:ext cx="8971280" cy="1240221"/>
          </a:xfrm>
        </p:spPr>
        <p:txBody>
          <a:bodyPr/>
          <a:lstStyle/>
          <a:p>
            <a:r>
              <a:rPr lang="en-US" dirty="0"/>
              <a:t>Responsible AI</a:t>
            </a:r>
          </a:p>
        </p:txBody>
      </p:sp>
      <p:sp>
        <p:nvSpPr>
          <p:cNvPr id="3" name="Content Placeholder 2">
            <a:extLst>
              <a:ext uri="{FF2B5EF4-FFF2-40B4-BE49-F238E27FC236}">
                <a16:creationId xmlns:a16="http://schemas.microsoft.com/office/drawing/2014/main" id="{0A8D4B65-EB67-32F6-C4F7-D734D42B084D}"/>
              </a:ext>
            </a:extLst>
          </p:cNvPr>
          <p:cNvSpPr>
            <a:spLocks noGrp="1"/>
          </p:cNvSpPr>
          <p:nvPr>
            <p:ph sz="half" idx="1"/>
          </p:nvPr>
        </p:nvSpPr>
        <p:spPr>
          <a:xfrm>
            <a:off x="2082800" y="2084763"/>
            <a:ext cx="8971280" cy="3431357"/>
          </a:xfrm>
        </p:spPr>
        <p:txBody>
          <a:bodyPr>
            <a:normAutofit/>
          </a:bodyPr>
          <a:lstStyle/>
          <a:p>
            <a:pPr marL="0" indent="0">
              <a:buNone/>
            </a:pPr>
            <a:r>
              <a:rPr lang="en-US" sz="2400" dirty="0"/>
              <a:t>Development and deployment of AI should: </a:t>
            </a:r>
          </a:p>
          <a:p>
            <a:endParaRPr lang="en-US" sz="2400" dirty="0"/>
          </a:p>
          <a:p>
            <a:pPr>
              <a:buClr>
                <a:srgbClr val="C00000"/>
              </a:buClr>
              <a:buFont typeface="Wingdings" pitchFamily="2" charset="2"/>
              <a:buChar char="Ø"/>
            </a:pPr>
            <a:r>
              <a:rPr lang="en-US" sz="2400" dirty="0"/>
              <a:t> maximize benefits and minimizes harms</a:t>
            </a:r>
          </a:p>
          <a:p>
            <a:pPr>
              <a:buClr>
                <a:srgbClr val="C00000"/>
              </a:buClr>
              <a:buFont typeface="Wingdings" pitchFamily="2" charset="2"/>
              <a:buChar char="Ø"/>
            </a:pPr>
            <a:endParaRPr lang="en-US" sz="2400" dirty="0"/>
          </a:p>
          <a:p>
            <a:pPr>
              <a:buClr>
                <a:srgbClr val="C00000"/>
              </a:buClr>
              <a:buFont typeface="Wingdings" pitchFamily="2" charset="2"/>
              <a:buChar char="Ø"/>
            </a:pPr>
            <a:r>
              <a:rPr lang="en-US" sz="2400" dirty="0"/>
              <a:t> contribute to the common good</a:t>
            </a:r>
          </a:p>
          <a:p>
            <a:pPr>
              <a:buClr>
                <a:srgbClr val="C00000"/>
              </a:buClr>
              <a:buFont typeface="Wingdings" pitchFamily="2" charset="2"/>
              <a:buChar char="Ø"/>
            </a:pPr>
            <a:endParaRPr lang="en-US" sz="2400" dirty="0"/>
          </a:p>
          <a:p>
            <a:pPr>
              <a:buClr>
                <a:srgbClr val="C00000"/>
              </a:buClr>
              <a:buFont typeface="Wingdings" pitchFamily="2" charset="2"/>
              <a:buChar char="Ø"/>
            </a:pPr>
            <a:r>
              <a:rPr lang="en-US" sz="2400" dirty="0"/>
              <a:t> reflect shared human values and ethical principles</a:t>
            </a:r>
          </a:p>
        </p:txBody>
      </p:sp>
    </p:spTree>
    <p:extLst>
      <p:ext uri="{BB962C8B-B14F-4D97-AF65-F5344CB8AC3E}">
        <p14:creationId xmlns:p14="http://schemas.microsoft.com/office/powerpoint/2010/main" val="916592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798298"/>
            <a:ext cx="8415322" cy="2406043"/>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Many principles/pillars on development/deployment of AI:</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Google – </a:t>
            </a:r>
            <a:r>
              <a:rPr lang="en-US" sz="2000" spc="-10" dirty="0">
                <a:latin typeface="Avenir Medium" panose="02000503020000020003" pitchFamily="2" charset="0"/>
                <a:cs typeface="Arial"/>
                <a:hlinkClick r:id="rId2"/>
              </a:rPr>
              <a:t>https://ai.google/responsibility/principles/</a:t>
            </a: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IBM – </a:t>
            </a:r>
            <a:r>
              <a:rPr lang="en-US" sz="2000" spc="-10" dirty="0">
                <a:latin typeface="Avenir Medium" panose="02000503020000020003" pitchFamily="2" charset="0"/>
                <a:cs typeface="Arial"/>
                <a:hlinkClick r:id="rId3"/>
              </a:rPr>
              <a:t>https://www.ibm.com/impact/ai-ethics</a:t>
            </a:r>
            <a:r>
              <a:rPr lang="en-US" sz="2000" spc="-10" dirty="0">
                <a:latin typeface="Avenir Medium" panose="02000503020000020003" pitchFamily="2" charset="0"/>
                <a:cs typeface="Arial"/>
              </a:rPr>
              <a:t> </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hlinkClick r:id="rId4"/>
              </a:rPr>
              <a:t>Association for Computing Machinery</a:t>
            </a:r>
            <a:r>
              <a:rPr lang="en-US" sz="2000" spc="-10" dirty="0">
                <a:latin typeface="Avenir Medium" panose="02000503020000020003" pitchFamily="2" charset="0"/>
                <a:cs typeface="Arial"/>
              </a:rPr>
              <a:t> </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hlinkClick r:id="rId5"/>
              </a:rPr>
              <a:t>Department of Defense</a:t>
            </a: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hlinkClick r:id="rId6"/>
              </a:rPr>
              <a:t>United Nations</a:t>
            </a:r>
            <a:endParaRPr lang="en-US" sz="2000" spc="-10" dirty="0">
              <a:latin typeface="Avenir Medium" panose="02000503020000020003" pitchFamily="2" charset="0"/>
              <a:cs typeface="Arial"/>
            </a:endParaRPr>
          </a:p>
        </p:txBody>
      </p:sp>
    </p:spTree>
    <p:extLst>
      <p:ext uri="{BB962C8B-B14F-4D97-AF65-F5344CB8AC3E}">
        <p14:creationId xmlns:p14="http://schemas.microsoft.com/office/powerpoint/2010/main" val="3923446857"/>
      </p:ext>
    </p:extLst>
  </p:cSld>
  <p:clrMapOvr>
    <a:masterClrMapping/>
  </p:clrMapOvr>
  <p:transition>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a:t>
            </a:r>
            <a:endParaRPr lang="en-US" sz="3200" dirty="0">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924878"/>
            <a:ext cx="8415322" cy="359867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Foundational topics on ethical development of AI/ML systems:</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Bias and Fairness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Accountability and </a:t>
            </a:r>
            <a:r>
              <a:rPr lang="en-US" sz="2000" spc="-10" dirty="0" err="1">
                <a:latin typeface="Avenir Medium" panose="02000503020000020003" pitchFamily="2" charset="0"/>
                <a:cs typeface="Arial"/>
              </a:rPr>
              <a:t>Explainability</a:t>
            </a:r>
            <a:endParaRPr lang="en-US" sz="2000" spc="-10" dirty="0">
              <a:latin typeface="Avenir Medium" panose="02000503020000020003" pitchFamily="2" charset="0"/>
              <a:cs typeface="Arial"/>
            </a:endParaRP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Privacy, Safety, and Security</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Data Rights</a:t>
            </a:r>
          </a:p>
        </p:txBody>
      </p:sp>
    </p:spTree>
    <p:extLst>
      <p:ext uri="{BB962C8B-B14F-4D97-AF65-F5344CB8AC3E}">
        <p14:creationId xmlns:p14="http://schemas.microsoft.com/office/powerpoint/2010/main" val="1493599306"/>
      </p:ext>
    </p:extLst>
  </p:cSld>
  <p:clrMapOvr>
    <a:masterClrMapping/>
  </p:clrMapOvr>
  <p:transition>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1431417"/>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models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Recidivism Prediction – COMPAS (a tool used in U.S. courts to assess likelihood of a repeat offender) was found to disproportionately predict that African-American defendants of having a higher risk of recidivism than white defendants</a:t>
            </a:r>
          </a:p>
        </p:txBody>
      </p:sp>
    </p:spTree>
    <p:extLst>
      <p:ext uri="{BB962C8B-B14F-4D97-AF65-F5344CB8AC3E}">
        <p14:creationId xmlns:p14="http://schemas.microsoft.com/office/powerpoint/2010/main" val="1640231739"/>
      </p:ext>
    </p:extLst>
  </p:cSld>
  <p:clrMapOvr>
    <a:masterClrMapping/>
  </p:clrMapOvr>
  <p:transition>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2444515"/>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models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Recidivism Prediction – COMPAS (a tool used in U.S. courts to assess likelihood of a repeat offender) was found to disproportionately predict that African-American defendants of having a higher risk of recidivism than white defendants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Hiring/Employment – Amazon had to scrap its AI recruitment tool after discovering it favored resumes with more typically male characteristics (due to biases present in the training data)</a:t>
            </a:r>
          </a:p>
        </p:txBody>
      </p:sp>
    </p:spTree>
    <p:extLst>
      <p:ext uri="{BB962C8B-B14F-4D97-AF65-F5344CB8AC3E}">
        <p14:creationId xmlns:p14="http://schemas.microsoft.com/office/powerpoint/2010/main" val="4197119775"/>
      </p:ext>
    </p:extLst>
  </p:cSld>
  <p:clrMapOvr>
    <a:masterClrMapping/>
  </p:clrMapOvr>
  <p:transition>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3765390"/>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models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Recidivism Prediction – COMPAS (a tool used in U.S. courts to assess likelihood of a repeat offender) was found to disproportionately predict that African-American defendants of having a higher risk of recidivism than white defendants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Hiring/Employment – Amazon had to scrap its AI recruitment tool after discovering it favored resumes with more typically male characteristics (due to biases present in the training data)</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Healthcare* – an algorithm was seen to recommend healthcare treatment in a way that resulted in black patients (algorithm used healthcare costs as a proxy for health; this highlighted historic inequities in which, on average, less money was spent on a black patient than on a white patient with the same level of health)</a:t>
            </a:r>
          </a:p>
        </p:txBody>
      </p:sp>
      <p:sp>
        <p:nvSpPr>
          <p:cNvPr id="3" name="TextBox 2">
            <a:extLst>
              <a:ext uri="{FF2B5EF4-FFF2-40B4-BE49-F238E27FC236}">
                <a16:creationId xmlns:a16="http://schemas.microsoft.com/office/drawing/2014/main" id="{DDB7D437-701E-B391-30F6-22142221351B}"/>
              </a:ext>
            </a:extLst>
          </p:cNvPr>
          <p:cNvSpPr txBox="1"/>
          <p:nvPr/>
        </p:nvSpPr>
        <p:spPr>
          <a:xfrm>
            <a:off x="1717987" y="6018289"/>
            <a:ext cx="6723315" cy="200055"/>
          </a:xfrm>
          <a:prstGeom prst="rect">
            <a:avLst/>
          </a:prstGeom>
          <a:noFill/>
        </p:spPr>
        <p:txBody>
          <a:bodyPr wrap="none" rtlCol="0">
            <a:spAutoFit/>
          </a:bodyPr>
          <a:lstStyle/>
          <a:p>
            <a:r>
              <a:rPr lang="en-US" sz="700" u="none" strike="noStrike" dirty="0">
                <a:solidFill>
                  <a:srgbClr val="222222"/>
                </a:solidFill>
                <a:effectLst/>
                <a:highlight>
                  <a:srgbClr val="FFFFFF"/>
                </a:highlight>
                <a:latin typeface="Avenir Medium" panose="02000503020000020003" pitchFamily="2" charset="0"/>
              </a:rPr>
              <a:t>* Ziad Obermeyer et al. ,Dissecting racial bias in an algorithm used to manage the health of populations.Science366,447-453(2019).DOI:10.1126/science.aax2342</a:t>
            </a:r>
          </a:p>
        </p:txBody>
      </p:sp>
    </p:spTree>
    <p:extLst>
      <p:ext uri="{BB962C8B-B14F-4D97-AF65-F5344CB8AC3E}">
        <p14:creationId xmlns:p14="http://schemas.microsoft.com/office/powerpoint/2010/main" val="311055608"/>
      </p:ext>
    </p:extLst>
  </p:cSld>
  <p:clrMapOvr>
    <a:masterClrMapping/>
  </p:clrMapOvr>
  <p:transition>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4470711"/>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models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Recidivism Prediction – COMPAS (a tool used in U.S. courts to assess likelihood of a repeat offender) was found to disproportionately predict that African-American defendants of having a higher risk of recidivism than white defendants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Hiring/Employment – Amazon had to scrap its AI recruitment tool after discovering it favored resumes with more typically male characteristics (due to biases present in the training data)</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Healthcare* – an algorithm was seen to recommend healthcare treatment in a way that resulted in black patients (algorithm used healthcare costs as a proxy for health; this highlighted historic inequities in which, on average, less money was spent on a black patient than on a white patient with the same level of health)</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Credit/Lending** – Apple credit card reportedly exhibiting gender bias by giving women a much lower credit limit than men when financial status is same or similar</a:t>
            </a:r>
          </a:p>
        </p:txBody>
      </p:sp>
      <p:sp>
        <p:nvSpPr>
          <p:cNvPr id="3" name="TextBox 2">
            <a:extLst>
              <a:ext uri="{FF2B5EF4-FFF2-40B4-BE49-F238E27FC236}">
                <a16:creationId xmlns:a16="http://schemas.microsoft.com/office/drawing/2014/main" id="{DDB7D437-701E-B391-30F6-22142221351B}"/>
              </a:ext>
            </a:extLst>
          </p:cNvPr>
          <p:cNvSpPr txBox="1"/>
          <p:nvPr/>
        </p:nvSpPr>
        <p:spPr>
          <a:xfrm>
            <a:off x="1805502" y="5850137"/>
            <a:ext cx="6723315" cy="307777"/>
          </a:xfrm>
          <a:prstGeom prst="rect">
            <a:avLst/>
          </a:prstGeom>
          <a:noFill/>
        </p:spPr>
        <p:txBody>
          <a:bodyPr wrap="none" rtlCol="0">
            <a:spAutoFit/>
          </a:bodyPr>
          <a:lstStyle/>
          <a:p>
            <a:r>
              <a:rPr lang="en-US" sz="700" u="none" strike="noStrike" dirty="0">
                <a:solidFill>
                  <a:srgbClr val="222222"/>
                </a:solidFill>
                <a:effectLst/>
                <a:highlight>
                  <a:srgbClr val="FFFFFF"/>
                </a:highlight>
                <a:latin typeface="Avenir Medium" panose="02000503020000020003" pitchFamily="2" charset="0"/>
              </a:rPr>
              <a:t>* Ziad Obermeyer et al. ,Dissecting racial bias in an algorithm used to manage the health of populations.Science366,447-453(2019).DOI:10.1126/science.aax2342</a:t>
            </a:r>
          </a:p>
          <a:p>
            <a:r>
              <a:rPr lang="en-US" sz="700" u="none" strike="noStrike" dirty="0">
                <a:solidFill>
                  <a:srgbClr val="222222"/>
                </a:solidFill>
                <a:effectLst/>
                <a:highlight>
                  <a:srgbClr val="FFFFFF"/>
                </a:highlight>
                <a:latin typeface="Avenir Medium" panose="02000503020000020003" pitchFamily="2" charset="0"/>
              </a:rPr>
              <a:t>** </a:t>
            </a:r>
            <a:r>
              <a:rPr lang="en-US" sz="700" u="none" strike="noStrike" dirty="0">
                <a:solidFill>
                  <a:srgbClr val="222222"/>
                </a:solidFill>
                <a:effectLst/>
                <a:highlight>
                  <a:srgbClr val="FFFFFF"/>
                </a:highlight>
                <a:latin typeface="Avenir Medium" panose="02000503020000020003" pitchFamily="2" charset="0"/>
                <a:hlinkClick r:id="rId2"/>
              </a:rPr>
              <a:t>https://www.wired.com/story/the-apple-card-didnt-see-genderand-thats-the-problem/</a:t>
            </a:r>
            <a:r>
              <a:rPr lang="en-US" sz="700" u="none" strike="noStrike" dirty="0">
                <a:solidFill>
                  <a:srgbClr val="222222"/>
                </a:solidFill>
                <a:effectLst/>
                <a:highlight>
                  <a:srgbClr val="FFFFFF"/>
                </a:highlight>
                <a:latin typeface="Avenir Medium" panose="02000503020000020003" pitchFamily="2" charset="0"/>
              </a:rPr>
              <a:t>  </a:t>
            </a:r>
            <a:endParaRPr lang="en-US" sz="700" dirty="0">
              <a:latin typeface="Avenir Medium" panose="02000503020000020003" pitchFamily="2" charset="0"/>
            </a:endParaRPr>
          </a:p>
        </p:txBody>
      </p:sp>
    </p:spTree>
    <p:extLst>
      <p:ext uri="{BB962C8B-B14F-4D97-AF65-F5344CB8AC3E}">
        <p14:creationId xmlns:p14="http://schemas.microsoft.com/office/powerpoint/2010/main" val="2196671629"/>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5864-6FEB-1CC8-6F12-A7D683C2C97C}"/>
              </a:ext>
            </a:extLst>
          </p:cNvPr>
          <p:cNvSpPr>
            <a:spLocks noGrp="1"/>
          </p:cNvSpPr>
          <p:nvPr>
            <p:ph type="ctrTitle"/>
          </p:nvPr>
        </p:nvSpPr>
        <p:spPr>
          <a:xfrm>
            <a:off x="1600200" y="1177158"/>
            <a:ext cx="8971280" cy="832395"/>
          </a:xfrm>
        </p:spPr>
        <p:txBody>
          <a:bodyPr/>
          <a:lstStyle/>
          <a:p>
            <a:r>
              <a:rPr lang="en-US" dirty="0">
                <a:latin typeface="Comic Sans MS" panose="030F0702030302020204" pitchFamily="66" charset="0"/>
              </a:rPr>
              <a:t>Guess AI’s age!</a:t>
            </a:r>
            <a:br>
              <a:rPr lang="en-US" dirty="0">
                <a:latin typeface="Comic Sans MS" panose="030F0702030302020204" pitchFamily="66" charset="0"/>
              </a:rPr>
            </a:br>
            <a:endParaRPr lang="en-US"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0841B698-A99B-A94C-0896-E1D2DB80D2B0}"/>
              </a:ext>
            </a:extLst>
          </p:cNvPr>
          <p:cNvSpPr>
            <a:spLocks noGrp="1"/>
          </p:cNvSpPr>
          <p:nvPr>
            <p:ph sz="half" idx="1"/>
          </p:nvPr>
        </p:nvSpPr>
        <p:spPr>
          <a:xfrm>
            <a:off x="1600200" y="1799751"/>
            <a:ext cx="8971280" cy="3431357"/>
          </a:xfrm>
        </p:spPr>
        <p:txBody>
          <a:bodyPr/>
          <a:lstStyle/>
          <a:p>
            <a:pPr lvl="1">
              <a:lnSpc>
                <a:spcPct val="150000"/>
              </a:lnSpc>
            </a:pPr>
            <a:r>
              <a:rPr lang="en-US" dirty="0">
                <a:latin typeface="Comic Sans MS" panose="030F0702030302020204" pitchFamily="66" charset="0"/>
              </a:rPr>
              <a:t>2-5 years</a:t>
            </a:r>
          </a:p>
          <a:p>
            <a:pPr lvl="1">
              <a:lnSpc>
                <a:spcPct val="150000"/>
              </a:lnSpc>
            </a:pPr>
            <a:r>
              <a:rPr lang="en-US" dirty="0">
                <a:latin typeface="Comic Sans MS" panose="030F0702030302020204" pitchFamily="66" charset="0"/>
              </a:rPr>
              <a:t>6-10 years</a:t>
            </a:r>
          </a:p>
          <a:p>
            <a:pPr lvl="1">
              <a:lnSpc>
                <a:spcPct val="150000"/>
              </a:lnSpc>
            </a:pPr>
            <a:r>
              <a:rPr lang="en-US" dirty="0">
                <a:latin typeface="Comic Sans MS" panose="030F0702030302020204" pitchFamily="66" charset="0"/>
              </a:rPr>
              <a:t>11-50 years</a:t>
            </a:r>
          </a:p>
          <a:p>
            <a:pPr lvl="1">
              <a:lnSpc>
                <a:spcPct val="150000"/>
              </a:lnSpc>
            </a:pPr>
            <a:r>
              <a:rPr lang="en-US" dirty="0">
                <a:latin typeface="Comic Sans MS" panose="030F0702030302020204" pitchFamily="66" charset="0"/>
              </a:rPr>
              <a:t>More than 50 years</a:t>
            </a:r>
          </a:p>
        </p:txBody>
      </p:sp>
    </p:spTree>
    <p:extLst>
      <p:ext uri="{BB962C8B-B14F-4D97-AF65-F5344CB8AC3E}">
        <p14:creationId xmlns:p14="http://schemas.microsoft.com/office/powerpoint/2010/main" val="31264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76487"/>
            <a:ext cx="10283512" cy="81586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Facial Recognition systems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Gender prediction models have much higher error rates for dark-skinned individuals</a:t>
            </a:r>
          </a:p>
        </p:txBody>
      </p:sp>
      <p:sp>
        <p:nvSpPr>
          <p:cNvPr id="3" name="TextBox 2">
            <a:extLst>
              <a:ext uri="{FF2B5EF4-FFF2-40B4-BE49-F238E27FC236}">
                <a16:creationId xmlns:a16="http://schemas.microsoft.com/office/drawing/2014/main" id="{DDB7D437-701E-B391-30F6-22142221351B}"/>
              </a:ext>
            </a:extLst>
          </p:cNvPr>
          <p:cNvSpPr txBox="1"/>
          <p:nvPr/>
        </p:nvSpPr>
        <p:spPr>
          <a:xfrm>
            <a:off x="1762922" y="5965154"/>
            <a:ext cx="8666155" cy="200055"/>
          </a:xfrm>
          <a:prstGeom prst="rect">
            <a:avLst/>
          </a:prstGeom>
          <a:noFill/>
        </p:spPr>
        <p:txBody>
          <a:bodyPr wrap="none" rtlCol="0">
            <a:spAutoFit/>
          </a:bodyPr>
          <a:lstStyle/>
          <a:p>
            <a:r>
              <a:rPr lang="en-US" sz="700" u="none" strike="noStrike" dirty="0" err="1">
                <a:solidFill>
                  <a:srgbClr val="222222"/>
                </a:solidFill>
                <a:effectLst/>
                <a:highlight>
                  <a:srgbClr val="FFFFFF"/>
                </a:highlight>
                <a:latin typeface="Avenir Medium" panose="02000503020000020003" pitchFamily="2" charset="0"/>
              </a:rPr>
              <a:t>Buolamwini</a:t>
            </a:r>
            <a:r>
              <a:rPr lang="en-US" sz="700" u="none" strike="noStrike" dirty="0">
                <a:solidFill>
                  <a:srgbClr val="222222"/>
                </a:solidFill>
                <a:effectLst/>
                <a:highlight>
                  <a:srgbClr val="FFFFFF"/>
                </a:highlight>
                <a:latin typeface="Avenir Medium" panose="02000503020000020003" pitchFamily="2" charset="0"/>
              </a:rPr>
              <a:t>, J., &amp; </a:t>
            </a:r>
            <a:r>
              <a:rPr lang="en-US" sz="700" u="none" strike="noStrike" dirty="0" err="1">
                <a:solidFill>
                  <a:srgbClr val="222222"/>
                </a:solidFill>
                <a:effectLst/>
                <a:highlight>
                  <a:srgbClr val="FFFFFF"/>
                </a:highlight>
                <a:latin typeface="Avenir Medium" panose="02000503020000020003" pitchFamily="2" charset="0"/>
              </a:rPr>
              <a:t>Gebru</a:t>
            </a:r>
            <a:r>
              <a:rPr lang="en-US" sz="700" u="none" strike="noStrike" dirty="0">
                <a:solidFill>
                  <a:srgbClr val="222222"/>
                </a:solidFill>
                <a:effectLst/>
                <a:highlight>
                  <a:srgbClr val="FFFFFF"/>
                </a:highlight>
                <a:latin typeface="Avenir Medium" panose="02000503020000020003" pitchFamily="2" charset="0"/>
              </a:rPr>
              <a:t>, T. (2018, January). Gender shades: Intersectional accuracy disparities in commercial gender classification. In </a:t>
            </a:r>
            <a:r>
              <a:rPr lang="en-US" sz="700" u="none" strike="noStrike" dirty="0">
                <a:solidFill>
                  <a:srgbClr val="222222"/>
                </a:solidFill>
                <a:effectLst/>
                <a:latin typeface="Avenir Medium" panose="02000503020000020003" pitchFamily="2" charset="0"/>
              </a:rPr>
              <a:t>Conference on fairness, accountability and transparency</a:t>
            </a:r>
            <a:r>
              <a:rPr lang="en-US" sz="700" u="none" strike="noStrike" dirty="0">
                <a:solidFill>
                  <a:srgbClr val="222222"/>
                </a:solidFill>
                <a:effectLst/>
                <a:highlight>
                  <a:srgbClr val="FFFFFF"/>
                </a:highlight>
                <a:latin typeface="Avenir Medium" panose="02000503020000020003" pitchFamily="2" charset="0"/>
              </a:rPr>
              <a:t> (pp. 77-91). PMLR.</a:t>
            </a:r>
            <a:endParaRPr lang="en-US" sz="700" dirty="0">
              <a:latin typeface="Avenir Medium" panose="02000503020000020003" pitchFamily="2" charset="0"/>
            </a:endParaRPr>
          </a:p>
        </p:txBody>
      </p:sp>
      <p:pic>
        <p:nvPicPr>
          <p:cNvPr id="4" name="Picture 2" descr="Table showing how various facial recognition systems perform way worse on darker shades of skin and females">
            <a:extLst>
              <a:ext uri="{FF2B5EF4-FFF2-40B4-BE49-F238E27FC236}">
                <a16:creationId xmlns:a16="http://schemas.microsoft.com/office/drawing/2014/main" id="{80ABB048-BB79-B5AB-C338-F1E5B834F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311" y="1658330"/>
            <a:ext cx="5139378" cy="41130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13316"/>
      </p:ext>
    </p:extLst>
  </p:cSld>
  <p:clrMapOvr>
    <a:masterClrMapping/>
  </p:clrMapOvr>
  <p:transition>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76487"/>
            <a:ext cx="10283512" cy="161095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Facial Recognition systems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Gender prediction models have much higher error rates for dark-skinned individuals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Training dataset is often the source of bias</a:t>
            </a:r>
          </a:p>
        </p:txBody>
      </p:sp>
      <p:pic>
        <p:nvPicPr>
          <p:cNvPr id="5" name="Picture 2" descr="Graphs showing how the vast majority of images in popular training datasets come from the US or Western Europe">
            <a:extLst>
              <a:ext uri="{FF2B5EF4-FFF2-40B4-BE49-F238E27FC236}">
                <a16:creationId xmlns:a16="http://schemas.microsoft.com/office/drawing/2014/main" id="{79A54D46-7354-D39A-C169-C957A4F755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81"/>
          <a:stretch/>
        </p:blipFill>
        <p:spPr bwMode="auto">
          <a:xfrm>
            <a:off x="3321562" y="2461970"/>
            <a:ext cx="5548875" cy="322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439851"/>
      </p:ext>
    </p:extLst>
  </p:cSld>
  <p:clrMapOvr>
    <a:masterClrMapping/>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169212" cy="81586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Facial Recognition systems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Uber’s Facial-ID system misidentified dark-skinned drivers more often</a:t>
            </a:r>
          </a:p>
        </p:txBody>
      </p:sp>
      <p:pic>
        <p:nvPicPr>
          <p:cNvPr id="3" name="Picture 2">
            <a:extLst>
              <a:ext uri="{FF2B5EF4-FFF2-40B4-BE49-F238E27FC236}">
                <a16:creationId xmlns:a16="http://schemas.microsoft.com/office/drawing/2014/main" id="{1E3F3BEB-0C95-8E2E-DCC7-3DDD6D18BDD6}"/>
              </a:ext>
            </a:extLst>
          </p:cNvPr>
          <p:cNvPicPr>
            <a:picLocks noChangeAspect="1"/>
          </p:cNvPicPr>
          <p:nvPr/>
        </p:nvPicPr>
        <p:blipFill>
          <a:blip r:embed="rId2"/>
          <a:stretch>
            <a:fillRect/>
          </a:stretch>
        </p:blipFill>
        <p:spPr>
          <a:xfrm>
            <a:off x="2124928" y="1618604"/>
            <a:ext cx="4559946" cy="4266807"/>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B10EACBF-6DDF-40B2-5722-3A57D884FD36}"/>
              </a:ext>
            </a:extLst>
          </p:cNvPr>
          <p:cNvSpPr txBox="1"/>
          <p:nvPr/>
        </p:nvSpPr>
        <p:spPr>
          <a:xfrm>
            <a:off x="2368062" y="5987135"/>
            <a:ext cx="2258952" cy="200055"/>
          </a:xfrm>
          <a:prstGeom prst="rect">
            <a:avLst/>
          </a:prstGeom>
          <a:noFill/>
        </p:spPr>
        <p:txBody>
          <a:bodyPr wrap="none" rtlCol="0">
            <a:spAutoFit/>
          </a:bodyPr>
          <a:lstStyle/>
          <a:p>
            <a:r>
              <a:rPr lang="en-US" sz="700" dirty="0">
                <a:latin typeface="Avenir Medium" panose="02000503020000020003" pitchFamily="2" charset="0"/>
                <a:hlinkClick r:id="rId3"/>
              </a:rPr>
              <a:t>https://www.bbc.com/news/technology-68655429</a:t>
            </a:r>
            <a:r>
              <a:rPr lang="en-US" sz="700" dirty="0">
                <a:latin typeface="Avenir Medium" panose="02000503020000020003" pitchFamily="2" charset="0"/>
              </a:rPr>
              <a:t> </a:t>
            </a:r>
          </a:p>
        </p:txBody>
      </p:sp>
    </p:spTree>
    <p:extLst>
      <p:ext uri="{BB962C8B-B14F-4D97-AF65-F5344CB8AC3E}">
        <p14:creationId xmlns:p14="http://schemas.microsoft.com/office/powerpoint/2010/main" val="2877043823"/>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Accountability and </a:t>
            </a:r>
            <a:r>
              <a:rPr lang="en-US" sz="3200" spc="20" dirty="0" err="1">
                <a:solidFill>
                  <a:schemeClr val="accent6"/>
                </a:solidFill>
                <a:latin typeface="Avenir Medium" panose="02000503020000020003" pitchFamily="2" charset="0"/>
                <a:cs typeface="Arial"/>
              </a:rPr>
              <a:t>Explainability</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169212" cy="81586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Instances of Facial Recognition systems creating/perpetuating inequities</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Lack of recourse, or delayed recourse is also an accountability issue</a:t>
            </a:r>
          </a:p>
        </p:txBody>
      </p:sp>
      <p:pic>
        <p:nvPicPr>
          <p:cNvPr id="3" name="Picture 2">
            <a:extLst>
              <a:ext uri="{FF2B5EF4-FFF2-40B4-BE49-F238E27FC236}">
                <a16:creationId xmlns:a16="http://schemas.microsoft.com/office/drawing/2014/main" id="{1E3F3BEB-0C95-8E2E-DCC7-3DDD6D18BDD6}"/>
              </a:ext>
            </a:extLst>
          </p:cNvPr>
          <p:cNvPicPr>
            <a:picLocks noChangeAspect="1"/>
          </p:cNvPicPr>
          <p:nvPr/>
        </p:nvPicPr>
        <p:blipFill>
          <a:blip r:embed="rId2"/>
          <a:stretch>
            <a:fillRect/>
          </a:stretch>
        </p:blipFill>
        <p:spPr>
          <a:xfrm>
            <a:off x="2124928" y="1618604"/>
            <a:ext cx="4559946" cy="426680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B6FC33D-CCDA-AFEB-F672-F04FC46C9813}"/>
              </a:ext>
            </a:extLst>
          </p:cNvPr>
          <p:cNvPicPr>
            <a:picLocks noChangeAspect="1"/>
          </p:cNvPicPr>
          <p:nvPr/>
        </p:nvPicPr>
        <p:blipFill>
          <a:blip r:embed="rId3"/>
          <a:stretch>
            <a:fillRect/>
          </a:stretch>
        </p:blipFill>
        <p:spPr>
          <a:xfrm>
            <a:off x="7117617" y="1618603"/>
            <a:ext cx="4769583" cy="4266807"/>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B10EACBF-6DDF-40B2-5722-3A57D884FD36}"/>
              </a:ext>
            </a:extLst>
          </p:cNvPr>
          <p:cNvSpPr txBox="1"/>
          <p:nvPr/>
        </p:nvSpPr>
        <p:spPr>
          <a:xfrm>
            <a:off x="2368062" y="5987135"/>
            <a:ext cx="2258952" cy="200055"/>
          </a:xfrm>
          <a:prstGeom prst="rect">
            <a:avLst/>
          </a:prstGeom>
          <a:noFill/>
        </p:spPr>
        <p:txBody>
          <a:bodyPr wrap="none" rtlCol="0">
            <a:spAutoFit/>
          </a:bodyPr>
          <a:lstStyle/>
          <a:p>
            <a:r>
              <a:rPr lang="en-US" sz="700" dirty="0">
                <a:latin typeface="Avenir Medium" panose="02000503020000020003" pitchFamily="2" charset="0"/>
                <a:hlinkClick r:id="rId4"/>
              </a:rPr>
              <a:t>https://www.bbc.com/news/technology-68655429</a:t>
            </a:r>
            <a:r>
              <a:rPr lang="en-US" sz="700" dirty="0">
                <a:latin typeface="Avenir Medium" panose="02000503020000020003" pitchFamily="2" charset="0"/>
              </a:rPr>
              <a:t> </a:t>
            </a:r>
          </a:p>
        </p:txBody>
      </p:sp>
    </p:spTree>
    <p:extLst>
      <p:ext uri="{BB962C8B-B14F-4D97-AF65-F5344CB8AC3E}">
        <p14:creationId xmlns:p14="http://schemas.microsoft.com/office/powerpoint/2010/main" val="3733905003"/>
      </p:ext>
    </p:extLst>
  </p:cSld>
  <p:clrMapOvr>
    <a:masterClrMapping/>
  </p:clrMapOvr>
  <p:transition>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Accountability and </a:t>
            </a:r>
            <a:r>
              <a:rPr lang="en-US" sz="3200" spc="20" dirty="0" err="1">
                <a:solidFill>
                  <a:schemeClr val="accent6"/>
                </a:solidFill>
                <a:latin typeface="Avenir Medium" panose="02000503020000020003" pitchFamily="2" charset="0"/>
                <a:cs typeface="Arial"/>
              </a:rPr>
              <a:t>Explainability</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8" y="682533"/>
            <a:ext cx="10169212" cy="726096"/>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Even simple computer systems making decisions for customers/citizens need to have accountability and </a:t>
            </a:r>
            <a:r>
              <a:rPr lang="en-US" sz="2000" spc="-10" dirty="0" err="1">
                <a:latin typeface="Avenir Medium" panose="02000503020000020003" pitchFamily="2" charset="0"/>
                <a:cs typeface="Arial"/>
              </a:rPr>
              <a:t>explainability</a:t>
            </a:r>
            <a:r>
              <a:rPr lang="en-US" sz="2000" spc="-10" dirty="0">
                <a:latin typeface="Avenir Medium" panose="02000503020000020003" pitchFamily="2" charset="0"/>
                <a:cs typeface="Arial"/>
              </a:rPr>
              <a:t> built in</a:t>
            </a:r>
          </a:p>
        </p:txBody>
      </p:sp>
      <p:sp>
        <p:nvSpPr>
          <p:cNvPr id="5" name="TextBox 4">
            <a:extLst>
              <a:ext uri="{FF2B5EF4-FFF2-40B4-BE49-F238E27FC236}">
                <a16:creationId xmlns:a16="http://schemas.microsoft.com/office/drawing/2014/main" id="{B10EACBF-6DDF-40B2-5722-3A57D884FD36}"/>
              </a:ext>
            </a:extLst>
          </p:cNvPr>
          <p:cNvSpPr txBox="1"/>
          <p:nvPr/>
        </p:nvSpPr>
        <p:spPr>
          <a:xfrm>
            <a:off x="2368062" y="5987135"/>
            <a:ext cx="5035353" cy="200055"/>
          </a:xfrm>
          <a:prstGeom prst="rect">
            <a:avLst/>
          </a:prstGeom>
          <a:noFill/>
        </p:spPr>
        <p:txBody>
          <a:bodyPr wrap="none" rtlCol="0">
            <a:spAutoFit/>
          </a:bodyPr>
          <a:lstStyle/>
          <a:p>
            <a:r>
              <a:rPr lang="en-US" sz="700" dirty="0">
                <a:latin typeface="Avenir Medium" panose="02000503020000020003" pitchFamily="2" charset="0"/>
                <a:hlinkClick r:id="rId2"/>
              </a:rPr>
              <a:t>https://www.aclu.org/news/privacy-technology/pitfalls-artificial-intelligence-decisionmaking-highlighted-idaho-aclu-case</a:t>
            </a:r>
            <a:r>
              <a:rPr lang="en-US" sz="700" dirty="0">
                <a:latin typeface="Avenir Medium" panose="02000503020000020003" pitchFamily="2" charset="0"/>
              </a:rPr>
              <a:t> </a:t>
            </a:r>
          </a:p>
        </p:txBody>
      </p:sp>
      <p:pic>
        <p:nvPicPr>
          <p:cNvPr id="6" name="Picture 5">
            <a:extLst>
              <a:ext uri="{FF2B5EF4-FFF2-40B4-BE49-F238E27FC236}">
                <a16:creationId xmlns:a16="http://schemas.microsoft.com/office/drawing/2014/main" id="{29E729B7-323B-C79F-E57A-102F8F5BC0A3}"/>
              </a:ext>
            </a:extLst>
          </p:cNvPr>
          <p:cNvPicPr>
            <a:picLocks noChangeAspect="1"/>
          </p:cNvPicPr>
          <p:nvPr/>
        </p:nvPicPr>
        <p:blipFill>
          <a:blip r:embed="rId3"/>
          <a:stretch>
            <a:fillRect/>
          </a:stretch>
        </p:blipFill>
        <p:spPr>
          <a:xfrm>
            <a:off x="3753167" y="1562572"/>
            <a:ext cx="4685666" cy="42706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864735"/>
      </p:ext>
    </p:extLst>
  </p:cSld>
  <p:clrMapOvr>
    <a:masterClrMapping/>
  </p:clrMapOvr>
  <p:transition>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Bias may also appear in less immediate/direct ways</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Google translate using Turkish gender-neutral pronoun, ‘O’</a:t>
            </a:r>
          </a:p>
        </p:txBody>
      </p:sp>
      <p:pic>
        <p:nvPicPr>
          <p:cNvPr id="4" name="Picture 3">
            <a:extLst>
              <a:ext uri="{FF2B5EF4-FFF2-40B4-BE49-F238E27FC236}">
                <a16:creationId xmlns:a16="http://schemas.microsoft.com/office/drawing/2014/main" id="{9414CCA0-ED91-22B7-DEFA-CC4398B6ACE1}"/>
              </a:ext>
            </a:extLst>
          </p:cNvPr>
          <p:cNvPicPr>
            <a:picLocks noChangeAspect="1"/>
          </p:cNvPicPr>
          <p:nvPr/>
        </p:nvPicPr>
        <p:blipFill>
          <a:blip r:embed="rId2"/>
          <a:stretch>
            <a:fillRect/>
          </a:stretch>
        </p:blipFill>
        <p:spPr>
          <a:xfrm>
            <a:off x="2130831" y="2235858"/>
            <a:ext cx="9212500" cy="2386284"/>
          </a:xfrm>
          <a:prstGeom prst="rect">
            <a:avLst/>
          </a:prstGeom>
        </p:spPr>
      </p:pic>
      <p:sp>
        <p:nvSpPr>
          <p:cNvPr id="5" name="Rectangle 4">
            <a:extLst>
              <a:ext uri="{FF2B5EF4-FFF2-40B4-BE49-F238E27FC236}">
                <a16:creationId xmlns:a16="http://schemas.microsoft.com/office/drawing/2014/main" id="{50021E85-9008-DE15-5D3C-E66E566C53B5}"/>
              </a:ext>
            </a:extLst>
          </p:cNvPr>
          <p:cNvSpPr/>
          <p:nvPr/>
        </p:nvSpPr>
        <p:spPr>
          <a:xfrm>
            <a:off x="7221415" y="2989385"/>
            <a:ext cx="2262554" cy="668215"/>
          </a:xfrm>
          <a:prstGeom prst="rect">
            <a:avLst/>
          </a:prstGeom>
          <a:solidFill>
            <a:srgbClr val="F5F5F5"/>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60940"/>
      </p:ext>
    </p:extLst>
  </p:cSld>
  <p:clrMapOvr>
    <a:masterClrMapping/>
  </p:clrMapOvr>
  <p:transition>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Bias may also appear in less immediate/direct ways</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Google translate using Turkish gender-neutral pronoun, ‘O’</a:t>
            </a:r>
          </a:p>
        </p:txBody>
      </p:sp>
      <p:pic>
        <p:nvPicPr>
          <p:cNvPr id="4" name="Picture 3">
            <a:extLst>
              <a:ext uri="{FF2B5EF4-FFF2-40B4-BE49-F238E27FC236}">
                <a16:creationId xmlns:a16="http://schemas.microsoft.com/office/drawing/2014/main" id="{9414CCA0-ED91-22B7-DEFA-CC4398B6ACE1}"/>
              </a:ext>
            </a:extLst>
          </p:cNvPr>
          <p:cNvPicPr>
            <a:picLocks noChangeAspect="1"/>
          </p:cNvPicPr>
          <p:nvPr/>
        </p:nvPicPr>
        <p:blipFill>
          <a:blip r:embed="rId2"/>
          <a:stretch>
            <a:fillRect/>
          </a:stretch>
        </p:blipFill>
        <p:spPr>
          <a:xfrm>
            <a:off x="2130831" y="2235858"/>
            <a:ext cx="9212500" cy="2386284"/>
          </a:xfrm>
          <a:prstGeom prst="rect">
            <a:avLst/>
          </a:prstGeom>
        </p:spPr>
      </p:pic>
    </p:spTree>
    <p:extLst>
      <p:ext uri="{BB962C8B-B14F-4D97-AF65-F5344CB8AC3E}">
        <p14:creationId xmlns:p14="http://schemas.microsoft.com/office/powerpoint/2010/main" val="899171384"/>
      </p:ext>
    </p:extLst>
  </p:cSld>
  <p:clrMapOvr>
    <a:masterClrMapping/>
  </p:clrMapOvr>
  <p:transition>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161095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Image generation Generative AI can further amplify biases*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Actual gender proportions for professions versus Gen AI proportions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p:txBody>
      </p:sp>
      <p:pic>
        <p:nvPicPr>
          <p:cNvPr id="3" name="Picture 2">
            <a:extLst>
              <a:ext uri="{FF2B5EF4-FFF2-40B4-BE49-F238E27FC236}">
                <a16:creationId xmlns:a16="http://schemas.microsoft.com/office/drawing/2014/main" id="{9A8B23B4-78FB-F19F-5052-C050D06FC06E}"/>
              </a:ext>
            </a:extLst>
          </p:cNvPr>
          <p:cNvPicPr>
            <a:picLocks noChangeAspect="1"/>
          </p:cNvPicPr>
          <p:nvPr/>
        </p:nvPicPr>
        <p:blipFill>
          <a:blip r:embed="rId2"/>
          <a:stretch>
            <a:fillRect/>
          </a:stretch>
        </p:blipFill>
        <p:spPr>
          <a:xfrm>
            <a:off x="3195934" y="1992702"/>
            <a:ext cx="7327619" cy="3901718"/>
          </a:xfrm>
          <a:prstGeom prst="rect">
            <a:avLst/>
          </a:prstGeom>
        </p:spPr>
      </p:pic>
      <p:sp>
        <p:nvSpPr>
          <p:cNvPr id="5" name="TextBox 4">
            <a:extLst>
              <a:ext uri="{FF2B5EF4-FFF2-40B4-BE49-F238E27FC236}">
                <a16:creationId xmlns:a16="http://schemas.microsoft.com/office/drawing/2014/main" id="{3A0C2FD4-DAD7-48DA-C7DA-85B21AE8024C}"/>
              </a:ext>
            </a:extLst>
          </p:cNvPr>
          <p:cNvSpPr txBox="1"/>
          <p:nvPr/>
        </p:nvSpPr>
        <p:spPr>
          <a:xfrm>
            <a:off x="2546230" y="5980507"/>
            <a:ext cx="2736647" cy="215444"/>
          </a:xfrm>
          <a:prstGeom prst="rect">
            <a:avLst/>
          </a:prstGeom>
          <a:noFill/>
        </p:spPr>
        <p:txBody>
          <a:bodyPr wrap="none" rtlCol="0">
            <a:spAutoFit/>
          </a:bodyPr>
          <a:lstStyle/>
          <a:p>
            <a:r>
              <a:rPr lang="en-US" sz="800" dirty="0">
                <a:latin typeface="Avenir Medium" panose="02000503020000020003" pitchFamily="2" charset="0"/>
                <a:hlinkClick r:id="rId3"/>
              </a:rPr>
              <a:t>https://www.nature.com/articles/d41586-024-00674-9</a:t>
            </a:r>
            <a:r>
              <a:rPr lang="en-US" sz="800" dirty="0">
                <a:latin typeface="Avenir Medium" panose="02000503020000020003" pitchFamily="2" charset="0"/>
              </a:rPr>
              <a:t> </a:t>
            </a:r>
          </a:p>
        </p:txBody>
      </p:sp>
    </p:spTree>
    <p:extLst>
      <p:ext uri="{BB962C8B-B14F-4D97-AF65-F5344CB8AC3E}">
        <p14:creationId xmlns:p14="http://schemas.microsoft.com/office/powerpoint/2010/main" val="1111545290"/>
      </p:ext>
    </p:extLst>
  </p:cSld>
  <p:clrMapOvr>
    <a:masterClrMapping/>
  </p:clrMapOvr>
  <p:transition>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1610954"/>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Image generation Generative AI can further amplify biases*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Actual gender proportions for professions versus Gen AI proportions</a:t>
            </a:r>
          </a:p>
          <a:p>
            <a:pPr marL="614710" indent="-342900">
              <a:spcBef>
                <a:spcPts val="662"/>
              </a:spcBef>
              <a:buClr>
                <a:srgbClr val="D11241"/>
              </a:buClr>
              <a:buFont typeface="Wingdings" pitchFamily="2" charset="2"/>
              <a:buChar char="Ø"/>
              <a:tabLst>
                <a:tab pos="625415" algn="l"/>
              </a:tabLst>
            </a:pPr>
            <a:endParaRPr lang="en-US" sz="2000" spc="-10" dirty="0">
              <a:latin typeface="Avenir Medium" panose="02000503020000020003" pitchFamily="2" charset="0"/>
              <a:cs typeface="Arial"/>
            </a:endParaRPr>
          </a:p>
        </p:txBody>
      </p:sp>
      <p:sp>
        <p:nvSpPr>
          <p:cNvPr id="5" name="TextBox 4">
            <a:extLst>
              <a:ext uri="{FF2B5EF4-FFF2-40B4-BE49-F238E27FC236}">
                <a16:creationId xmlns:a16="http://schemas.microsoft.com/office/drawing/2014/main" id="{3A0C2FD4-DAD7-48DA-C7DA-85B21AE8024C}"/>
              </a:ext>
            </a:extLst>
          </p:cNvPr>
          <p:cNvSpPr txBox="1"/>
          <p:nvPr/>
        </p:nvSpPr>
        <p:spPr>
          <a:xfrm>
            <a:off x="2546230" y="5980507"/>
            <a:ext cx="2736647" cy="215444"/>
          </a:xfrm>
          <a:prstGeom prst="rect">
            <a:avLst/>
          </a:prstGeom>
          <a:noFill/>
        </p:spPr>
        <p:txBody>
          <a:bodyPr wrap="none" rtlCol="0">
            <a:spAutoFit/>
          </a:bodyPr>
          <a:lstStyle/>
          <a:p>
            <a:r>
              <a:rPr lang="en-US" sz="800" dirty="0">
                <a:latin typeface="Avenir Medium" panose="02000503020000020003" pitchFamily="2" charset="0"/>
                <a:hlinkClick r:id="rId2"/>
              </a:rPr>
              <a:t>https://www.nature.com/articles/d41586-024-00674-9</a:t>
            </a:r>
            <a:r>
              <a:rPr lang="en-US" sz="800" dirty="0">
                <a:latin typeface="Avenir Medium" panose="02000503020000020003" pitchFamily="2" charset="0"/>
              </a:rPr>
              <a:t> </a:t>
            </a:r>
          </a:p>
        </p:txBody>
      </p:sp>
      <p:pic>
        <p:nvPicPr>
          <p:cNvPr id="4" name="Picture 3">
            <a:extLst>
              <a:ext uri="{FF2B5EF4-FFF2-40B4-BE49-F238E27FC236}">
                <a16:creationId xmlns:a16="http://schemas.microsoft.com/office/drawing/2014/main" id="{B6FA9982-9B1B-974E-2CC7-8AB4FB83CEEC}"/>
              </a:ext>
            </a:extLst>
          </p:cNvPr>
          <p:cNvPicPr>
            <a:picLocks noChangeAspect="1"/>
          </p:cNvPicPr>
          <p:nvPr/>
        </p:nvPicPr>
        <p:blipFill>
          <a:blip r:embed="rId3"/>
          <a:stretch>
            <a:fillRect/>
          </a:stretch>
        </p:blipFill>
        <p:spPr>
          <a:xfrm>
            <a:off x="2787769" y="2029639"/>
            <a:ext cx="7943491" cy="3799994"/>
          </a:xfrm>
          <a:prstGeom prst="rect">
            <a:avLst/>
          </a:prstGeom>
        </p:spPr>
      </p:pic>
    </p:spTree>
    <p:extLst>
      <p:ext uri="{BB962C8B-B14F-4D97-AF65-F5344CB8AC3E}">
        <p14:creationId xmlns:p14="http://schemas.microsoft.com/office/powerpoint/2010/main" val="2292338865"/>
      </p:ext>
    </p:extLst>
  </p:cSld>
  <p:clrMapOvr>
    <a:masterClrMapping/>
  </p:clrMapOvr>
  <p:transition>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717988" y="155784"/>
            <a:ext cx="10283512" cy="526749"/>
          </a:xfrm>
          <a:prstGeom prst="rect">
            <a:avLst/>
          </a:prstGeom>
        </p:spPr>
        <p:txBody>
          <a:bodyPr vert="horz" wrap="square" lIns="0" tIns="33975" rIns="0" bIns="0" rtlCol="0">
            <a:spAutoFit/>
          </a:bodyPr>
          <a:lstStyle/>
          <a:p>
            <a:pPr marL="25168">
              <a:spcBef>
                <a:spcPts val="268"/>
              </a:spcBef>
            </a:pPr>
            <a:r>
              <a:rPr lang="en-US" sz="3200" spc="20" dirty="0">
                <a:solidFill>
                  <a:srgbClr val="00447B"/>
                </a:solidFill>
                <a:latin typeface="Avenir Medium" panose="02000503020000020003" pitchFamily="2" charset="0"/>
                <a:cs typeface="Arial"/>
              </a:rPr>
              <a:t>Responsible AI: </a:t>
            </a:r>
            <a:r>
              <a:rPr lang="en-US" sz="3200" spc="20" dirty="0">
                <a:solidFill>
                  <a:schemeClr val="accent6"/>
                </a:solidFill>
                <a:latin typeface="Avenir Medium" panose="02000503020000020003" pitchFamily="2" charset="0"/>
                <a:cs typeface="Arial"/>
              </a:rPr>
              <a:t>Bias and Fairness</a:t>
            </a:r>
            <a:endParaRPr lang="en-US" sz="3200" dirty="0">
              <a:solidFill>
                <a:schemeClr val="accent6"/>
              </a:solidFill>
              <a:latin typeface="Avenir Medium" panose="02000503020000020003" pitchFamily="2" charset="0"/>
              <a:cs typeface="Arial"/>
            </a:endParaRPr>
          </a:p>
        </p:txBody>
      </p:sp>
      <p:sp>
        <p:nvSpPr>
          <p:cNvPr id="2" name="object 11">
            <a:extLst>
              <a:ext uri="{FF2B5EF4-FFF2-40B4-BE49-F238E27FC236}">
                <a16:creationId xmlns:a16="http://schemas.microsoft.com/office/drawing/2014/main" id="{218ABB40-1844-5705-563B-2E797C4F84E2}"/>
              </a:ext>
            </a:extLst>
          </p:cNvPr>
          <p:cNvSpPr txBox="1"/>
          <p:nvPr/>
        </p:nvSpPr>
        <p:spPr>
          <a:xfrm>
            <a:off x="1717987" y="739683"/>
            <a:ext cx="10075427" cy="1213409"/>
          </a:xfrm>
          <a:prstGeom prst="rect">
            <a:avLst/>
          </a:prstGeom>
        </p:spPr>
        <p:txBody>
          <a:bodyPr vert="horz" wrap="square" lIns="0" tIns="109474" rIns="0" bIns="0" rtlCol="0">
            <a:spAutoFit/>
          </a:bodyPr>
          <a:lstStyle/>
          <a:p>
            <a:pPr marL="271810">
              <a:spcBef>
                <a:spcPts val="662"/>
              </a:spcBef>
              <a:buClr>
                <a:srgbClr val="D11241"/>
              </a:buClr>
              <a:tabLst>
                <a:tab pos="625415" algn="l"/>
              </a:tabLst>
            </a:pPr>
            <a:r>
              <a:rPr lang="en-US" sz="2000" spc="-10" dirty="0">
                <a:latin typeface="Avenir Medium" panose="02000503020000020003" pitchFamily="2" charset="0"/>
                <a:cs typeface="Arial"/>
              </a:rPr>
              <a:t>Attempting to fix/remove bias is not easy though</a:t>
            </a:r>
          </a:p>
          <a:p>
            <a:pPr marL="614710" indent="-342900">
              <a:spcBef>
                <a:spcPts val="662"/>
              </a:spcBef>
              <a:buClr>
                <a:srgbClr val="D11241"/>
              </a:buClr>
              <a:buFont typeface="Wingdings" pitchFamily="2" charset="2"/>
              <a:buChar char="Ø"/>
              <a:tabLst>
                <a:tab pos="625415" algn="l"/>
              </a:tabLst>
            </a:pPr>
            <a:r>
              <a:rPr lang="en-US" sz="2000" spc="-10" dirty="0">
                <a:latin typeface="Avenir Medium" panose="02000503020000020003" pitchFamily="2" charset="0"/>
                <a:cs typeface="Arial"/>
              </a:rPr>
              <a:t>Google’s new Generative AI tool creating an image of, ”</a:t>
            </a:r>
            <a:r>
              <a:rPr lang="en-US" sz="2000" i="1" spc="-10" dirty="0">
                <a:latin typeface="Avenir Medium" panose="02000503020000020003" pitchFamily="2" charset="0"/>
                <a:cs typeface="Arial"/>
              </a:rPr>
              <a:t>a 1943 German soldier</a:t>
            </a:r>
            <a:r>
              <a:rPr lang="en-US" sz="2000" spc="-10" dirty="0">
                <a:latin typeface="Avenir Medium" panose="02000503020000020003" pitchFamily="2" charset="0"/>
                <a:cs typeface="Arial"/>
              </a:rPr>
              <a:t>”*</a:t>
            </a:r>
          </a:p>
          <a:p>
            <a:pPr marL="271810">
              <a:spcBef>
                <a:spcPts val="662"/>
              </a:spcBef>
              <a:buClr>
                <a:srgbClr val="D11241"/>
              </a:buClr>
              <a:tabLst>
                <a:tab pos="625415" algn="l"/>
              </a:tabLst>
            </a:pPr>
            <a:endParaRPr lang="en-US" sz="2000" spc="-10" dirty="0">
              <a:latin typeface="Avenir Medium" panose="02000503020000020003" pitchFamily="2" charset="0"/>
              <a:cs typeface="Arial"/>
            </a:endParaRPr>
          </a:p>
        </p:txBody>
      </p:sp>
      <p:pic>
        <p:nvPicPr>
          <p:cNvPr id="5" name="Picture 4">
            <a:extLst>
              <a:ext uri="{FF2B5EF4-FFF2-40B4-BE49-F238E27FC236}">
                <a16:creationId xmlns:a16="http://schemas.microsoft.com/office/drawing/2014/main" id="{C5F62E5D-C04D-BE44-0771-84B17C6B9825}"/>
              </a:ext>
            </a:extLst>
          </p:cNvPr>
          <p:cNvPicPr>
            <a:picLocks noChangeAspect="1"/>
          </p:cNvPicPr>
          <p:nvPr/>
        </p:nvPicPr>
        <p:blipFill>
          <a:blip r:embed="rId2"/>
          <a:stretch>
            <a:fillRect/>
          </a:stretch>
        </p:blipFill>
        <p:spPr>
          <a:xfrm>
            <a:off x="3757700" y="1673524"/>
            <a:ext cx="4676600" cy="4094992"/>
          </a:xfrm>
          <a:prstGeom prst="rect">
            <a:avLst/>
          </a:prstGeom>
        </p:spPr>
      </p:pic>
      <p:sp>
        <p:nvSpPr>
          <p:cNvPr id="6" name="TextBox 5">
            <a:extLst>
              <a:ext uri="{FF2B5EF4-FFF2-40B4-BE49-F238E27FC236}">
                <a16:creationId xmlns:a16="http://schemas.microsoft.com/office/drawing/2014/main" id="{CCDC1C9A-A522-70E9-D34C-49320719F131}"/>
              </a:ext>
            </a:extLst>
          </p:cNvPr>
          <p:cNvSpPr txBox="1"/>
          <p:nvPr/>
        </p:nvSpPr>
        <p:spPr>
          <a:xfrm>
            <a:off x="2363638" y="5993343"/>
            <a:ext cx="4418197" cy="215444"/>
          </a:xfrm>
          <a:prstGeom prst="rect">
            <a:avLst/>
          </a:prstGeom>
          <a:noFill/>
        </p:spPr>
        <p:txBody>
          <a:bodyPr wrap="none" rtlCol="0">
            <a:spAutoFit/>
          </a:bodyPr>
          <a:lstStyle/>
          <a:p>
            <a:r>
              <a:rPr lang="en-US" sz="800" dirty="0">
                <a:latin typeface="Avenir Medium" panose="02000503020000020003" pitchFamily="2" charset="0"/>
              </a:rPr>
              <a:t>* </a:t>
            </a:r>
            <a:r>
              <a:rPr lang="en-US" sz="800" dirty="0">
                <a:latin typeface="Avenir Medium" panose="02000503020000020003" pitchFamily="2" charset="0"/>
                <a:hlinkClick r:id="rId3"/>
              </a:rPr>
              <a:t>https://www.nytimes.com/2024/02/22/technology/google-gemini-german-uniforms.html</a:t>
            </a:r>
            <a:r>
              <a:rPr lang="en-US" sz="800" dirty="0">
                <a:latin typeface="Avenir Medium" panose="02000503020000020003" pitchFamily="2" charset="0"/>
              </a:rPr>
              <a:t> </a:t>
            </a:r>
          </a:p>
        </p:txBody>
      </p:sp>
    </p:spTree>
    <p:extLst>
      <p:ext uri="{BB962C8B-B14F-4D97-AF65-F5344CB8AC3E}">
        <p14:creationId xmlns:p14="http://schemas.microsoft.com/office/powerpoint/2010/main" val="74135069"/>
      </p:ext>
    </p:extLst>
  </p:cSld>
  <p:clrMapOvr>
    <a:masterClrMapping/>
  </p:clrMapOvr>
  <p:transition>
    <p:cut/>
  </p:transition>
</p:sld>
</file>

<file path=ppt/theme/theme1.xml><?xml version="1.0" encoding="utf-8"?>
<a:theme xmlns:a="http://schemas.openxmlformats.org/drawingml/2006/main" name="Office Theme">
  <a:themeElements>
    <a:clrScheme name="MSU Denver Color Palette">
      <a:dk1>
        <a:srgbClr val="00457C"/>
      </a:dk1>
      <a:lt1>
        <a:sysClr val="window" lastClr="FFFFFF"/>
      </a:lt1>
      <a:dk2>
        <a:srgbClr val="00457C"/>
      </a:dk2>
      <a:lt2>
        <a:srgbClr val="E7E6E6"/>
      </a:lt2>
      <a:accent1>
        <a:srgbClr val="508FCC"/>
      </a:accent1>
      <a:accent2>
        <a:srgbClr val="D11242"/>
      </a:accent2>
      <a:accent3>
        <a:srgbClr val="B3B5B7"/>
      </a:accent3>
      <a:accent4>
        <a:srgbClr val="6D6E70"/>
      </a:accent4>
      <a:accent5>
        <a:srgbClr val="00457C"/>
      </a:accent5>
      <a:accent6>
        <a:srgbClr val="0C0C0C"/>
      </a:accent6>
      <a:hlink>
        <a:srgbClr val="508FCC"/>
      </a:hlink>
      <a:folHlink>
        <a:srgbClr val="D1124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915C99D2-BA58-4202-9699-472ACD7D24CB}" vid="{ED2CC9CE-8A44-4FB3-8AA1-A3550650E9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09.png"/></Relationships>
</file>

<file path=ppt/webextensions/webextension1.xml><?xml version="1.0" encoding="utf-8"?>
<we:webextension xmlns:we="http://schemas.microsoft.com/office/webextensions/webextension/2010/11" id="{61D1A959-93E8-F14D-8192-7E2988FAB81D}">
  <we:reference id="wa104381526" version="1.0.0.2" store="en-US" storeType="OMEX"/>
  <we:alternateReferences>
    <we:reference id="WA104381526" version="1.0.0.2" store="WA104381526" storeType="OMEX"/>
  </we:alternateReferences>
  <we:properties>
    <we:property name="FormID" value="&quot;pJwwAzMX-UqnPPGMyEEyXJdIlqQ22iFCln7p84XM0CBUN0ZUN0QzRE1XSlhMMzI3STRTSElNSVhaUy4u&quot;"/>
    <we:property name="FormMode" value="&quot;DesignTim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5807810-2847-FC42-B748-E485D0930FB2}">
  <we:reference id="wa104381526" version="1.0.0.2" store="en-US" storeType="OMEX"/>
  <we:alternateReferences>
    <we:reference id="WA104381526" version="1.0.0.2" store="WA104381526" storeType="OMEX"/>
  </we:alternateReferences>
  <we:properties>
    <we:property name="FormID" value="&quot;pJwwAzMX-UqnPPGMyEEyXJdIlqQ22iFCln7p84XM0CBUMlY0RU1JQ05MNVQ4NjBaWU9KWEw4WTJDNi4u&quot;"/>
    <we:property name="FormMode" value="&quot;DesignTim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EB6C02214F2A54E83A0666AAB51E47C" ma:contentTypeVersion="20" ma:contentTypeDescription="Create a new document." ma:contentTypeScope="" ma:versionID="0112aa9b90f76dc244525aedf1d5a810">
  <xsd:schema xmlns:xsd="http://www.w3.org/2001/XMLSchema" xmlns:xs="http://www.w3.org/2001/XMLSchema" xmlns:p="http://schemas.microsoft.com/office/2006/metadata/properties" xmlns:ns2="46524f8b-2186-4769-91a3-e2dc4b2df958" xmlns:ns3="a9102ce4-1970-44ef-a029-d53529a7e65e" xmlns:ns4="8b8afa6e-3024-4e31-bcbe-f240ab2be93a" targetNamespace="http://schemas.microsoft.com/office/2006/metadata/properties" ma:root="true" ma:fieldsID="dd7ced7782b7ed1fe8b96458a3e6f0f7" ns2:_="" ns3:_="" ns4:_="">
    <xsd:import namespace="46524f8b-2186-4769-91a3-e2dc4b2df958"/>
    <xsd:import namespace="a9102ce4-1970-44ef-a029-d53529a7e65e"/>
    <xsd:import namespace="8b8afa6e-3024-4e31-bcbe-f240ab2be9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FileTtile" minOccurs="0"/>
                <xsd:element ref="ns2:Documenttype" minOccurs="0"/>
                <xsd:element ref="ns2:template_x0020_types" minOccurs="0"/>
                <xsd:element ref="ns2:MediaServiceAutoKeyPoints" minOccurs="0"/>
                <xsd:element ref="ns2:MediaServiceKeyPoints" minOccurs="0"/>
                <xsd:element ref="ns2:MediaLengthInSeconds" minOccurs="0"/>
                <xsd:element ref="ns2:MediaServiceObjectDetectorVersions" minOccurs="0"/>
                <xsd:element ref="ns2:MediaServiceSearchPropertie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24f8b-2186-4769-91a3-e2dc4b2df9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eTtile" ma:index="17" nillable="true" ma:displayName="File Title" ma:description="Easy to understand description of the file versus the name of the file" ma:format="Dropdown" ma:internalName="FileTtile">
      <xsd:simpleType>
        <xsd:restriction base="dms:Text">
          <xsd:maxLength value="255"/>
        </xsd:restriction>
      </xsd:simpleType>
    </xsd:element>
    <xsd:element name="Documenttype" ma:index="18" nillable="true" ma:displayName="Document type" ma:format="Dropdown" ma:internalName="Documenttype">
      <xsd:simpleType>
        <xsd:restriction base="dms:Text">
          <xsd:maxLength value="255"/>
        </xsd:restriction>
      </xsd:simpleType>
    </xsd:element>
    <xsd:element name="template_x0020_types" ma:index="19" nillable="true" ma:displayName="template types" ma:internalName="template_x0020_types">
      <xsd:simpleType>
        <xsd:restriction base="dms:Text">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23401fd-4171-4ebb-b21f-c984330e7b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102ce4-1970-44ef-a029-d53529a7e65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8afa6e-3024-4e31-bcbe-f240ab2be93a"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dea083ec-991c-47a0-b66b-f0f700b5e152}" ma:internalName="TaxCatchAll" ma:showField="CatchAllData" ma:web="8b8afa6e-3024-4e31-bcbe-f240ab2be9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type xmlns="46524f8b-2186-4769-91a3-e2dc4b2df958">powerpoint template</Documenttype>
    <FileTtile xmlns="46524f8b-2186-4769-91a3-e2dc4b2df958">2024 MSU Denver Branded Powerpoint BLUE BLANK VERSION 1920x1080</FileTtile>
    <template_x0020_types xmlns="46524f8b-2186-4769-91a3-e2dc4b2df958">powerpoint</template_x0020_types>
    <TaxCatchAll xmlns="8b8afa6e-3024-4e31-bcbe-f240ab2be93a" xsi:nil="true"/>
    <lcf76f155ced4ddcb4097134ff3c332f xmlns="46524f8b-2186-4769-91a3-e2dc4b2df9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2EEF44-0359-43B5-AF4C-B3B2EE9A6546}">
  <ds:schemaRefs>
    <ds:schemaRef ds:uri="http://schemas.microsoft.com/sharepoint/v3/contenttype/forms"/>
  </ds:schemaRefs>
</ds:datastoreItem>
</file>

<file path=customXml/itemProps2.xml><?xml version="1.0" encoding="utf-8"?>
<ds:datastoreItem xmlns:ds="http://schemas.openxmlformats.org/officeDocument/2006/customXml" ds:itemID="{EBDE0B1B-5A8E-4A9C-8039-B9433D3A7D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24f8b-2186-4769-91a3-e2dc4b2df958"/>
    <ds:schemaRef ds:uri="a9102ce4-1970-44ef-a029-d53529a7e65e"/>
    <ds:schemaRef ds:uri="8b8afa6e-3024-4e31-bcbe-f240ab2be9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1E77DD-ECE0-4755-8739-B07746CC95F7}">
  <ds:schemaRefs>
    <ds:schemaRef ds:uri="46524f8b-2186-4769-91a3-e2dc4b2df958"/>
    <ds:schemaRef ds:uri="8b8afa6e-3024-4e31-bcbe-f240ab2be93a"/>
    <ds:schemaRef ds:uri="a34b71f8-b635-468e-a4fa-cff4ff42b9db"/>
    <ds:schemaRef ds:uri="bfa0ec50-6e55-4e99-9d4f-23f28382cf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7919</TotalTime>
  <Words>4404</Words>
  <Application>Microsoft Macintosh PowerPoint</Application>
  <PresentationFormat>Widescreen</PresentationFormat>
  <Paragraphs>603</Paragraphs>
  <Slides>111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111</vt:i4>
      </vt:variant>
    </vt:vector>
  </HeadingPairs>
  <TitlesOfParts>
    <vt:vector size="122" baseType="lpstr">
      <vt:lpstr>-apple-system</vt:lpstr>
      <vt:lpstr>Arial</vt:lpstr>
      <vt:lpstr>Avenir Medium</vt:lpstr>
      <vt:lpstr>Calibri</vt:lpstr>
      <vt:lpstr>Comic Sans MS</vt:lpstr>
      <vt:lpstr>Lato</vt:lpstr>
      <vt:lpstr>Neue Haas Grotesk Display Pro</vt:lpstr>
      <vt:lpstr>Söhne</vt:lpstr>
      <vt:lpstr>Times New Roman</vt:lpstr>
      <vt:lpstr>Wingdings</vt:lpstr>
      <vt:lpstr>Office Theme</vt:lpstr>
      <vt:lpstr>Introduction to Artificial Intelligence </vt:lpstr>
      <vt:lpstr>Order of Business</vt:lpstr>
      <vt:lpstr>But first, a little information gathering</vt:lpstr>
      <vt:lpstr>PowerPoint Presentation</vt:lpstr>
      <vt:lpstr>PowerPoint Presentation</vt:lpstr>
      <vt:lpstr>PowerPoint Presentation</vt:lpstr>
      <vt:lpstr>PowerPoint Presentation</vt:lpstr>
      <vt:lpstr>A History of Artificial Intelligence</vt:lpstr>
      <vt:lpstr>Guess AI’s age! </vt:lpstr>
      <vt:lpstr>PowerPoint Presentation</vt:lpstr>
      <vt:lpstr>PowerPoint Presentation</vt:lpstr>
      <vt:lpstr>PowerPoint Presentation</vt:lpstr>
      <vt:lpstr>PowerPoint Presentation</vt:lpstr>
      <vt:lpstr>The Genesis of AI </vt:lpstr>
      <vt:lpstr>Naming &amp; Birth of AI Research</vt:lpstr>
      <vt:lpstr>Perceptron – Machine Learning</vt:lpstr>
      <vt:lpstr>PowerPoint Presentation</vt:lpstr>
      <vt:lpstr>Chihuahua or muffin? </vt:lpstr>
      <vt:lpstr>The First Wave of AI Research </vt:lpstr>
      <vt:lpstr>Expert Systems </vt:lpstr>
      <vt:lpstr>Expert Systems –&gt; Recommendation Systems Examples</vt:lpstr>
      <vt:lpstr>Machine Learning – Convolutional Neural Network(CNN) </vt:lpstr>
      <vt:lpstr>Generative Pre-trained Transformers (GPT)</vt:lpstr>
      <vt:lpstr>Try &amp; Learn</vt:lpstr>
      <vt:lpstr>Deep Learning and NLP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Responsible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 and Discussion</vt:lpstr>
      <vt:lpstr>Wrap Up</vt:lpstr>
      <vt:lpstr>Let’s try this again</vt:lpstr>
      <vt:lpstr>PowerPoint Presentation</vt:lpstr>
      <vt:lpstr>AI for All </vt:lpstr>
      <vt:lpstr>Workshop 2:   Exploring Generative AI &amp; Its Applications </vt:lpstr>
      <vt:lpstr>AI in the College Classroom: Supporting Faculty and Personalizing Student Learning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Artificial Intelligence </dc:title>
  <dc:creator>Samuel Max Jay</dc:creator>
  <cp:lastModifiedBy>Samuel Max Jay</cp:lastModifiedBy>
  <cp:revision>13</cp:revision>
  <cp:lastPrinted>2022-06-23T16:01:45Z</cp:lastPrinted>
  <dcterms:created xsi:type="dcterms:W3CDTF">2024-03-13T17:05:57Z</dcterms:created>
  <dcterms:modified xsi:type="dcterms:W3CDTF">2024-03-29T18:11:55Z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0x0101006EB6C02214F2A54E83A0666AAB51E47C</vt:lpwstr>
  </property>
</Properties>
</file>