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5" r:id="rId5"/>
  </p:sldMasterIdLst>
  <p:notesMasterIdLst>
    <p:notesMasterId r:id="rId19"/>
  </p:notesMasterIdLst>
  <p:handoutMasterIdLst>
    <p:handoutMasterId r:id="rId20"/>
  </p:handoutMasterIdLst>
  <p:sldIdLst>
    <p:sldId id="257" r:id="rId6"/>
    <p:sldId id="317" r:id="rId7"/>
    <p:sldId id="258" r:id="rId8"/>
    <p:sldId id="318" r:id="rId9"/>
    <p:sldId id="320" r:id="rId10"/>
    <p:sldId id="319" r:id="rId11"/>
    <p:sldId id="321" r:id="rId12"/>
    <p:sldId id="322" r:id="rId13"/>
    <p:sldId id="328" r:id="rId14"/>
    <p:sldId id="324" r:id="rId15"/>
    <p:sldId id="325" r:id="rId16"/>
    <p:sldId id="326" r:id="rId17"/>
    <p:sldId id="323" r:id="rId1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1828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van Hernandez" userId="857a6970-d5b9-46e1-ae2d-e4c580ef1d9c" providerId="ADAL" clId="{0986BD0F-E3D8-4BD9-9ECF-625860EFF6DB}"/>
    <pc:docChg chg="modSld">
      <pc:chgData name="Jovan Hernandez" userId="857a6970-d5b9-46e1-ae2d-e4c580ef1d9c" providerId="ADAL" clId="{0986BD0F-E3D8-4BD9-9ECF-625860EFF6DB}" dt="2023-10-30T22:05:46.824" v="148"/>
      <pc:docMkLst>
        <pc:docMk/>
      </pc:docMkLst>
      <pc:sldChg chg="modTransition">
        <pc:chgData name="Jovan Hernandez" userId="857a6970-d5b9-46e1-ae2d-e4c580ef1d9c" providerId="ADAL" clId="{0986BD0F-E3D8-4BD9-9ECF-625860EFF6DB}" dt="2023-10-30T22:05:46.824" v="148"/>
        <pc:sldMkLst>
          <pc:docMk/>
          <pc:sldMk cId="3758173559" sldId="257"/>
        </pc:sldMkLst>
      </pc:sldChg>
      <pc:sldChg chg="modTransition">
        <pc:chgData name="Jovan Hernandez" userId="857a6970-d5b9-46e1-ae2d-e4c580ef1d9c" providerId="ADAL" clId="{0986BD0F-E3D8-4BD9-9ECF-625860EFF6DB}" dt="2023-10-30T22:05:13.459" v="146"/>
        <pc:sldMkLst>
          <pc:docMk/>
          <pc:sldMk cId="2745555479" sldId="31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E94FD8-AD59-4EA6-9218-D978CEC3DD2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C3DC015-2836-47B3-AE4B-0FC65BA7F66D}">
      <dgm:prSet/>
      <dgm:spPr/>
      <dgm:t>
        <a:bodyPr/>
        <a:lstStyle/>
        <a:p>
          <a:r>
            <a:rPr lang="en-US" dirty="0"/>
            <a:t>Decide whether you want to take</a:t>
          </a:r>
        </a:p>
        <a:p>
          <a:r>
            <a:rPr lang="en-US" i="1" dirty="0"/>
            <a:t>PSY 3980 Internship in Psychology</a:t>
          </a:r>
        </a:p>
        <a:p>
          <a:r>
            <a:rPr lang="en-US" dirty="0"/>
            <a:t>(If you have a 2-semester long internship, you should register for this the first semester)</a:t>
          </a:r>
        </a:p>
        <a:p>
          <a:r>
            <a:rPr lang="en-US" dirty="0"/>
            <a:t>or</a:t>
          </a:r>
        </a:p>
        <a:p>
          <a:r>
            <a:rPr lang="en-US" i="1" dirty="0"/>
            <a:t>PSY 4650 Advanced Internship in Psychology </a:t>
          </a:r>
        </a:p>
        <a:p>
          <a:r>
            <a:rPr lang="en-US" dirty="0"/>
            <a:t>(this counts as a senior experience course and is required for those with the Clinical/Counseling Concentration)</a:t>
          </a:r>
        </a:p>
      </dgm:t>
    </dgm:pt>
    <dgm:pt modelId="{5F71623E-9F11-4916-AE5E-BF11C3C3F67D}" type="parTrans" cxnId="{5491957B-C584-4D6E-ABD4-416F402406AE}">
      <dgm:prSet/>
      <dgm:spPr/>
      <dgm:t>
        <a:bodyPr/>
        <a:lstStyle/>
        <a:p>
          <a:endParaRPr lang="en-US"/>
        </a:p>
      </dgm:t>
    </dgm:pt>
    <dgm:pt modelId="{E0DD75F3-C5A3-4331-B3E0-BCA01EFB4025}" type="sibTrans" cxnId="{5491957B-C584-4D6E-ABD4-416F402406AE}">
      <dgm:prSet/>
      <dgm:spPr/>
      <dgm:t>
        <a:bodyPr/>
        <a:lstStyle/>
        <a:p>
          <a:endParaRPr lang="en-US"/>
        </a:p>
      </dgm:t>
    </dgm:pt>
    <dgm:pt modelId="{8B308C0B-D03C-4B44-BB1D-B5ACCCBBEB23}">
      <dgm:prSet/>
      <dgm:spPr/>
      <dgm:t>
        <a:bodyPr/>
        <a:lstStyle/>
        <a:p>
          <a:pPr algn="ctr"/>
          <a:r>
            <a:rPr lang="en-US" b="1" dirty="0">
              <a:solidFill>
                <a:schemeClr val="accent6"/>
              </a:solidFill>
            </a:rPr>
            <a:t>Prerequisites</a:t>
          </a:r>
        </a:p>
        <a:p>
          <a:pPr algn="l"/>
          <a:r>
            <a:rPr lang="en-US" dirty="0">
              <a:solidFill>
                <a:schemeClr val="accent6"/>
              </a:solidFill>
            </a:rPr>
            <a:t>PSY 3980</a:t>
          </a:r>
        </a:p>
        <a:p>
          <a:pPr algn="l"/>
          <a:r>
            <a:rPr lang="en-US" dirty="0">
              <a:solidFill>
                <a:schemeClr val="accent6"/>
              </a:solidFill>
            </a:rPr>
            <a:t>Must have taken PSY 1001</a:t>
          </a:r>
        </a:p>
        <a:p>
          <a:pPr algn="l"/>
          <a:r>
            <a:rPr lang="en-US" dirty="0">
              <a:solidFill>
                <a:schemeClr val="accent6"/>
              </a:solidFill>
            </a:rPr>
            <a:t>Have competed at least 60 credits.</a:t>
          </a:r>
        </a:p>
        <a:p>
          <a:pPr algn="l"/>
          <a:endParaRPr lang="en-US" dirty="0">
            <a:solidFill>
              <a:schemeClr val="accent6"/>
            </a:solidFill>
          </a:endParaRPr>
        </a:p>
        <a:p>
          <a:pPr algn="l"/>
          <a:r>
            <a:rPr lang="en-US" dirty="0">
              <a:solidFill>
                <a:schemeClr val="accent6"/>
              </a:solidFill>
            </a:rPr>
            <a:t>PSY 4650 </a:t>
          </a:r>
        </a:p>
        <a:p>
          <a:pPr algn="l"/>
          <a:r>
            <a:rPr lang="en-US" dirty="0">
              <a:solidFill>
                <a:schemeClr val="accent6"/>
              </a:solidFill>
            </a:rPr>
            <a:t>Must have taken PSY 3010 or PSY 2340 with a D- or better</a:t>
          </a:r>
        </a:p>
        <a:p>
          <a:pPr algn="l"/>
          <a:r>
            <a:rPr lang="en-US" dirty="0">
              <a:solidFill>
                <a:schemeClr val="accent6"/>
              </a:solidFill>
            </a:rPr>
            <a:t>Have competed at least 90 credits.</a:t>
          </a:r>
        </a:p>
      </dgm:t>
    </dgm:pt>
    <dgm:pt modelId="{99EE2A3D-7903-4D14-9CDD-2E8DC702D680}" type="parTrans" cxnId="{4BBD2570-53E4-4741-9A29-CD0D586E4D7F}">
      <dgm:prSet/>
      <dgm:spPr/>
      <dgm:t>
        <a:bodyPr/>
        <a:lstStyle/>
        <a:p>
          <a:endParaRPr lang="en-US"/>
        </a:p>
      </dgm:t>
    </dgm:pt>
    <dgm:pt modelId="{BFB69A0F-3D9A-4634-B2E7-DC19CB4098EB}" type="sibTrans" cxnId="{4BBD2570-53E4-4741-9A29-CD0D586E4D7F}">
      <dgm:prSet/>
      <dgm:spPr/>
      <dgm:t>
        <a:bodyPr/>
        <a:lstStyle/>
        <a:p>
          <a:endParaRPr lang="en-US"/>
        </a:p>
      </dgm:t>
    </dgm:pt>
    <dgm:pt modelId="{8FEA37EA-3CC0-4D6B-BC62-87232DC5922F}" type="pres">
      <dgm:prSet presAssocID="{4FE94FD8-AD59-4EA6-9218-D978CEC3DD28}" presName="linear" presStyleCnt="0">
        <dgm:presLayoutVars>
          <dgm:animLvl val="lvl"/>
          <dgm:resizeHandles val="exact"/>
        </dgm:presLayoutVars>
      </dgm:prSet>
      <dgm:spPr/>
    </dgm:pt>
    <dgm:pt modelId="{2F0BD234-EF5C-486D-85C2-6010D16D41C3}" type="pres">
      <dgm:prSet presAssocID="{1C3DC015-2836-47B3-AE4B-0FC65BA7F66D}" presName="parentText" presStyleLbl="node1" presStyleIdx="0" presStyleCnt="2" custLinFactNeighborX="-93" custLinFactNeighborY="3778">
        <dgm:presLayoutVars>
          <dgm:chMax val="0"/>
          <dgm:bulletEnabled val="1"/>
        </dgm:presLayoutVars>
      </dgm:prSet>
      <dgm:spPr/>
    </dgm:pt>
    <dgm:pt modelId="{5258147B-FC91-43AE-8F01-C821992B7310}" type="pres">
      <dgm:prSet presAssocID="{E0DD75F3-C5A3-4331-B3E0-BCA01EFB4025}" presName="spacer" presStyleCnt="0"/>
      <dgm:spPr/>
    </dgm:pt>
    <dgm:pt modelId="{3D2954C5-4A8A-4632-80F0-7529CA70E40B}" type="pres">
      <dgm:prSet presAssocID="{8B308C0B-D03C-4B44-BB1D-B5ACCCBBEB2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4F6F521-8E67-4FD6-BAFD-A17201E7C0A8}" type="presOf" srcId="{1C3DC015-2836-47B3-AE4B-0FC65BA7F66D}" destId="{2F0BD234-EF5C-486D-85C2-6010D16D41C3}" srcOrd="0" destOrd="0" presId="urn:microsoft.com/office/officeart/2005/8/layout/vList2"/>
    <dgm:cxn modelId="{4BBD2570-53E4-4741-9A29-CD0D586E4D7F}" srcId="{4FE94FD8-AD59-4EA6-9218-D978CEC3DD28}" destId="{8B308C0B-D03C-4B44-BB1D-B5ACCCBBEB23}" srcOrd="1" destOrd="0" parTransId="{99EE2A3D-7903-4D14-9CDD-2E8DC702D680}" sibTransId="{BFB69A0F-3D9A-4634-B2E7-DC19CB4098EB}"/>
    <dgm:cxn modelId="{70F57353-E756-489D-951B-AC4FADEA34C4}" type="presOf" srcId="{4FE94FD8-AD59-4EA6-9218-D978CEC3DD28}" destId="{8FEA37EA-3CC0-4D6B-BC62-87232DC5922F}" srcOrd="0" destOrd="0" presId="urn:microsoft.com/office/officeart/2005/8/layout/vList2"/>
    <dgm:cxn modelId="{5491957B-C584-4D6E-ABD4-416F402406AE}" srcId="{4FE94FD8-AD59-4EA6-9218-D978CEC3DD28}" destId="{1C3DC015-2836-47B3-AE4B-0FC65BA7F66D}" srcOrd="0" destOrd="0" parTransId="{5F71623E-9F11-4916-AE5E-BF11C3C3F67D}" sibTransId="{E0DD75F3-C5A3-4331-B3E0-BCA01EFB4025}"/>
    <dgm:cxn modelId="{AAD26281-4F1C-4292-B390-3765D8C3A1D9}" type="presOf" srcId="{8B308C0B-D03C-4B44-BB1D-B5ACCCBBEB23}" destId="{3D2954C5-4A8A-4632-80F0-7529CA70E40B}" srcOrd="0" destOrd="0" presId="urn:microsoft.com/office/officeart/2005/8/layout/vList2"/>
    <dgm:cxn modelId="{C4C2949A-21FB-45A4-B83C-DB70B0E8D22B}" type="presParOf" srcId="{8FEA37EA-3CC0-4D6B-BC62-87232DC5922F}" destId="{2F0BD234-EF5C-486D-85C2-6010D16D41C3}" srcOrd="0" destOrd="0" presId="urn:microsoft.com/office/officeart/2005/8/layout/vList2"/>
    <dgm:cxn modelId="{5C469021-EEB0-4EE0-BBD9-6AD41852DC7F}" type="presParOf" srcId="{8FEA37EA-3CC0-4D6B-BC62-87232DC5922F}" destId="{5258147B-FC91-43AE-8F01-C821992B7310}" srcOrd="1" destOrd="0" presId="urn:microsoft.com/office/officeart/2005/8/layout/vList2"/>
    <dgm:cxn modelId="{D6F870D5-4FCC-485D-AD2E-B45EE2CB0E14}" type="presParOf" srcId="{8FEA37EA-3CC0-4D6B-BC62-87232DC5922F}" destId="{3D2954C5-4A8A-4632-80F0-7529CA70E40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BD234-EF5C-486D-85C2-6010D16D41C3}">
      <dsp:nvSpPr>
        <dsp:cNvPr id="0" name=""/>
        <dsp:cNvSpPr/>
      </dsp:nvSpPr>
      <dsp:spPr>
        <a:xfrm>
          <a:off x="0" y="143779"/>
          <a:ext cx="7545046" cy="287161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Decide whether you want to take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PSY 3980 Internship in Psychology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(If you have a 2-semester long internship, you should register for this the first semester)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or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PSY 4650 Advanced Internship in Psychology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(this counts as a senior experience course and is required for those with the Clinical/Counseling Concentration)</a:t>
          </a:r>
        </a:p>
      </dsp:txBody>
      <dsp:txXfrm>
        <a:off x="140181" y="283960"/>
        <a:ext cx="7264684" cy="2591256"/>
      </dsp:txXfrm>
    </dsp:sp>
    <dsp:sp modelId="{3D2954C5-4A8A-4632-80F0-7529CA70E40B}">
      <dsp:nvSpPr>
        <dsp:cNvPr id="0" name=""/>
        <dsp:cNvSpPr/>
      </dsp:nvSpPr>
      <dsp:spPr>
        <a:xfrm>
          <a:off x="0" y="3062508"/>
          <a:ext cx="7545046" cy="287161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6"/>
              </a:solidFill>
            </a:rPr>
            <a:t>Prerequisites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/>
              </a:solidFill>
            </a:rPr>
            <a:t>PSY 3980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/>
              </a:solidFill>
            </a:rPr>
            <a:t>Must have taken PSY 1001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/>
              </a:solidFill>
            </a:rPr>
            <a:t>Have competed at least 60 credits.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>
            <a:solidFill>
              <a:schemeClr val="accent6"/>
            </a:solidFill>
          </a:endParaRP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/>
              </a:solidFill>
            </a:rPr>
            <a:t>PSY 4650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/>
              </a:solidFill>
            </a:rPr>
            <a:t>Must have taken PSY 3010 or PSY 2340 with a D- or better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/>
              </a:solidFill>
            </a:rPr>
            <a:t>Have competed at least 90 credits.</a:t>
          </a:r>
        </a:p>
      </dsp:txBody>
      <dsp:txXfrm>
        <a:off x="140181" y="3202689"/>
        <a:ext cx="7264684" cy="2591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13F529-335F-4E4C-AB9C-229F3CD2C1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1E963-90D8-4C26-AF55-579C347B8B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B24789D-E486-4B48-A98C-C9ECDAC501F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4AB59-4CBA-4CC5-B57E-49A63C9AAC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3743F-A6BE-4626-BB5D-0D38D12527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8922998-E183-4DEF-B425-3CDE74F42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35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C8C1750-C068-4313-9539-E5AD97C324F6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5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6F38-DFD3-4E85-8489-D8E6A64B7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659116"/>
            <a:ext cx="6629400" cy="124022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61FFA-6ECB-488D-8913-01B5711C4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920359"/>
            <a:ext cx="6629400" cy="65164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E7623F-7523-4831-A552-6E5742A1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6CDBED-C142-4E62-9469-4D817CD9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256-5307-4687-B456-FD365221ADA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3584281-054D-457E-87B8-0A05349C19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8600" y="4730751"/>
            <a:ext cx="6629400" cy="5469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 dirty="0"/>
              <a:t>Click to enter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18076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U Denver History Timeline_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84B0D-CADA-47DB-9F74-652F0BF4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32" y="249511"/>
            <a:ext cx="2659117" cy="2851041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5021C95-0682-48A9-BBB2-E918523FC0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" b="27098"/>
          <a:stretch/>
        </p:blipFill>
        <p:spPr>
          <a:xfrm>
            <a:off x="8178228" y="6522805"/>
            <a:ext cx="401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7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cons_Blue 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145A22-BC1A-4B38-9C1B-8802E21A14E9}"/>
              </a:ext>
            </a:extLst>
          </p:cNvPr>
          <p:cNvSpPr txBox="1"/>
          <p:nvPr userDrawn="1"/>
        </p:nvSpPr>
        <p:spPr>
          <a:xfrm>
            <a:off x="582952" y="461914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Academics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8B4101-ADD1-46E5-B416-1C899B9D318C}"/>
              </a:ext>
            </a:extLst>
          </p:cNvPr>
          <p:cNvCxnSpPr>
            <a:cxnSpLocks/>
          </p:cNvCxnSpPr>
          <p:nvPr userDrawn="1"/>
        </p:nvCxnSpPr>
        <p:spPr>
          <a:xfrm>
            <a:off x="646657" y="907599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0582893-F70F-48DA-8978-FB32D4E76959}"/>
              </a:ext>
            </a:extLst>
          </p:cNvPr>
          <p:cNvSpPr txBox="1"/>
          <p:nvPr userDrawn="1"/>
        </p:nvSpPr>
        <p:spPr>
          <a:xfrm>
            <a:off x="389923" y="1568711"/>
            <a:ext cx="1208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Demographics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1BE98-46DB-4ED2-B426-515B76306D43}"/>
              </a:ext>
            </a:extLst>
          </p:cNvPr>
          <p:cNvSpPr txBox="1"/>
          <p:nvPr userDrawn="1"/>
        </p:nvSpPr>
        <p:spPr>
          <a:xfrm>
            <a:off x="582952" y="2803275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Disciplines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6B00A-B773-44A8-9FE3-53E593D02C60}"/>
              </a:ext>
            </a:extLst>
          </p:cNvPr>
          <p:cNvSpPr txBox="1"/>
          <p:nvPr userDrawn="1"/>
        </p:nvSpPr>
        <p:spPr>
          <a:xfrm>
            <a:off x="582952" y="3621645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Location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F9E24-5A28-4316-B0CB-CD377C1BBF73}"/>
              </a:ext>
            </a:extLst>
          </p:cNvPr>
          <p:cNvSpPr txBox="1"/>
          <p:nvPr userDrawn="1"/>
        </p:nvSpPr>
        <p:spPr>
          <a:xfrm>
            <a:off x="431345" y="4462774"/>
            <a:ext cx="1167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Public Health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88403B-7B11-496B-9504-36ECC5DA5252}"/>
              </a:ext>
            </a:extLst>
          </p:cNvPr>
          <p:cNvSpPr txBox="1"/>
          <p:nvPr userDrawn="1"/>
        </p:nvSpPr>
        <p:spPr>
          <a:xfrm>
            <a:off x="336436" y="5609392"/>
            <a:ext cx="126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Miscellaneous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7E330E-A1F3-4A02-A6DB-FCC8EF4C4963}"/>
              </a:ext>
            </a:extLst>
          </p:cNvPr>
          <p:cNvCxnSpPr>
            <a:cxnSpLocks/>
          </p:cNvCxnSpPr>
          <p:nvPr userDrawn="1"/>
        </p:nvCxnSpPr>
        <p:spPr>
          <a:xfrm>
            <a:off x="646657" y="3358933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9EF503-6010-4B68-8E18-F037B84BAB49}"/>
              </a:ext>
            </a:extLst>
          </p:cNvPr>
          <p:cNvCxnSpPr>
            <a:cxnSpLocks/>
          </p:cNvCxnSpPr>
          <p:nvPr userDrawn="1"/>
        </p:nvCxnSpPr>
        <p:spPr>
          <a:xfrm>
            <a:off x="646657" y="2533318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90CCB0-B62B-463C-906F-655FF41F066A}"/>
              </a:ext>
            </a:extLst>
          </p:cNvPr>
          <p:cNvCxnSpPr>
            <a:cxnSpLocks/>
          </p:cNvCxnSpPr>
          <p:nvPr userDrawn="1"/>
        </p:nvCxnSpPr>
        <p:spPr>
          <a:xfrm>
            <a:off x="646657" y="4184548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60B31C-2BAA-4CFB-8C48-FBDE2A321BC8}"/>
              </a:ext>
            </a:extLst>
          </p:cNvPr>
          <p:cNvCxnSpPr>
            <a:cxnSpLocks/>
          </p:cNvCxnSpPr>
          <p:nvPr userDrawn="1"/>
        </p:nvCxnSpPr>
        <p:spPr>
          <a:xfrm>
            <a:off x="646657" y="5019589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693CEC-E77C-4430-A18B-3F9A8047FACC}"/>
              </a:ext>
            </a:extLst>
          </p:cNvPr>
          <p:cNvCxnSpPr/>
          <p:nvPr userDrawn="1"/>
        </p:nvCxnSpPr>
        <p:spPr>
          <a:xfrm>
            <a:off x="1645739" y="220335"/>
            <a:ext cx="0" cy="6453842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EF56B0-C834-4A23-BFAD-6845481A0B91}"/>
              </a:ext>
            </a:extLst>
          </p:cNvPr>
          <p:cNvSpPr txBox="1"/>
          <p:nvPr userDrawn="1"/>
        </p:nvSpPr>
        <p:spPr>
          <a:xfrm>
            <a:off x="9059165" y="141402"/>
            <a:ext cx="2969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1"/>
                </a:solidFill>
              </a:rPr>
              <a:t>Icons </a:t>
            </a:r>
          </a:p>
          <a:p>
            <a:pPr algn="r"/>
            <a:r>
              <a:rPr lang="en-US" sz="1200" dirty="0">
                <a:solidFill>
                  <a:schemeClr val="tx1"/>
                </a:solidFill>
              </a:rPr>
              <a:t>Use on Light Backgrounds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4456ED-2800-42A7-98E1-A9E87A90038F}"/>
              </a:ext>
            </a:extLst>
          </p:cNvPr>
          <p:cNvSpPr txBox="1"/>
          <p:nvPr userDrawn="1"/>
        </p:nvSpPr>
        <p:spPr>
          <a:xfrm>
            <a:off x="1604954" y="6721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Graduate / Alumni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DD52DA-FF2B-44C6-9A7C-6E63984650D6}"/>
              </a:ext>
            </a:extLst>
          </p:cNvPr>
          <p:cNvSpPr txBox="1"/>
          <p:nvPr userDrawn="1"/>
        </p:nvSpPr>
        <p:spPr>
          <a:xfrm>
            <a:off x="2551104" y="67122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Degree - Generic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B1013B-CA37-4176-80DA-5CC0E53B0A6E}"/>
              </a:ext>
            </a:extLst>
          </p:cNvPr>
          <p:cNvSpPr txBox="1"/>
          <p:nvPr userDrawn="1"/>
        </p:nvSpPr>
        <p:spPr>
          <a:xfrm>
            <a:off x="3524025" y="6794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Bachelor’s Degree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B9E06D-0EB2-4A00-A0F4-87E84031C9BB}"/>
              </a:ext>
            </a:extLst>
          </p:cNvPr>
          <p:cNvSpPr txBox="1"/>
          <p:nvPr userDrawn="1"/>
        </p:nvSpPr>
        <p:spPr>
          <a:xfrm>
            <a:off x="4467141" y="6794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Master’s Degree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A2686-49F4-49E3-A4DD-E74447C58643}"/>
              </a:ext>
            </a:extLst>
          </p:cNvPr>
          <p:cNvSpPr txBox="1"/>
          <p:nvPr userDrawn="1"/>
        </p:nvSpPr>
        <p:spPr>
          <a:xfrm>
            <a:off x="5331127" y="68577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Academics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DA3133-954E-4FCA-94E7-EDC7BBB5B3C3}"/>
              </a:ext>
            </a:extLst>
          </p:cNvPr>
          <p:cNvSpPr txBox="1"/>
          <p:nvPr userDrawn="1"/>
        </p:nvSpPr>
        <p:spPr>
          <a:xfrm>
            <a:off x="6165078" y="685777"/>
            <a:ext cx="1198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Open Book / Studying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00DAD2-2D49-4ED3-A484-CA98DD7E884A}"/>
              </a:ext>
            </a:extLst>
          </p:cNvPr>
          <p:cNvSpPr txBox="1"/>
          <p:nvPr userDrawn="1"/>
        </p:nvSpPr>
        <p:spPr>
          <a:xfrm>
            <a:off x="1725604" y="15357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Diversity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396402-9E5D-4B7D-AA41-A1DCF8A39154}"/>
              </a:ext>
            </a:extLst>
          </p:cNvPr>
          <p:cNvSpPr txBox="1"/>
          <p:nvPr userDrawn="1"/>
        </p:nvSpPr>
        <p:spPr>
          <a:xfrm>
            <a:off x="2905357" y="15357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Student(s)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9B0988-A84D-4439-8E74-26A5D925AFFA}"/>
              </a:ext>
            </a:extLst>
          </p:cNvPr>
          <p:cNvSpPr txBox="1"/>
          <p:nvPr userDrawn="1"/>
        </p:nvSpPr>
        <p:spPr>
          <a:xfrm>
            <a:off x="4218436" y="1535716"/>
            <a:ext cx="1110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Transfer Student(s)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7EB925-364C-407F-A2C7-49BFBE28213B}"/>
              </a:ext>
            </a:extLst>
          </p:cNvPr>
          <p:cNvSpPr txBox="1"/>
          <p:nvPr userDrawn="1"/>
        </p:nvSpPr>
        <p:spPr>
          <a:xfrm>
            <a:off x="5583329" y="1535716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Faculty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2F27AC-2FF0-4130-94E9-CA00D7AF46FB}"/>
              </a:ext>
            </a:extLst>
          </p:cNvPr>
          <p:cNvSpPr txBox="1"/>
          <p:nvPr userDrawn="1"/>
        </p:nvSpPr>
        <p:spPr>
          <a:xfrm>
            <a:off x="6795665" y="1535716"/>
            <a:ext cx="15586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Colorado Residents / Alumni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12CB26-E562-456E-A922-6374575672AF}"/>
              </a:ext>
            </a:extLst>
          </p:cNvPr>
          <p:cNvSpPr txBox="1"/>
          <p:nvPr userDrawn="1"/>
        </p:nvSpPr>
        <p:spPr>
          <a:xfrm>
            <a:off x="1617653" y="2297716"/>
            <a:ext cx="1198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Student Organizations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36C30E-1A3A-409E-A637-DADE6E15716A}"/>
              </a:ext>
            </a:extLst>
          </p:cNvPr>
          <p:cNvSpPr txBox="1"/>
          <p:nvPr userDrawn="1"/>
        </p:nvSpPr>
        <p:spPr>
          <a:xfrm>
            <a:off x="2816294" y="2296825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ASSET Student(s)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BB146B-BB1C-406A-B76C-B4B6C9BC13A0}"/>
              </a:ext>
            </a:extLst>
          </p:cNvPr>
          <p:cNvSpPr txBox="1"/>
          <p:nvPr userDrawn="1"/>
        </p:nvSpPr>
        <p:spPr>
          <a:xfrm>
            <a:off x="4162421" y="2304999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First Gen Student(s)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7C5F15-0D95-4241-BC1A-A061B200F127}"/>
              </a:ext>
            </a:extLst>
          </p:cNvPr>
          <p:cNvSpPr txBox="1"/>
          <p:nvPr userDrawn="1"/>
        </p:nvSpPr>
        <p:spPr>
          <a:xfrm>
            <a:off x="5587137" y="23050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Employees / Staff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83B81B-4191-4325-8C5A-B4C0920342E1}"/>
              </a:ext>
            </a:extLst>
          </p:cNvPr>
          <p:cNvSpPr txBox="1"/>
          <p:nvPr userDrawn="1"/>
        </p:nvSpPr>
        <p:spPr>
          <a:xfrm>
            <a:off x="7047822" y="231137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Military / Veterans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09E078-CAA0-4221-BFDD-41143E93C1B0}"/>
              </a:ext>
            </a:extLst>
          </p:cNvPr>
          <p:cNvSpPr txBox="1"/>
          <p:nvPr userDrawn="1"/>
        </p:nvSpPr>
        <p:spPr>
          <a:xfrm>
            <a:off x="1604953" y="3126907"/>
            <a:ext cx="13795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Mechanical / Engineering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175E46-F7B7-487D-A1B2-46C0B70CF887}"/>
              </a:ext>
            </a:extLst>
          </p:cNvPr>
          <p:cNvSpPr txBox="1"/>
          <p:nvPr userDrawn="1"/>
        </p:nvSpPr>
        <p:spPr>
          <a:xfrm>
            <a:off x="2905194" y="3126907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Aviation / Aerospace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F0BD3D-2AA8-43EF-9F0B-FDB95BD39731}"/>
              </a:ext>
            </a:extLst>
          </p:cNvPr>
          <p:cNvSpPr txBox="1"/>
          <p:nvPr userDrawn="1"/>
        </p:nvSpPr>
        <p:spPr>
          <a:xfrm>
            <a:off x="3869270" y="3126907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Beer Industry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28655D-8F5D-4EF5-87C9-36D12A02B171}"/>
              </a:ext>
            </a:extLst>
          </p:cNvPr>
          <p:cNvSpPr txBox="1"/>
          <p:nvPr userDrawn="1"/>
        </p:nvSpPr>
        <p:spPr>
          <a:xfrm>
            <a:off x="4701910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Hospitality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30D142-D628-4EC5-AB3A-9F05CB8483E6}"/>
              </a:ext>
            </a:extLst>
          </p:cNvPr>
          <p:cNvSpPr txBox="1"/>
          <p:nvPr userDrawn="1"/>
        </p:nvSpPr>
        <p:spPr>
          <a:xfrm>
            <a:off x="5413330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Music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2B8AC1-4996-49D2-B959-7E3EE23891D6}"/>
              </a:ext>
            </a:extLst>
          </p:cNvPr>
          <p:cNvSpPr txBox="1"/>
          <p:nvPr userDrawn="1"/>
        </p:nvSpPr>
        <p:spPr>
          <a:xfrm>
            <a:off x="6192731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Healthcare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3C9114-24E6-4C3D-A2ED-7C5ABCC31414}"/>
              </a:ext>
            </a:extLst>
          </p:cNvPr>
          <p:cNvSpPr txBox="1"/>
          <p:nvPr userDrawn="1"/>
        </p:nvSpPr>
        <p:spPr>
          <a:xfrm>
            <a:off x="7016421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STEM Fields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53C764-0985-4467-8250-4626F8535229}"/>
              </a:ext>
            </a:extLst>
          </p:cNvPr>
          <p:cNvSpPr txBox="1"/>
          <p:nvPr userDrawn="1"/>
        </p:nvSpPr>
        <p:spPr>
          <a:xfrm>
            <a:off x="7894456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7D172F-8983-416C-880F-7DD0FB1B83F2}"/>
              </a:ext>
            </a:extLst>
          </p:cNvPr>
          <p:cNvSpPr txBox="1"/>
          <p:nvPr userDrawn="1"/>
        </p:nvSpPr>
        <p:spPr>
          <a:xfrm>
            <a:off x="8675168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Vocational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DF1707-18B2-48A2-B55F-B3542F969CC6}"/>
              </a:ext>
            </a:extLst>
          </p:cNvPr>
          <p:cNvSpPr txBox="1"/>
          <p:nvPr userDrawn="1"/>
        </p:nvSpPr>
        <p:spPr>
          <a:xfrm>
            <a:off x="9440417" y="312716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Athletics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CB2BA9-EEB1-43E1-9477-65A3CD12F64A}"/>
              </a:ext>
            </a:extLst>
          </p:cNvPr>
          <p:cNvSpPr txBox="1"/>
          <p:nvPr userDrawn="1"/>
        </p:nvSpPr>
        <p:spPr>
          <a:xfrm>
            <a:off x="1896941" y="3910559"/>
            <a:ext cx="13795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United States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58A2337-6912-4CD1-AA12-C611EA182337}"/>
              </a:ext>
            </a:extLst>
          </p:cNvPr>
          <p:cNvSpPr txBox="1"/>
          <p:nvPr userDrawn="1"/>
        </p:nvSpPr>
        <p:spPr>
          <a:xfrm>
            <a:off x="3461657" y="3909668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Colorado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BE555D-7DBF-45E1-9ECC-E82C1464001D}"/>
              </a:ext>
            </a:extLst>
          </p:cNvPr>
          <p:cNvSpPr txBox="1"/>
          <p:nvPr userDrawn="1"/>
        </p:nvSpPr>
        <p:spPr>
          <a:xfrm>
            <a:off x="4646357" y="3917842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Rocky Mountains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781430C-0B14-4853-B8F8-9D3EF784B01D}"/>
              </a:ext>
            </a:extLst>
          </p:cNvPr>
          <p:cNvSpPr txBox="1"/>
          <p:nvPr userDrawn="1"/>
        </p:nvSpPr>
        <p:spPr>
          <a:xfrm>
            <a:off x="5756680" y="3924221"/>
            <a:ext cx="1166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City Near Mountains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2B93308-9388-47E4-9144-6DE6E6DA4C31}"/>
              </a:ext>
            </a:extLst>
          </p:cNvPr>
          <p:cNvSpPr txBox="1"/>
          <p:nvPr userDrawn="1"/>
        </p:nvSpPr>
        <p:spPr>
          <a:xfrm>
            <a:off x="6864050" y="3919366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Map Marker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56D880-B062-4F0F-9D13-F6EE9FAD8859}"/>
              </a:ext>
            </a:extLst>
          </p:cNvPr>
          <p:cNvSpPr txBox="1"/>
          <p:nvPr userDrawn="1"/>
        </p:nvSpPr>
        <p:spPr>
          <a:xfrm>
            <a:off x="7721938" y="39079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Sunshine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39DACA-0182-4384-B3AE-9D7B7AA135AF}"/>
              </a:ext>
            </a:extLst>
          </p:cNvPr>
          <p:cNvSpPr txBox="1"/>
          <p:nvPr userDrawn="1"/>
        </p:nvSpPr>
        <p:spPr>
          <a:xfrm>
            <a:off x="1582499" y="4774359"/>
            <a:ext cx="1031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Face Mask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C031E11-61E8-4C08-BB38-E6B56E623170}"/>
              </a:ext>
            </a:extLst>
          </p:cNvPr>
          <p:cNvSpPr txBox="1"/>
          <p:nvPr userDrawn="1"/>
        </p:nvSpPr>
        <p:spPr>
          <a:xfrm>
            <a:off x="2452190" y="4781465"/>
            <a:ext cx="1236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Don’t Touch Your Face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12182D-11B8-47E9-8F1C-AD701F0DD31F}"/>
              </a:ext>
            </a:extLst>
          </p:cNvPr>
          <p:cNvSpPr txBox="1"/>
          <p:nvPr userDrawn="1"/>
        </p:nvSpPr>
        <p:spPr>
          <a:xfrm>
            <a:off x="3660506" y="4781465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Hand Washing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026E84-D563-46B9-8B1C-3ED68C1E9E1B}"/>
              </a:ext>
            </a:extLst>
          </p:cNvPr>
          <p:cNvSpPr txBox="1"/>
          <p:nvPr userDrawn="1"/>
        </p:nvSpPr>
        <p:spPr>
          <a:xfrm>
            <a:off x="4896562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Hand Sanitizer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8F6BF42-E41E-4E9B-AA1D-50E1C9AE4881}"/>
              </a:ext>
            </a:extLst>
          </p:cNvPr>
          <p:cNvSpPr txBox="1"/>
          <p:nvPr userDrawn="1"/>
        </p:nvSpPr>
        <p:spPr>
          <a:xfrm>
            <a:off x="6077553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Social Distancing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777A2C-AC9D-4595-A113-2E82CADD6250}"/>
              </a:ext>
            </a:extLst>
          </p:cNvPr>
          <p:cNvSpPr txBox="1"/>
          <p:nvPr userDrawn="1"/>
        </p:nvSpPr>
        <p:spPr>
          <a:xfrm>
            <a:off x="8169751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Health Check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ACA65E2-AFBC-41A2-A8D6-511104C60D21}"/>
              </a:ext>
            </a:extLst>
          </p:cNvPr>
          <p:cNvSpPr txBox="1"/>
          <p:nvPr userDrawn="1"/>
        </p:nvSpPr>
        <p:spPr>
          <a:xfrm>
            <a:off x="7232260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Vaccinations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85B0E35-F09C-4E8F-978F-E6F3A5E33AEF}"/>
              </a:ext>
            </a:extLst>
          </p:cNvPr>
          <p:cNvSpPr txBox="1"/>
          <p:nvPr userDrawn="1"/>
        </p:nvSpPr>
        <p:spPr>
          <a:xfrm>
            <a:off x="9033467" y="478146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Temperature Check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0942B1-F296-49EC-B868-482D538B84DF}"/>
              </a:ext>
            </a:extLst>
          </p:cNvPr>
          <p:cNvSpPr txBox="1"/>
          <p:nvPr userDrawn="1"/>
        </p:nvSpPr>
        <p:spPr>
          <a:xfrm>
            <a:off x="10012069" y="478146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Return to Campus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11B71E3-8DC2-4598-9529-FA8578E4B85C}"/>
              </a:ext>
            </a:extLst>
          </p:cNvPr>
          <p:cNvSpPr txBox="1"/>
          <p:nvPr userDrawn="1"/>
        </p:nvSpPr>
        <p:spPr>
          <a:xfrm>
            <a:off x="10930204" y="4781465"/>
            <a:ext cx="830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Checkbox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B4933D8-A537-4F35-A077-D3287EAA9463}"/>
              </a:ext>
            </a:extLst>
          </p:cNvPr>
          <p:cNvSpPr txBox="1"/>
          <p:nvPr userDrawn="1"/>
        </p:nvSpPr>
        <p:spPr>
          <a:xfrm>
            <a:off x="1466003" y="5656005"/>
            <a:ext cx="1031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Award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18B2A50-0625-4736-9A03-196DB1081505}"/>
              </a:ext>
            </a:extLst>
          </p:cNvPr>
          <p:cNvSpPr txBox="1"/>
          <p:nvPr userDrawn="1"/>
        </p:nvSpPr>
        <p:spPr>
          <a:xfrm>
            <a:off x="2256762" y="5656005"/>
            <a:ext cx="1046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Scholarship / Prize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64FB578-4C03-4590-B216-1D714A801D7A}"/>
              </a:ext>
            </a:extLst>
          </p:cNvPr>
          <p:cNvSpPr txBox="1"/>
          <p:nvPr userDrawn="1"/>
        </p:nvSpPr>
        <p:spPr>
          <a:xfrm>
            <a:off x="3228447" y="5656005"/>
            <a:ext cx="774610" cy="22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Laptop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6B50E80-6401-4E30-AA95-B139650E2F6B}"/>
              </a:ext>
            </a:extLst>
          </p:cNvPr>
          <p:cNvSpPr txBox="1"/>
          <p:nvPr userDrawn="1"/>
        </p:nvSpPr>
        <p:spPr>
          <a:xfrm>
            <a:off x="3933317" y="5656005"/>
            <a:ext cx="716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Cell Phone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FE1A52A-B111-452D-9C5B-F008CC01ED88}"/>
              </a:ext>
            </a:extLst>
          </p:cNvPr>
          <p:cNvSpPr txBox="1"/>
          <p:nvPr userDrawn="1"/>
        </p:nvSpPr>
        <p:spPr>
          <a:xfrm>
            <a:off x="4508987" y="5656005"/>
            <a:ext cx="899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Calculator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A828818-887C-4058-8CA7-5574143AC25A}"/>
              </a:ext>
            </a:extLst>
          </p:cNvPr>
          <p:cNvSpPr txBox="1"/>
          <p:nvPr userDrawn="1"/>
        </p:nvSpPr>
        <p:spPr>
          <a:xfrm>
            <a:off x="6195094" y="565600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Calendar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1AC7228-48F5-4C35-8E03-435744344BDE}"/>
              </a:ext>
            </a:extLst>
          </p:cNvPr>
          <p:cNvSpPr txBox="1"/>
          <p:nvPr userDrawn="1"/>
        </p:nvSpPr>
        <p:spPr>
          <a:xfrm>
            <a:off x="5239573" y="5656005"/>
            <a:ext cx="11961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Jobs/ Career Services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D33EB4E-FD4D-4569-B2C4-495F03CC8712}"/>
              </a:ext>
            </a:extLst>
          </p:cNvPr>
          <p:cNvSpPr txBox="1"/>
          <p:nvPr userDrawn="1"/>
        </p:nvSpPr>
        <p:spPr>
          <a:xfrm>
            <a:off x="686405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Financial Aid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FE04A31-A79E-4490-8ABB-5FB8B4896DA1}"/>
              </a:ext>
            </a:extLst>
          </p:cNvPr>
          <p:cNvSpPr txBox="1"/>
          <p:nvPr userDrawn="1"/>
        </p:nvSpPr>
        <p:spPr>
          <a:xfrm>
            <a:off x="7627147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Legislature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08E072F-F430-423F-AD30-85975011FCAE}"/>
              </a:ext>
            </a:extLst>
          </p:cNvPr>
          <p:cNvSpPr txBox="1"/>
          <p:nvPr userDrawn="1"/>
        </p:nvSpPr>
        <p:spPr>
          <a:xfrm>
            <a:off x="8385571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Federal Aid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7448C6-CD58-48DB-A4BF-9ABB3313D562}"/>
              </a:ext>
            </a:extLst>
          </p:cNvPr>
          <p:cNvSpPr txBox="1"/>
          <p:nvPr userDrawn="1"/>
        </p:nvSpPr>
        <p:spPr>
          <a:xfrm>
            <a:off x="9135133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State Aid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2EBBC98-937B-4C80-9914-94D49702DFF6}"/>
              </a:ext>
            </a:extLst>
          </p:cNvPr>
          <p:cNvSpPr txBox="1"/>
          <p:nvPr userDrawn="1"/>
        </p:nvSpPr>
        <p:spPr>
          <a:xfrm>
            <a:off x="990646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Brand Promise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EFD758D-5775-4226-9911-DB3EAC588CA2}"/>
              </a:ext>
            </a:extLst>
          </p:cNvPr>
          <p:cNvSpPr txBox="1"/>
          <p:nvPr userDrawn="1"/>
        </p:nvSpPr>
        <p:spPr>
          <a:xfrm>
            <a:off x="1072415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Power / 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323F742-C0B7-436F-80CA-50F57443B300}"/>
              </a:ext>
            </a:extLst>
          </p:cNvPr>
          <p:cNvSpPr txBox="1"/>
          <p:nvPr userDrawn="1"/>
        </p:nvSpPr>
        <p:spPr>
          <a:xfrm>
            <a:off x="2758981" y="6506779"/>
            <a:ext cx="1046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Arrows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A8A6044-9EDA-4B0B-A28B-6A5745E618AD}"/>
              </a:ext>
            </a:extLst>
          </p:cNvPr>
          <p:cNvSpPr txBox="1"/>
          <p:nvPr userDrawn="1"/>
        </p:nvSpPr>
        <p:spPr>
          <a:xfrm>
            <a:off x="4627998" y="6506779"/>
            <a:ext cx="899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Clock / Time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ABBCA06-5429-4E6C-BA6A-4994B1671FAC}"/>
              </a:ext>
            </a:extLst>
          </p:cNvPr>
          <p:cNvSpPr txBox="1"/>
          <p:nvPr userDrawn="1"/>
        </p:nvSpPr>
        <p:spPr>
          <a:xfrm>
            <a:off x="6187448" y="6506779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Partnership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33EEA24-C90F-41E2-8EA7-6108D6E246BF}"/>
              </a:ext>
            </a:extLst>
          </p:cNvPr>
          <p:cNvSpPr txBox="1"/>
          <p:nvPr userDrawn="1"/>
        </p:nvSpPr>
        <p:spPr>
          <a:xfrm>
            <a:off x="5430928" y="6506779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Checkmark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3126D7C-2962-4D7A-98A2-7128BD6B04C5}"/>
              </a:ext>
            </a:extLst>
          </p:cNvPr>
          <p:cNvSpPr txBox="1"/>
          <p:nvPr userDrawn="1"/>
        </p:nvSpPr>
        <p:spPr>
          <a:xfrm>
            <a:off x="7074169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Announcement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9C759EC-7954-4A70-A0C3-DFB4B84087C5}"/>
              </a:ext>
            </a:extLst>
          </p:cNvPr>
          <p:cNvSpPr txBox="1"/>
          <p:nvPr userDrawn="1"/>
        </p:nvSpPr>
        <p:spPr>
          <a:xfrm>
            <a:off x="7921234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Path to Health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A3B8391-44AB-4E0F-8230-CCAD1A60E274}"/>
              </a:ext>
            </a:extLst>
          </p:cNvPr>
          <p:cNvSpPr txBox="1"/>
          <p:nvPr userDrawn="1"/>
        </p:nvSpPr>
        <p:spPr>
          <a:xfrm>
            <a:off x="8722304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Road / Path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018E6C-A9C7-4F90-BB37-B07730EB0E9B}"/>
              </a:ext>
            </a:extLst>
          </p:cNvPr>
          <p:cNvSpPr txBox="1"/>
          <p:nvPr userDrawn="1"/>
        </p:nvSpPr>
        <p:spPr>
          <a:xfrm>
            <a:off x="9671509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Lecture Hall / Class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77AEE42-3A31-49B3-8FEE-A0EFE498D973}"/>
              </a:ext>
            </a:extLst>
          </p:cNvPr>
          <p:cNvSpPr txBox="1"/>
          <p:nvPr userDrawn="1"/>
        </p:nvSpPr>
        <p:spPr>
          <a:xfrm>
            <a:off x="10742680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Buildings / Facilities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EF155DE-C571-47FA-9C2C-D7FC84F14025}"/>
              </a:ext>
            </a:extLst>
          </p:cNvPr>
          <p:cNvSpPr txBox="1"/>
          <p:nvPr userDrawn="1"/>
        </p:nvSpPr>
        <p:spPr>
          <a:xfrm>
            <a:off x="8517387" y="1549070"/>
            <a:ext cx="13282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Faculty to Student Ratio</a:t>
            </a:r>
          </a:p>
        </p:txBody>
      </p:sp>
    </p:spTree>
    <p:extLst>
      <p:ext uri="{BB962C8B-B14F-4D97-AF65-F5344CB8AC3E}">
        <p14:creationId xmlns:p14="http://schemas.microsoft.com/office/powerpoint/2010/main" val="65445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cons_White o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145A22-BC1A-4B38-9C1B-8802E21A14E9}"/>
              </a:ext>
            </a:extLst>
          </p:cNvPr>
          <p:cNvSpPr txBox="1"/>
          <p:nvPr userDrawn="1"/>
        </p:nvSpPr>
        <p:spPr>
          <a:xfrm>
            <a:off x="582952" y="461914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Academics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8B4101-ADD1-46E5-B416-1C899B9D318C}"/>
              </a:ext>
            </a:extLst>
          </p:cNvPr>
          <p:cNvCxnSpPr>
            <a:cxnSpLocks/>
          </p:cNvCxnSpPr>
          <p:nvPr userDrawn="1"/>
        </p:nvCxnSpPr>
        <p:spPr>
          <a:xfrm>
            <a:off x="630087" y="907599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0582893-F70F-48DA-8978-FB32D4E76959}"/>
              </a:ext>
            </a:extLst>
          </p:cNvPr>
          <p:cNvSpPr txBox="1"/>
          <p:nvPr userDrawn="1"/>
        </p:nvSpPr>
        <p:spPr>
          <a:xfrm>
            <a:off x="389923" y="1568711"/>
            <a:ext cx="1208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Demographics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1BE98-46DB-4ED2-B426-515B76306D43}"/>
              </a:ext>
            </a:extLst>
          </p:cNvPr>
          <p:cNvSpPr txBox="1"/>
          <p:nvPr userDrawn="1"/>
        </p:nvSpPr>
        <p:spPr>
          <a:xfrm>
            <a:off x="582952" y="2803275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Disciplines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6B00A-B773-44A8-9FE3-53E593D02C60}"/>
              </a:ext>
            </a:extLst>
          </p:cNvPr>
          <p:cNvSpPr txBox="1"/>
          <p:nvPr userDrawn="1"/>
        </p:nvSpPr>
        <p:spPr>
          <a:xfrm>
            <a:off x="582952" y="3621645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Location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F9E24-5A28-4316-B0CB-CD377C1BBF73}"/>
              </a:ext>
            </a:extLst>
          </p:cNvPr>
          <p:cNvSpPr txBox="1"/>
          <p:nvPr userDrawn="1"/>
        </p:nvSpPr>
        <p:spPr>
          <a:xfrm>
            <a:off x="431345" y="4462774"/>
            <a:ext cx="1167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Public Health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88403B-7B11-496B-9504-36ECC5DA5252}"/>
              </a:ext>
            </a:extLst>
          </p:cNvPr>
          <p:cNvSpPr txBox="1"/>
          <p:nvPr userDrawn="1"/>
        </p:nvSpPr>
        <p:spPr>
          <a:xfrm>
            <a:off x="336436" y="5609392"/>
            <a:ext cx="126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Miscellaneous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7E330E-A1F3-4A02-A6DB-FCC8EF4C4963}"/>
              </a:ext>
            </a:extLst>
          </p:cNvPr>
          <p:cNvCxnSpPr>
            <a:cxnSpLocks/>
          </p:cNvCxnSpPr>
          <p:nvPr userDrawn="1"/>
        </p:nvCxnSpPr>
        <p:spPr>
          <a:xfrm>
            <a:off x="537328" y="3358933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9EF503-6010-4B68-8E18-F037B84BAB49}"/>
              </a:ext>
            </a:extLst>
          </p:cNvPr>
          <p:cNvCxnSpPr>
            <a:cxnSpLocks/>
          </p:cNvCxnSpPr>
          <p:nvPr userDrawn="1"/>
        </p:nvCxnSpPr>
        <p:spPr>
          <a:xfrm>
            <a:off x="537328" y="2533318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90CCB0-B62B-463C-906F-655FF41F066A}"/>
              </a:ext>
            </a:extLst>
          </p:cNvPr>
          <p:cNvCxnSpPr>
            <a:cxnSpLocks/>
          </p:cNvCxnSpPr>
          <p:nvPr userDrawn="1"/>
        </p:nvCxnSpPr>
        <p:spPr>
          <a:xfrm>
            <a:off x="562466" y="4184548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60B31C-2BAA-4CFB-8C48-FBDE2A321BC8}"/>
              </a:ext>
            </a:extLst>
          </p:cNvPr>
          <p:cNvCxnSpPr>
            <a:cxnSpLocks/>
          </p:cNvCxnSpPr>
          <p:nvPr userDrawn="1"/>
        </p:nvCxnSpPr>
        <p:spPr>
          <a:xfrm>
            <a:off x="591622" y="5019589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693CEC-E77C-4430-A18B-3F9A8047FACC}"/>
              </a:ext>
            </a:extLst>
          </p:cNvPr>
          <p:cNvCxnSpPr/>
          <p:nvPr userDrawn="1"/>
        </p:nvCxnSpPr>
        <p:spPr>
          <a:xfrm>
            <a:off x="1645739" y="220335"/>
            <a:ext cx="0" cy="6453842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EF56B0-C834-4A23-BFAD-6845481A0B91}"/>
              </a:ext>
            </a:extLst>
          </p:cNvPr>
          <p:cNvSpPr txBox="1"/>
          <p:nvPr userDrawn="1"/>
        </p:nvSpPr>
        <p:spPr>
          <a:xfrm>
            <a:off x="9059165" y="141402"/>
            <a:ext cx="2969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Icons 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Use on Dark Backgrounds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E345C06-41CE-426D-857C-7B801A99C941}"/>
              </a:ext>
            </a:extLst>
          </p:cNvPr>
          <p:cNvSpPr txBox="1"/>
          <p:nvPr userDrawn="1"/>
        </p:nvSpPr>
        <p:spPr>
          <a:xfrm>
            <a:off x="1604954" y="6721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Graduate / Alumni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4A17B50-5D03-4CB5-992A-A281D488D90B}"/>
              </a:ext>
            </a:extLst>
          </p:cNvPr>
          <p:cNvSpPr txBox="1"/>
          <p:nvPr userDrawn="1"/>
        </p:nvSpPr>
        <p:spPr>
          <a:xfrm>
            <a:off x="2551104" y="67122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Degree - Generic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E7339D3-7528-4B7F-A550-708D8E52A7FD}"/>
              </a:ext>
            </a:extLst>
          </p:cNvPr>
          <p:cNvSpPr txBox="1"/>
          <p:nvPr userDrawn="1"/>
        </p:nvSpPr>
        <p:spPr>
          <a:xfrm>
            <a:off x="3524025" y="6794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Bachelor’s Degree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1349C7F-56BC-4EFE-863C-1BFF345EEAA1}"/>
              </a:ext>
            </a:extLst>
          </p:cNvPr>
          <p:cNvSpPr txBox="1"/>
          <p:nvPr userDrawn="1"/>
        </p:nvSpPr>
        <p:spPr>
          <a:xfrm>
            <a:off x="4467141" y="6794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Master’s Degree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E38865D-A00F-48DD-AFA5-680B173EA03B}"/>
              </a:ext>
            </a:extLst>
          </p:cNvPr>
          <p:cNvSpPr txBox="1"/>
          <p:nvPr userDrawn="1"/>
        </p:nvSpPr>
        <p:spPr>
          <a:xfrm>
            <a:off x="5331127" y="68577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Academics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F290D25-68FF-46D4-AA57-65E3D3654985}"/>
              </a:ext>
            </a:extLst>
          </p:cNvPr>
          <p:cNvSpPr txBox="1"/>
          <p:nvPr userDrawn="1"/>
        </p:nvSpPr>
        <p:spPr>
          <a:xfrm>
            <a:off x="6165078" y="685777"/>
            <a:ext cx="1198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Open Book / Studying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176C074-5E58-4479-AEEB-9897B25042EA}"/>
              </a:ext>
            </a:extLst>
          </p:cNvPr>
          <p:cNvSpPr txBox="1"/>
          <p:nvPr userDrawn="1"/>
        </p:nvSpPr>
        <p:spPr>
          <a:xfrm>
            <a:off x="1725604" y="15357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Diversity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699E959-4598-4905-8FB8-837E52FA0D6D}"/>
              </a:ext>
            </a:extLst>
          </p:cNvPr>
          <p:cNvSpPr txBox="1"/>
          <p:nvPr userDrawn="1"/>
        </p:nvSpPr>
        <p:spPr>
          <a:xfrm>
            <a:off x="2905357" y="15357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Student(s)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49184AD-0E32-46A1-B4DE-D4579624080A}"/>
              </a:ext>
            </a:extLst>
          </p:cNvPr>
          <p:cNvSpPr txBox="1"/>
          <p:nvPr userDrawn="1"/>
        </p:nvSpPr>
        <p:spPr>
          <a:xfrm>
            <a:off x="4218436" y="1535716"/>
            <a:ext cx="1110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Transfer Student(s)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D45048F-00D4-4E93-AFDF-1392FC09E466}"/>
              </a:ext>
            </a:extLst>
          </p:cNvPr>
          <p:cNvSpPr txBox="1"/>
          <p:nvPr userDrawn="1"/>
        </p:nvSpPr>
        <p:spPr>
          <a:xfrm>
            <a:off x="5583329" y="1535716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Faculty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607A480-056E-4C17-8CB9-8ECD7E56075B}"/>
              </a:ext>
            </a:extLst>
          </p:cNvPr>
          <p:cNvSpPr txBox="1"/>
          <p:nvPr userDrawn="1"/>
        </p:nvSpPr>
        <p:spPr>
          <a:xfrm>
            <a:off x="6795665" y="1535716"/>
            <a:ext cx="15586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Colorado Residents / Alumni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203C971-FFA0-404C-85A2-F71BA8297074}"/>
              </a:ext>
            </a:extLst>
          </p:cNvPr>
          <p:cNvSpPr txBox="1"/>
          <p:nvPr userDrawn="1"/>
        </p:nvSpPr>
        <p:spPr>
          <a:xfrm>
            <a:off x="1617653" y="2297716"/>
            <a:ext cx="1198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Student Organizations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46C260B-266A-40CA-98AE-EBAC6EBFC189}"/>
              </a:ext>
            </a:extLst>
          </p:cNvPr>
          <p:cNvSpPr txBox="1"/>
          <p:nvPr userDrawn="1"/>
        </p:nvSpPr>
        <p:spPr>
          <a:xfrm>
            <a:off x="2816294" y="2296825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ASSET Student(s)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C3083C4-A631-4550-88F0-5C4EBEA26C1E}"/>
              </a:ext>
            </a:extLst>
          </p:cNvPr>
          <p:cNvSpPr txBox="1"/>
          <p:nvPr userDrawn="1"/>
        </p:nvSpPr>
        <p:spPr>
          <a:xfrm>
            <a:off x="4162421" y="2304999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First Gen Student(s)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7CE31C2-1B3D-4DA0-A82D-9DE47E401A43}"/>
              </a:ext>
            </a:extLst>
          </p:cNvPr>
          <p:cNvSpPr txBox="1"/>
          <p:nvPr userDrawn="1"/>
        </p:nvSpPr>
        <p:spPr>
          <a:xfrm>
            <a:off x="5587137" y="23050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Employees / Staff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8958D0C-30CC-4928-BA37-F7DA916B08FC}"/>
              </a:ext>
            </a:extLst>
          </p:cNvPr>
          <p:cNvSpPr txBox="1"/>
          <p:nvPr userDrawn="1"/>
        </p:nvSpPr>
        <p:spPr>
          <a:xfrm>
            <a:off x="7047822" y="231137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Military / Veterans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8924C1F-3D67-4406-9497-6AEBD2F7F334}"/>
              </a:ext>
            </a:extLst>
          </p:cNvPr>
          <p:cNvSpPr txBox="1"/>
          <p:nvPr userDrawn="1"/>
        </p:nvSpPr>
        <p:spPr>
          <a:xfrm>
            <a:off x="1604953" y="3126907"/>
            <a:ext cx="13795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Mechanical / Engineering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D81F921-0C23-4E42-90E9-8623FC1AA559}"/>
              </a:ext>
            </a:extLst>
          </p:cNvPr>
          <p:cNvSpPr txBox="1"/>
          <p:nvPr userDrawn="1"/>
        </p:nvSpPr>
        <p:spPr>
          <a:xfrm>
            <a:off x="2905194" y="3126907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Aviation / Aerospace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7AB3795-1416-4980-B02B-62EC67F66F76}"/>
              </a:ext>
            </a:extLst>
          </p:cNvPr>
          <p:cNvSpPr txBox="1"/>
          <p:nvPr userDrawn="1"/>
        </p:nvSpPr>
        <p:spPr>
          <a:xfrm>
            <a:off x="3869270" y="3126907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Beer Industry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8EE44C5-10E8-469A-AF27-61E6D6A18ADE}"/>
              </a:ext>
            </a:extLst>
          </p:cNvPr>
          <p:cNvSpPr txBox="1"/>
          <p:nvPr userDrawn="1"/>
        </p:nvSpPr>
        <p:spPr>
          <a:xfrm>
            <a:off x="4701910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Hospitality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905DB44-C653-47FB-8987-5FC35D403AAF}"/>
              </a:ext>
            </a:extLst>
          </p:cNvPr>
          <p:cNvSpPr txBox="1"/>
          <p:nvPr userDrawn="1"/>
        </p:nvSpPr>
        <p:spPr>
          <a:xfrm>
            <a:off x="5413330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Music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B68B06E-BC5D-45E2-8C42-D1B90F1753E4}"/>
              </a:ext>
            </a:extLst>
          </p:cNvPr>
          <p:cNvSpPr txBox="1"/>
          <p:nvPr userDrawn="1"/>
        </p:nvSpPr>
        <p:spPr>
          <a:xfrm>
            <a:off x="6192731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Healthcare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AC2AD7C-32C4-4C82-B59B-D123E64F9766}"/>
              </a:ext>
            </a:extLst>
          </p:cNvPr>
          <p:cNvSpPr txBox="1"/>
          <p:nvPr userDrawn="1"/>
        </p:nvSpPr>
        <p:spPr>
          <a:xfrm>
            <a:off x="7016421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STEM Fields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B82BEBB-F5DA-483E-B413-7ED2733B266E}"/>
              </a:ext>
            </a:extLst>
          </p:cNvPr>
          <p:cNvSpPr txBox="1"/>
          <p:nvPr userDrawn="1"/>
        </p:nvSpPr>
        <p:spPr>
          <a:xfrm>
            <a:off x="7894456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Technology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67CE05E-8EDA-4BF5-94E5-19D67475C55F}"/>
              </a:ext>
            </a:extLst>
          </p:cNvPr>
          <p:cNvSpPr txBox="1"/>
          <p:nvPr userDrawn="1"/>
        </p:nvSpPr>
        <p:spPr>
          <a:xfrm>
            <a:off x="8675168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Vocational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DFD8B84-F184-40F8-9516-352FEA524815}"/>
              </a:ext>
            </a:extLst>
          </p:cNvPr>
          <p:cNvSpPr txBox="1"/>
          <p:nvPr userDrawn="1"/>
        </p:nvSpPr>
        <p:spPr>
          <a:xfrm>
            <a:off x="9440417" y="312716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Athletics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0B03E1B-FF17-4AA7-A112-60BB58A277EC}"/>
              </a:ext>
            </a:extLst>
          </p:cNvPr>
          <p:cNvSpPr txBox="1"/>
          <p:nvPr userDrawn="1"/>
        </p:nvSpPr>
        <p:spPr>
          <a:xfrm>
            <a:off x="1617653" y="3910559"/>
            <a:ext cx="13795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United States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D7E0610-A77A-49BE-BFA2-AF4D349D5A09}"/>
              </a:ext>
            </a:extLst>
          </p:cNvPr>
          <p:cNvSpPr txBox="1"/>
          <p:nvPr userDrawn="1"/>
        </p:nvSpPr>
        <p:spPr>
          <a:xfrm>
            <a:off x="2830012" y="3909668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Colorado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8E0C81B-901F-4461-A124-9C89161EC7E5}"/>
              </a:ext>
            </a:extLst>
          </p:cNvPr>
          <p:cNvSpPr txBox="1"/>
          <p:nvPr userDrawn="1"/>
        </p:nvSpPr>
        <p:spPr>
          <a:xfrm>
            <a:off x="3948196" y="3917842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Rocky Mountains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47A853D-F8A9-4FA8-9795-177AF8F9A7B6}"/>
              </a:ext>
            </a:extLst>
          </p:cNvPr>
          <p:cNvSpPr txBox="1"/>
          <p:nvPr userDrawn="1"/>
        </p:nvSpPr>
        <p:spPr>
          <a:xfrm>
            <a:off x="5078397" y="3924221"/>
            <a:ext cx="1166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City Near Mountains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54CFC4E-2FC3-4C1D-B81F-4B3FDC253598}"/>
              </a:ext>
            </a:extLst>
          </p:cNvPr>
          <p:cNvSpPr txBox="1"/>
          <p:nvPr userDrawn="1"/>
        </p:nvSpPr>
        <p:spPr>
          <a:xfrm>
            <a:off x="6185767" y="3919366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Map Marker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68D1B29-B7D7-403C-BB76-ADAFD9C4E23D}"/>
              </a:ext>
            </a:extLst>
          </p:cNvPr>
          <p:cNvSpPr txBox="1"/>
          <p:nvPr userDrawn="1"/>
        </p:nvSpPr>
        <p:spPr>
          <a:xfrm>
            <a:off x="7043655" y="39079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Sunshine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DB14294-5ED5-47A8-B55D-E03E6B8AEA5E}"/>
              </a:ext>
            </a:extLst>
          </p:cNvPr>
          <p:cNvSpPr txBox="1"/>
          <p:nvPr userDrawn="1"/>
        </p:nvSpPr>
        <p:spPr>
          <a:xfrm>
            <a:off x="1582499" y="4774359"/>
            <a:ext cx="1031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Face Mask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7604D42-8A5E-46C5-8963-3EEF84037415}"/>
              </a:ext>
            </a:extLst>
          </p:cNvPr>
          <p:cNvSpPr txBox="1"/>
          <p:nvPr userDrawn="1"/>
        </p:nvSpPr>
        <p:spPr>
          <a:xfrm>
            <a:off x="2452190" y="4781465"/>
            <a:ext cx="1236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Don’t Touch Your Face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CBEFBF2-CD42-4B3D-B95F-A1A0D1A0CFFA}"/>
              </a:ext>
            </a:extLst>
          </p:cNvPr>
          <p:cNvSpPr txBox="1"/>
          <p:nvPr userDrawn="1"/>
        </p:nvSpPr>
        <p:spPr>
          <a:xfrm>
            <a:off x="3660506" y="4781465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Hand Washing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FD1E007-A950-4EDD-AFC5-CFAE83F0AD0F}"/>
              </a:ext>
            </a:extLst>
          </p:cNvPr>
          <p:cNvSpPr txBox="1"/>
          <p:nvPr userDrawn="1"/>
        </p:nvSpPr>
        <p:spPr>
          <a:xfrm>
            <a:off x="4896562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Hand Sanitizer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BAEC26B-BB35-4FD7-9A0E-6BCDC387D475}"/>
              </a:ext>
            </a:extLst>
          </p:cNvPr>
          <p:cNvSpPr txBox="1"/>
          <p:nvPr userDrawn="1"/>
        </p:nvSpPr>
        <p:spPr>
          <a:xfrm>
            <a:off x="6077553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Social Distancing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3B8D0A1-405E-43C1-9AEF-C2D52A1B5FE0}"/>
              </a:ext>
            </a:extLst>
          </p:cNvPr>
          <p:cNvSpPr txBox="1"/>
          <p:nvPr userDrawn="1"/>
        </p:nvSpPr>
        <p:spPr>
          <a:xfrm>
            <a:off x="8169751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Health Check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C49297E-1686-4A8A-8C98-37672B4A791A}"/>
              </a:ext>
            </a:extLst>
          </p:cNvPr>
          <p:cNvSpPr txBox="1"/>
          <p:nvPr userDrawn="1"/>
        </p:nvSpPr>
        <p:spPr>
          <a:xfrm>
            <a:off x="7232260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Vaccinations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119BEEE-8FEE-40A0-9B60-D2AE27836913}"/>
              </a:ext>
            </a:extLst>
          </p:cNvPr>
          <p:cNvSpPr txBox="1"/>
          <p:nvPr userDrawn="1"/>
        </p:nvSpPr>
        <p:spPr>
          <a:xfrm>
            <a:off x="9033467" y="478146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Temperature Check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C8B9F5D-2E17-4552-932B-44C3ACDC2251}"/>
              </a:ext>
            </a:extLst>
          </p:cNvPr>
          <p:cNvSpPr txBox="1"/>
          <p:nvPr userDrawn="1"/>
        </p:nvSpPr>
        <p:spPr>
          <a:xfrm>
            <a:off x="10012069" y="478146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Return to Campus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CC52613-5058-4B42-A75E-CB36AE703A81}"/>
              </a:ext>
            </a:extLst>
          </p:cNvPr>
          <p:cNvSpPr txBox="1"/>
          <p:nvPr userDrawn="1"/>
        </p:nvSpPr>
        <p:spPr>
          <a:xfrm>
            <a:off x="10930204" y="4781465"/>
            <a:ext cx="830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Checkbox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23E3A54-1E38-4382-8D28-F856F2A64F4A}"/>
              </a:ext>
            </a:extLst>
          </p:cNvPr>
          <p:cNvSpPr txBox="1"/>
          <p:nvPr userDrawn="1"/>
        </p:nvSpPr>
        <p:spPr>
          <a:xfrm>
            <a:off x="1466003" y="5656005"/>
            <a:ext cx="1031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Award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A3D897B-FCF7-4EB8-A53C-E5EBB69ACD2B}"/>
              </a:ext>
            </a:extLst>
          </p:cNvPr>
          <p:cNvSpPr txBox="1"/>
          <p:nvPr userDrawn="1"/>
        </p:nvSpPr>
        <p:spPr>
          <a:xfrm>
            <a:off x="2256762" y="5656005"/>
            <a:ext cx="1046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Scholarship / Prize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F8F9BAD-7AD0-4574-8BA7-0F76E01E6060}"/>
              </a:ext>
            </a:extLst>
          </p:cNvPr>
          <p:cNvSpPr txBox="1"/>
          <p:nvPr userDrawn="1"/>
        </p:nvSpPr>
        <p:spPr>
          <a:xfrm>
            <a:off x="3228447" y="5656005"/>
            <a:ext cx="774610" cy="22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Laptop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012A9AC-CB01-4C88-9A6B-159BF8C930C7}"/>
              </a:ext>
            </a:extLst>
          </p:cNvPr>
          <p:cNvSpPr txBox="1"/>
          <p:nvPr userDrawn="1"/>
        </p:nvSpPr>
        <p:spPr>
          <a:xfrm>
            <a:off x="3933317" y="5656005"/>
            <a:ext cx="716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Cell Phone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C430DEC-A745-4573-AF51-7A74F35DC12C}"/>
              </a:ext>
            </a:extLst>
          </p:cNvPr>
          <p:cNvSpPr txBox="1"/>
          <p:nvPr userDrawn="1"/>
        </p:nvSpPr>
        <p:spPr>
          <a:xfrm>
            <a:off x="4508987" y="5656005"/>
            <a:ext cx="899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Calculator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1ED52E3-8579-4FC4-957E-FF6F72A14378}"/>
              </a:ext>
            </a:extLst>
          </p:cNvPr>
          <p:cNvSpPr txBox="1"/>
          <p:nvPr userDrawn="1"/>
        </p:nvSpPr>
        <p:spPr>
          <a:xfrm>
            <a:off x="6195094" y="565600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Calendar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B225202-119C-46C3-A828-AC69407B35D7}"/>
              </a:ext>
            </a:extLst>
          </p:cNvPr>
          <p:cNvSpPr txBox="1"/>
          <p:nvPr userDrawn="1"/>
        </p:nvSpPr>
        <p:spPr>
          <a:xfrm>
            <a:off x="5239573" y="5656005"/>
            <a:ext cx="11961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Jobs/ Career Services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D8C8469-3DB3-46F3-952D-FB505952C75A}"/>
              </a:ext>
            </a:extLst>
          </p:cNvPr>
          <p:cNvSpPr txBox="1"/>
          <p:nvPr userDrawn="1"/>
        </p:nvSpPr>
        <p:spPr>
          <a:xfrm>
            <a:off x="686405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Financial Aid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55D40C6-1337-4CB5-B640-B0F644A8680E}"/>
              </a:ext>
            </a:extLst>
          </p:cNvPr>
          <p:cNvSpPr txBox="1"/>
          <p:nvPr userDrawn="1"/>
        </p:nvSpPr>
        <p:spPr>
          <a:xfrm>
            <a:off x="7627147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Legislature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88B76F8-48DB-4EFE-B78B-DA25A973D219}"/>
              </a:ext>
            </a:extLst>
          </p:cNvPr>
          <p:cNvSpPr txBox="1"/>
          <p:nvPr userDrawn="1"/>
        </p:nvSpPr>
        <p:spPr>
          <a:xfrm>
            <a:off x="8385571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Federal Aid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ACD7A0D-5C48-4166-A9D1-FAF1A8A6BB6F}"/>
              </a:ext>
            </a:extLst>
          </p:cNvPr>
          <p:cNvSpPr txBox="1"/>
          <p:nvPr userDrawn="1"/>
        </p:nvSpPr>
        <p:spPr>
          <a:xfrm>
            <a:off x="9135133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State Aid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66CABC8-B441-4EC0-BDB0-99366B740B86}"/>
              </a:ext>
            </a:extLst>
          </p:cNvPr>
          <p:cNvSpPr txBox="1"/>
          <p:nvPr userDrawn="1"/>
        </p:nvSpPr>
        <p:spPr>
          <a:xfrm>
            <a:off x="990646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Brand Promise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4E78EC0-7467-446C-BF9D-8D9657B9FD9D}"/>
              </a:ext>
            </a:extLst>
          </p:cNvPr>
          <p:cNvSpPr txBox="1"/>
          <p:nvPr userDrawn="1"/>
        </p:nvSpPr>
        <p:spPr>
          <a:xfrm>
            <a:off x="1072415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Power / On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EB992A7-C8BE-4397-9993-5D1D36D2CE67}"/>
              </a:ext>
            </a:extLst>
          </p:cNvPr>
          <p:cNvSpPr txBox="1"/>
          <p:nvPr userDrawn="1"/>
        </p:nvSpPr>
        <p:spPr>
          <a:xfrm>
            <a:off x="2758981" y="6506779"/>
            <a:ext cx="1046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Arrows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22D81CB-CB4D-4F08-8DEB-DB78140905D2}"/>
              </a:ext>
            </a:extLst>
          </p:cNvPr>
          <p:cNvSpPr txBox="1"/>
          <p:nvPr userDrawn="1"/>
        </p:nvSpPr>
        <p:spPr>
          <a:xfrm>
            <a:off x="4627998" y="6506779"/>
            <a:ext cx="899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Clock / Time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4BBB7BE-B9BA-4002-A7FA-96879FA8C762}"/>
              </a:ext>
            </a:extLst>
          </p:cNvPr>
          <p:cNvSpPr txBox="1"/>
          <p:nvPr userDrawn="1"/>
        </p:nvSpPr>
        <p:spPr>
          <a:xfrm>
            <a:off x="6187448" y="6506779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Partnership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1A45772-A25A-40E8-BAA2-45827A30C97F}"/>
              </a:ext>
            </a:extLst>
          </p:cNvPr>
          <p:cNvSpPr txBox="1"/>
          <p:nvPr userDrawn="1"/>
        </p:nvSpPr>
        <p:spPr>
          <a:xfrm>
            <a:off x="5430928" y="6506779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Checkmark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75B3A7C-0A14-4DDA-BA72-945DB3930A74}"/>
              </a:ext>
            </a:extLst>
          </p:cNvPr>
          <p:cNvSpPr txBox="1"/>
          <p:nvPr userDrawn="1"/>
        </p:nvSpPr>
        <p:spPr>
          <a:xfrm>
            <a:off x="7074169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Announcement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7739B46-7C83-47E5-AFD1-132DB889A5CB}"/>
              </a:ext>
            </a:extLst>
          </p:cNvPr>
          <p:cNvSpPr txBox="1"/>
          <p:nvPr userDrawn="1"/>
        </p:nvSpPr>
        <p:spPr>
          <a:xfrm>
            <a:off x="7921234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Path to Health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38A32939-198D-4E9D-8AD1-E051AA5372B8}"/>
              </a:ext>
            </a:extLst>
          </p:cNvPr>
          <p:cNvSpPr txBox="1"/>
          <p:nvPr userDrawn="1"/>
        </p:nvSpPr>
        <p:spPr>
          <a:xfrm>
            <a:off x="8722304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Road / Path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9D9E65E-B3DA-4016-A180-E87F254EA982}"/>
              </a:ext>
            </a:extLst>
          </p:cNvPr>
          <p:cNvSpPr txBox="1"/>
          <p:nvPr userDrawn="1"/>
        </p:nvSpPr>
        <p:spPr>
          <a:xfrm>
            <a:off x="9671509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Lecture Hall / Class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E596850-8DE1-405F-954A-D62F32694828}"/>
              </a:ext>
            </a:extLst>
          </p:cNvPr>
          <p:cNvSpPr txBox="1"/>
          <p:nvPr userDrawn="1"/>
        </p:nvSpPr>
        <p:spPr>
          <a:xfrm>
            <a:off x="10742680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Buildings / Facilities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7372206-5651-4EB6-931E-9A675EED8A5F}"/>
              </a:ext>
            </a:extLst>
          </p:cNvPr>
          <p:cNvSpPr txBox="1"/>
          <p:nvPr userDrawn="1"/>
        </p:nvSpPr>
        <p:spPr>
          <a:xfrm>
            <a:off x="8517387" y="1549070"/>
            <a:ext cx="13282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Faculty to Student Ratio</a:t>
            </a:r>
          </a:p>
        </p:txBody>
      </p:sp>
    </p:spTree>
    <p:extLst>
      <p:ext uri="{BB962C8B-B14F-4D97-AF65-F5344CB8AC3E}">
        <p14:creationId xmlns:p14="http://schemas.microsoft.com/office/powerpoint/2010/main" val="1067104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6F38-DFD3-4E85-8489-D8E6A64B7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659116"/>
            <a:ext cx="6629400" cy="124022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61FFA-6ECB-488D-8913-01B5711C4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920359"/>
            <a:ext cx="6629400" cy="65164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E7623F-7523-4831-A552-6E5742A1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6CDBED-C142-4E62-9469-4D817CD9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256-5307-4687-B456-FD365221ADA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3584281-054D-457E-87B8-0A05349C19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8600" y="4730751"/>
            <a:ext cx="6629400" cy="5469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 dirty="0"/>
              <a:t>Click to enter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773930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/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6F38-DFD3-4E85-8489-D8E6A64B7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177158"/>
            <a:ext cx="8971280" cy="124022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E3C136-16D3-4F3F-B807-3555BB68D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0200" y="2554663"/>
            <a:ext cx="8971280" cy="3431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2707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ntent_1 Column_Foo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84B0D-CADA-47DB-9F74-652F0BF4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18286-53E2-4DA6-A8DF-B56C1FF90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515600" cy="41524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9135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nt_2 Columns_Foo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7DC9-72AD-48D8-B13B-995A1A37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6D83-98B6-4B1A-A211-217470709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18160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C3CE4-7E6E-46EB-8C98-FDF5E29A5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181600" cy="41586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93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3 Columns_Foo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7DC9-72AD-48D8-B13B-995A1A37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6D83-98B6-4B1A-A211-217470709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3383280" cy="41586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C3CE4-7E6E-46EB-8C98-FDF5E29A5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70520" y="1825625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3E1A228-D740-4210-8629-FE14F390172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53421" y="1820738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977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Mission_Foo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45D6-7ADF-4C3F-BE90-863B92E53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457200"/>
            <a:ext cx="298749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0E217-2764-4420-9915-3657372EF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84711-E9A2-4342-8422-5D5F05BB9F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4360" y="2469821"/>
            <a:ext cx="2987494" cy="30220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To strive for excellence in supporting a safe, productive, and creative environment for the MSU Denver community.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C4254B-1364-4C90-9F77-132C80EF30AF}"/>
              </a:ext>
            </a:extLst>
          </p:cNvPr>
          <p:cNvCxnSpPr>
            <a:cxnSpLocks/>
          </p:cNvCxnSpPr>
          <p:nvPr userDrawn="1"/>
        </p:nvCxnSpPr>
        <p:spPr>
          <a:xfrm>
            <a:off x="594360" y="2187019"/>
            <a:ext cx="2971800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536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Vision &amp; Values_Foo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45D6-7ADF-4C3F-BE90-863B92E53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978" y="457200"/>
            <a:ext cx="323730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Our Vision</a:t>
            </a:r>
            <a:br>
              <a:rPr lang="en-US" dirty="0"/>
            </a:br>
            <a:r>
              <a:rPr lang="en-US" dirty="0"/>
              <a:t>&amp; Values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0E217-2764-4420-9915-3657372EF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62573" y="1"/>
            <a:ext cx="7629427" cy="6174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84711-E9A2-4342-8422-5D5F05BB9F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9978" y="2469821"/>
            <a:ext cx="3487114" cy="322396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stewards of university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leaders in creating adaptable facilities that can address current and future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dedicated to excellent customer service and strive to address the university’s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innovative in providing progressive solutions.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problem solvers.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C4254B-1364-4C90-9F77-132C80EF30AF}"/>
              </a:ext>
            </a:extLst>
          </p:cNvPr>
          <p:cNvCxnSpPr>
            <a:cxnSpLocks/>
          </p:cNvCxnSpPr>
          <p:nvPr userDrawn="1"/>
        </p:nvCxnSpPr>
        <p:spPr>
          <a:xfrm>
            <a:off x="589978" y="2187019"/>
            <a:ext cx="32004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401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6F38-DFD3-4E85-8489-D8E6A64B7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177158"/>
            <a:ext cx="8971280" cy="124022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E3C136-16D3-4F3F-B807-3555BB68D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0200" y="2554663"/>
            <a:ext cx="8971280" cy="3431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8222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idebar_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366848-131F-4ADB-B8C0-D850F3100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D38693-B9A5-4EA7-A86E-5515FF527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2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818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SU Denver Time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3B0CCA-03F7-48F9-9151-4A332257D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2481481" cy="22860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257FDDB-759A-40D8-B85D-E2C4AF323C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62" y="245681"/>
            <a:ext cx="11427738" cy="578815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B6F3442-4938-4FF0-87F2-4DFFE12196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7063" y="6377207"/>
            <a:ext cx="3123590" cy="10972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06FB497-5D70-45F3-9E6B-7463E298B7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9113" y="989011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41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SU Denver History Timelin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84B0D-CADA-47DB-9F74-652F0BF4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32" y="249511"/>
            <a:ext cx="2659117" cy="2851041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5021C95-0682-48A9-BBB2-E918523FC0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b="27098"/>
          <a:stretch/>
        </p:blipFill>
        <p:spPr>
          <a:xfrm>
            <a:off x="8178228" y="6522805"/>
            <a:ext cx="401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32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cons_Blue 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145A22-BC1A-4B38-9C1B-8802E21A14E9}"/>
              </a:ext>
            </a:extLst>
          </p:cNvPr>
          <p:cNvSpPr txBox="1"/>
          <p:nvPr userDrawn="1"/>
        </p:nvSpPr>
        <p:spPr>
          <a:xfrm>
            <a:off x="582952" y="461914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Academics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8B4101-ADD1-46E5-B416-1C899B9D318C}"/>
              </a:ext>
            </a:extLst>
          </p:cNvPr>
          <p:cNvCxnSpPr>
            <a:cxnSpLocks/>
          </p:cNvCxnSpPr>
          <p:nvPr userDrawn="1"/>
        </p:nvCxnSpPr>
        <p:spPr>
          <a:xfrm>
            <a:off x="646657" y="907599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0582893-F70F-48DA-8978-FB32D4E76959}"/>
              </a:ext>
            </a:extLst>
          </p:cNvPr>
          <p:cNvSpPr txBox="1"/>
          <p:nvPr userDrawn="1"/>
        </p:nvSpPr>
        <p:spPr>
          <a:xfrm>
            <a:off x="389923" y="1568711"/>
            <a:ext cx="1208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Demographics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1BE98-46DB-4ED2-B426-515B76306D43}"/>
              </a:ext>
            </a:extLst>
          </p:cNvPr>
          <p:cNvSpPr txBox="1"/>
          <p:nvPr userDrawn="1"/>
        </p:nvSpPr>
        <p:spPr>
          <a:xfrm>
            <a:off x="582952" y="2803275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Disciplines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6B00A-B773-44A8-9FE3-53E593D02C60}"/>
              </a:ext>
            </a:extLst>
          </p:cNvPr>
          <p:cNvSpPr txBox="1"/>
          <p:nvPr userDrawn="1"/>
        </p:nvSpPr>
        <p:spPr>
          <a:xfrm>
            <a:off x="582952" y="3621645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Location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F9E24-5A28-4316-B0CB-CD377C1BBF73}"/>
              </a:ext>
            </a:extLst>
          </p:cNvPr>
          <p:cNvSpPr txBox="1"/>
          <p:nvPr userDrawn="1"/>
        </p:nvSpPr>
        <p:spPr>
          <a:xfrm>
            <a:off x="431345" y="4462774"/>
            <a:ext cx="1167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Public Health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88403B-7B11-496B-9504-36ECC5DA5252}"/>
              </a:ext>
            </a:extLst>
          </p:cNvPr>
          <p:cNvSpPr txBox="1"/>
          <p:nvPr userDrawn="1"/>
        </p:nvSpPr>
        <p:spPr>
          <a:xfrm>
            <a:off x="336436" y="5609392"/>
            <a:ext cx="126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Miscellaneous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7E330E-A1F3-4A02-A6DB-FCC8EF4C4963}"/>
              </a:ext>
            </a:extLst>
          </p:cNvPr>
          <p:cNvCxnSpPr>
            <a:cxnSpLocks/>
          </p:cNvCxnSpPr>
          <p:nvPr userDrawn="1"/>
        </p:nvCxnSpPr>
        <p:spPr>
          <a:xfrm>
            <a:off x="646657" y="3358933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9EF503-6010-4B68-8E18-F037B84BAB49}"/>
              </a:ext>
            </a:extLst>
          </p:cNvPr>
          <p:cNvCxnSpPr>
            <a:cxnSpLocks/>
          </p:cNvCxnSpPr>
          <p:nvPr userDrawn="1"/>
        </p:nvCxnSpPr>
        <p:spPr>
          <a:xfrm>
            <a:off x="646657" y="2533318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90CCB0-B62B-463C-906F-655FF41F066A}"/>
              </a:ext>
            </a:extLst>
          </p:cNvPr>
          <p:cNvCxnSpPr>
            <a:cxnSpLocks/>
          </p:cNvCxnSpPr>
          <p:nvPr userDrawn="1"/>
        </p:nvCxnSpPr>
        <p:spPr>
          <a:xfrm>
            <a:off x="646657" y="4184548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60B31C-2BAA-4CFB-8C48-FBDE2A321BC8}"/>
              </a:ext>
            </a:extLst>
          </p:cNvPr>
          <p:cNvCxnSpPr>
            <a:cxnSpLocks/>
          </p:cNvCxnSpPr>
          <p:nvPr userDrawn="1"/>
        </p:nvCxnSpPr>
        <p:spPr>
          <a:xfrm>
            <a:off x="646657" y="5019589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693CEC-E77C-4430-A18B-3F9A8047FACC}"/>
              </a:ext>
            </a:extLst>
          </p:cNvPr>
          <p:cNvCxnSpPr/>
          <p:nvPr userDrawn="1"/>
        </p:nvCxnSpPr>
        <p:spPr>
          <a:xfrm>
            <a:off x="1645739" y="220335"/>
            <a:ext cx="0" cy="6453842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EF56B0-C834-4A23-BFAD-6845481A0B91}"/>
              </a:ext>
            </a:extLst>
          </p:cNvPr>
          <p:cNvSpPr txBox="1"/>
          <p:nvPr userDrawn="1"/>
        </p:nvSpPr>
        <p:spPr>
          <a:xfrm>
            <a:off x="9059165" y="141402"/>
            <a:ext cx="2969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1"/>
                </a:solidFill>
              </a:rPr>
              <a:t>Icons </a:t>
            </a:r>
          </a:p>
          <a:p>
            <a:pPr algn="r"/>
            <a:r>
              <a:rPr lang="en-US" sz="1200" dirty="0">
                <a:solidFill>
                  <a:schemeClr val="tx1"/>
                </a:solidFill>
              </a:rPr>
              <a:t>Use on Light Backgrounds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4456ED-2800-42A7-98E1-A9E87A90038F}"/>
              </a:ext>
            </a:extLst>
          </p:cNvPr>
          <p:cNvSpPr txBox="1"/>
          <p:nvPr userDrawn="1"/>
        </p:nvSpPr>
        <p:spPr>
          <a:xfrm>
            <a:off x="1604954" y="6721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Graduate / Alumni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DD52DA-FF2B-44C6-9A7C-6E63984650D6}"/>
              </a:ext>
            </a:extLst>
          </p:cNvPr>
          <p:cNvSpPr txBox="1"/>
          <p:nvPr userDrawn="1"/>
        </p:nvSpPr>
        <p:spPr>
          <a:xfrm>
            <a:off x="2551104" y="67122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Degree - Generic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B1013B-CA37-4176-80DA-5CC0E53B0A6E}"/>
              </a:ext>
            </a:extLst>
          </p:cNvPr>
          <p:cNvSpPr txBox="1"/>
          <p:nvPr userDrawn="1"/>
        </p:nvSpPr>
        <p:spPr>
          <a:xfrm>
            <a:off x="3524025" y="6794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Bachelor’s Degree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B9E06D-0EB2-4A00-A0F4-87E84031C9BB}"/>
              </a:ext>
            </a:extLst>
          </p:cNvPr>
          <p:cNvSpPr txBox="1"/>
          <p:nvPr userDrawn="1"/>
        </p:nvSpPr>
        <p:spPr>
          <a:xfrm>
            <a:off x="4467141" y="6794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Master’s Degree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A2686-49F4-49E3-A4DD-E74447C58643}"/>
              </a:ext>
            </a:extLst>
          </p:cNvPr>
          <p:cNvSpPr txBox="1"/>
          <p:nvPr userDrawn="1"/>
        </p:nvSpPr>
        <p:spPr>
          <a:xfrm>
            <a:off x="5331127" y="68577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Academics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DA3133-954E-4FCA-94E7-EDC7BBB5B3C3}"/>
              </a:ext>
            </a:extLst>
          </p:cNvPr>
          <p:cNvSpPr txBox="1"/>
          <p:nvPr userDrawn="1"/>
        </p:nvSpPr>
        <p:spPr>
          <a:xfrm>
            <a:off x="6165078" y="685777"/>
            <a:ext cx="1198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Open Book / Studying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00DAD2-2D49-4ED3-A484-CA98DD7E884A}"/>
              </a:ext>
            </a:extLst>
          </p:cNvPr>
          <p:cNvSpPr txBox="1"/>
          <p:nvPr userDrawn="1"/>
        </p:nvSpPr>
        <p:spPr>
          <a:xfrm>
            <a:off x="1725604" y="15357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Diversity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396402-9E5D-4B7D-AA41-A1DCF8A39154}"/>
              </a:ext>
            </a:extLst>
          </p:cNvPr>
          <p:cNvSpPr txBox="1"/>
          <p:nvPr userDrawn="1"/>
        </p:nvSpPr>
        <p:spPr>
          <a:xfrm>
            <a:off x="2905357" y="15357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Student(s)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9B0988-A84D-4439-8E74-26A5D925AFFA}"/>
              </a:ext>
            </a:extLst>
          </p:cNvPr>
          <p:cNvSpPr txBox="1"/>
          <p:nvPr userDrawn="1"/>
        </p:nvSpPr>
        <p:spPr>
          <a:xfrm>
            <a:off x="4218436" y="1535716"/>
            <a:ext cx="1110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Transfer Student(s)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7EB925-364C-407F-A2C7-49BFBE28213B}"/>
              </a:ext>
            </a:extLst>
          </p:cNvPr>
          <p:cNvSpPr txBox="1"/>
          <p:nvPr userDrawn="1"/>
        </p:nvSpPr>
        <p:spPr>
          <a:xfrm>
            <a:off x="5583329" y="1535716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Faculty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2F27AC-2FF0-4130-94E9-CA00D7AF46FB}"/>
              </a:ext>
            </a:extLst>
          </p:cNvPr>
          <p:cNvSpPr txBox="1"/>
          <p:nvPr userDrawn="1"/>
        </p:nvSpPr>
        <p:spPr>
          <a:xfrm>
            <a:off x="6795665" y="1535716"/>
            <a:ext cx="15586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Colorado Residents / Alumni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12CB26-E562-456E-A922-6374575672AF}"/>
              </a:ext>
            </a:extLst>
          </p:cNvPr>
          <p:cNvSpPr txBox="1"/>
          <p:nvPr userDrawn="1"/>
        </p:nvSpPr>
        <p:spPr>
          <a:xfrm>
            <a:off x="1617653" y="2297716"/>
            <a:ext cx="1198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Student Organizations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36C30E-1A3A-409E-A637-DADE6E15716A}"/>
              </a:ext>
            </a:extLst>
          </p:cNvPr>
          <p:cNvSpPr txBox="1"/>
          <p:nvPr userDrawn="1"/>
        </p:nvSpPr>
        <p:spPr>
          <a:xfrm>
            <a:off x="2816294" y="2296825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ASSET Student(s)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BB146B-BB1C-406A-B76C-B4B6C9BC13A0}"/>
              </a:ext>
            </a:extLst>
          </p:cNvPr>
          <p:cNvSpPr txBox="1"/>
          <p:nvPr userDrawn="1"/>
        </p:nvSpPr>
        <p:spPr>
          <a:xfrm>
            <a:off x="4162421" y="2304999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First Gen Student(s)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7C5F15-0D95-4241-BC1A-A061B200F127}"/>
              </a:ext>
            </a:extLst>
          </p:cNvPr>
          <p:cNvSpPr txBox="1"/>
          <p:nvPr userDrawn="1"/>
        </p:nvSpPr>
        <p:spPr>
          <a:xfrm>
            <a:off x="5587137" y="23050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Employees / Staff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83B81B-4191-4325-8C5A-B4C0920342E1}"/>
              </a:ext>
            </a:extLst>
          </p:cNvPr>
          <p:cNvSpPr txBox="1"/>
          <p:nvPr userDrawn="1"/>
        </p:nvSpPr>
        <p:spPr>
          <a:xfrm>
            <a:off x="7047822" y="231137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Military / Veterans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09E078-CAA0-4221-BFDD-41143E93C1B0}"/>
              </a:ext>
            </a:extLst>
          </p:cNvPr>
          <p:cNvSpPr txBox="1"/>
          <p:nvPr userDrawn="1"/>
        </p:nvSpPr>
        <p:spPr>
          <a:xfrm>
            <a:off x="1604953" y="3126907"/>
            <a:ext cx="13795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Mechanical / Engineering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175E46-F7B7-487D-A1B2-46C0B70CF887}"/>
              </a:ext>
            </a:extLst>
          </p:cNvPr>
          <p:cNvSpPr txBox="1"/>
          <p:nvPr userDrawn="1"/>
        </p:nvSpPr>
        <p:spPr>
          <a:xfrm>
            <a:off x="2905194" y="3126907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Aviation / Aerospace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F0BD3D-2AA8-43EF-9F0B-FDB95BD39731}"/>
              </a:ext>
            </a:extLst>
          </p:cNvPr>
          <p:cNvSpPr txBox="1"/>
          <p:nvPr userDrawn="1"/>
        </p:nvSpPr>
        <p:spPr>
          <a:xfrm>
            <a:off x="3869270" y="3126907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Beer Industry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28655D-8F5D-4EF5-87C9-36D12A02B171}"/>
              </a:ext>
            </a:extLst>
          </p:cNvPr>
          <p:cNvSpPr txBox="1"/>
          <p:nvPr userDrawn="1"/>
        </p:nvSpPr>
        <p:spPr>
          <a:xfrm>
            <a:off x="4701910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Hospitality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30D142-D628-4EC5-AB3A-9F05CB8483E6}"/>
              </a:ext>
            </a:extLst>
          </p:cNvPr>
          <p:cNvSpPr txBox="1"/>
          <p:nvPr userDrawn="1"/>
        </p:nvSpPr>
        <p:spPr>
          <a:xfrm>
            <a:off x="5413330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Music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2B8AC1-4996-49D2-B959-7E3EE23891D6}"/>
              </a:ext>
            </a:extLst>
          </p:cNvPr>
          <p:cNvSpPr txBox="1"/>
          <p:nvPr userDrawn="1"/>
        </p:nvSpPr>
        <p:spPr>
          <a:xfrm>
            <a:off x="6192731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Healthcare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3C9114-24E6-4C3D-A2ED-7C5ABCC31414}"/>
              </a:ext>
            </a:extLst>
          </p:cNvPr>
          <p:cNvSpPr txBox="1"/>
          <p:nvPr userDrawn="1"/>
        </p:nvSpPr>
        <p:spPr>
          <a:xfrm>
            <a:off x="7016421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STEM Fields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53C764-0985-4467-8250-4626F8535229}"/>
              </a:ext>
            </a:extLst>
          </p:cNvPr>
          <p:cNvSpPr txBox="1"/>
          <p:nvPr userDrawn="1"/>
        </p:nvSpPr>
        <p:spPr>
          <a:xfrm>
            <a:off x="7894456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7D172F-8983-416C-880F-7DD0FB1B83F2}"/>
              </a:ext>
            </a:extLst>
          </p:cNvPr>
          <p:cNvSpPr txBox="1"/>
          <p:nvPr userDrawn="1"/>
        </p:nvSpPr>
        <p:spPr>
          <a:xfrm>
            <a:off x="8675168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Vocational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DF1707-18B2-48A2-B55F-B3542F969CC6}"/>
              </a:ext>
            </a:extLst>
          </p:cNvPr>
          <p:cNvSpPr txBox="1"/>
          <p:nvPr userDrawn="1"/>
        </p:nvSpPr>
        <p:spPr>
          <a:xfrm>
            <a:off x="9440417" y="312716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Athletics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CB2BA9-EEB1-43E1-9477-65A3CD12F64A}"/>
              </a:ext>
            </a:extLst>
          </p:cNvPr>
          <p:cNvSpPr txBox="1"/>
          <p:nvPr userDrawn="1"/>
        </p:nvSpPr>
        <p:spPr>
          <a:xfrm>
            <a:off x="1896941" y="3910559"/>
            <a:ext cx="13795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United States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58A2337-6912-4CD1-AA12-C611EA182337}"/>
              </a:ext>
            </a:extLst>
          </p:cNvPr>
          <p:cNvSpPr txBox="1"/>
          <p:nvPr userDrawn="1"/>
        </p:nvSpPr>
        <p:spPr>
          <a:xfrm>
            <a:off x="3461657" y="3909668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Colorado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BE555D-7DBF-45E1-9ECC-E82C1464001D}"/>
              </a:ext>
            </a:extLst>
          </p:cNvPr>
          <p:cNvSpPr txBox="1"/>
          <p:nvPr userDrawn="1"/>
        </p:nvSpPr>
        <p:spPr>
          <a:xfrm>
            <a:off x="4646357" y="3917842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Rocky Mountains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781430C-0B14-4853-B8F8-9D3EF784B01D}"/>
              </a:ext>
            </a:extLst>
          </p:cNvPr>
          <p:cNvSpPr txBox="1"/>
          <p:nvPr userDrawn="1"/>
        </p:nvSpPr>
        <p:spPr>
          <a:xfrm>
            <a:off x="5756680" y="3924221"/>
            <a:ext cx="1166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City Near Mountains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2B93308-9388-47E4-9144-6DE6E6DA4C31}"/>
              </a:ext>
            </a:extLst>
          </p:cNvPr>
          <p:cNvSpPr txBox="1"/>
          <p:nvPr userDrawn="1"/>
        </p:nvSpPr>
        <p:spPr>
          <a:xfrm>
            <a:off x="6864050" y="3919366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Map Marker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56D880-B062-4F0F-9D13-F6EE9FAD8859}"/>
              </a:ext>
            </a:extLst>
          </p:cNvPr>
          <p:cNvSpPr txBox="1"/>
          <p:nvPr userDrawn="1"/>
        </p:nvSpPr>
        <p:spPr>
          <a:xfrm>
            <a:off x="7721938" y="39079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Sunshine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39DACA-0182-4384-B3AE-9D7B7AA135AF}"/>
              </a:ext>
            </a:extLst>
          </p:cNvPr>
          <p:cNvSpPr txBox="1"/>
          <p:nvPr userDrawn="1"/>
        </p:nvSpPr>
        <p:spPr>
          <a:xfrm>
            <a:off x="1582499" y="4774359"/>
            <a:ext cx="1031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Face Mask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C031E11-61E8-4C08-BB38-E6B56E623170}"/>
              </a:ext>
            </a:extLst>
          </p:cNvPr>
          <p:cNvSpPr txBox="1"/>
          <p:nvPr userDrawn="1"/>
        </p:nvSpPr>
        <p:spPr>
          <a:xfrm>
            <a:off x="2452190" y="4781465"/>
            <a:ext cx="1236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Don’t Touch Your Face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12182D-11B8-47E9-8F1C-AD701F0DD31F}"/>
              </a:ext>
            </a:extLst>
          </p:cNvPr>
          <p:cNvSpPr txBox="1"/>
          <p:nvPr userDrawn="1"/>
        </p:nvSpPr>
        <p:spPr>
          <a:xfrm>
            <a:off x="3660506" y="4781465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Hand Washing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026E84-D563-46B9-8B1C-3ED68C1E9E1B}"/>
              </a:ext>
            </a:extLst>
          </p:cNvPr>
          <p:cNvSpPr txBox="1"/>
          <p:nvPr userDrawn="1"/>
        </p:nvSpPr>
        <p:spPr>
          <a:xfrm>
            <a:off x="4896562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Hand Sanitizer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8F6BF42-E41E-4E9B-AA1D-50E1C9AE4881}"/>
              </a:ext>
            </a:extLst>
          </p:cNvPr>
          <p:cNvSpPr txBox="1"/>
          <p:nvPr userDrawn="1"/>
        </p:nvSpPr>
        <p:spPr>
          <a:xfrm>
            <a:off x="6077553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Social Distancing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777A2C-AC9D-4595-A113-2E82CADD6250}"/>
              </a:ext>
            </a:extLst>
          </p:cNvPr>
          <p:cNvSpPr txBox="1"/>
          <p:nvPr userDrawn="1"/>
        </p:nvSpPr>
        <p:spPr>
          <a:xfrm>
            <a:off x="8169751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Health Check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ACA65E2-AFBC-41A2-A8D6-511104C60D21}"/>
              </a:ext>
            </a:extLst>
          </p:cNvPr>
          <p:cNvSpPr txBox="1"/>
          <p:nvPr userDrawn="1"/>
        </p:nvSpPr>
        <p:spPr>
          <a:xfrm>
            <a:off x="7232260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Vaccinations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85B0E35-F09C-4E8F-978F-E6F3A5E33AEF}"/>
              </a:ext>
            </a:extLst>
          </p:cNvPr>
          <p:cNvSpPr txBox="1"/>
          <p:nvPr userDrawn="1"/>
        </p:nvSpPr>
        <p:spPr>
          <a:xfrm>
            <a:off x="9033467" y="478146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Temperature Check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0942B1-F296-49EC-B868-482D538B84DF}"/>
              </a:ext>
            </a:extLst>
          </p:cNvPr>
          <p:cNvSpPr txBox="1"/>
          <p:nvPr userDrawn="1"/>
        </p:nvSpPr>
        <p:spPr>
          <a:xfrm>
            <a:off x="10012069" y="478146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Return to Campus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11B71E3-8DC2-4598-9529-FA8578E4B85C}"/>
              </a:ext>
            </a:extLst>
          </p:cNvPr>
          <p:cNvSpPr txBox="1"/>
          <p:nvPr userDrawn="1"/>
        </p:nvSpPr>
        <p:spPr>
          <a:xfrm>
            <a:off x="10930204" y="4781465"/>
            <a:ext cx="830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Checkbox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B4933D8-A537-4F35-A077-D3287EAA9463}"/>
              </a:ext>
            </a:extLst>
          </p:cNvPr>
          <p:cNvSpPr txBox="1"/>
          <p:nvPr userDrawn="1"/>
        </p:nvSpPr>
        <p:spPr>
          <a:xfrm>
            <a:off x="1466003" y="5656005"/>
            <a:ext cx="1031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Award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18B2A50-0625-4736-9A03-196DB1081505}"/>
              </a:ext>
            </a:extLst>
          </p:cNvPr>
          <p:cNvSpPr txBox="1"/>
          <p:nvPr userDrawn="1"/>
        </p:nvSpPr>
        <p:spPr>
          <a:xfrm>
            <a:off x="2256762" y="5656005"/>
            <a:ext cx="1046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Scholarship / Prize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64FB578-4C03-4590-B216-1D714A801D7A}"/>
              </a:ext>
            </a:extLst>
          </p:cNvPr>
          <p:cNvSpPr txBox="1"/>
          <p:nvPr userDrawn="1"/>
        </p:nvSpPr>
        <p:spPr>
          <a:xfrm>
            <a:off x="3228447" y="5656005"/>
            <a:ext cx="774610" cy="22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Laptop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6B50E80-6401-4E30-AA95-B139650E2F6B}"/>
              </a:ext>
            </a:extLst>
          </p:cNvPr>
          <p:cNvSpPr txBox="1"/>
          <p:nvPr userDrawn="1"/>
        </p:nvSpPr>
        <p:spPr>
          <a:xfrm>
            <a:off x="3933317" y="5656005"/>
            <a:ext cx="716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Cell Phone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FE1A52A-B111-452D-9C5B-F008CC01ED88}"/>
              </a:ext>
            </a:extLst>
          </p:cNvPr>
          <p:cNvSpPr txBox="1"/>
          <p:nvPr userDrawn="1"/>
        </p:nvSpPr>
        <p:spPr>
          <a:xfrm>
            <a:off x="4508987" y="5656005"/>
            <a:ext cx="899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Calculator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A828818-887C-4058-8CA7-5574143AC25A}"/>
              </a:ext>
            </a:extLst>
          </p:cNvPr>
          <p:cNvSpPr txBox="1"/>
          <p:nvPr userDrawn="1"/>
        </p:nvSpPr>
        <p:spPr>
          <a:xfrm>
            <a:off x="6195094" y="565600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Calendar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1AC7228-48F5-4C35-8E03-435744344BDE}"/>
              </a:ext>
            </a:extLst>
          </p:cNvPr>
          <p:cNvSpPr txBox="1"/>
          <p:nvPr userDrawn="1"/>
        </p:nvSpPr>
        <p:spPr>
          <a:xfrm>
            <a:off x="5239573" y="5656005"/>
            <a:ext cx="11961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Jobs/ Career Services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D33EB4E-FD4D-4569-B2C4-495F03CC8712}"/>
              </a:ext>
            </a:extLst>
          </p:cNvPr>
          <p:cNvSpPr txBox="1"/>
          <p:nvPr userDrawn="1"/>
        </p:nvSpPr>
        <p:spPr>
          <a:xfrm>
            <a:off x="686405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Financial Aid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FE04A31-A79E-4490-8ABB-5FB8B4896DA1}"/>
              </a:ext>
            </a:extLst>
          </p:cNvPr>
          <p:cNvSpPr txBox="1"/>
          <p:nvPr userDrawn="1"/>
        </p:nvSpPr>
        <p:spPr>
          <a:xfrm>
            <a:off x="7627147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Legislature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08E072F-F430-423F-AD30-85975011FCAE}"/>
              </a:ext>
            </a:extLst>
          </p:cNvPr>
          <p:cNvSpPr txBox="1"/>
          <p:nvPr userDrawn="1"/>
        </p:nvSpPr>
        <p:spPr>
          <a:xfrm>
            <a:off x="8385571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Federal Aid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7448C6-CD58-48DB-A4BF-9ABB3313D562}"/>
              </a:ext>
            </a:extLst>
          </p:cNvPr>
          <p:cNvSpPr txBox="1"/>
          <p:nvPr userDrawn="1"/>
        </p:nvSpPr>
        <p:spPr>
          <a:xfrm>
            <a:off x="9135133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State Aid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2EBBC98-937B-4C80-9914-94D49702DFF6}"/>
              </a:ext>
            </a:extLst>
          </p:cNvPr>
          <p:cNvSpPr txBox="1"/>
          <p:nvPr userDrawn="1"/>
        </p:nvSpPr>
        <p:spPr>
          <a:xfrm>
            <a:off x="990646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Brand Promise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EFD758D-5775-4226-9911-DB3EAC588CA2}"/>
              </a:ext>
            </a:extLst>
          </p:cNvPr>
          <p:cNvSpPr txBox="1"/>
          <p:nvPr userDrawn="1"/>
        </p:nvSpPr>
        <p:spPr>
          <a:xfrm>
            <a:off x="1072415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Power / 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323F742-C0B7-436F-80CA-50F57443B300}"/>
              </a:ext>
            </a:extLst>
          </p:cNvPr>
          <p:cNvSpPr txBox="1"/>
          <p:nvPr userDrawn="1"/>
        </p:nvSpPr>
        <p:spPr>
          <a:xfrm>
            <a:off x="2758981" y="6506779"/>
            <a:ext cx="1046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Arrows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A8A6044-9EDA-4B0B-A28B-6A5745E618AD}"/>
              </a:ext>
            </a:extLst>
          </p:cNvPr>
          <p:cNvSpPr txBox="1"/>
          <p:nvPr userDrawn="1"/>
        </p:nvSpPr>
        <p:spPr>
          <a:xfrm>
            <a:off x="4627998" y="6506779"/>
            <a:ext cx="899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Clock / Time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ABBCA06-5429-4E6C-BA6A-4994B1671FAC}"/>
              </a:ext>
            </a:extLst>
          </p:cNvPr>
          <p:cNvSpPr txBox="1"/>
          <p:nvPr userDrawn="1"/>
        </p:nvSpPr>
        <p:spPr>
          <a:xfrm>
            <a:off x="6187448" y="6506779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Partnership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33EEA24-C90F-41E2-8EA7-6108D6E246BF}"/>
              </a:ext>
            </a:extLst>
          </p:cNvPr>
          <p:cNvSpPr txBox="1"/>
          <p:nvPr userDrawn="1"/>
        </p:nvSpPr>
        <p:spPr>
          <a:xfrm>
            <a:off x="5430928" y="6506779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Checkmark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3126D7C-2962-4D7A-98A2-7128BD6B04C5}"/>
              </a:ext>
            </a:extLst>
          </p:cNvPr>
          <p:cNvSpPr txBox="1"/>
          <p:nvPr userDrawn="1"/>
        </p:nvSpPr>
        <p:spPr>
          <a:xfrm>
            <a:off x="7074169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Announcement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9C759EC-7954-4A70-A0C3-DFB4B84087C5}"/>
              </a:ext>
            </a:extLst>
          </p:cNvPr>
          <p:cNvSpPr txBox="1"/>
          <p:nvPr userDrawn="1"/>
        </p:nvSpPr>
        <p:spPr>
          <a:xfrm>
            <a:off x="7921234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Path to Health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A3B8391-44AB-4E0F-8230-CCAD1A60E274}"/>
              </a:ext>
            </a:extLst>
          </p:cNvPr>
          <p:cNvSpPr txBox="1"/>
          <p:nvPr userDrawn="1"/>
        </p:nvSpPr>
        <p:spPr>
          <a:xfrm>
            <a:off x="8722304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Road / Path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018E6C-A9C7-4F90-BB37-B07730EB0E9B}"/>
              </a:ext>
            </a:extLst>
          </p:cNvPr>
          <p:cNvSpPr txBox="1"/>
          <p:nvPr userDrawn="1"/>
        </p:nvSpPr>
        <p:spPr>
          <a:xfrm>
            <a:off x="9671509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Lecture Hall / Class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77AEE42-3A31-49B3-8FEE-A0EFE498D973}"/>
              </a:ext>
            </a:extLst>
          </p:cNvPr>
          <p:cNvSpPr txBox="1"/>
          <p:nvPr userDrawn="1"/>
        </p:nvSpPr>
        <p:spPr>
          <a:xfrm>
            <a:off x="10742680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Buildings / Facilities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EF155DE-C571-47FA-9C2C-D7FC84F14025}"/>
              </a:ext>
            </a:extLst>
          </p:cNvPr>
          <p:cNvSpPr txBox="1"/>
          <p:nvPr userDrawn="1"/>
        </p:nvSpPr>
        <p:spPr>
          <a:xfrm>
            <a:off x="8517387" y="1549070"/>
            <a:ext cx="13282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tx1"/>
                </a:solidFill>
              </a:rPr>
              <a:t>Faculty to Student Ratio</a:t>
            </a:r>
          </a:p>
        </p:txBody>
      </p:sp>
    </p:spTree>
    <p:extLst>
      <p:ext uri="{BB962C8B-B14F-4D97-AF65-F5344CB8AC3E}">
        <p14:creationId xmlns:p14="http://schemas.microsoft.com/office/powerpoint/2010/main" val="447780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cons_White 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145A22-BC1A-4B38-9C1B-8802E21A14E9}"/>
              </a:ext>
            </a:extLst>
          </p:cNvPr>
          <p:cNvSpPr txBox="1"/>
          <p:nvPr userDrawn="1"/>
        </p:nvSpPr>
        <p:spPr>
          <a:xfrm>
            <a:off x="582952" y="461914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Academics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8B4101-ADD1-46E5-B416-1C899B9D318C}"/>
              </a:ext>
            </a:extLst>
          </p:cNvPr>
          <p:cNvCxnSpPr>
            <a:cxnSpLocks/>
          </p:cNvCxnSpPr>
          <p:nvPr userDrawn="1"/>
        </p:nvCxnSpPr>
        <p:spPr>
          <a:xfrm>
            <a:off x="630087" y="907599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0582893-F70F-48DA-8978-FB32D4E76959}"/>
              </a:ext>
            </a:extLst>
          </p:cNvPr>
          <p:cNvSpPr txBox="1"/>
          <p:nvPr userDrawn="1"/>
        </p:nvSpPr>
        <p:spPr>
          <a:xfrm>
            <a:off x="389923" y="1568711"/>
            <a:ext cx="1208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Demographics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1BE98-46DB-4ED2-B426-515B76306D43}"/>
              </a:ext>
            </a:extLst>
          </p:cNvPr>
          <p:cNvSpPr txBox="1"/>
          <p:nvPr userDrawn="1"/>
        </p:nvSpPr>
        <p:spPr>
          <a:xfrm>
            <a:off x="582952" y="2803275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Disciplines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6B00A-B773-44A8-9FE3-53E593D02C60}"/>
              </a:ext>
            </a:extLst>
          </p:cNvPr>
          <p:cNvSpPr txBox="1"/>
          <p:nvPr userDrawn="1"/>
        </p:nvSpPr>
        <p:spPr>
          <a:xfrm>
            <a:off x="582952" y="3621645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Location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F9E24-5A28-4316-B0CB-CD377C1BBF73}"/>
              </a:ext>
            </a:extLst>
          </p:cNvPr>
          <p:cNvSpPr txBox="1"/>
          <p:nvPr userDrawn="1"/>
        </p:nvSpPr>
        <p:spPr>
          <a:xfrm>
            <a:off x="431345" y="4462774"/>
            <a:ext cx="1167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Public Health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88403B-7B11-496B-9504-36ECC5DA5252}"/>
              </a:ext>
            </a:extLst>
          </p:cNvPr>
          <p:cNvSpPr txBox="1"/>
          <p:nvPr userDrawn="1"/>
        </p:nvSpPr>
        <p:spPr>
          <a:xfrm>
            <a:off x="336436" y="5609392"/>
            <a:ext cx="126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Miscellaneous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7E330E-A1F3-4A02-A6DB-FCC8EF4C4963}"/>
              </a:ext>
            </a:extLst>
          </p:cNvPr>
          <p:cNvCxnSpPr>
            <a:cxnSpLocks/>
          </p:cNvCxnSpPr>
          <p:nvPr userDrawn="1"/>
        </p:nvCxnSpPr>
        <p:spPr>
          <a:xfrm>
            <a:off x="537328" y="3358933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9EF503-6010-4B68-8E18-F037B84BAB49}"/>
              </a:ext>
            </a:extLst>
          </p:cNvPr>
          <p:cNvCxnSpPr>
            <a:cxnSpLocks/>
          </p:cNvCxnSpPr>
          <p:nvPr userDrawn="1"/>
        </p:nvCxnSpPr>
        <p:spPr>
          <a:xfrm>
            <a:off x="537328" y="2533318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90CCB0-B62B-463C-906F-655FF41F066A}"/>
              </a:ext>
            </a:extLst>
          </p:cNvPr>
          <p:cNvCxnSpPr>
            <a:cxnSpLocks/>
          </p:cNvCxnSpPr>
          <p:nvPr userDrawn="1"/>
        </p:nvCxnSpPr>
        <p:spPr>
          <a:xfrm>
            <a:off x="562466" y="4184548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60B31C-2BAA-4CFB-8C48-FBDE2A321BC8}"/>
              </a:ext>
            </a:extLst>
          </p:cNvPr>
          <p:cNvCxnSpPr>
            <a:cxnSpLocks/>
          </p:cNvCxnSpPr>
          <p:nvPr userDrawn="1"/>
        </p:nvCxnSpPr>
        <p:spPr>
          <a:xfrm>
            <a:off x="591622" y="5019589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693CEC-E77C-4430-A18B-3F9A8047FACC}"/>
              </a:ext>
            </a:extLst>
          </p:cNvPr>
          <p:cNvCxnSpPr/>
          <p:nvPr userDrawn="1"/>
        </p:nvCxnSpPr>
        <p:spPr>
          <a:xfrm>
            <a:off x="1645739" y="220335"/>
            <a:ext cx="0" cy="6453842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EF56B0-C834-4A23-BFAD-6845481A0B91}"/>
              </a:ext>
            </a:extLst>
          </p:cNvPr>
          <p:cNvSpPr txBox="1"/>
          <p:nvPr userDrawn="1"/>
        </p:nvSpPr>
        <p:spPr>
          <a:xfrm>
            <a:off x="9059165" y="141402"/>
            <a:ext cx="2969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Icons 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Use on Dark Backgrounds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E345C06-41CE-426D-857C-7B801A99C941}"/>
              </a:ext>
            </a:extLst>
          </p:cNvPr>
          <p:cNvSpPr txBox="1"/>
          <p:nvPr userDrawn="1"/>
        </p:nvSpPr>
        <p:spPr>
          <a:xfrm>
            <a:off x="1604954" y="6721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Graduate / Alumni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4A17B50-5D03-4CB5-992A-A281D488D90B}"/>
              </a:ext>
            </a:extLst>
          </p:cNvPr>
          <p:cNvSpPr txBox="1"/>
          <p:nvPr userDrawn="1"/>
        </p:nvSpPr>
        <p:spPr>
          <a:xfrm>
            <a:off x="2551104" y="67122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Degree - Generic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E7339D3-7528-4B7F-A550-708D8E52A7FD}"/>
              </a:ext>
            </a:extLst>
          </p:cNvPr>
          <p:cNvSpPr txBox="1"/>
          <p:nvPr userDrawn="1"/>
        </p:nvSpPr>
        <p:spPr>
          <a:xfrm>
            <a:off x="3524025" y="6794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Bachelor’s Degree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1349C7F-56BC-4EFE-863C-1BFF345EEAA1}"/>
              </a:ext>
            </a:extLst>
          </p:cNvPr>
          <p:cNvSpPr txBox="1"/>
          <p:nvPr userDrawn="1"/>
        </p:nvSpPr>
        <p:spPr>
          <a:xfrm>
            <a:off x="4467141" y="6794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Master’s Degree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E38865D-A00F-48DD-AFA5-680B173EA03B}"/>
              </a:ext>
            </a:extLst>
          </p:cNvPr>
          <p:cNvSpPr txBox="1"/>
          <p:nvPr userDrawn="1"/>
        </p:nvSpPr>
        <p:spPr>
          <a:xfrm>
            <a:off x="5331127" y="68577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Academics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F290D25-68FF-46D4-AA57-65E3D3654985}"/>
              </a:ext>
            </a:extLst>
          </p:cNvPr>
          <p:cNvSpPr txBox="1"/>
          <p:nvPr userDrawn="1"/>
        </p:nvSpPr>
        <p:spPr>
          <a:xfrm>
            <a:off x="6165078" y="685777"/>
            <a:ext cx="1198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Open Book / Studying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176C074-5E58-4479-AEEB-9897B25042EA}"/>
              </a:ext>
            </a:extLst>
          </p:cNvPr>
          <p:cNvSpPr txBox="1"/>
          <p:nvPr userDrawn="1"/>
        </p:nvSpPr>
        <p:spPr>
          <a:xfrm>
            <a:off x="1725604" y="15357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Diversity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699E959-4598-4905-8FB8-837E52FA0D6D}"/>
              </a:ext>
            </a:extLst>
          </p:cNvPr>
          <p:cNvSpPr txBox="1"/>
          <p:nvPr userDrawn="1"/>
        </p:nvSpPr>
        <p:spPr>
          <a:xfrm>
            <a:off x="2905357" y="15357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Student(s)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49184AD-0E32-46A1-B4DE-D4579624080A}"/>
              </a:ext>
            </a:extLst>
          </p:cNvPr>
          <p:cNvSpPr txBox="1"/>
          <p:nvPr userDrawn="1"/>
        </p:nvSpPr>
        <p:spPr>
          <a:xfrm>
            <a:off x="4218436" y="1535716"/>
            <a:ext cx="1110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Transfer Student(s)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D45048F-00D4-4E93-AFDF-1392FC09E466}"/>
              </a:ext>
            </a:extLst>
          </p:cNvPr>
          <p:cNvSpPr txBox="1"/>
          <p:nvPr userDrawn="1"/>
        </p:nvSpPr>
        <p:spPr>
          <a:xfrm>
            <a:off x="5583329" y="1535716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Faculty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607A480-056E-4C17-8CB9-8ECD7E56075B}"/>
              </a:ext>
            </a:extLst>
          </p:cNvPr>
          <p:cNvSpPr txBox="1"/>
          <p:nvPr userDrawn="1"/>
        </p:nvSpPr>
        <p:spPr>
          <a:xfrm>
            <a:off x="6795665" y="1535716"/>
            <a:ext cx="15586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Colorado Residents / Alumni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203C971-FFA0-404C-85A2-F71BA8297074}"/>
              </a:ext>
            </a:extLst>
          </p:cNvPr>
          <p:cNvSpPr txBox="1"/>
          <p:nvPr userDrawn="1"/>
        </p:nvSpPr>
        <p:spPr>
          <a:xfrm>
            <a:off x="1617653" y="2297716"/>
            <a:ext cx="1198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Student Organizations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46C260B-266A-40CA-98AE-EBAC6EBFC189}"/>
              </a:ext>
            </a:extLst>
          </p:cNvPr>
          <p:cNvSpPr txBox="1"/>
          <p:nvPr userDrawn="1"/>
        </p:nvSpPr>
        <p:spPr>
          <a:xfrm>
            <a:off x="2816294" y="2296825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ASSET Student(s)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C3083C4-A631-4550-88F0-5C4EBEA26C1E}"/>
              </a:ext>
            </a:extLst>
          </p:cNvPr>
          <p:cNvSpPr txBox="1"/>
          <p:nvPr userDrawn="1"/>
        </p:nvSpPr>
        <p:spPr>
          <a:xfrm>
            <a:off x="4162421" y="2304999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First Gen Student(s)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7CE31C2-1B3D-4DA0-A82D-9DE47E401A43}"/>
              </a:ext>
            </a:extLst>
          </p:cNvPr>
          <p:cNvSpPr txBox="1"/>
          <p:nvPr userDrawn="1"/>
        </p:nvSpPr>
        <p:spPr>
          <a:xfrm>
            <a:off x="5587137" y="23050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Employees / Staff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8958D0C-30CC-4928-BA37-F7DA916B08FC}"/>
              </a:ext>
            </a:extLst>
          </p:cNvPr>
          <p:cNvSpPr txBox="1"/>
          <p:nvPr userDrawn="1"/>
        </p:nvSpPr>
        <p:spPr>
          <a:xfrm>
            <a:off x="7047822" y="231137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Military / Veterans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8924C1F-3D67-4406-9497-6AEBD2F7F334}"/>
              </a:ext>
            </a:extLst>
          </p:cNvPr>
          <p:cNvSpPr txBox="1"/>
          <p:nvPr userDrawn="1"/>
        </p:nvSpPr>
        <p:spPr>
          <a:xfrm>
            <a:off x="1604953" y="3126907"/>
            <a:ext cx="13795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Mechanical / Engineering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D81F921-0C23-4E42-90E9-8623FC1AA559}"/>
              </a:ext>
            </a:extLst>
          </p:cNvPr>
          <p:cNvSpPr txBox="1"/>
          <p:nvPr userDrawn="1"/>
        </p:nvSpPr>
        <p:spPr>
          <a:xfrm>
            <a:off x="2905194" y="3126907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Aviation / Aerospace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7AB3795-1416-4980-B02B-62EC67F66F76}"/>
              </a:ext>
            </a:extLst>
          </p:cNvPr>
          <p:cNvSpPr txBox="1"/>
          <p:nvPr userDrawn="1"/>
        </p:nvSpPr>
        <p:spPr>
          <a:xfrm>
            <a:off x="3869270" y="3126907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Beer Industry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8EE44C5-10E8-469A-AF27-61E6D6A18ADE}"/>
              </a:ext>
            </a:extLst>
          </p:cNvPr>
          <p:cNvSpPr txBox="1"/>
          <p:nvPr userDrawn="1"/>
        </p:nvSpPr>
        <p:spPr>
          <a:xfrm>
            <a:off x="4701910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Hospitality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905DB44-C653-47FB-8987-5FC35D403AAF}"/>
              </a:ext>
            </a:extLst>
          </p:cNvPr>
          <p:cNvSpPr txBox="1"/>
          <p:nvPr userDrawn="1"/>
        </p:nvSpPr>
        <p:spPr>
          <a:xfrm>
            <a:off x="5413330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Music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B68B06E-BC5D-45E2-8C42-D1B90F1753E4}"/>
              </a:ext>
            </a:extLst>
          </p:cNvPr>
          <p:cNvSpPr txBox="1"/>
          <p:nvPr userDrawn="1"/>
        </p:nvSpPr>
        <p:spPr>
          <a:xfrm>
            <a:off x="6192731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Healthcare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AC2AD7C-32C4-4C82-B59B-D123E64F9766}"/>
              </a:ext>
            </a:extLst>
          </p:cNvPr>
          <p:cNvSpPr txBox="1"/>
          <p:nvPr userDrawn="1"/>
        </p:nvSpPr>
        <p:spPr>
          <a:xfrm>
            <a:off x="7016421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STEM Fields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B82BEBB-F5DA-483E-B413-7ED2733B266E}"/>
              </a:ext>
            </a:extLst>
          </p:cNvPr>
          <p:cNvSpPr txBox="1"/>
          <p:nvPr userDrawn="1"/>
        </p:nvSpPr>
        <p:spPr>
          <a:xfrm>
            <a:off x="7894456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Technology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67CE05E-8EDA-4BF5-94E5-19D67475C55F}"/>
              </a:ext>
            </a:extLst>
          </p:cNvPr>
          <p:cNvSpPr txBox="1"/>
          <p:nvPr userDrawn="1"/>
        </p:nvSpPr>
        <p:spPr>
          <a:xfrm>
            <a:off x="8675168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Vocational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DFD8B84-F184-40F8-9516-352FEA524815}"/>
              </a:ext>
            </a:extLst>
          </p:cNvPr>
          <p:cNvSpPr txBox="1"/>
          <p:nvPr userDrawn="1"/>
        </p:nvSpPr>
        <p:spPr>
          <a:xfrm>
            <a:off x="9440417" y="312716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Athletics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0B03E1B-FF17-4AA7-A112-60BB58A277EC}"/>
              </a:ext>
            </a:extLst>
          </p:cNvPr>
          <p:cNvSpPr txBox="1"/>
          <p:nvPr userDrawn="1"/>
        </p:nvSpPr>
        <p:spPr>
          <a:xfrm>
            <a:off x="1617653" y="3910559"/>
            <a:ext cx="13795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United States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D7E0610-A77A-49BE-BFA2-AF4D349D5A09}"/>
              </a:ext>
            </a:extLst>
          </p:cNvPr>
          <p:cNvSpPr txBox="1"/>
          <p:nvPr userDrawn="1"/>
        </p:nvSpPr>
        <p:spPr>
          <a:xfrm>
            <a:off x="2830012" y="3909668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Colorado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8E0C81B-901F-4461-A124-9C89161EC7E5}"/>
              </a:ext>
            </a:extLst>
          </p:cNvPr>
          <p:cNvSpPr txBox="1"/>
          <p:nvPr userDrawn="1"/>
        </p:nvSpPr>
        <p:spPr>
          <a:xfrm>
            <a:off x="3948196" y="3917842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Rocky Mountains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47A853D-F8A9-4FA8-9795-177AF8F9A7B6}"/>
              </a:ext>
            </a:extLst>
          </p:cNvPr>
          <p:cNvSpPr txBox="1"/>
          <p:nvPr userDrawn="1"/>
        </p:nvSpPr>
        <p:spPr>
          <a:xfrm>
            <a:off x="5078397" y="3924221"/>
            <a:ext cx="1166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City Near Mountains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54CFC4E-2FC3-4C1D-B81F-4B3FDC253598}"/>
              </a:ext>
            </a:extLst>
          </p:cNvPr>
          <p:cNvSpPr txBox="1"/>
          <p:nvPr userDrawn="1"/>
        </p:nvSpPr>
        <p:spPr>
          <a:xfrm>
            <a:off x="6185767" y="3919366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Map Marker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68D1B29-B7D7-403C-BB76-ADAFD9C4E23D}"/>
              </a:ext>
            </a:extLst>
          </p:cNvPr>
          <p:cNvSpPr txBox="1"/>
          <p:nvPr userDrawn="1"/>
        </p:nvSpPr>
        <p:spPr>
          <a:xfrm>
            <a:off x="7043655" y="39079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Sunshine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DB14294-5ED5-47A8-B55D-E03E6B8AEA5E}"/>
              </a:ext>
            </a:extLst>
          </p:cNvPr>
          <p:cNvSpPr txBox="1"/>
          <p:nvPr userDrawn="1"/>
        </p:nvSpPr>
        <p:spPr>
          <a:xfrm>
            <a:off x="1582499" y="4774359"/>
            <a:ext cx="1031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Face Mask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7604D42-8A5E-46C5-8963-3EEF84037415}"/>
              </a:ext>
            </a:extLst>
          </p:cNvPr>
          <p:cNvSpPr txBox="1"/>
          <p:nvPr userDrawn="1"/>
        </p:nvSpPr>
        <p:spPr>
          <a:xfrm>
            <a:off x="2452190" y="4781465"/>
            <a:ext cx="1236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Don’t Touch Your Face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CBEFBF2-CD42-4B3D-B95F-A1A0D1A0CFFA}"/>
              </a:ext>
            </a:extLst>
          </p:cNvPr>
          <p:cNvSpPr txBox="1"/>
          <p:nvPr userDrawn="1"/>
        </p:nvSpPr>
        <p:spPr>
          <a:xfrm>
            <a:off x="3660506" y="4781465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Hand Washing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FD1E007-A950-4EDD-AFC5-CFAE83F0AD0F}"/>
              </a:ext>
            </a:extLst>
          </p:cNvPr>
          <p:cNvSpPr txBox="1"/>
          <p:nvPr userDrawn="1"/>
        </p:nvSpPr>
        <p:spPr>
          <a:xfrm>
            <a:off x="4896562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Hand Sanitizer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BAEC26B-BB35-4FD7-9A0E-6BCDC387D475}"/>
              </a:ext>
            </a:extLst>
          </p:cNvPr>
          <p:cNvSpPr txBox="1"/>
          <p:nvPr userDrawn="1"/>
        </p:nvSpPr>
        <p:spPr>
          <a:xfrm>
            <a:off x="6077553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Social Distancing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3B8D0A1-405E-43C1-9AEF-C2D52A1B5FE0}"/>
              </a:ext>
            </a:extLst>
          </p:cNvPr>
          <p:cNvSpPr txBox="1"/>
          <p:nvPr userDrawn="1"/>
        </p:nvSpPr>
        <p:spPr>
          <a:xfrm>
            <a:off x="8169751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Health Check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C49297E-1686-4A8A-8C98-37672B4A791A}"/>
              </a:ext>
            </a:extLst>
          </p:cNvPr>
          <p:cNvSpPr txBox="1"/>
          <p:nvPr userDrawn="1"/>
        </p:nvSpPr>
        <p:spPr>
          <a:xfrm>
            <a:off x="7232260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Vaccinations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119BEEE-8FEE-40A0-9B60-D2AE27836913}"/>
              </a:ext>
            </a:extLst>
          </p:cNvPr>
          <p:cNvSpPr txBox="1"/>
          <p:nvPr userDrawn="1"/>
        </p:nvSpPr>
        <p:spPr>
          <a:xfrm>
            <a:off x="9033467" y="478146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Temperature Check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C8B9F5D-2E17-4552-932B-44C3ACDC2251}"/>
              </a:ext>
            </a:extLst>
          </p:cNvPr>
          <p:cNvSpPr txBox="1"/>
          <p:nvPr userDrawn="1"/>
        </p:nvSpPr>
        <p:spPr>
          <a:xfrm>
            <a:off x="10012069" y="478146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Return to Campus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CC52613-5058-4B42-A75E-CB36AE703A81}"/>
              </a:ext>
            </a:extLst>
          </p:cNvPr>
          <p:cNvSpPr txBox="1"/>
          <p:nvPr userDrawn="1"/>
        </p:nvSpPr>
        <p:spPr>
          <a:xfrm>
            <a:off x="10930204" y="4781465"/>
            <a:ext cx="830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Checkbox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23E3A54-1E38-4382-8D28-F856F2A64F4A}"/>
              </a:ext>
            </a:extLst>
          </p:cNvPr>
          <p:cNvSpPr txBox="1"/>
          <p:nvPr userDrawn="1"/>
        </p:nvSpPr>
        <p:spPr>
          <a:xfrm>
            <a:off x="1466003" y="5656005"/>
            <a:ext cx="1031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Award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A3D897B-FCF7-4EB8-A53C-E5EBB69ACD2B}"/>
              </a:ext>
            </a:extLst>
          </p:cNvPr>
          <p:cNvSpPr txBox="1"/>
          <p:nvPr userDrawn="1"/>
        </p:nvSpPr>
        <p:spPr>
          <a:xfrm>
            <a:off x="2256762" y="5656005"/>
            <a:ext cx="1046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Scholarship / Prize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F8F9BAD-7AD0-4574-8BA7-0F76E01E6060}"/>
              </a:ext>
            </a:extLst>
          </p:cNvPr>
          <p:cNvSpPr txBox="1"/>
          <p:nvPr userDrawn="1"/>
        </p:nvSpPr>
        <p:spPr>
          <a:xfrm>
            <a:off x="3228447" y="5656005"/>
            <a:ext cx="774610" cy="22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Laptop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012A9AC-CB01-4C88-9A6B-159BF8C930C7}"/>
              </a:ext>
            </a:extLst>
          </p:cNvPr>
          <p:cNvSpPr txBox="1"/>
          <p:nvPr userDrawn="1"/>
        </p:nvSpPr>
        <p:spPr>
          <a:xfrm>
            <a:off x="3933317" y="5656005"/>
            <a:ext cx="716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Cell Phone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C430DEC-A745-4573-AF51-7A74F35DC12C}"/>
              </a:ext>
            </a:extLst>
          </p:cNvPr>
          <p:cNvSpPr txBox="1"/>
          <p:nvPr userDrawn="1"/>
        </p:nvSpPr>
        <p:spPr>
          <a:xfrm>
            <a:off x="4508987" y="5656005"/>
            <a:ext cx="899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Calculator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1ED52E3-8579-4FC4-957E-FF6F72A14378}"/>
              </a:ext>
            </a:extLst>
          </p:cNvPr>
          <p:cNvSpPr txBox="1"/>
          <p:nvPr userDrawn="1"/>
        </p:nvSpPr>
        <p:spPr>
          <a:xfrm>
            <a:off x="6195094" y="565600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Calendar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B225202-119C-46C3-A828-AC69407B35D7}"/>
              </a:ext>
            </a:extLst>
          </p:cNvPr>
          <p:cNvSpPr txBox="1"/>
          <p:nvPr userDrawn="1"/>
        </p:nvSpPr>
        <p:spPr>
          <a:xfrm>
            <a:off x="5239573" y="5656005"/>
            <a:ext cx="11961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Jobs/ Career Services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D8C8469-3DB3-46F3-952D-FB505952C75A}"/>
              </a:ext>
            </a:extLst>
          </p:cNvPr>
          <p:cNvSpPr txBox="1"/>
          <p:nvPr userDrawn="1"/>
        </p:nvSpPr>
        <p:spPr>
          <a:xfrm>
            <a:off x="686405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Financial Aid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55D40C6-1337-4CB5-B640-B0F644A8680E}"/>
              </a:ext>
            </a:extLst>
          </p:cNvPr>
          <p:cNvSpPr txBox="1"/>
          <p:nvPr userDrawn="1"/>
        </p:nvSpPr>
        <p:spPr>
          <a:xfrm>
            <a:off x="7627147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Legislature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88B76F8-48DB-4EFE-B78B-DA25A973D219}"/>
              </a:ext>
            </a:extLst>
          </p:cNvPr>
          <p:cNvSpPr txBox="1"/>
          <p:nvPr userDrawn="1"/>
        </p:nvSpPr>
        <p:spPr>
          <a:xfrm>
            <a:off x="8385571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Federal Aid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ACD7A0D-5C48-4166-A9D1-FAF1A8A6BB6F}"/>
              </a:ext>
            </a:extLst>
          </p:cNvPr>
          <p:cNvSpPr txBox="1"/>
          <p:nvPr userDrawn="1"/>
        </p:nvSpPr>
        <p:spPr>
          <a:xfrm>
            <a:off x="9135133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State Aid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66CABC8-B441-4EC0-BDB0-99366B740B86}"/>
              </a:ext>
            </a:extLst>
          </p:cNvPr>
          <p:cNvSpPr txBox="1"/>
          <p:nvPr userDrawn="1"/>
        </p:nvSpPr>
        <p:spPr>
          <a:xfrm>
            <a:off x="990646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Brand Promise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4E78EC0-7467-446C-BF9D-8D9657B9FD9D}"/>
              </a:ext>
            </a:extLst>
          </p:cNvPr>
          <p:cNvSpPr txBox="1"/>
          <p:nvPr userDrawn="1"/>
        </p:nvSpPr>
        <p:spPr>
          <a:xfrm>
            <a:off x="1072415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Power / On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EB992A7-C8BE-4397-9993-5D1D36D2CE67}"/>
              </a:ext>
            </a:extLst>
          </p:cNvPr>
          <p:cNvSpPr txBox="1"/>
          <p:nvPr userDrawn="1"/>
        </p:nvSpPr>
        <p:spPr>
          <a:xfrm>
            <a:off x="2758981" y="6506779"/>
            <a:ext cx="1046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Arrows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22D81CB-CB4D-4F08-8DEB-DB78140905D2}"/>
              </a:ext>
            </a:extLst>
          </p:cNvPr>
          <p:cNvSpPr txBox="1"/>
          <p:nvPr userDrawn="1"/>
        </p:nvSpPr>
        <p:spPr>
          <a:xfrm>
            <a:off x="4627998" y="6506779"/>
            <a:ext cx="899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Clock / Time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4BBB7BE-B9BA-4002-A7FA-96879FA8C762}"/>
              </a:ext>
            </a:extLst>
          </p:cNvPr>
          <p:cNvSpPr txBox="1"/>
          <p:nvPr userDrawn="1"/>
        </p:nvSpPr>
        <p:spPr>
          <a:xfrm>
            <a:off x="6187448" y="6506779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Partnership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1A45772-A25A-40E8-BAA2-45827A30C97F}"/>
              </a:ext>
            </a:extLst>
          </p:cNvPr>
          <p:cNvSpPr txBox="1"/>
          <p:nvPr userDrawn="1"/>
        </p:nvSpPr>
        <p:spPr>
          <a:xfrm>
            <a:off x="5430928" y="6506779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Checkmark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75B3A7C-0A14-4DDA-BA72-945DB3930A74}"/>
              </a:ext>
            </a:extLst>
          </p:cNvPr>
          <p:cNvSpPr txBox="1"/>
          <p:nvPr userDrawn="1"/>
        </p:nvSpPr>
        <p:spPr>
          <a:xfrm>
            <a:off x="7074169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Announcement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7739B46-7C83-47E5-AFD1-132DB889A5CB}"/>
              </a:ext>
            </a:extLst>
          </p:cNvPr>
          <p:cNvSpPr txBox="1"/>
          <p:nvPr userDrawn="1"/>
        </p:nvSpPr>
        <p:spPr>
          <a:xfrm>
            <a:off x="7921234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Path to Health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38A32939-198D-4E9D-8AD1-E051AA5372B8}"/>
              </a:ext>
            </a:extLst>
          </p:cNvPr>
          <p:cNvSpPr txBox="1"/>
          <p:nvPr userDrawn="1"/>
        </p:nvSpPr>
        <p:spPr>
          <a:xfrm>
            <a:off x="8722304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Road / Path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9D9E65E-B3DA-4016-A180-E87F254EA982}"/>
              </a:ext>
            </a:extLst>
          </p:cNvPr>
          <p:cNvSpPr txBox="1"/>
          <p:nvPr userDrawn="1"/>
        </p:nvSpPr>
        <p:spPr>
          <a:xfrm>
            <a:off x="9671509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Lecture Hall / Class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E596850-8DE1-405F-954A-D62F32694828}"/>
              </a:ext>
            </a:extLst>
          </p:cNvPr>
          <p:cNvSpPr txBox="1"/>
          <p:nvPr userDrawn="1"/>
        </p:nvSpPr>
        <p:spPr>
          <a:xfrm>
            <a:off x="10742680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Buildings / Facilities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7372206-5651-4EB6-931E-9A675EED8A5F}"/>
              </a:ext>
            </a:extLst>
          </p:cNvPr>
          <p:cNvSpPr txBox="1"/>
          <p:nvPr userDrawn="1"/>
        </p:nvSpPr>
        <p:spPr>
          <a:xfrm>
            <a:off x="8517387" y="1549070"/>
            <a:ext cx="13282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 dirty="0">
                <a:solidFill>
                  <a:schemeClr val="bg1"/>
                </a:solidFill>
              </a:rPr>
              <a:t>Faculty to Student Ratio</a:t>
            </a:r>
          </a:p>
        </p:txBody>
      </p:sp>
    </p:spTree>
    <p:extLst>
      <p:ext uri="{BB962C8B-B14F-4D97-AF65-F5344CB8AC3E}">
        <p14:creationId xmlns:p14="http://schemas.microsoft.com/office/powerpoint/2010/main" val="102968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1 Column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84B0D-CADA-47DB-9F74-652F0BF4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18286-53E2-4DA6-A8DF-B56C1FF90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515600" cy="41524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6718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2 Column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7DC9-72AD-48D8-B13B-995A1A37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6D83-98B6-4B1A-A211-217470709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18160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C3CE4-7E6E-46EB-8C98-FDF5E29A5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181600" cy="41586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58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 Column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7DC9-72AD-48D8-B13B-995A1A37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6D83-98B6-4B1A-A211-217470709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3383280" cy="41586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C3CE4-7E6E-46EB-8C98-FDF5E29A5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70520" y="1825625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3E1A228-D740-4210-8629-FE14F390172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53421" y="1820738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010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ission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45D6-7ADF-4C3F-BE90-863B92E53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457200"/>
            <a:ext cx="298749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Our Mission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0E217-2764-4420-9915-3657372EF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84711-E9A2-4342-8422-5D5F05BB9F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4360" y="2469821"/>
            <a:ext cx="2987494" cy="30220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To strive for excellence in supporting a safe, productive, and creative environment for the MSU Denver community.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C4254B-1364-4C90-9F77-132C80EF30AF}"/>
              </a:ext>
            </a:extLst>
          </p:cNvPr>
          <p:cNvCxnSpPr>
            <a:cxnSpLocks/>
          </p:cNvCxnSpPr>
          <p:nvPr userDrawn="1"/>
        </p:nvCxnSpPr>
        <p:spPr>
          <a:xfrm>
            <a:off x="594360" y="2187019"/>
            <a:ext cx="2971800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71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ision &amp; Value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45D6-7ADF-4C3F-BE90-863B92E53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978" y="457200"/>
            <a:ext cx="323730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Our Vision</a:t>
            </a:r>
            <a:br>
              <a:rPr lang="en-US" dirty="0"/>
            </a:br>
            <a:r>
              <a:rPr lang="en-US" dirty="0"/>
              <a:t>&amp; Values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0E217-2764-4420-9915-3657372EF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62573" y="1"/>
            <a:ext cx="7629427" cy="6174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84711-E9A2-4342-8422-5D5F05BB9F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9978" y="2469821"/>
            <a:ext cx="3487114" cy="322396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stewards of university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leaders in creating adaptable facilities that can address current and future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dedicated to excellent customer service and strive to address the university’s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innovative in providing progressive solutions.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problem solvers.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C4254B-1364-4C90-9F77-132C80EF30AF}"/>
              </a:ext>
            </a:extLst>
          </p:cNvPr>
          <p:cNvCxnSpPr>
            <a:cxnSpLocks/>
          </p:cNvCxnSpPr>
          <p:nvPr userDrawn="1"/>
        </p:nvCxnSpPr>
        <p:spPr>
          <a:xfrm>
            <a:off x="589978" y="2187019"/>
            <a:ext cx="32004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81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idebar_Blue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366848-131F-4ADB-B8C0-D850F3100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D38693-B9A5-4EA7-A86E-5515FF527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2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3370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U Denver Timeline_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3B0CCA-03F7-48F9-9151-4A332257D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2481481" cy="22860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257FDDB-759A-40D8-B85D-E2C4AF323C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62" y="245681"/>
            <a:ext cx="11427738" cy="578815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B6F3442-4938-4FF0-87F2-4DFFE12196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7063" y="6377207"/>
            <a:ext cx="3123590" cy="10972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06FB497-5D70-45F3-9E6B-7463E298B7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9113" y="989011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28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A583F3-1816-426D-AA9F-061A514D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7DAE7-2B2B-4043-9FB3-6270F299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72260-84E6-4574-AE41-45B63C5BF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977D9-FF19-4B85-B87B-8E8B5E1AB56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EF700-A452-49C9-8976-6F1CD7AE7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01BA1-4A41-4438-9E22-C340080BD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AF256-5307-4687-B456-FD365221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7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50" r:id="rId3"/>
    <p:sldLayoutId id="2147483652" r:id="rId4"/>
    <p:sldLayoutId id="2147483674" r:id="rId5"/>
    <p:sldLayoutId id="2147483657" r:id="rId6"/>
    <p:sldLayoutId id="2147483669" r:id="rId7"/>
    <p:sldLayoutId id="2147483671" r:id="rId8"/>
    <p:sldLayoutId id="2147483673" r:id="rId9"/>
    <p:sldLayoutId id="2147483663" r:id="rId10"/>
    <p:sldLayoutId id="2147483665" r:id="rId11"/>
    <p:sldLayoutId id="21474836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A583F3-1816-426D-AA9F-061A514D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7DAE7-2B2B-4043-9FB3-6270F299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72260-84E6-4574-AE41-45B63C5BF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977D9-FF19-4B85-B87B-8E8B5E1AB56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EF700-A452-49C9-8976-6F1CD7AE7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01BA1-4A41-4438-9E22-C340080BD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AF256-5307-4687-B456-FD365221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9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hyperlink" Target="https://www.youtube.com/watch?v=Vl51HpyrIo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20.gif"/><Relationship Id="rId4" Type="http://schemas.openxmlformats.org/officeDocument/2006/relationships/hyperlink" Target="https://www.msudenver.edu/classroom-to-career-hub/earn-and-learn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www.msudenver.edu/psychological-sciences/current-students/internships/" TargetMode="External"/><Relationship Id="rId5" Type="http://schemas.openxmlformats.org/officeDocument/2006/relationships/hyperlink" Target="mailto:c2hub@msudenver.edu" TargetMode="External"/><Relationship Id="rId4" Type="http://schemas.openxmlformats.org/officeDocument/2006/relationships/hyperlink" Target="mailto:jhern137@msudenver.edu" TargetMode="External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5" Type="http://schemas.openxmlformats.org/officeDocument/2006/relationships/hyperlink" Target="https://www.youtube.com/watch?v=gMnL37px9EU" TargetMode="External"/><Relationship Id="rId4" Type="http://schemas.openxmlformats.org/officeDocument/2006/relationships/hyperlink" Target="https://www.msudenver.edu/classroom-to-career-hub/career-link-for-student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youtube.com/watch?v=meH__burrrU" TargetMode="External"/><Relationship Id="rId5" Type="http://schemas.openxmlformats.org/officeDocument/2006/relationships/hyperlink" Target="https://www.youtube.com/watch?v=zd4ALKv8Das" TargetMode="Externa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hyperlink" Target="https://www.msudenver.edu/classroom-to-career-hub/events/#drop-in-career-support" TargetMode="External"/><Relationship Id="rId4" Type="http://schemas.openxmlformats.org/officeDocument/2006/relationships/hyperlink" Target="https://joinhandshake.com/blog/students/interview-pro-tips-how-to-nail-a-behavioral-interview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599E6-E24A-49FD-AD17-3C35017E72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Internships in Psychology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2235FE-3C9E-4527-A9EA-BDA4B156D1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Jovan Hernandez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45E9B-7E7D-4E14-9F35-58840A0208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Department of Psychological Sciences Internship Coordinator</a:t>
            </a:r>
          </a:p>
        </p:txBody>
      </p:sp>
      <p:pic>
        <p:nvPicPr>
          <p:cNvPr id="6" name="Picture 5" descr="A person in a black shirt&#10;&#10;Description automatically generated">
            <a:extLst>
              <a:ext uri="{FF2B5EF4-FFF2-40B4-BE49-F238E27FC236}">
                <a16:creationId xmlns:a16="http://schemas.microsoft.com/office/drawing/2014/main" id="{11A822D7-D5C5-024D-D9B7-88336BBEE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61" y="4419600"/>
            <a:ext cx="2482314" cy="228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3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43DC74-567B-C8E6-08C0-069BDA32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/>
              <a:t>Application for Academic Credit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E905A-91F5-EE7B-DFD4-F603EB502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en-US" sz="2400" dirty="0"/>
              <a:t>Submit your application for course credit through the C2 Hub using CareerLink</a:t>
            </a:r>
          </a:p>
          <a:p>
            <a:r>
              <a:rPr lang="en-US" sz="2400" dirty="0"/>
              <a:t>“How To” video for submitting your application for credit</a:t>
            </a:r>
          </a:p>
          <a:p>
            <a:pPr lvl="1"/>
            <a:r>
              <a:rPr lang="en-US" sz="2400" dirty="0"/>
              <a:t> </a:t>
            </a:r>
            <a:r>
              <a:rPr lang="en-US" sz="2400" dirty="0">
                <a:hlinkClick r:id="rId4"/>
              </a:rPr>
              <a:t>Application Video</a:t>
            </a:r>
            <a:endParaRPr lang="en-US" sz="2400" dirty="0"/>
          </a:p>
          <a:p>
            <a:r>
              <a:rPr lang="en-US" sz="2200" dirty="0"/>
              <a:t>Make sure you register for 3 credits</a:t>
            </a:r>
          </a:p>
          <a:p>
            <a:r>
              <a:rPr lang="en-US" sz="2200" dirty="0"/>
              <a:t>Your SMART learning objectives should be measurable and related to psychology</a:t>
            </a:r>
          </a:p>
        </p:txBody>
      </p:sp>
      <p:pic>
        <p:nvPicPr>
          <p:cNvPr id="7" name="Graphic 6" descr="Presence Chicklet Video">
            <a:extLst>
              <a:ext uri="{FF2B5EF4-FFF2-40B4-BE49-F238E27FC236}">
                <a16:creationId xmlns:a16="http://schemas.microsoft.com/office/drawing/2014/main" id="{2D284B5C-DEF0-60E9-2729-6BEE097B0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35662" y="2184914"/>
            <a:ext cx="3755915" cy="3755915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59CC91-1738-E483-A21F-BEBEF8744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1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27"/>
    </mc:Choice>
    <mc:Fallback xmlns="">
      <p:transition spd="slow" advTm="136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5EE81-8210-2D13-29ED-95AF56448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Earn and Learn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118B9-A1FA-FDDF-9D91-30343928B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3962400"/>
            <a:ext cx="8020006" cy="2255520"/>
          </a:xfrm>
        </p:spPr>
        <p:txBody>
          <a:bodyPr anchor="t">
            <a:normAutofit/>
          </a:bodyPr>
          <a:lstStyle/>
          <a:p>
            <a:r>
              <a:rPr lang="en-US" sz="2200" dirty="0"/>
              <a:t>Get paid!!!</a:t>
            </a:r>
          </a:p>
          <a:p>
            <a:r>
              <a:rPr lang="en-US" sz="2200" dirty="0"/>
              <a:t>Must be eligible for work study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>
                <a:hlinkClick r:id="rId4"/>
              </a:rPr>
              <a:t>Earn and Learn Application and Information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5" name="Picture 4" descr="A person in a suit throwing money">
            <a:extLst>
              <a:ext uri="{FF2B5EF4-FFF2-40B4-BE49-F238E27FC236}">
                <a16:creationId xmlns:a16="http://schemas.microsoft.com/office/drawing/2014/main" id="{584194B4-A328-8072-BF16-54159F8EC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484" y="538853"/>
            <a:ext cx="4355988" cy="242246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F1529E-15C8-49CC-9C01-BA286F740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6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29"/>
    </mc:Choice>
    <mc:Fallback xmlns="">
      <p:transition spd="slow" advTm="77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5D492B-6C7E-F527-D0CE-376FD689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Final Checklist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D3B61-BB3E-E58A-B60F-07F7320F0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Prepare your resume and practice your interviewing skills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Search for an internship the semester before you plan on taking the internship class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Make sure the internship meets the necessary requirements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Apply for Earn and Learn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Submit application for academic credit with C2 Hub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Register for internship course after your application for credit has been approved by the C2 Hub and Department of Psychological Sciences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Try to have all this completed a few weeks before the semester starts</a:t>
            </a:r>
          </a:p>
          <a:p>
            <a:pPr marL="457200" lvl="1" indent="0">
              <a:buNone/>
            </a:pPr>
            <a:r>
              <a:rPr lang="en-US" sz="1700" dirty="0"/>
              <a:t>Do not worry about the class filling up, we reserve a spot for all interns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8E4F96-60B6-0C62-60C6-2E3727FAC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2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77"/>
    </mc:Choice>
    <mc:Fallback xmlns="">
      <p:transition spd="slow" advTm="161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018134-990A-6F7C-71E2-1A1A843B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/>
              <a:t>Who can I contact if I have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77520-E870-6BEE-979C-6B716D3FF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en-US" sz="2000" dirty="0"/>
              <a:t>Dr. Jovan Hernandez</a:t>
            </a:r>
          </a:p>
          <a:p>
            <a:pPr lvl="1"/>
            <a:r>
              <a:rPr lang="en-US" sz="2000" dirty="0">
                <a:hlinkClick r:id="rId4"/>
              </a:rPr>
              <a:t>jhern137@msudenver.edu</a:t>
            </a:r>
            <a:endParaRPr lang="en-US" sz="2000" dirty="0"/>
          </a:p>
          <a:p>
            <a:r>
              <a:rPr lang="en-US" sz="2000" dirty="0"/>
              <a:t>Classroom to Career (C2) Hub</a:t>
            </a:r>
          </a:p>
          <a:p>
            <a:pPr lvl="1"/>
            <a:r>
              <a:rPr lang="en-US" sz="2000" dirty="0">
                <a:hlinkClick r:id="rId5"/>
              </a:rPr>
              <a:t>c2hub@msudenver.edu</a:t>
            </a:r>
            <a:r>
              <a:rPr lang="en-US" sz="2000" dirty="0"/>
              <a:t> </a:t>
            </a:r>
          </a:p>
          <a:p>
            <a:r>
              <a:rPr lang="en-US" sz="2000" dirty="0"/>
              <a:t>Look over the Department of Psychological Sciences Internship Site for more information</a:t>
            </a:r>
          </a:p>
          <a:p>
            <a:pPr lvl="1"/>
            <a:r>
              <a:rPr lang="en-US" sz="2000" dirty="0">
                <a:hlinkClick r:id="rId6"/>
              </a:rPr>
              <a:t>https://www.msudenver.edu/psychological-sciences/current-students/internships/</a:t>
            </a:r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7" name="Graphic 6" descr="Envelope">
            <a:extLst>
              <a:ext uri="{FF2B5EF4-FFF2-40B4-BE49-F238E27FC236}">
                <a16:creationId xmlns:a16="http://schemas.microsoft.com/office/drawing/2014/main" id="{D44984A4-9D0F-77F5-44DF-F3F862629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35662" y="2184914"/>
            <a:ext cx="3755915" cy="3755915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EAD60B-4606-D5E3-9D01-A32E55D5E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9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46"/>
    </mc:Choice>
    <mc:Fallback xmlns="">
      <p:transition spd="slow" advTm="67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7EFB8-C59E-05B3-D49F-21E9FBA8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265"/>
            <a:ext cx="5791199" cy="1401183"/>
          </a:xfrm>
        </p:spPr>
        <p:txBody>
          <a:bodyPr anchor="t">
            <a:normAutofit/>
          </a:bodyPr>
          <a:lstStyle/>
          <a:p>
            <a:r>
              <a:rPr lang="en-US" sz="3200"/>
              <a:t>Goals of this presentation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B18E3-43B0-78B3-784F-9255BE6B2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5791199" cy="3602935"/>
          </a:xfrm>
        </p:spPr>
        <p:txBody>
          <a:bodyPr>
            <a:normAutofit/>
          </a:bodyPr>
          <a:lstStyle/>
          <a:p>
            <a:r>
              <a:rPr lang="en-US" sz="2000" dirty="0"/>
              <a:t>Why do an internship?</a:t>
            </a:r>
          </a:p>
          <a:p>
            <a:r>
              <a:rPr lang="en-US" sz="2000" dirty="0"/>
              <a:t>Preparing your resume, LinkedIn profile, and working on interview skills</a:t>
            </a:r>
          </a:p>
          <a:p>
            <a:r>
              <a:rPr lang="en-US" sz="2000" dirty="0"/>
              <a:t>How to find an internship?</a:t>
            </a:r>
          </a:p>
          <a:p>
            <a:r>
              <a:rPr lang="en-US" sz="2000" dirty="0"/>
              <a:t>What happens when you identify an internship?</a:t>
            </a:r>
          </a:p>
          <a:p>
            <a:r>
              <a:rPr lang="en-US" sz="2000" dirty="0"/>
              <a:t>Yay! You’ve been offered an internship, now what?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8BC164-E230-753F-2C7E-B4EE7BA7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8086" y="0"/>
            <a:ext cx="480391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6EF3E-A2BC-7F3F-62FE-9E72CA53E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376" y="842824"/>
            <a:ext cx="3127821" cy="516703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7F7816-5844-E7F7-8E59-5271DDBDD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55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0"/>
    </mc:Choice>
    <mc:Fallback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99B6E5-6C0A-66FE-B8D7-9D422691B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601744"/>
            <a:ext cx="6781800" cy="1338696"/>
          </a:xfrm>
        </p:spPr>
        <p:txBody>
          <a:bodyPr>
            <a:normAutofit/>
          </a:bodyPr>
          <a:lstStyle/>
          <a:p>
            <a:r>
              <a:rPr lang="en-US" dirty="0"/>
              <a:t>Why do an internship?</a:t>
            </a:r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30B029CA-87B4-019A-F441-40182B119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1" r="57013" b="-1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4157E-5CC9-7B69-CB78-E3FFAF811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2201958"/>
            <a:ext cx="6781800" cy="3900730"/>
          </a:xfrm>
        </p:spPr>
        <p:txBody>
          <a:bodyPr anchor="t">
            <a:normAutofit/>
          </a:bodyPr>
          <a:lstStyle/>
          <a:p>
            <a:r>
              <a:rPr lang="en-US" sz="2000" dirty="0"/>
              <a:t>Required for clinical/counseling concentration</a:t>
            </a:r>
          </a:p>
          <a:p>
            <a:r>
              <a:rPr lang="en-US" sz="2000" dirty="0"/>
              <a:t>Can count as a senior experience course for psychology and human development majors</a:t>
            </a:r>
          </a:p>
          <a:p>
            <a:r>
              <a:rPr lang="en-US" sz="2000" dirty="0"/>
              <a:t>Potential Benefits</a:t>
            </a:r>
          </a:p>
          <a:p>
            <a:pPr lvl="1"/>
            <a:r>
              <a:rPr lang="en-US" sz="2000" dirty="0"/>
              <a:t>Job-related experience</a:t>
            </a:r>
          </a:p>
          <a:p>
            <a:pPr lvl="1"/>
            <a:r>
              <a:rPr lang="en-US" sz="2000" dirty="0"/>
              <a:t>Job offers</a:t>
            </a:r>
          </a:p>
          <a:p>
            <a:pPr lvl="1"/>
            <a:r>
              <a:rPr lang="en-US" sz="2000" dirty="0"/>
              <a:t>Mentorship and Networking</a:t>
            </a:r>
          </a:p>
          <a:p>
            <a:pPr lvl="1"/>
            <a:r>
              <a:rPr lang="en-US" sz="2000" dirty="0"/>
              <a:t>Learning new skills and add to your resume</a:t>
            </a:r>
          </a:p>
          <a:p>
            <a:pPr lvl="1"/>
            <a:r>
              <a:rPr lang="en-US" sz="2000" dirty="0"/>
              <a:t>Get to “try on” a career without a commitment</a:t>
            </a:r>
          </a:p>
          <a:p>
            <a:pPr lvl="1"/>
            <a:r>
              <a:rPr lang="en-US" sz="2000" dirty="0"/>
              <a:t>Important to figure out what you like and don’t like</a:t>
            </a:r>
          </a:p>
          <a:p>
            <a:pPr lvl="1"/>
            <a:r>
              <a:rPr lang="en-US" sz="2000" dirty="0"/>
              <a:t>Letters of recommendation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DCF5A6-BD07-3D63-7BAB-EF688976A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681"/>
    </mc:Choice>
    <mc:Fallback xmlns="">
      <p:transition spd="slow" advTm="260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6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1277D4-0AD4-580E-97FD-DF22FCDE8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/>
              <a:t>How to you find an internship?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3E14F-ECC2-C7D8-8C33-D05ABA4E0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1940438"/>
            <a:ext cx="5162166" cy="4784212"/>
          </a:xfrm>
        </p:spPr>
        <p:txBody>
          <a:bodyPr>
            <a:normAutofit/>
          </a:bodyPr>
          <a:lstStyle/>
          <a:p>
            <a:r>
              <a:rPr lang="en-US" sz="2000" dirty="0"/>
              <a:t>Unfortunately, MSU Denver does not provide you or connect you with internships.</a:t>
            </a:r>
          </a:p>
          <a:p>
            <a:r>
              <a:rPr lang="en-US" sz="2000" dirty="0"/>
              <a:t>The following are great resources to find an internship:</a:t>
            </a:r>
          </a:p>
          <a:p>
            <a:pPr lvl="1"/>
            <a:r>
              <a:rPr lang="en-US" sz="2000" dirty="0">
                <a:hlinkClick r:id="rId4"/>
              </a:rPr>
              <a:t>CareerLink</a:t>
            </a:r>
            <a:r>
              <a:rPr lang="en-US" sz="2000" dirty="0"/>
              <a:t> on C2 Hub Website</a:t>
            </a:r>
          </a:p>
          <a:p>
            <a:pPr lvl="1"/>
            <a:r>
              <a:rPr lang="en-US" sz="2000" dirty="0"/>
              <a:t>LinkedIn</a:t>
            </a:r>
          </a:p>
          <a:p>
            <a:pPr lvl="1"/>
            <a:r>
              <a:rPr lang="en-US" sz="2000" dirty="0"/>
              <a:t>Indeed</a:t>
            </a:r>
          </a:p>
          <a:p>
            <a:pPr lvl="1"/>
            <a:r>
              <a:rPr lang="en-US" sz="2000" dirty="0"/>
              <a:t>Chegg Internships</a:t>
            </a:r>
          </a:p>
          <a:p>
            <a:pPr lvl="1"/>
            <a:r>
              <a:rPr lang="en-US" sz="2000" dirty="0"/>
              <a:t>Asking friends or family</a:t>
            </a:r>
          </a:p>
          <a:p>
            <a:pPr lvl="1"/>
            <a:r>
              <a:rPr lang="en-US" sz="2000" dirty="0"/>
              <a:t>Cold calling/emailing organizations</a:t>
            </a:r>
          </a:p>
          <a:p>
            <a:pPr lvl="2"/>
            <a:r>
              <a:rPr lang="en-US" sz="1500" dirty="0">
                <a:hlinkClick r:id="rId5"/>
              </a:rPr>
              <a:t>Click here for a helpful video on how to “ask” your way into an internship</a:t>
            </a:r>
            <a:endParaRPr lang="en-US" sz="1500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FF900F4-FE62-CFDC-68CE-6DB84378C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791" y="1940438"/>
            <a:ext cx="4788505" cy="3100556"/>
          </a:xfrm>
          <a:prstGeom prst="rect">
            <a:avLst/>
          </a:prstGeom>
        </p:spPr>
      </p:pic>
      <p:sp>
        <p:nvSpPr>
          <p:cNvPr id="25" name="Freeform: Shape 18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BFC64B-8746-5800-0799-6DF00B4AD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456"/>
    </mc:Choice>
    <mc:Fallback xmlns="">
      <p:transition spd="slow" advTm="183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F3834-68E0-7CF5-B0DA-815DC411C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601744"/>
            <a:ext cx="6781800" cy="1338696"/>
          </a:xfrm>
        </p:spPr>
        <p:txBody>
          <a:bodyPr>
            <a:normAutofit/>
          </a:bodyPr>
          <a:lstStyle/>
          <a:p>
            <a:r>
              <a:rPr lang="en-US" dirty="0"/>
              <a:t>Resume and LinkedIn Profile</a:t>
            </a:r>
          </a:p>
        </p:txBody>
      </p:sp>
      <p:pic>
        <p:nvPicPr>
          <p:cNvPr id="5" name="Picture 4" descr="Working space background">
            <a:extLst>
              <a:ext uri="{FF2B5EF4-FFF2-40B4-BE49-F238E27FC236}">
                <a16:creationId xmlns:a16="http://schemas.microsoft.com/office/drawing/2014/main" id="{0657C174-6892-26FD-CC6D-1D68DB37AC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848" r="606" b="-1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EE5FF-96A5-69C1-6746-AF634D2AC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2201958"/>
            <a:ext cx="6781800" cy="3900730"/>
          </a:xfrm>
        </p:spPr>
        <p:txBody>
          <a:bodyPr anchor="t">
            <a:normAutofit/>
          </a:bodyPr>
          <a:lstStyle/>
          <a:p>
            <a:r>
              <a:rPr lang="en-US" sz="2000" dirty="0"/>
              <a:t>A good resume is key</a:t>
            </a:r>
          </a:p>
          <a:p>
            <a:pPr lvl="1"/>
            <a:r>
              <a:rPr lang="en-US" sz="2000" dirty="0"/>
              <a:t>The C2 Hub will work with you to create a great one</a:t>
            </a:r>
          </a:p>
          <a:p>
            <a:r>
              <a:rPr lang="en-US" sz="2000" dirty="0"/>
              <a:t>You should create a LinkedIn Profile or make sure yours is updated if you already have one.</a:t>
            </a:r>
          </a:p>
          <a:p>
            <a:pPr lvl="1"/>
            <a:r>
              <a:rPr lang="en-US" sz="2000" dirty="0">
                <a:hlinkClick r:id="rId5"/>
              </a:rPr>
              <a:t>LinkedIn Profile Tips</a:t>
            </a:r>
            <a:endParaRPr lang="en-US" sz="2000" dirty="0"/>
          </a:p>
          <a:p>
            <a:r>
              <a:rPr lang="en-US" sz="2000" dirty="0"/>
              <a:t>A video tailored for college students</a:t>
            </a:r>
          </a:p>
          <a:p>
            <a:pPr lvl="1"/>
            <a:r>
              <a:rPr lang="en-US" sz="2000" dirty="0">
                <a:hlinkClick r:id="rId6"/>
              </a:rPr>
              <a:t>LinkedIn profile for College Students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87B599-E7C4-F763-ACF5-5269DBF61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38"/>
    </mc:Choice>
    <mc:Fallback xmlns="">
      <p:transition spd="slow" advTm="140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860215-7889-696D-E9B8-30ECA413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4200" dirty="0"/>
              <a:t>Working on interview skills</a:t>
            </a:r>
            <a:br>
              <a:rPr lang="en-US" sz="4200" dirty="0"/>
            </a:br>
            <a:endParaRPr lang="en-US" sz="42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E2F79AA-CF07-5BBF-459D-7679E1253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 b="0" i="0" dirty="0">
                <a:effectLst/>
                <a:latin typeface="Noi Grotesk"/>
              </a:rPr>
              <a:t>Dress professionally/appropriately</a:t>
            </a:r>
          </a:p>
          <a:p>
            <a:r>
              <a:rPr lang="en-US" sz="2200" dirty="0">
                <a:latin typeface="Noi Grotesk"/>
              </a:rPr>
              <a:t>Common interview questions:</a:t>
            </a:r>
          </a:p>
          <a:p>
            <a:pPr lvl="1"/>
            <a:r>
              <a:rPr lang="en-US" sz="2200" dirty="0">
                <a:latin typeface="Noi Grotesk"/>
              </a:rPr>
              <a:t>Tell me about yourself?</a:t>
            </a:r>
          </a:p>
          <a:p>
            <a:pPr lvl="1"/>
            <a:r>
              <a:rPr lang="en-US" sz="2200" dirty="0">
                <a:latin typeface="Noi Grotesk"/>
              </a:rPr>
              <a:t>Why do you want to intern for this organization?</a:t>
            </a:r>
          </a:p>
          <a:p>
            <a:pPr lvl="1"/>
            <a:r>
              <a:rPr lang="en-US" sz="2200" dirty="0">
                <a:latin typeface="Noi Grotesk"/>
              </a:rPr>
              <a:t>What goals do you have for your internship?</a:t>
            </a:r>
          </a:p>
          <a:p>
            <a:r>
              <a:rPr lang="en-US" sz="2200" dirty="0">
                <a:latin typeface="Noi Grotesk"/>
              </a:rPr>
              <a:t>Follow the </a:t>
            </a:r>
            <a:r>
              <a:rPr lang="en-US" sz="2200" dirty="0">
                <a:latin typeface="Noi Grotesk"/>
                <a:hlinkClick r:id="rId4"/>
              </a:rPr>
              <a:t>STAR</a:t>
            </a:r>
            <a:r>
              <a:rPr lang="en-US" sz="2200" dirty="0">
                <a:latin typeface="Noi Grotesk"/>
              </a:rPr>
              <a:t> method for a good interview</a:t>
            </a:r>
          </a:p>
          <a:p>
            <a:r>
              <a:rPr lang="en-US" sz="2200" dirty="0">
                <a:latin typeface="Noi Grotesk"/>
              </a:rPr>
              <a:t>Schedule an in-person or virtual appointment with C2 Hub’s </a:t>
            </a:r>
            <a:r>
              <a:rPr lang="en-US" sz="2200" dirty="0">
                <a:latin typeface="Noi Grotesk"/>
                <a:hlinkClick r:id="rId5"/>
              </a:rPr>
              <a:t>Career Lab</a:t>
            </a:r>
            <a:r>
              <a:rPr lang="en-US" sz="2200" dirty="0">
                <a:latin typeface="Noi Grotesk"/>
              </a:rPr>
              <a:t> to review your resume or to do a mock interview</a:t>
            </a:r>
          </a:p>
          <a:p>
            <a:pPr lvl="1"/>
            <a:endParaRPr lang="en-US" sz="22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A01FE2-9763-511F-BEC7-95BE55173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5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51"/>
    </mc:Choice>
    <mc:Fallback xmlns="">
      <p:transition spd="slow" advTm="121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6C6DBF-FEB6-AB91-F4D4-08EE682B1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What happens when you identify an internship?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7327C7D-4041-28F3-0F81-7ECCF7063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Contact the site to see if they are accepting interns for the semester you are interested in</a:t>
            </a:r>
          </a:p>
          <a:p>
            <a:pPr lvl="1"/>
            <a:r>
              <a:rPr lang="en-US" sz="2000" dirty="0"/>
              <a:t>If yes, schedule a meeting/interview </a:t>
            </a:r>
          </a:p>
          <a:p>
            <a:r>
              <a:rPr lang="en-US" sz="2400" dirty="0"/>
              <a:t>Ensure that they can provide you with 150 hours of experience over the course of a semester (~10 hours a week)</a:t>
            </a:r>
          </a:p>
          <a:p>
            <a:r>
              <a:rPr lang="en-US" sz="2400" dirty="0"/>
              <a:t>Your experiences must be tied to psychology, but it does not have to be 100% psychology</a:t>
            </a:r>
          </a:p>
          <a:p>
            <a:r>
              <a:rPr lang="en-US" sz="2400" dirty="0"/>
              <a:t>Must also have a supervisor that can meet weekly with you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B0ABFB-5EA8-A9C4-2846-614397C29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71"/>
    </mc:Choice>
    <mc:Fallback xmlns="">
      <p:transition spd="slow" advTm="190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19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21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23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29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Rectangle 37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39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45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47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EC3CB4-B48D-EF65-1E27-1BACD275F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39" y="531377"/>
            <a:ext cx="4195140" cy="5638831"/>
          </a:xfrm>
          <a:noFill/>
        </p:spPr>
        <p:txBody>
          <a:bodyPr anchor="ctr">
            <a:normAutofit/>
          </a:bodyPr>
          <a:lstStyle/>
          <a:p>
            <a:r>
              <a:rPr lang="en-US" sz="4800" dirty="0"/>
              <a:t>You’ve been offered an internship, now what?</a:t>
            </a:r>
            <a:br>
              <a:rPr lang="en-US" sz="4800" dirty="0"/>
            </a:br>
            <a:endParaRPr lang="en-US" sz="4800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369F030-A04E-9403-34A7-59EADEDE26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299123"/>
              </p:ext>
            </p:extLst>
          </p:nvPr>
        </p:nvGraphicFramePr>
        <p:xfrm>
          <a:off x="4423672" y="464362"/>
          <a:ext cx="7545046" cy="6076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991E05-4CAC-FCED-8631-80C8AA680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83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8009"/>
    </mc:Choice>
    <mc:Fallback xmlns="">
      <p:transition spd="slow" advTm="108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6A22E-EDF4-6CB9-C0D3-E3203438B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Important!!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5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ED460-B2A3-640C-FF70-7CCDFB212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You must complete an application for academic credit with the C2 Hub </a:t>
            </a:r>
            <a:r>
              <a:rPr lang="en-US" b="1" i="1" dirty="0"/>
              <a:t>before</a:t>
            </a:r>
            <a:r>
              <a:rPr lang="en-US" dirty="0"/>
              <a:t> you can register for the class.</a:t>
            </a:r>
          </a:p>
          <a:p>
            <a:r>
              <a:rPr lang="en-US" sz="2000" dirty="0"/>
              <a:t>(the next slide tells you how)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86A11B-D2CF-82A6-08D5-F03EB85721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2" end="2927.89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6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SU Denver Color Palette">
      <a:dk1>
        <a:srgbClr val="00457C"/>
      </a:dk1>
      <a:lt1>
        <a:sysClr val="window" lastClr="FFFFFF"/>
      </a:lt1>
      <a:dk2>
        <a:srgbClr val="00457C"/>
      </a:dk2>
      <a:lt2>
        <a:srgbClr val="E7E6E6"/>
      </a:lt2>
      <a:accent1>
        <a:srgbClr val="508FCC"/>
      </a:accent1>
      <a:accent2>
        <a:srgbClr val="D11242"/>
      </a:accent2>
      <a:accent3>
        <a:srgbClr val="B3B5B7"/>
      </a:accent3>
      <a:accent4>
        <a:srgbClr val="6D6E70"/>
      </a:accent4>
      <a:accent5>
        <a:srgbClr val="00457C"/>
      </a:accent5>
      <a:accent6>
        <a:srgbClr val="0C0C0C"/>
      </a:accent6>
      <a:hlink>
        <a:srgbClr val="508FCC"/>
      </a:hlink>
      <a:folHlink>
        <a:srgbClr val="D1124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MSU Denver Color Palette">
      <a:dk1>
        <a:srgbClr val="00457C"/>
      </a:dk1>
      <a:lt1>
        <a:sysClr val="window" lastClr="FFFFFF"/>
      </a:lt1>
      <a:dk2>
        <a:srgbClr val="00457C"/>
      </a:dk2>
      <a:lt2>
        <a:srgbClr val="E7E6E6"/>
      </a:lt2>
      <a:accent1>
        <a:srgbClr val="508FCC"/>
      </a:accent1>
      <a:accent2>
        <a:srgbClr val="D11242"/>
      </a:accent2>
      <a:accent3>
        <a:srgbClr val="B3B5B7"/>
      </a:accent3>
      <a:accent4>
        <a:srgbClr val="6D6E70"/>
      </a:accent4>
      <a:accent5>
        <a:srgbClr val="00457C"/>
      </a:accent5>
      <a:accent6>
        <a:srgbClr val="0C0C0C"/>
      </a:accent6>
      <a:hlink>
        <a:srgbClr val="508FCC"/>
      </a:hlink>
      <a:folHlink>
        <a:srgbClr val="D1124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type xmlns="46524f8b-2186-4769-91a3-e2dc4b2df958">powerpoint template widescreen</Documenttype>
    <FileTtile xmlns="46524f8b-2186-4769-91a3-e2dc4b2df958">2023 MSU Denver Branded Powerpoint GRAPHICS TOOLKIT VERSION 1920x1080</FileTtile>
    <template_x0020_types xmlns="46524f8b-2186-4769-91a3-e2dc4b2df958">powerpoint</template_x0020_type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B6C02214F2A54E83A0666AAB51E47C" ma:contentTypeVersion="15" ma:contentTypeDescription="Create a new document." ma:contentTypeScope="" ma:versionID="6e2daa38e610036ab6eb17e50bafbe60">
  <xsd:schema xmlns:xsd="http://www.w3.org/2001/XMLSchema" xmlns:xs="http://www.w3.org/2001/XMLSchema" xmlns:p="http://schemas.microsoft.com/office/2006/metadata/properties" xmlns:ns2="46524f8b-2186-4769-91a3-e2dc4b2df958" xmlns:ns3="a9102ce4-1970-44ef-a029-d53529a7e65e" targetNamespace="http://schemas.microsoft.com/office/2006/metadata/properties" ma:root="true" ma:fieldsID="b592c3379a7e3423745a5cec829b8e40" ns2:_="" ns3:_="">
    <xsd:import namespace="46524f8b-2186-4769-91a3-e2dc4b2df958"/>
    <xsd:import namespace="a9102ce4-1970-44ef-a029-d53529a7e6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FileTtile" minOccurs="0"/>
                <xsd:element ref="ns2:Documenttype" minOccurs="0"/>
                <xsd:element ref="ns2:template_x0020_type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24f8b-2186-4769-91a3-e2dc4b2df9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FileTtile" ma:index="17" nillable="true" ma:displayName="File Title" ma:description="Easy to understand description of the file versus the name of the file" ma:format="Dropdown" ma:internalName="FileTtile">
      <xsd:simpleType>
        <xsd:restriction base="dms:Text">
          <xsd:maxLength value="255"/>
        </xsd:restriction>
      </xsd:simpleType>
    </xsd:element>
    <xsd:element name="Documenttype" ma:index="18" nillable="true" ma:displayName="Document type" ma:format="Dropdown" ma:internalName="Documenttype">
      <xsd:simpleType>
        <xsd:restriction base="dms:Text">
          <xsd:maxLength value="255"/>
        </xsd:restriction>
      </xsd:simpleType>
    </xsd:element>
    <xsd:element name="template_x0020_types" ma:index="19" nillable="true" ma:displayName="template types" ma:internalName="template_x0020_types">
      <xsd:simpleType>
        <xsd:restriction base="dms:Text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102ce4-1970-44ef-a029-d53529a7e65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1E77DD-ECE0-4755-8739-B07746CC95F7}">
  <ds:schemaRefs>
    <ds:schemaRef ds:uri="http://purl.org/dc/dcmitype/"/>
    <ds:schemaRef ds:uri="http://schemas.openxmlformats.org/package/2006/metadata/core-properties"/>
    <ds:schemaRef ds:uri="http://purl.org/dc/elements/1.1/"/>
    <ds:schemaRef ds:uri="bfa0ec50-6e55-4e99-9d4f-23f28382cf30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a34b71f8-b635-468e-a4fa-cff4ff42b9db"/>
    <ds:schemaRef ds:uri="http://www.w3.org/XML/1998/namespace"/>
    <ds:schemaRef ds:uri="46524f8b-2186-4769-91a3-e2dc4b2df958"/>
  </ds:schemaRefs>
</ds:datastoreItem>
</file>

<file path=customXml/itemProps2.xml><?xml version="1.0" encoding="utf-8"?>
<ds:datastoreItem xmlns:ds="http://schemas.openxmlformats.org/officeDocument/2006/customXml" ds:itemID="{512EEF44-0359-43B5-AF4C-B3B2EE9A65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ABAF81-6EC5-42B9-9EA9-0594C30A91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524f8b-2186-4769-91a3-e2dc4b2df958"/>
    <ds:schemaRef ds:uri="a9102ce4-1970-44ef-a029-d53529a7e6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15301</TotalTime>
  <Words>744</Words>
  <Application>Microsoft Office PowerPoint</Application>
  <PresentationFormat>Widescreen</PresentationFormat>
  <Paragraphs>97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Noi Grotesk</vt:lpstr>
      <vt:lpstr>Wingdings</vt:lpstr>
      <vt:lpstr>Office Theme</vt:lpstr>
      <vt:lpstr>1_Office Theme</vt:lpstr>
      <vt:lpstr>Internships in Psychology</vt:lpstr>
      <vt:lpstr>Goals of this presentation</vt:lpstr>
      <vt:lpstr>Why do an internship?</vt:lpstr>
      <vt:lpstr>How to you find an internship?</vt:lpstr>
      <vt:lpstr>Resume and LinkedIn Profile</vt:lpstr>
      <vt:lpstr>Working on interview skills </vt:lpstr>
      <vt:lpstr>What happens when you identify an internship?</vt:lpstr>
      <vt:lpstr>You’ve been offered an internship, now what? </vt:lpstr>
      <vt:lpstr>Important!!</vt:lpstr>
      <vt:lpstr>Application for Academic Credit</vt:lpstr>
      <vt:lpstr>Earn and Learn</vt:lpstr>
      <vt:lpstr>Final Checklist</vt:lpstr>
      <vt:lpstr>Who can I contact if I have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</dc:creator>
  <cp:lastModifiedBy>Jovan Hernandez</cp:lastModifiedBy>
  <cp:revision>54</cp:revision>
  <cp:lastPrinted>2022-06-23T16:01:45Z</cp:lastPrinted>
  <dcterms:created xsi:type="dcterms:W3CDTF">2022-06-08T18:24:12Z</dcterms:created>
  <dcterms:modified xsi:type="dcterms:W3CDTF">2023-10-30T22:05:48Z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0x0101006EB6C02214F2A54E83A0666AAB51E47C</vt:lpwstr>
  </property>
</Properties>
</file>