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11" r:id="rId5"/>
    <p:sldId id="332" r:id="rId6"/>
    <p:sldId id="314" r:id="rId7"/>
    <p:sldId id="315" r:id="rId8"/>
    <p:sldId id="265" r:id="rId9"/>
    <p:sldId id="266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264" r:id="rId21"/>
    <p:sldId id="326" r:id="rId22"/>
    <p:sldId id="327" r:id="rId23"/>
    <p:sldId id="331" r:id="rId24"/>
    <p:sldId id="330" r:id="rId25"/>
    <p:sldId id="329" r:id="rId2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1828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13F529-335F-4E4C-AB9C-229F3CD2C1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1E963-90D8-4C26-AF55-579C347B8B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B24789D-E486-4B48-A98C-C9ECDAC501F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4AB59-4CBA-4CC5-B57E-49A63C9AAC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3743F-A6BE-4626-BB5D-0D38D12527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8922998-E183-4DEF-B425-3CDE74F42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5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C8C1750-C068-4313-9539-E5AD97C324F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983B2-9ECF-468A-AA57-213F825D171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5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983B2-9ECF-468A-AA57-213F825D17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1807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U Denver History Timelin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32" y="249511"/>
            <a:ext cx="2659117" cy="285104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837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_Blue 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4665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646657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646657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646657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646657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/>
                </a:solidFill>
              </a:rPr>
              <a:t>Icons 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Use on Light Backgrounds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456ED-2800-42A7-98E1-A9E87A90038F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Graduate / Alumni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D52DA-FF2B-44C6-9A7C-6E63984650D6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Degree - Generic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B1013B-CA37-4176-80DA-5CC0E53B0A6E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Bachelor’s Degree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9E06D-0EB2-4A00-A0F4-87E84031C9BB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Master’s Degree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A2686-49F4-49E3-A4DD-E74447C58643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A3133-954E-4FCA-94E7-EDC7BBB5B3C3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Open Book / Studying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0DAD2-2D49-4ED3-A484-CA98DD7E884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96402-9E5D-4B7D-AA41-A1DCF8A39154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Student(s)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9B0988-A84D-4439-8E74-26A5D925AFF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Transfer Student(s)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EB925-364C-407F-A2C7-49BFBE28213B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Faculty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F27AC-2FF0-4130-94E9-CA00D7AF46F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Colorado Residents / Alumni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2CB26-E562-456E-A922-6374575672AF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Student Organizations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36C30E-1A3A-409E-A637-DADE6E15716A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ASSET Student(s)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146B-BB1C-406A-B76C-B4B6C9BC13A0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First Gen Student(s)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7C5F15-0D95-4241-BC1A-A061B200F127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Employees / Staff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3B81B-4191-4325-8C5A-B4C0920342E1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Military / Veterans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9E078-CAA0-4221-BFDD-41143E93C1B0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Mechanical / Engineering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175E46-F7B7-487D-A1B2-46C0B70CF887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Aviation / Aerospace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F0BD3D-2AA8-43EF-9F0B-FDB95BD39731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Beer Industry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28655D-8F5D-4EF5-87C9-36D12A02B171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Hospitality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30D142-D628-4EC5-AB3A-9F05CB8483E6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2B8AC1-4996-49D2-B959-7E3EE23891D6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Healthcare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9114-24E6-4C3D-A2ED-7C5ABCC31414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STEM Fields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53C764-0985-4467-8250-4626F8535229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D172F-8983-416C-880F-7DD0FB1B83F2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Vocational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DF1707-18B2-48A2-B55F-B3542F969CC6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Athletics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CB2BA9-EEB1-43E1-9477-65A3CD12F64A}"/>
              </a:ext>
            </a:extLst>
          </p:cNvPr>
          <p:cNvSpPr txBox="1"/>
          <p:nvPr userDrawn="1"/>
        </p:nvSpPr>
        <p:spPr>
          <a:xfrm>
            <a:off x="1896941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United States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8A2337-6912-4CD1-AA12-C611EA182337}"/>
              </a:ext>
            </a:extLst>
          </p:cNvPr>
          <p:cNvSpPr txBox="1"/>
          <p:nvPr userDrawn="1"/>
        </p:nvSpPr>
        <p:spPr>
          <a:xfrm>
            <a:off x="3461657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Colorado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BE555D-7DBF-45E1-9ECC-E82C1464001D}"/>
              </a:ext>
            </a:extLst>
          </p:cNvPr>
          <p:cNvSpPr txBox="1"/>
          <p:nvPr userDrawn="1"/>
        </p:nvSpPr>
        <p:spPr>
          <a:xfrm>
            <a:off x="4646357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Rocky Mountains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81430C-0B14-4853-B8F8-9D3EF784B01D}"/>
              </a:ext>
            </a:extLst>
          </p:cNvPr>
          <p:cNvSpPr txBox="1"/>
          <p:nvPr userDrawn="1"/>
        </p:nvSpPr>
        <p:spPr>
          <a:xfrm>
            <a:off x="5756680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City Near Mountains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B93308-9388-47E4-9144-6DE6E6DA4C31}"/>
              </a:ext>
            </a:extLst>
          </p:cNvPr>
          <p:cNvSpPr txBox="1"/>
          <p:nvPr userDrawn="1"/>
        </p:nvSpPr>
        <p:spPr>
          <a:xfrm>
            <a:off x="6864050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Map Marker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6D880-B062-4F0F-9D13-F6EE9FAD8859}"/>
              </a:ext>
            </a:extLst>
          </p:cNvPr>
          <p:cNvSpPr txBox="1"/>
          <p:nvPr userDrawn="1"/>
        </p:nvSpPr>
        <p:spPr>
          <a:xfrm>
            <a:off x="7721938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Sunshine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39DACA-0182-4384-B3AE-9D7B7AA135AF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Face Mask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031E11-61E8-4C08-BB38-E6B56E623170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Don’t Touch Your Face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2182D-11B8-47E9-8F1C-AD701F0DD31F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Hand Washing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026E84-D563-46B9-8B1C-3ED68C1E9E1B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Hand Sanitizer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F6BF42-E41E-4E9B-AA1D-50E1C9AE4881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Social Distancing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777A2C-AC9D-4595-A113-2E82CADD625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Health Check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CA65E2-AFBC-41A2-A8D6-511104C60D21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Vaccinations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5B0E35-F09C-4E8F-978F-E6F3A5E33AEF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Temperature Check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0942B1-F296-49EC-B868-482D538B84DF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Return to Campus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1B71E3-8DC2-4598-9529-FA8578E4B85C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Checkbox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4933D8-A537-4F35-A077-D3287EAA9463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8B2A50-0625-4736-9A03-196DB1081505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Scholarship / Prize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4FB578-4C03-4590-B216-1D714A801D7A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Laptop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B50E80-6401-4E30-AA95-B139650E2F6B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Cell Phone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E1A52A-B111-452D-9C5B-F008CC01ED88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Calculator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828818-887C-4058-8CA7-5574143AC25A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Calendar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AC7228-48F5-4C35-8E03-435744344BDE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Jobs/ Career Services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3EB4E-FD4D-4569-B2C4-495F03CC8712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Financial Aid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E04A31-A79E-4490-8ABB-5FB8B4896DA1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Legislature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8E072F-F430-423F-AD30-85975011FCAE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Federal Aid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7448C6-CD58-48DB-A4BF-9ABB3313D562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State Aid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EBBC98-937B-4C80-9914-94D49702DFF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Brand Promise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EFD758D-5775-4226-9911-DB3EAC588CA2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Power / 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23F742-C0B7-436F-80CA-50F57443B300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Arrows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A8A6044-9EDA-4B0B-A28B-6A5745E618AD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Clock / Time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BBCA06-5429-4E6C-BA6A-4994B1671FAC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Partnership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3EEA24-C90F-41E2-8EA7-6108D6E246B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Checkmark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3126D7C-2962-4D7A-98A2-7128BD6B04C5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Announcement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C759EC-7954-4A70-A0C3-DFB4B84087C5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Path to Health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A3B8391-44AB-4E0F-8230-CCAD1A60E274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Road / Path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018E6C-A9C7-4F90-BB37-B07730EB0E9B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Lecture Hall / Class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7AEE42-3A31-49B3-8FEE-A0EFE498D973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Buildings / Facilities</a:t>
            </a:r>
          </a:p>
        </p:txBody>
      </p:sp>
    </p:spTree>
    <p:extLst>
      <p:ext uri="{BB962C8B-B14F-4D97-AF65-F5344CB8AC3E}">
        <p14:creationId xmlns:p14="http://schemas.microsoft.com/office/powerpoint/2010/main" val="6544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_White 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3008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537328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537328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562466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591622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Icons 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Use on Dark Backgrounds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345C06-41CE-426D-857C-7B801A99C941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Graduate / Alumni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A17B50-5D03-4CB5-992A-A281D488D90B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Degree - Generic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7339D3-7528-4B7F-A550-708D8E52A7FD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Bachelor’s Degree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349C7F-56BC-4EFE-863C-1BFF345EEAA1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Master’s Degree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38865D-A00F-48DD-AFA5-680B173EA03B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Academics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290D25-68FF-46D4-AA57-65E3D3654985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Open Book / Studying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76C074-5E58-4479-AEEB-9897B25042E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Diversity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699E959-4598-4905-8FB8-837E52FA0D6D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Student(s)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9184AD-0E32-46A1-B4DE-D4579624080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Transfer Student(s)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45048F-00D4-4E93-AFDF-1392FC09E466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07A480-056E-4C17-8CB9-8ECD7E56075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Colorado Residents / Alumni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203C971-FFA0-404C-85A2-F71BA8297074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Student Organizations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C260B-266A-40CA-98AE-EBAC6EBFC189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ASSET Student(s)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C3083C4-A631-4550-88F0-5C4EBEA26C1E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First Gen Student(s)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7CE31C2-1B3D-4DA0-A82D-9DE47E401A43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Employees / Staff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8958D0C-30CC-4928-BA37-F7DA916B08FC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Military / Veterans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8924C1F-3D67-4406-9497-6AEBD2F7F334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Mechanical / Engineering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81F921-0C23-4E42-90E9-8623FC1AA559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Aviation / Aerospace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7AB3795-1416-4980-B02B-62EC67F66F76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Beer Industry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8EE44C5-10E8-469A-AF27-61E6D6A18ADE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Hospitality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905DB44-C653-47FB-8987-5FC35D403AAF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Music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68B06E-BC5D-45E2-8C42-D1B90F1753E4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Healthcare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AC2AD7C-32C4-4C82-B59B-D123E64F9766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STEM Fields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B82BEBB-F5DA-483E-B413-7ED2733B266E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7CE05E-8EDA-4BF5-94E5-19D67475C55F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Vocational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FD8B84-F184-40F8-9516-352FEA524815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Athletics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0B03E1B-FF17-4AA7-A112-60BB58A277EC}"/>
              </a:ext>
            </a:extLst>
          </p:cNvPr>
          <p:cNvSpPr txBox="1"/>
          <p:nvPr userDrawn="1"/>
        </p:nvSpPr>
        <p:spPr>
          <a:xfrm>
            <a:off x="1617653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7E0610-A77A-49BE-BFA2-AF4D349D5A09}"/>
              </a:ext>
            </a:extLst>
          </p:cNvPr>
          <p:cNvSpPr txBox="1"/>
          <p:nvPr userDrawn="1"/>
        </p:nvSpPr>
        <p:spPr>
          <a:xfrm>
            <a:off x="2830012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Colorado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8E0C81B-901F-4461-A124-9C89161EC7E5}"/>
              </a:ext>
            </a:extLst>
          </p:cNvPr>
          <p:cNvSpPr txBox="1"/>
          <p:nvPr userDrawn="1"/>
        </p:nvSpPr>
        <p:spPr>
          <a:xfrm>
            <a:off x="3948196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Rocky Mountains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47A853D-F8A9-4FA8-9795-177AF8F9A7B6}"/>
              </a:ext>
            </a:extLst>
          </p:cNvPr>
          <p:cNvSpPr txBox="1"/>
          <p:nvPr userDrawn="1"/>
        </p:nvSpPr>
        <p:spPr>
          <a:xfrm>
            <a:off x="5078397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City Near Mountains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4CFC4E-2FC3-4C1D-B81F-4B3FDC253598}"/>
              </a:ext>
            </a:extLst>
          </p:cNvPr>
          <p:cNvSpPr txBox="1"/>
          <p:nvPr userDrawn="1"/>
        </p:nvSpPr>
        <p:spPr>
          <a:xfrm>
            <a:off x="6185767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Map Marker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68D1B29-B7D7-403C-BB76-ADAFD9C4E23D}"/>
              </a:ext>
            </a:extLst>
          </p:cNvPr>
          <p:cNvSpPr txBox="1"/>
          <p:nvPr userDrawn="1"/>
        </p:nvSpPr>
        <p:spPr>
          <a:xfrm>
            <a:off x="7043655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Sunshine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DB14294-5ED5-47A8-B55D-E03E6B8AEA5E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Face Mask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7604D42-8A5E-46C5-8963-3EEF84037415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Don’t Touch Your Face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CBEFBF2-CD42-4B3D-B95F-A1A0D1A0CFFA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Hand Washing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D1E007-A950-4EDD-AFC5-CFAE83F0AD0F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Hand Sanitizer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BAEC26B-BB35-4FD7-9A0E-6BCDC387D475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Social Distancing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3B8D0A1-405E-43C1-9AEF-C2D52A1B5FE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Health Check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C49297E-1686-4A8A-8C98-37672B4A791A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Vaccinations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119BEEE-8FEE-40A0-9B60-D2AE27836913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Temperature Check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C8B9F5D-2E17-4552-932B-44C3ACDC2251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Return to Campus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CC52613-5058-4B42-A75E-CB36AE703A81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Checkbox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23E3A54-1E38-4382-8D28-F856F2A64F4A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Award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A3D897B-FCF7-4EB8-A53C-E5EBB69ACD2B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Scholarship / Prize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F8F9BAD-7AD0-4574-8BA7-0F76E01E6060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Laptop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012A9AC-CB01-4C88-9A6B-159BF8C930C7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Cell Phone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C430DEC-A745-4573-AF51-7A74F35DC12C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Calculator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ED52E3-8579-4FC4-957E-FF6F72A14378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Calendar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B225202-119C-46C3-A828-AC69407B35D7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Jobs/ Career Services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D8C8469-3DB3-46F3-952D-FB505952C75A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Financial Aid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55D40C6-1337-4CB5-B640-B0F644A8680E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Legislature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88B76F8-48DB-4EFE-B78B-DA25A973D219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Federal Aid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ACD7A0D-5C48-4166-A9D1-FAF1A8A6BB6F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State Aid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66CABC8-B441-4EC0-BDB0-99366B740B8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Brand Promise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4E78EC0-7467-446C-BF9D-8D9657B9FD9D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Power / On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EB992A7-C8BE-4397-9993-5D1D36D2CE67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Arrows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2D81CB-CB4D-4F08-8DEB-DB78140905D2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Clock / Time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BBB7BE-B9BA-4002-A7FA-96879FA8C762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1A45772-A25A-40E8-BAA2-45827A30C97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Checkmark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75B3A7C-0A14-4DDA-BA72-945DB3930A74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Announcement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7739B46-7C83-47E5-AFD1-132DB889A5CB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Path to Health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8A32939-198D-4E9D-8AD1-E051AA5372B8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Road / Path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9D9E65E-B3DA-4016-A180-E87F254EA982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Lecture Hall / Class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E596850-8DE1-405F-954A-D62F32694828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Buildings / Facilities</a:t>
            </a:r>
          </a:p>
        </p:txBody>
      </p:sp>
    </p:spTree>
    <p:extLst>
      <p:ext uri="{BB962C8B-B14F-4D97-AF65-F5344CB8AC3E}">
        <p14:creationId xmlns:p14="http://schemas.microsoft.com/office/powerpoint/2010/main" val="106710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22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 Colum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71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10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issio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1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sion &amp; Value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Our Vision</a:t>
            </a:r>
            <a:br>
              <a:rPr lang="en-US" dirty="0"/>
            </a:br>
            <a:r>
              <a:rPr lang="en-US" dirty="0"/>
              <a:t>&amp;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62573" y="1"/>
            <a:ext cx="7629427" cy="617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81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bar_Blu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37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U Denver Timeline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3B0CCA-03F7-48F9-9151-4A332257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2481481" cy="22860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257FDDB-759A-40D8-B85D-E2C4AF323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2" y="245681"/>
            <a:ext cx="11427738" cy="57881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B6F3442-4938-4FF0-87F2-4DFFE12196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7063" y="6377207"/>
            <a:ext cx="3123590" cy="1097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06FB497-5D70-45F3-9E6B-7463E298B7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113" y="989011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77D9-FF19-4B85-B87B-8E8B5E1AB56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50" r:id="rId3"/>
    <p:sldLayoutId id="2147483652" r:id="rId4"/>
    <p:sldLayoutId id="2147483674" r:id="rId5"/>
    <p:sldLayoutId id="2147483657" r:id="rId6"/>
    <p:sldLayoutId id="2147483669" r:id="rId7"/>
    <p:sldLayoutId id="2147483671" r:id="rId8"/>
    <p:sldLayoutId id="2147483673" r:id="rId9"/>
    <p:sldLayoutId id="2147483663" r:id="rId10"/>
    <p:sldLayoutId id="2147483665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Ur8odmzaKo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sv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5" Type="http://schemas.openxmlformats.org/officeDocument/2006/relationships/image" Target="../media/image57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A7154-DC13-4E19-80A5-1945D375A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03970"/>
            <a:ext cx="12192000" cy="1240221"/>
          </a:xfrm>
        </p:spPr>
        <p:txBody>
          <a:bodyPr/>
          <a:lstStyle/>
          <a:p>
            <a:pPr algn="r"/>
            <a:r>
              <a:rPr lang="en-US" dirty="0"/>
              <a:t>Welcome to MSU Denver!!</a:t>
            </a:r>
          </a:p>
        </p:txBody>
      </p:sp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1B2D2989-71EC-4FD4-A013-82DB223E0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786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E7C044F-D1E3-43D2-94FA-5B8AF3347D73}"/>
              </a:ext>
            </a:extLst>
          </p:cNvPr>
          <p:cNvGrpSpPr/>
          <p:nvPr/>
        </p:nvGrpSpPr>
        <p:grpSpPr>
          <a:xfrm>
            <a:off x="0" y="0"/>
            <a:ext cx="12191999" cy="6166884"/>
            <a:chOff x="0" y="0"/>
            <a:chExt cx="12192001" cy="6858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26712A-78BC-44B0-B502-F4A4DF0554A4}"/>
                </a:ext>
              </a:extLst>
            </p:cNvPr>
            <p:cNvGrpSpPr/>
            <p:nvPr/>
          </p:nvGrpSpPr>
          <p:grpSpPr>
            <a:xfrm>
              <a:off x="1" y="10"/>
              <a:ext cx="12192000" cy="6857990"/>
              <a:chOff x="1" y="10"/>
              <a:chExt cx="12192000" cy="685799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D952B5C-F197-4FC8-B2F8-29F03C4572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4450" b="2"/>
              <a:stretch/>
            </p:blipFill>
            <p:spPr>
              <a:xfrm>
                <a:off x="6176433" y="10"/>
                <a:ext cx="6015567" cy="392003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object 3">
                <a:extLst>
                  <a:ext uri="{FF2B5EF4-FFF2-40B4-BE49-F238E27FC236}">
                    <a16:creationId xmlns:a16="http://schemas.microsoft.com/office/drawing/2014/main" id="{40F1C8DB-C2F2-49A9-81D5-E0C70C68EC3F}"/>
                  </a:ext>
                </a:extLst>
              </p:cNvPr>
              <p:cNvPicPr/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" y="4069976"/>
                <a:ext cx="3535311" cy="278802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object 2" descr="A rainbow flag in front of a building&#10;&#10;Description automatically generated with low confidence">
                <a:extLst>
                  <a:ext uri="{FF2B5EF4-FFF2-40B4-BE49-F238E27FC236}">
                    <a16:creationId xmlns:a16="http://schemas.microsoft.com/office/drawing/2014/main" id="{D8EB23F8-01B0-4BE4-8FF7-1AD7AFD804B5}"/>
                  </a:ext>
                </a:extLst>
              </p:cNvPr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4"/>
              <a:stretch/>
            </p:blipFill>
            <p:spPr>
              <a:xfrm>
                <a:off x="3696199" y="3257176"/>
                <a:ext cx="4789093" cy="360082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9461924-850B-41C0-BC39-D627284F60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" y="10"/>
                <a:ext cx="6015567" cy="392003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object 4">
                <a:extLst>
                  <a:ext uri="{FF2B5EF4-FFF2-40B4-BE49-F238E27FC236}">
                    <a16:creationId xmlns:a16="http://schemas.microsoft.com/office/drawing/2014/main" id="{ECE07B72-1C4B-4DB0-906C-7175DEC8791D}"/>
                  </a:ext>
                </a:extLst>
              </p:cNvPr>
              <p:cNvPicPr/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3"/>
              <a:stretch/>
            </p:blipFill>
            <p:spPr>
              <a:xfrm>
                <a:off x="8646161" y="4069976"/>
                <a:ext cx="3545840" cy="278802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7D7EC96-0009-4735-9311-26947C6318A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5DAFDD6-2404-46A4-A581-27EC5DA8D9E2}"/>
              </a:ext>
            </a:extLst>
          </p:cNvPr>
          <p:cNvSpPr txBox="1"/>
          <p:nvPr/>
        </p:nvSpPr>
        <p:spPr>
          <a:xfrm>
            <a:off x="391564" y="1762505"/>
            <a:ext cx="11248008" cy="3518912"/>
          </a:xfrm>
          <a:prstGeom prst="rect">
            <a:avLst/>
          </a:prstGeom>
          <a:solidFill>
            <a:srgbClr val="D11242">
              <a:alpha val="78000"/>
            </a:srgbClr>
          </a:solidFill>
          <a:ln w="28575">
            <a:solidFill>
              <a:schemeClr val="bg1"/>
            </a:solidFill>
            <a:miter lim="800000"/>
          </a:ln>
        </p:spPr>
        <p:txBody>
          <a:bodyPr wrap="square" rtlCol="0">
            <a:spAutoFit/>
          </a:bodyPr>
          <a:lstStyle/>
          <a:p>
            <a:pPr marL="12700" marR="275590" algn="ctr">
              <a:lnSpc>
                <a:spcPct val="100000"/>
              </a:lnSpc>
              <a:spcBef>
                <a:spcPts val="1570"/>
              </a:spcBef>
            </a:pPr>
            <a:r>
              <a:rPr lang="en-US" sz="2200" b="1" spc="3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The opportunity to choose your own housing path:</a:t>
            </a:r>
          </a:p>
          <a:p>
            <a:pPr marL="355600" marR="275590" indent="-342900">
              <a:lnSpc>
                <a:spcPct val="100000"/>
              </a:lnSpc>
              <a:spcBef>
                <a:spcPts val="1570"/>
              </a:spcBef>
              <a:buFont typeface="Arial" panose="020B0604020202020204" pitchFamily="34" charset="0"/>
              <a:buChar char="•"/>
            </a:pPr>
            <a:r>
              <a:rPr lang="en-US" sz="2200" spc="3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Stay in your current housing</a:t>
            </a:r>
          </a:p>
          <a:p>
            <a:pPr marL="355600" marR="275590" indent="-342900">
              <a:lnSpc>
                <a:spcPct val="100000"/>
              </a:lnSpc>
              <a:spcBef>
                <a:spcPts val="1570"/>
              </a:spcBef>
              <a:buFont typeface="Arial" panose="020B0604020202020204" pitchFamily="34" charset="0"/>
              <a:buChar char="•"/>
            </a:pPr>
            <a:r>
              <a:rPr lang="en-US" sz="2200" spc="3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Live on-campus at Lynx Crossing</a:t>
            </a:r>
          </a:p>
          <a:p>
            <a:pPr marL="355600" marR="275590" indent="-342900">
              <a:lnSpc>
                <a:spcPct val="100000"/>
              </a:lnSpc>
              <a:spcBef>
                <a:spcPts val="1570"/>
              </a:spcBef>
              <a:buFont typeface="Arial" panose="020B0604020202020204" pitchFamily="34" charset="0"/>
              <a:buChar char="•"/>
            </a:pPr>
            <a:r>
              <a:rPr lang="en-US" sz="2200" spc="3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Join one of three off-campus student-housing locations</a:t>
            </a:r>
          </a:p>
          <a:p>
            <a:pPr marL="355600" marR="275590" indent="-342900">
              <a:lnSpc>
                <a:spcPct val="100000"/>
              </a:lnSpc>
              <a:spcBef>
                <a:spcPts val="1570"/>
              </a:spcBef>
              <a:buFont typeface="Arial" panose="020B0604020202020204" pitchFamily="34" charset="0"/>
              <a:buChar char="•"/>
            </a:pPr>
            <a:r>
              <a:rPr lang="en-US" sz="2200" spc="3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Use the MSU Denver Off-Campus Housing Website to find a roommate and explore nearby housing options </a:t>
            </a:r>
          </a:p>
          <a:p>
            <a:pPr marL="12700" marR="275590" algn="r">
              <a:lnSpc>
                <a:spcPct val="100000"/>
              </a:lnSpc>
              <a:spcBef>
                <a:spcPts val="1570"/>
              </a:spcBef>
            </a:pPr>
            <a:r>
              <a:rPr lang="en-US" sz="2400" spc="9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msudenver.edu/housing</a:t>
            </a:r>
            <a:endParaRPr lang="en-US" sz="2400" dirty="0">
              <a:solidFill>
                <a:schemeClr val="bg1"/>
              </a:solidFill>
              <a:latin typeface="Gotham" panose="02000504050000020004" pitchFamily="2" charset="0"/>
              <a:cs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26ECAB-92CF-420B-A43F-CC7A683D096A}"/>
              </a:ext>
            </a:extLst>
          </p:cNvPr>
          <p:cNvSpPr txBox="1"/>
          <p:nvPr/>
        </p:nvSpPr>
        <p:spPr>
          <a:xfrm>
            <a:off x="954404" y="804541"/>
            <a:ext cx="10116565" cy="523220"/>
          </a:xfrm>
          <a:prstGeom prst="rect">
            <a:avLst/>
          </a:prstGeom>
          <a:solidFill>
            <a:srgbClr val="D11242">
              <a:alpha val="78000"/>
            </a:srgbClr>
          </a:solidFill>
          <a:ln w="28575">
            <a:solidFill>
              <a:schemeClr val="bg1"/>
            </a:solidFill>
            <a:miter lim="800000"/>
          </a:ln>
        </p:spPr>
        <p:txBody>
          <a:bodyPr wrap="square" rtlCol="0">
            <a:spAutoFit/>
          </a:bodyPr>
          <a:lstStyle/>
          <a:p>
            <a:pPr marL="12700" marR="275590" algn="ctr">
              <a:lnSpc>
                <a:spcPct val="100000"/>
              </a:lnSpc>
              <a:spcBef>
                <a:spcPts val="1570"/>
              </a:spcBef>
            </a:pPr>
            <a:r>
              <a:rPr lang="en-US" sz="2800" b="1" spc="35" dirty="0">
                <a:solidFill>
                  <a:schemeClr val="bg1"/>
                </a:solidFill>
                <a:latin typeface="Gotham" panose="02000504050000020004" pitchFamily="2" charset="0"/>
                <a:cs typeface="Arial"/>
              </a:rPr>
              <a:t>Thrive Where You Live</a:t>
            </a:r>
            <a:endParaRPr lang="en-US" sz="2800" b="1" dirty="0">
              <a:solidFill>
                <a:schemeClr val="bg1"/>
              </a:solidFill>
              <a:latin typeface="Gotham" panose="02000504050000020004" pitchFamily="2" charset="0"/>
              <a:cs typeface="Arial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6A12383-1151-4619-8B86-AD8AB069DBF1}"/>
              </a:ext>
            </a:extLst>
          </p:cNvPr>
          <p:cNvGrpSpPr/>
          <p:nvPr/>
        </p:nvGrpSpPr>
        <p:grpSpPr>
          <a:xfrm>
            <a:off x="167319" y="5875839"/>
            <a:ext cx="11846849" cy="291045"/>
            <a:chOff x="187170" y="6426048"/>
            <a:chExt cx="11846849" cy="2910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575F706-3419-47AC-809D-163B1B659DAB}"/>
                </a:ext>
              </a:extLst>
            </p:cNvPr>
            <p:cNvSpPr/>
            <p:nvPr/>
          </p:nvSpPr>
          <p:spPr>
            <a:xfrm>
              <a:off x="187573" y="6426049"/>
              <a:ext cx="11846446" cy="291044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FB396AA-33DE-47B7-9A55-D70E3256C03F}"/>
                </a:ext>
              </a:extLst>
            </p:cNvPr>
            <p:cNvGrpSpPr/>
            <p:nvPr/>
          </p:nvGrpSpPr>
          <p:grpSpPr>
            <a:xfrm>
              <a:off x="187170" y="6426048"/>
              <a:ext cx="11832053" cy="274348"/>
              <a:chOff x="187170" y="6426048"/>
              <a:chExt cx="11832053" cy="274348"/>
            </a:xfrm>
          </p:grpSpPr>
          <p:sp>
            <p:nvSpPr>
              <p:cNvPr id="92" name="Title 1">
                <a:extLst>
                  <a:ext uri="{FF2B5EF4-FFF2-40B4-BE49-F238E27FC236}">
                    <a16:creationId xmlns:a16="http://schemas.microsoft.com/office/drawing/2014/main" id="{FB97FC53-F5B0-4AD0-886B-F872959054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170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About MSU Denver</a:t>
                </a:r>
              </a:p>
            </p:txBody>
          </p:sp>
          <p:sp>
            <p:nvSpPr>
              <p:cNvPr id="93" name="Title 1">
                <a:extLst>
                  <a:ext uri="{FF2B5EF4-FFF2-40B4-BE49-F238E27FC236}">
                    <a16:creationId xmlns:a16="http://schemas.microsoft.com/office/drawing/2014/main" id="{6319995C-2F67-4D7B-8160-B59339393D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3679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Academics &amp; Support</a:t>
                </a:r>
              </a:p>
            </p:txBody>
          </p:sp>
          <p:sp>
            <p:nvSpPr>
              <p:cNvPr id="94" name="Title 1">
                <a:extLst>
                  <a:ext uri="{FF2B5EF4-FFF2-40B4-BE49-F238E27FC236}">
                    <a16:creationId xmlns:a16="http://schemas.microsoft.com/office/drawing/2014/main" id="{8995EA97-A80A-45B9-91AA-1D6CE37F2C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266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Admission Requirements</a:t>
                </a:r>
              </a:p>
            </p:txBody>
          </p:sp>
          <p:sp>
            <p:nvSpPr>
              <p:cNvPr id="95" name="Title 1">
                <a:extLst>
                  <a:ext uri="{FF2B5EF4-FFF2-40B4-BE49-F238E27FC236}">
                    <a16:creationId xmlns:a16="http://schemas.microsoft.com/office/drawing/2014/main" id="{E0E946B5-6FCF-4CEB-902A-DAE917BDAB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4303" y="6426076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Pay for College</a:t>
                </a:r>
              </a:p>
            </p:txBody>
          </p:sp>
          <p:sp>
            <p:nvSpPr>
              <p:cNvPr id="96" name="Title 1">
                <a:extLst>
                  <a:ext uri="{FF2B5EF4-FFF2-40B4-BE49-F238E27FC236}">
                    <a16:creationId xmlns:a16="http://schemas.microsoft.com/office/drawing/2014/main" id="{51D2E824-6C41-4299-8457-7FE9EE0D10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758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Stay Connected </a:t>
                </a:r>
              </a:p>
            </p:txBody>
          </p:sp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8B8F8054-C9A5-4A9F-BCA3-BCB406BBFC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1023" y="6426048"/>
                <a:ext cx="1691640" cy="274320"/>
              </a:xfrm>
              <a:prstGeom prst="rect">
                <a:avLst/>
              </a:prstGeom>
              <a:solidFill>
                <a:srgbClr val="D11242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chemeClr val="bg1"/>
                    </a:solidFill>
                    <a:latin typeface="Gotham" panose="02000504050000020004" pitchFamily="2" charset="0"/>
                  </a:rPr>
                  <a:t>Student Life &amp; Athletics</a:t>
                </a:r>
              </a:p>
            </p:txBody>
          </p:sp>
          <p:sp>
            <p:nvSpPr>
              <p:cNvPr id="98" name="Title 1">
                <a:extLst>
                  <a:ext uri="{FF2B5EF4-FFF2-40B4-BE49-F238E27FC236}">
                    <a16:creationId xmlns:a16="http://schemas.microsoft.com/office/drawing/2014/main" id="{1DCEF3E1-07B3-4219-B334-8901023097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594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Classes lead to Careers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04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3">
            <a:extLst>
              <a:ext uri="{FF2B5EF4-FFF2-40B4-BE49-F238E27FC236}">
                <a16:creationId xmlns:a16="http://schemas.microsoft.com/office/drawing/2014/main" id="{8C1C5CA3-D739-440F-9DB2-278DA089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422"/>
            <a:ext cx="8635941" cy="623454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4E6C"/>
                </a:solidFill>
                <a:latin typeface="Gotham" panose="02000504050000020004" pitchFamily="2" charset="0"/>
              </a:rPr>
              <a:t> Application Process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85119-F791-4182-B7E4-B9FD210731F2}"/>
              </a:ext>
            </a:extLst>
          </p:cNvPr>
          <p:cNvSpPr/>
          <p:nvPr/>
        </p:nvSpPr>
        <p:spPr>
          <a:xfrm>
            <a:off x="8635942" y="-3482"/>
            <a:ext cx="3550686" cy="5868854"/>
          </a:xfrm>
          <a:prstGeom prst="rect">
            <a:avLst/>
          </a:prstGeom>
          <a:solidFill>
            <a:srgbClr val="D11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E17EB6-53FF-4B77-AE74-063B29C918B4}"/>
              </a:ext>
            </a:extLst>
          </p:cNvPr>
          <p:cNvGrpSpPr/>
          <p:nvPr/>
        </p:nvGrpSpPr>
        <p:grpSpPr>
          <a:xfrm>
            <a:off x="109295" y="5870674"/>
            <a:ext cx="11832053" cy="274348"/>
            <a:chOff x="187170" y="6426048"/>
            <a:chExt cx="11832053" cy="274348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9FB8C13B-A12C-4D40-A7E4-C6DC9C403B8E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8767949-34F6-48FF-9DDC-807F659CDFDE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777A6D8-0060-4725-8F89-7AEA2718591F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B3F898E-A23C-4EAB-87CA-405486F9D08A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272C5E7-D30C-4345-A9D6-22D11A83B950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4CF719B-B2A4-4A08-A4F3-059486702B70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94585A14-95B2-4A17-AFAD-9661713B5E81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C7CC42-BE1D-44A2-B960-E56D62098382}"/>
              </a:ext>
            </a:extLst>
          </p:cNvPr>
          <p:cNvGrpSpPr/>
          <p:nvPr/>
        </p:nvGrpSpPr>
        <p:grpSpPr>
          <a:xfrm>
            <a:off x="8870057" y="174031"/>
            <a:ext cx="3149166" cy="3163261"/>
            <a:chOff x="4473969" y="420378"/>
            <a:chExt cx="4094480" cy="3163261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5DB6AE5-4F0C-43BB-BF2D-8B89AD119964}"/>
                </a:ext>
              </a:extLst>
            </p:cNvPr>
            <p:cNvSpPr txBox="1">
              <a:spLocks/>
            </p:cNvSpPr>
            <p:nvPr/>
          </p:nvSpPr>
          <p:spPr>
            <a:xfrm>
              <a:off x="4473969" y="420378"/>
              <a:ext cx="4094480" cy="448725"/>
            </a:xfrm>
            <a:prstGeom prst="rect">
              <a:avLst/>
            </a:prstGeom>
            <a:solidFill>
              <a:srgbClr val="00447C"/>
            </a:solidFill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Application Deadlines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217B24D3-472F-4742-92EA-AC51BC2EE0AB}"/>
                </a:ext>
              </a:extLst>
            </p:cNvPr>
            <p:cNvSpPr txBox="1">
              <a:spLocks/>
            </p:cNvSpPr>
            <p:nvPr/>
          </p:nvSpPr>
          <p:spPr>
            <a:xfrm>
              <a:off x="4473969" y="958884"/>
              <a:ext cx="4094479" cy="2624755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Gotham" panose="02000504050000020004" pitchFamily="2" charset="0"/>
                </a:rPr>
                <a:t>Spring 2024</a:t>
              </a:r>
            </a:p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 Light" pitchFamily="50" charset="0"/>
                </a:rPr>
                <a:t>Priority: Nov. 1, 2023</a:t>
              </a:r>
            </a:p>
            <a:p>
              <a:pPr algn="ctr">
                <a:lnSpc>
                  <a:spcPct val="100000"/>
                </a:lnSpc>
              </a:pPr>
              <a:endParaRPr lang="en-US" sz="1000" b="1" dirty="0">
                <a:solidFill>
                  <a:schemeClr val="bg1"/>
                </a:solidFill>
                <a:latin typeface="Gotham Light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Gotham" panose="02000504050000020004" pitchFamily="2" charset="0"/>
                </a:rPr>
                <a:t>Summer 2024</a:t>
              </a:r>
            </a:p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 Light" pitchFamily="50" charset="0"/>
                </a:rPr>
                <a:t>Priority: April 1, 2024</a:t>
              </a:r>
            </a:p>
            <a:p>
              <a:pPr algn="ctr">
                <a:lnSpc>
                  <a:spcPct val="100000"/>
                </a:lnSpc>
              </a:pPr>
              <a:endParaRPr lang="en-US" sz="1000" b="1" dirty="0">
                <a:solidFill>
                  <a:schemeClr val="bg1"/>
                </a:solidFill>
                <a:latin typeface="Gotham Light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Gotham" panose="02000504050000020004" pitchFamily="2" charset="0"/>
                </a:rPr>
                <a:t>Fall 2024</a:t>
              </a:r>
            </a:p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 Light" pitchFamily="50" charset="0"/>
                </a:rPr>
                <a:t>Priority: Nov. 1, 2023</a:t>
              </a:r>
            </a:p>
            <a:p>
              <a:pPr algn="ctr">
                <a:lnSpc>
                  <a:spcPct val="100000"/>
                </a:lnSpc>
              </a:pPr>
              <a:endParaRPr lang="en-US" sz="2000" b="1" dirty="0">
                <a:solidFill>
                  <a:schemeClr val="bg1"/>
                </a:solidFill>
                <a:latin typeface="Gotham Light" pitchFamily="50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FF5D93-F6CC-4A88-BC75-7B501C3548F2}"/>
              </a:ext>
            </a:extLst>
          </p:cNvPr>
          <p:cNvGrpSpPr/>
          <p:nvPr/>
        </p:nvGrpSpPr>
        <p:grpSpPr>
          <a:xfrm>
            <a:off x="8860629" y="3091350"/>
            <a:ext cx="3149166" cy="2783138"/>
            <a:chOff x="4473969" y="354958"/>
            <a:chExt cx="4094480" cy="2460236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2CD493A-41AA-429F-95E4-E6B79787E2C0}"/>
                </a:ext>
              </a:extLst>
            </p:cNvPr>
            <p:cNvSpPr txBox="1">
              <a:spLocks/>
            </p:cNvSpPr>
            <p:nvPr/>
          </p:nvSpPr>
          <p:spPr>
            <a:xfrm>
              <a:off x="4473969" y="354958"/>
              <a:ext cx="4094480" cy="448725"/>
            </a:xfrm>
            <a:prstGeom prst="rect">
              <a:avLst/>
            </a:prstGeom>
            <a:solidFill>
              <a:srgbClr val="00447C"/>
            </a:solidFill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International Deadlines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D82EE5B6-4623-4D63-B952-86BAE7353327}"/>
                </a:ext>
              </a:extLst>
            </p:cNvPr>
            <p:cNvSpPr txBox="1">
              <a:spLocks/>
            </p:cNvSpPr>
            <p:nvPr/>
          </p:nvSpPr>
          <p:spPr>
            <a:xfrm>
              <a:off x="4473969" y="887668"/>
              <a:ext cx="4094479" cy="1927526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Gotham" panose="02000504050000020004" pitchFamily="2" charset="0"/>
                </a:rPr>
                <a:t>Spring 2024</a:t>
              </a:r>
            </a:p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 Light" pitchFamily="50" charset="0"/>
                </a:rPr>
                <a:t>Nov. 1, 2024</a:t>
              </a:r>
            </a:p>
            <a:p>
              <a:pPr algn="ctr">
                <a:lnSpc>
                  <a:spcPct val="100000"/>
                </a:lnSpc>
              </a:pPr>
              <a:endParaRPr lang="en-US" sz="1200" b="1" dirty="0">
                <a:solidFill>
                  <a:schemeClr val="bg1"/>
                </a:solidFill>
                <a:latin typeface="Gotham Light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Gotham" panose="02000504050000020004" pitchFamily="2" charset="0"/>
                </a:rPr>
                <a:t>Summer 2024</a:t>
              </a:r>
            </a:p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 Light" pitchFamily="50" charset="0"/>
                </a:rPr>
                <a:t>April 1, 2024</a:t>
              </a:r>
            </a:p>
            <a:p>
              <a:pPr algn="ctr">
                <a:lnSpc>
                  <a:spcPct val="100000"/>
                </a:lnSpc>
              </a:pPr>
              <a:endParaRPr lang="en-US" sz="1100" b="1" dirty="0">
                <a:solidFill>
                  <a:schemeClr val="bg1"/>
                </a:solidFill>
                <a:latin typeface="Gotham Light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Gotham" panose="02000504050000020004" pitchFamily="2" charset="0"/>
                </a:rPr>
                <a:t>Fall 2024</a:t>
              </a:r>
            </a:p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 Light" pitchFamily="50" charset="0"/>
                </a:rPr>
                <a:t>June 15, 2024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5321C4-B761-4575-A79D-DEC50F0E02AE}"/>
              </a:ext>
            </a:extLst>
          </p:cNvPr>
          <p:cNvGrpSpPr/>
          <p:nvPr/>
        </p:nvGrpSpPr>
        <p:grpSpPr>
          <a:xfrm>
            <a:off x="250652" y="1674042"/>
            <a:ext cx="7174840" cy="4342838"/>
            <a:chOff x="1684402" y="1592160"/>
            <a:chExt cx="7174840" cy="43428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D1AF5B-6B71-45FF-99C3-D67B610A0E0E}"/>
                </a:ext>
              </a:extLst>
            </p:cNvPr>
            <p:cNvGrpSpPr/>
            <p:nvPr/>
          </p:nvGrpSpPr>
          <p:grpSpPr>
            <a:xfrm>
              <a:off x="1784994" y="1592160"/>
              <a:ext cx="6515184" cy="1499190"/>
              <a:chOff x="742008" y="1453766"/>
              <a:chExt cx="5886737" cy="1499190"/>
            </a:xfrm>
          </p:grpSpPr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9F6F45BD-2449-4697-BE76-9B5CA2F612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008" y="1453766"/>
                <a:ext cx="763742" cy="149919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9600" b="1" dirty="0">
                    <a:solidFill>
                      <a:srgbClr val="D11242"/>
                    </a:solidFill>
                    <a:latin typeface="Gotham" panose="02000504050000020004" pitchFamily="2" charset="0"/>
                  </a:rPr>
                  <a:t>1</a:t>
                </a:r>
              </a:p>
            </p:txBody>
          </p:sp>
          <p:sp>
            <p:nvSpPr>
              <p:cNvPr id="25" name="Title 13">
                <a:extLst>
                  <a:ext uri="{FF2B5EF4-FFF2-40B4-BE49-F238E27FC236}">
                    <a16:creationId xmlns:a16="http://schemas.microsoft.com/office/drawing/2014/main" id="{446D527A-E30C-42D1-A733-C0DED3B589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505" y="1891634"/>
                <a:ext cx="5062240" cy="623454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b="1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Complete Online Application for free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D4F316B-127D-47F2-AB3C-990D26736D08}"/>
                </a:ext>
              </a:extLst>
            </p:cNvPr>
            <p:cNvGrpSpPr/>
            <p:nvPr/>
          </p:nvGrpSpPr>
          <p:grpSpPr>
            <a:xfrm>
              <a:off x="1684402" y="3009468"/>
              <a:ext cx="7095912" cy="1499190"/>
              <a:chOff x="651119" y="1453766"/>
              <a:chExt cx="6911460" cy="1499190"/>
            </a:xfrm>
          </p:grpSpPr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3AD1C4C4-5764-49B5-818D-18FF2F54E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119" y="1453766"/>
                <a:ext cx="763742" cy="149919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9600" b="1" dirty="0">
                    <a:solidFill>
                      <a:srgbClr val="D11242"/>
                    </a:solidFill>
                    <a:latin typeface="Gotham" panose="02000504050000020004" pitchFamily="2" charset="0"/>
                  </a:rPr>
                  <a:t>2</a:t>
                </a:r>
              </a:p>
            </p:txBody>
          </p:sp>
          <p:sp>
            <p:nvSpPr>
              <p:cNvPr id="28" name="Title 13">
                <a:extLst>
                  <a:ext uri="{FF2B5EF4-FFF2-40B4-BE49-F238E27FC236}">
                    <a16:creationId xmlns:a16="http://schemas.microsoft.com/office/drawing/2014/main" id="{33B09E74-256B-4BFB-9ACB-A253E8E932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6868" y="1587510"/>
                <a:ext cx="5925711" cy="121742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b="1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Receive admission decision in as little as 3 days 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F81A37-A7FE-4726-A973-822662B0FBDF}"/>
                </a:ext>
              </a:extLst>
            </p:cNvPr>
            <p:cNvGrpSpPr/>
            <p:nvPr/>
          </p:nvGrpSpPr>
          <p:grpSpPr>
            <a:xfrm>
              <a:off x="1684402" y="4435808"/>
              <a:ext cx="7174840" cy="1499190"/>
              <a:chOff x="651119" y="1453766"/>
              <a:chExt cx="6482763" cy="1499190"/>
            </a:xfrm>
          </p:grpSpPr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C071D007-06A6-4AB3-AA5F-93F86F2F41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119" y="1453766"/>
                <a:ext cx="763742" cy="149919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9600" b="1" dirty="0">
                    <a:solidFill>
                      <a:srgbClr val="D11242"/>
                    </a:solidFill>
                    <a:latin typeface="Gotham" panose="02000504050000020004" pitchFamily="2" charset="0"/>
                  </a:rPr>
                  <a:t>3</a:t>
                </a:r>
              </a:p>
            </p:txBody>
          </p:sp>
          <p:sp>
            <p:nvSpPr>
              <p:cNvPr id="31" name="Title 13">
                <a:extLst>
                  <a:ext uri="{FF2B5EF4-FFF2-40B4-BE49-F238E27FC236}">
                    <a16:creationId xmlns:a16="http://schemas.microsoft.com/office/drawing/2014/main" id="{C1122A37-16E7-4818-83D9-71362BEFD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6867" y="1587510"/>
                <a:ext cx="5497015" cy="121742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b="1" dirty="0">
                    <a:solidFill>
                      <a:schemeClr val="tx2"/>
                    </a:solidFill>
                    <a:latin typeface="Gotham" panose="02000504050000020004" pitchFamily="2" charset="0"/>
                  </a:rPr>
                  <a:t>Submit official documents, if admitted</a:t>
                </a:r>
              </a:p>
            </p:txBody>
          </p:sp>
        </p:grp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D2B85D0-3FB0-4A4F-B521-BCDD8B303FF5}"/>
              </a:ext>
            </a:extLst>
          </p:cNvPr>
          <p:cNvSpPr txBox="1">
            <a:spLocks/>
          </p:cNvSpPr>
          <p:nvPr/>
        </p:nvSpPr>
        <p:spPr>
          <a:xfrm>
            <a:off x="0" y="992628"/>
            <a:ext cx="8635941" cy="681414"/>
          </a:xfrm>
          <a:prstGeom prst="rect">
            <a:avLst/>
          </a:prstGeom>
          <a:solidFill>
            <a:srgbClr val="00447C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 3 Easy Steps to Apply to MSU Denver</a:t>
            </a:r>
          </a:p>
        </p:txBody>
      </p:sp>
      <p:sp>
        <p:nvSpPr>
          <p:cNvPr id="33" name="Title 13">
            <a:extLst>
              <a:ext uri="{FF2B5EF4-FFF2-40B4-BE49-F238E27FC236}">
                <a16:creationId xmlns:a16="http://schemas.microsoft.com/office/drawing/2014/main" id="{5D4870B3-A050-4E46-B0F8-0A04679D62DF}"/>
              </a:ext>
            </a:extLst>
          </p:cNvPr>
          <p:cNvSpPr txBox="1">
            <a:spLocks/>
          </p:cNvSpPr>
          <p:nvPr/>
        </p:nvSpPr>
        <p:spPr>
          <a:xfrm>
            <a:off x="2637145" y="2735364"/>
            <a:ext cx="4107471" cy="3350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rgbClr val="D11242"/>
                </a:solidFill>
                <a:latin typeface="Gotham" panose="02000504050000020004" pitchFamily="2" charset="0"/>
              </a:rPr>
              <a:t>msudenver.edu/apply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FE7265-483C-4FE5-8D61-A42D17BB3CBA}"/>
              </a:ext>
            </a:extLst>
          </p:cNvPr>
          <p:cNvGrpSpPr/>
          <p:nvPr/>
        </p:nvGrpSpPr>
        <p:grpSpPr>
          <a:xfrm>
            <a:off x="7274277" y="1742998"/>
            <a:ext cx="1280160" cy="1413140"/>
            <a:chOff x="7843329" y="4946388"/>
            <a:chExt cx="1280160" cy="141314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44A808-8E9A-46D7-BBE7-803984B4A64F}"/>
                </a:ext>
              </a:extLst>
            </p:cNvPr>
            <p:cNvGrpSpPr/>
            <p:nvPr/>
          </p:nvGrpSpPr>
          <p:grpSpPr>
            <a:xfrm>
              <a:off x="7843329" y="4946388"/>
              <a:ext cx="1280160" cy="1413140"/>
              <a:chOff x="6204696" y="3759955"/>
              <a:chExt cx="1371600" cy="151407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201442-73D9-4607-B808-B8785C130482}"/>
                  </a:ext>
                </a:extLst>
              </p:cNvPr>
              <p:cNvSpPr/>
              <p:nvPr/>
            </p:nvSpPr>
            <p:spPr>
              <a:xfrm>
                <a:off x="6204696" y="3759955"/>
                <a:ext cx="1371600" cy="1514078"/>
              </a:xfrm>
              <a:prstGeom prst="rect">
                <a:avLst/>
              </a:prstGeom>
              <a:solidFill>
                <a:srgbClr val="0044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19E1830-DA68-4F6A-BC9C-A2BD2B8AB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36" t="10466" r="9819" b="9350"/>
              <a:stretch/>
            </p:blipFill>
            <p:spPr>
              <a:xfrm>
                <a:off x="6366713" y="4082352"/>
                <a:ext cx="1047565" cy="1052001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905BB4-F47B-41EF-8177-E61BF4E3ACA5}"/>
                </a:ext>
              </a:extLst>
            </p:cNvPr>
            <p:cNvSpPr txBox="1"/>
            <p:nvPr/>
          </p:nvSpPr>
          <p:spPr>
            <a:xfrm>
              <a:off x="7843329" y="4992567"/>
              <a:ext cx="1280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Gotham Black" pitchFamily="50" charset="0"/>
                </a:rPr>
                <a:t>Apply Today!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25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3">
            <a:extLst>
              <a:ext uri="{FF2B5EF4-FFF2-40B4-BE49-F238E27FC236}">
                <a16:creationId xmlns:a16="http://schemas.microsoft.com/office/drawing/2014/main" id="{8C1C5CA3-D739-440F-9DB2-278DA089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" y="101204"/>
            <a:ext cx="8258965" cy="623454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4E6C"/>
                </a:solidFill>
                <a:latin typeface="Gotham" panose="02000504050000020004" pitchFamily="2" charset="0"/>
              </a:rPr>
              <a:t>First-Time College Students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8CE14F-7495-4C51-9CE3-CA15692C513B}"/>
              </a:ext>
            </a:extLst>
          </p:cNvPr>
          <p:cNvGrpSpPr/>
          <p:nvPr/>
        </p:nvGrpSpPr>
        <p:grpSpPr>
          <a:xfrm>
            <a:off x="261402" y="883507"/>
            <a:ext cx="5486587" cy="5410415"/>
            <a:chOff x="-187" y="1239248"/>
            <a:chExt cx="5486587" cy="4143643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26332C45-1F8E-4F06-BF94-7CCA8DB3362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239248"/>
              <a:ext cx="5486400" cy="422128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kern="2000" dirty="0">
                  <a:solidFill>
                    <a:schemeClr val="bg1"/>
                  </a:solidFill>
                  <a:latin typeface="Gotham" panose="02000504050000020004" pitchFamily="2" charset="0"/>
                </a:rPr>
                <a:t>Age 19 and under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19B6D32F-E3D3-40A9-9A89-8091C5CD6982}"/>
                </a:ext>
              </a:extLst>
            </p:cNvPr>
            <p:cNvSpPr txBox="1">
              <a:spLocks/>
            </p:cNvSpPr>
            <p:nvPr/>
          </p:nvSpPr>
          <p:spPr>
            <a:xfrm>
              <a:off x="-187" y="1253217"/>
              <a:ext cx="5486402" cy="4129674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8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What we look at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Academic record: grades, classes, etc. 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Higher Education Admissions Recommendations (HEAR)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Test scores: ACT and/or SAT (optional)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Additional Factors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en-US" sz="1800" kern="2000" dirty="0">
                <a:solidFill>
                  <a:srgbClr val="00447C"/>
                </a:solidFill>
                <a:latin typeface="Gotham" panose="02000504050000020004" pitchFamily="2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8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Guaranteed Admission</a:t>
              </a: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You will be guaranteed admission to MSU Denver if you have a cumulative, unweighted GPA or 2.0 or higher.</a:t>
              </a:r>
            </a:p>
            <a:p>
              <a:pPr>
                <a:lnSpc>
                  <a:spcPct val="100000"/>
                </a:lnSpc>
              </a:pPr>
              <a:endParaRPr lang="en-US" sz="1600" kern="2000" dirty="0">
                <a:solidFill>
                  <a:srgbClr val="00447C"/>
                </a:solidFill>
                <a:latin typeface="Gotham" panose="02000504050000020004" pitchFamily="2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If your GPA is below 2.0, you will be required to provide additional documents.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Unofficial transcript(s)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A personal statement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Letter of recommendation (optional)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553C5B-0134-4357-B678-77085AFDD81D}"/>
              </a:ext>
            </a:extLst>
          </p:cNvPr>
          <p:cNvGrpSpPr/>
          <p:nvPr/>
        </p:nvGrpSpPr>
        <p:grpSpPr>
          <a:xfrm>
            <a:off x="6444198" y="3739658"/>
            <a:ext cx="5536636" cy="2509302"/>
            <a:chOff x="37885" y="1168482"/>
            <a:chExt cx="5796526" cy="2509302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3F67F80A-687D-4880-A60E-E364BA8B6D28}"/>
                </a:ext>
              </a:extLst>
            </p:cNvPr>
            <p:cNvSpPr txBox="1">
              <a:spLocks/>
            </p:cNvSpPr>
            <p:nvPr/>
          </p:nvSpPr>
          <p:spPr>
            <a:xfrm>
              <a:off x="37885" y="1168482"/>
              <a:ext cx="5743932" cy="548640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kern="2000" dirty="0">
                  <a:solidFill>
                    <a:schemeClr val="bg1"/>
                  </a:solidFill>
                  <a:latin typeface="Gotham" panose="02000504050000020004" pitchFamily="2" charset="0"/>
                </a:rPr>
                <a:t>Age 20 and older</a:t>
              </a: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027B8039-33F7-4504-A9B3-EC81E0557918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1330973"/>
              <a:ext cx="5647241" cy="2346811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8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What we look at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Completion of high school</a:t>
              </a: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OR</a:t>
              </a:r>
            </a:p>
            <a:p>
              <a:pPr marL="457200" indent="-4572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Qualifying GED scores</a:t>
              </a:r>
            </a:p>
            <a:p>
              <a:pPr marL="914400" lvl="1" indent="-457200">
                <a:buFont typeface="Wingdings" panose="05000000000000000000" pitchFamily="2" charset="2"/>
                <a:buChar char="Ø"/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Scores of 145 or higher on all four sections may be used for admission at any age 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AD2854EF-32CA-4F71-943C-BC2689185AF8}"/>
              </a:ext>
            </a:extLst>
          </p:cNvPr>
          <p:cNvSpPr txBox="1">
            <a:spLocks/>
          </p:cNvSpPr>
          <p:nvPr/>
        </p:nvSpPr>
        <p:spPr>
          <a:xfrm>
            <a:off x="6444010" y="883506"/>
            <a:ext cx="5486401" cy="2679091"/>
          </a:xfrm>
          <a:prstGeom prst="rect">
            <a:avLst/>
          </a:prstGeom>
          <a:solidFill>
            <a:srgbClr val="00447C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  <a:t>Are you interested in attending college for the first time? </a:t>
            </a:r>
          </a:p>
          <a:p>
            <a:pPr algn="ctr">
              <a:lnSpc>
                <a:spcPct val="100000"/>
              </a:lnSpc>
            </a:pPr>
            <a:endParaRPr lang="en-US" sz="2000" b="1" dirty="0">
              <a:solidFill>
                <a:schemeClr val="bg1"/>
              </a:solidFill>
              <a:latin typeface="Gotham" panose="02000504050000020004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  <a:t>Follow these requirements if you are wanting to enroll after graduating high school or if you feel ready to continue your education, regardless of your age.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D44369-3C58-43F3-A18D-8AE99E0122E9}"/>
              </a:ext>
            </a:extLst>
          </p:cNvPr>
          <p:cNvGrpSpPr/>
          <p:nvPr/>
        </p:nvGrpSpPr>
        <p:grpSpPr>
          <a:xfrm>
            <a:off x="109295" y="5870674"/>
            <a:ext cx="11832053" cy="274348"/>
            <a:chOff x="187170" y="6426048"/>
            <a:chExt cx="11832053" cy="27434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7D6EDE2F-63C8-45EC-9027-7C177776E19D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0D616B8D-C27B-4C6E-9C86-ACC787CCEEB5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4D99DAE-D412-49DC-8BBB-5589FEAAA717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8C21D91A-D240-4C88-923B-D221EEFBF95E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9F4CF0ED-9111-44E5-B877-B5CCD1CB7972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A55D8749-1019-4E68-B04D-0338E4EA28AE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012FED3B-1F4C-4045-BF07-632762A4AF54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283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3">
            <a:extLst>
              <a:ext uri="{FF2B5EF4-FFF2-40B4-BE49-F238E27FC236}">
                <a16:creationId xmlns:a16="http://schemas.microsoft.com/office/drawing/2014/main" id="{8C1C5CA3-D739-440F-9DB2-278DA089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03" y="246570"/>
            <a:ext cx="5834598" cy="623454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04E6C"/>
                </a:solidFill>
                <a:latin typeface="Gotham" panose="02000504050000020004" pitchFamily="2" charset="0"/>
              </a:rPr>
              <a:t>Transfer Students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8CE14F-7495-4C51-9CE3-CA15692C513B}"/>
              </a:ext>
            </a:extLst>
          </p:cNvPr>
          <p:cNvGrpSpPr/>
          <p:nvPr/>
        </p:nvGrpSpPr>
        <p:grpSpPr>
          <a:xfrm>
            <a:off x="261403" y="3429000"/>
            <a:ext cx="5486400" cy="2917110"/>
            <a:chOff x="0" y="1239248"/>
            <a:chExt cx="5486400" cy="2059355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26332C45-1F8E-4F06-BF94-7CCA8DB3362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239248"/>
              <a:ext cx="5486400" cy="422128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kern="2000" dirty="0">
                  <a:solidFill>
                    <a:schemeClr val="bg1"/>
                  </a:solidFill>
                  <a:latin typeface="Gotham" panose="02000504050000020004" pitchFamily="2" charset="0"/>
                </a:rPr>
                <a:t>Fewer than 24 credits completed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19B6D32F-E3D3-40A9-9A89-8091C5CD6982}"/>
                </a:ext>
              </a:extLst>
            </p:cNvPr>
            <p:cNvSpPr txBox="1">
              <a:spLocks/>
            </p:cNvSpPr>
            <p:nvPr/>
          </p:nvSpPr>
          <p:spPr>
            <a:xfrm>
              <a:off x="92171" y="1393877"/>
              <a:ext cx="5394044" cy="1904726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6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If you are 19 years old or younger</a:t>
              </a: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Follow the admission requirements for first-time college students.</a:t>
              </a:r>
            </a:p>
            <a:p>
              <a:pPr>
                <a:lnSpc>
                  <a:spcPct val="100000"/>
                </a:lnSpc>
              </a:pPr>
              <a:endParaRPr lang="en-US" sz="1600" kern="2000" dirty="0">
                <a:solidFill>
                  <a:srgbClr val="00447C"/>
                </a:solidFill>
                <a:latin typeface="Gotham" panose="02000504050000020004" pitchFamily="2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6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If you are 20 years old or older</a:t>
              </a: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An official high school transcript or GED transcript will be required.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AD2854EF-32CA-4F71-943C-BC2689185AF8}"/>
              </a:ext>
            </a:extLst>
          </p:cNvPr>
          <p:cNvSpPr txBox="1">
            <a:spLocks/>
          </p:cNvSpPr>
          <p:nvPr/>
        </p:nvSpPr>
        <p:spPr>
          <a:xfrm>
            <a:off x="6184625" y="870024"/>
            <a:ext cx="5834598" cy="2447301"/>
          </a:xfrm>
          <a:prstGeom prst="rect">
            <a:avLst/>
          </a:prstGeom>
          <a:solidFill>
            <a:srgbClr val="00447C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  <a:t>Are you currently enrolled or previously attended another college or university and are interested in transferring your completed credits to MSU Denver?  </a:t>
            </a:r>
          </a:p>
          <a:p>
            <a:pPr algn="ctr">
              <a:lnSpc>
                <a:spcPct val="100000"/>
              </a:lnSpc>
            </a:pPr>
            <a:endParaRPr lang="en-US" sz="2000" b="1" dirty="0">
              <a:solidFill>
                <a:schemeClr val="bg1"/>
              </a:solidFill>
              <a:latin typeface="Gotham" panose="02000504050000020004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  <a:t>Follow these requirements based upon the number of credits you have completed AFTER high school graduation.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AA5290-01EB-4A5D-BA04-6CC5AB887D71}"/>
              </a:ext>
            </a:extLst>
          </p:cNvPr>
          <p:cNvGrpSpPr/>
          <p:nvPr/>
        </p:nvGrpSpPr>
        <p:grpSpPr>
          <a:xfrm>
            <a:off x="261403" y="897990"/>
            <a:ext cx="5486400" cy="2750045"/>
            <a:chOff x="187170" y="977445"/>
            <a:chExt cx="5486400" cy="2750045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3F67F80A-687D-4880-A60E-E364BA8B6D28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977445"/>
              <a:ext cx="5486400" cy="548640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kern="2000" dirty="0">
                  <a:solidFill>
                    <a:schemeClr val="bg1"/>
                  </a:solidFill>
                  <a:latin typeface="Gotham" panose="02000504050000020004" pitchFamily="2" charset="0"/>
                </a:rPr>
                <a:t>More than 24 credits completed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C7CD4553-BCCD-464D-83B8-0B03119344FD}"/>
                </a:ext>
              </a:extLst>
            </p:cNvPr>
            <p:cNvSpPr txBox="1">
              <a:spLocks/>
            </p:cNvSpPr>
            <p:nvPr/>
          </p:nvSpPr>
          <p:spPr>
            <a:xfrm>
              <a:off x="279526" y="1280189"/>
              <a:ext cx="5394044" cy="2447301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6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If you are 19 years old or younger</a:t>
              </a: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Only your college transcripts will be considered in the review of your application.</a:t>
              </a:r>
            </a:p>
            <a:p>
              <a:pPr>
                <a:lnSpc>
                  <a:spcPct val="100000"/>
                </a:lnSpc>
              </a:pPr>
              <a:endParaRPr lang="en-US" sz="1600" kern="2000" dirty="0">
                <a:solidFill>
                  <a:srgbClr val="00447C"/>
                </a:solidFill>
                <a:latin typeface="Gotham" panose="02000504050000020004" pitchFamily="2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600" b="1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If you are 20 years old or older</a:t>
              </a:r>
            </a:p>
            <a:p>
              <a:pPr>
                <a:lnSpc>
                  <a:spcPct val="100000"/>
                </a:lnSpc>
              </a:pPr>
              <a:r>
                <a:rPr lang="en-US" sz="1600" kern="2000" dirty="0">
                  <a:solidFill>
                    <a:srgbClr val="00447C"/>
                  </a:solidFill>
                  <a:latin typeface="Gotham" panose="02000504050000020004" pitchFamily="2" charset="0"/>
                </a:rPr>
                <a:t>You will be automatically admitted, regardless of your cumulative GPA.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8FA0E816-94BB-4F78-900F-EF331035267A}"/>
              </a:ext>
            </a:extLst>
          </p:cNvPr>
          <p:cNvSpPr txBox="1">
            <a:spLocks/>
          </p:cNvSpPr>
          <p:nvPr/>
        </p:nvSpPr>
        <p:spPr>
          <a:xfrm>
            <a:off x="6184625" y="3430068"/>
            <a:ext cx="5834598" cy="2194555"/>
          </a:xfrm>
          <a:prstGeom prst="rect">
            <a:avLst/>
          </a:prstGeom>
          <a:noFill/>
          <a:ln w="38100">
            <a:solidFill>
              <a:srgbClr val="00447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000" b="1" dirty="0">
              <a:solidFill>
                <a:srgbClr val="00447C"/>
              </a:solidFill>
              <a:latin typeface="Gotham" panose="02000504050000020004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447C"/>
                </a:solidFill>
                <a:latin typeface="Gotham" panose="02000504050000020004" pitchFamily="2" charset="0"/>
              </a:rPr>
              <a:t>Transferology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7C"/>
                </a:solidFill>
                <a:latin typeface="Gotham" panose="02000504050000020004" pitchFamily="2" charset="0"/>
              </a:rPr>
              <a:t>Create a free account explore transfer credits.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7C"/>
                </a:solidFill>
                <a:latin typeface="Gotham" panose="02000504050000020004" pitchFamily="2" charset="0"/>
              </a:rPr>
              <a:t>View accurate course and credit equivalencies.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7C"/>
                </a:solidFill>
                <a:latin typeface="Gotham" panose="02000504050000020004" pitchFamily="2" charset="0"/>
              </a:rPr>
              <a:t>See how your course work, exams and military learning experiences will transfer to MSU Denver.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47C"/>
                </a:solidFill>
                <a:latin typeface="Gotham" panose="02000504050000020004" pitchFamily="2" charset="0"/>
              </a:rPr>
              <a:t>Build a plan to know how your courses transfer to your specific major at MSU Denver.</a:t>
            </a:r>
          </a:p>
          <a:p>
            <a:pPr algn="r">
              <a:lnSpc>
                <a:spcPct val="100000"/>
              </a:lnSpc>
            </a:pPr>
            <a:r>
              <a:rPr lang="en-US" sz="1600" b="1" dirty="0">
                <a:solidFill>
                  <a:srgbClr val="00447C"/>
                </a:solidFill>
                <a:latin typeface="Gotham" panose="02000504050000020004" pitchFamily="2" charset="0"/>
              </a:rPr>
              <a:t>www.transferology.com/school/msudenver</a:t>
            </a:r>
          </a:p>
          <a:p>
            <a:pPr algn="ctr">
              <a:lnSpc>
                <a:spcPct val="100000"/>
              </a:lnSpc>
            </a:pPr>
            <a:endParaRPr lang="en-US" sz="2000" b="1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939831-C754-4391-922E-A491843CAEE4}"/>
              </a:ext>
            </a:extLst>
          </p:cNvPr>
          <p:cNvGrpSpPr/>
          <p:nvPr/>
        </p:nvGrpSpPr>
        <p:grpSpPr>
          <a:xfrm>
            <a:off x="109295" y="5870674"/>
            <a:ext cx="11832053" cy="274348"/>
            <a:chOff x="187170" y="6426048"/>
            <a:chExt cx="11832053" cy="274348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038EAF21-68EC-4850-8D27-D0B07087C12A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261E0156-FD04-416C-86FD-3F906373CB26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0E01F689-CB39-419C-A6AD-2360391C3AC8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ADB98754-3074-424A-B0DE-F77F4F950055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BB31221-B817-4FC0-87BF-2EAA2D9C7A8F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610FD358-FF78-4577-B76F-BD5C1A469E20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D129A7B5-C0A9-4B0F-B4EF-C40A61E575F7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55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DF30E2F-6DD9-422E-AE8E-6827D9FD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" y="355601"/>
            <a:ext cx="6874030" cy="1046480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00447C"/>
                </a:solidFill>
                <a:latin typeface="Gotham" panose="02000504050000020004" pitchFamily="2" charset="0"/>
              </a:rPr>
              <a:t> Cost and Financial Aid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25FFCE-30E3-4F44-AD6B-EECD305F23B8}"/>
              </a:ext>
            </a:extLst>
          </p:cNvPr>
          <p:cNvGrpSpPr/>
          <p:nvPr/>
        </p:nvGrpSpPr>
        <p:grpSpPr>
          <a:xfrm>
            <a:off x="172575" y="5851309"/>
            <a:ext cx="11846849" cy="291045"/>
            <a:chOff x="187170" y="6426048"/>
            <a:chExt cx="11846849" cy="2910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009404-E506-4996-A435-E771B1FA39D5}"/>
                </a:ext>
              </a:extLst>
            </p:cNvPr>
            <p:cNvSpPr/>
            <p:nvPr/>
          </p:nvSpPr>
          <p:spPr>
            <a:xfrm>
              <a:off x="187573" y="6426049"/>
              <a:ext cx="11846446" cy="291044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A2AAD5-CA95-40BF-8C90-11FD8E55FF3F}"/>
                </a:ext>
              </a:extLst>
            </p:cNvPr>
            <p:cNvGrpSpPr/>
            <p:nvPr/>
          </p:nvGrpSpPr>
          <p:grpSpPr>
            <a:xfrm>
              <a:off x="187170" y="6426048"/>
              <a:ext cx="11832053" cy="274348"/>
              <a:chOff x="187170" y="6426048"/>
              <a:chExt cx="11832053" cy="274348"/>
            </a:xfrm>
          </p:grpSpPr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B2E68168-69AD-44CD-B8DE-0B407C846A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170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About MSU Denver</a:t>
                </a: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0965A5D7-37B2-4FDB-9190-F067DF39AC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3679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Academics &amp; Support</a:t>
                </a:r>
              </a:p>
            </p:txBody>
          </p:sp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9781F1F3-7C0B-4087-8F27-10B5514A83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266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Admission Requirements</a:t>
                </a:r>
              </a:p>
            </p:txBody>
          </p:sp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938DE6F8-6294-4508-A032-0450E7B9DB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4303" y="6426076"/>
                <a:ext cx="1691640" cy="274320"/>
              </a:xfrm>
              <a:prstGeom prst="rect">
                <a:avLst/>
              </a:prstGeom>
              <a:solidFill>
                <a:srgbClr val="D11242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Gotham" panose="02000504050000020004" pitchFamily="2" charset="0"/>
                  </a:rPr>
                  <a:t>Pay for College</a:t>
                </a:r>
              </a:p>
            </p:txBody>
          </p:sp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6FB407A4-120F-45F0-A282-6964BBD249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758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Stay Connected </a:t>
                </a:r>
              </a:p>
            </p:txBody>
          </p:sp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8433B4B-ED05-4D62-AE2A-73870FB507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102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Student Life &amp; Athletics</a:t>
                </a:r>
              </a:p>
            </p:txBody>
          </p:sp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FCAD37A8-A30D-4FC7-A7B9-98CF8DDF3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594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Classes lead to Careers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59BECF-451E-4EA4-AEAC-A1ADE3B1A869}"/>
              </a:ext>
            </a:extLst>
          </p:cNvPr>
          <p:cNvGrpSpPr/>
          <p:nvPr/>
        </p:nvGrpSpPr>
        <p:grpSpPr>
          <a:xfrm>
            <a:off x="1422136" y="1870733"/>
            <a:ext cx="9652000" cy="3042202"/>
            <a:chOff x="1422136" y="1870733"/>
            <a:chExt cx="9652000" cy="30422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D3B510-487E-4D58-BAE9-8DF4DDA1A31D}"/>
                </a:ext>
              </a:extLst>
            </p:cNvPr>
            <p:cNvSpPr/>
            <p:nvPr/>
          </p:nvSpPr>
          <p:spPr>
            <a:xfrm>
              <a:off x="1422136" y="1870733"/>
              <a:ext cx="9652000" cy="304220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1C9-A9A1-4E8F-AAF9-2BC58FF039BC}"/>
                </a:ext>
              </a:extLst>
            </p:cNvPr>
            <p:cNvGrpSpPr/>
            <p:nvPr/>
          </p:nvGrpSpPr>
          <p:grpSpPr>
            <a:xfrm>
              <a:off x="1574362" y="1879269"/>
              <a:ext cx="2744811" cy="2672743"/>
              <a:chOff x="1347093" y="1879269"/>
              <a:chExt cx="2744811" cy="2672743"/>
            </a:xfrm>
          </p:grpSpPr>
          <p:pic>
            <p:nvPicPr>
              <p:cNvPr id="3" name="Graphic 2" descr="Money">
                <a:extLst>
                  <a:ext uri="{FF2B5EF4-FFF2-40B4-BE49-F238E27FC236}">
                    <a16:creationId xmlns:a16="http://schemas.microsoft.com/office/drawing/2014/main" id="{736D4784-DF56-4462-9236-42D25D73B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32546" y="1879269"/>
                <a:ext cx="1691639" cy="1691639"/>
              </a:xfrm>
              <a:prstGeom prst="rect">
                <a:avLst/>
              </a:prstGeom>
            </p:spPr>
          </p:pic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E5C52725-AB9F-4441-9F17-40A17CDFCA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2027" y="3304960"/>
                <a:ext cx="2112675" cy="74313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800" b="1" dirty="0">
                    <a:solidFill>
                      <a:srgbClr val="D11242"/>
                    </a:solidFill>
                    <a:latin typeface="Gotham" panose="02000504050000020004" pitchFamily="2" charset="0"/>
                  </a:rPr>
                  <a:t>$4,393.70</a:t>
                </a:r>
              </a:p>
            </p:txBody>
          </p: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4FA0791B-5C1F-48E2-A685-A6493677F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7093" y="3808876"/>
                <a:ext cx="2744811" cy="74313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>
                  <a:lnSpc>
                    <a:spcPct val="100000"/>
                  </a:lnSpc>
                </a:pPr>
                <a:r>
                  <a:rPr lang="en-US" sz="2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Colorado Resident, with COF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1695EEE-A846-4734-9D71-39FA54BE71C2}"/>
                </a:ext>
              </a:extLst>
            </p:cNvPr>
            <p:cNvGrpSpPr/>
            <p:nvPr/>
          </p:nvGrpSpPr>
          <p:grpSpPr>
            <a:xfrm>
              <a:off x="5144858" y="1925464"/>
              <a:ext cx="2206556" cy="2433412"/>
              <a:chOff x="1722027" y="1906335"/>
              <a:chExt cx="2206556" cy="2433412"/>
            </a:xfrm>
          </p:grpSpPr>
          <p:pic>
            <p:nvPicPr>
              <p:cNvPr id="32" name="Graphic 31" descr="Money">
                <a:extLst>
                  <a:ext uri="{FF2B5EF4-FFF2-40B4-BE49-F238E27FC236}">
                    <a16:creationId xmlns:a16="http://schemas.microsoft.com/office/drawing/2014/main" id="{3B9BCA8F-0016-4A3D-A8A0-6537B8BC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32544" y="1906335"/>
                <a:ext cx="1691639" cy="1691639"/>
              </a:xfrm>
              <a:prstGeom prst="rect">
                <a:avLst/>
              </a:prstGeom>
            </p:spPr>
          </p:pic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78002A73-2F3C-4E98-8AEE-312B3047E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2027" y="3304960"/>
                <a:ext cx="2206556" cy="74313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800" b="1" dirty="0">
                    <a:solidFill>
                      <a:srgbClr val="D11242"/>
                    </a:solidFill>
                    <a:latin typeface="Gotham" panose="02000504050000020004" pitchFamily="2" charset="0"/>
                  </a:rPr>
                  <a:t>$11,882.90</a:t>
                </a:r>
              </a:p>
            </p:txBody>
          </p:sp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112C0B20-CEDA-4367-88C0-EE0356F1BB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1882" y="3891299"/>
                <a:ext cx="1966845" cy="448448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>
                  <a:lnSpc>
                    <a:spcPct val="100000"/>
                  </a:lnSpc>
                </a:pPr>
                <a:r>
                  <a:rPr lang="en-US" sz="2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Non-Resident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37800D9-16F2-44AE-9CF4-B96517EF55E0}"/>
                </a:ext>
              </a:extLst>
            </p:cNvPr>
            <p:cNvGrpSpPr/>
            <p:nvPr/>
          </p:nvGrpSpPr>
          <p:grpSpPr>
            <a:xfrm>
              <a:off x="7468314" y="1925464"/>
              <a:ext cx="3341954" cy="2626548"/>
              <a:chOff x="492748" y="1940388"/>
              <a:chExt cx="3341954" cy="2626548"/>
            </a:xfrm>
          </p:grpSpPr>
          <p:pic>
            <p:nvPicPr>
              <p:cNvPr id="36" name="Graphic 35" descr="Money">
                <a:extLst>
                  <a:ext uri="{FF2B5EF4-FFF2-40B4-BE49-F238E27FC236}">
                    <a16:creationId xmlns:a16="http://schemas.microsoft.com/office/drawing/2014/main" id="{9F3F2DC0-DA3F-4893-82E0-B743DB0BF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317905" y="1940388"/>
                <a:ext cx="1691639" cy="1691639"/>
              </a:xfrm>
              <a:prstGeom prst="rect">
                <a:avLst/>
              </a:prstGeom>
            </p:spPr>
          </p:pic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026A94A4-D146-45C7-8FE8-E0AF8DA45B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7650" y="3319884"/>
                <a:ext cx="2112675" cy="74313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800" b="1" dirty="0">
                    <a:solidFill>
                      <a:srgbClr val="D11242"/>
                    </a:solidFill>
                    <a:latin typeface="Gotham" panose="02000504050000020004" pitchFamily="2" charset="0"/>
                  </a:rPr>
                  <a:t>$8,255.90</a:t>
                </a:r>
              </a:p>
            </p:txBody>
          </p:sp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E6E55B7C-2478-47A1-A21E-B8A1068B68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748" y="3870622"/>
                <a:ext cx="3341954" cy="69631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>
                  <a:lnSpc>
                    <a:spcPct val="100000"/>
                  </a:lnSpc>
                </a:pPr>
                <a:r>
                  <a:rPr lang="en-US" sz="2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Western Undergraduate Exchange (WUE)</a:t>
                </a:r>
              </a:p>
            </p:txBody>
          </p:sp>
        </p:grp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2561BBCD-9504-4F38-95EA-1D443A5BB014}"/>
              </a:ext>
            </a:extLst>
          </p:cNvPr>
          <p:cNvSpPr txBox="1">
            <a:spLocks/>
          </p:cNvSpPr>
          <p:nvPr/>
        </p:nvSpPr>
        <p:spPr>
          <a:xfrm>
            <a:off x="3409800" y="5206260"/>
            <a:ext cx="5348175" cy="49279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rgbClr val="00447C"/>
                </a:solidFill>
                <a:latin typeface="Gotham" panose="02000504050000020004" pitchFamily="2" charset="0"/>
              </a:rPr>
              <a:t>Based upon 12 credit hours per semester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7D1409E-66A3-4C4F-858D-71B4BAE87ADE}"/>
              </a:ext>
            </a:extLst>
          </p:cNvPr>
          <p:cNvSpPr txBox="1">
            <a:spLocks/>
          </p:cNvSpPr>
          <p:nvPr/>
        </p:nvSpPr>
        <p:spPr>
          <a:xfrm>
            <a:off x="1516140" y="4602875"/>
            <a:ext cx="3509386" cy="27432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D11242"/>
                </a:solidFill>
                <a:latin typeface="Gotham" panose="02000504050000020004" pitchFamily="2" charset="0"/>
              </a:rPr>
              <a:t>msudenver.edu/</a:t>
            </a:r>
            <a:r>
              <a:rPr lang="en-US" sz="2000" b="1" dirty="0" err="1">
                <a:solidFill>
                  <a:srgbClr val="D11242"/>
                </a:solidFill>
                <a:latin typeface="Gotham" panose="02000504050000020004" pitchFamily="2" charset="0"/>
              </a:rPr>
              <a:t>financialaid</a:t>
            </a:r>
            <a:endParaRPr lang="en-US" sz="2000" b="1" dirty="0">
              <a:solidFill>
                <a:srgbClr val="D11242"/>
              </a:solidFill>
              <a:latin typeface="Gotham" panose="0200050405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7D2DF1-CBA4-4C54-B820-1F5202D37C37}"/>
              </a:ext>
            </a:extLst>
          </p:cNvPr>
          <p:cNvGrpSpPr/>
          <p:nvPr/>
        </p:nvGrpSpPr>
        <p:grpSpPr>
          <a:xfrm>
            <a:off x="10426497" y="343182"/>
            <a:ext cx="1351224" cy="1488518"/>
            <a:chOff x="583469" y="4081393"/>
            <a:chExt cx="1351224" cy="14885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0CC43D-C744-480F-ADA5-6718F881D92A}"/>
                </a:ext>
              </a:extLst>
            </p:cNvPr>
            <p:cNvGrpSpPr/>
            <p:nvPr/>
          </p:nvGrpSpPr>
          <p:grpSpPr>
            <a:xfrm>
              <a:off x="619001" y="4099866"/>
              <a:ext cx="1280160" cy="1470045"/>
              <a:chOff x="4888899" y="4970470"/>
              <a:chExt cx="1006367" cy="117063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9E7AEE6-BFD5-433F-AEAA-E8D695432F31}"/>
                  </a:ext>
                </a:extLst>
              </p:cNvPr>
              <p:cNvSpPr/>
              <p:nvPr/>
            </p:nvSpPr>
            <p:spPr>
              <a:xfrm>
                <a:off x="4888899" y="4970470"/>
                <a:ext cx="1006367" cy="1170639"/>
              </a:xfrm>
              <a:prstGeom prst="rect">
                <a:avLst/>
              </a:prstGeom>
              <a:solidFill>
                <a:srgbClr val="0044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15E516B-E531-46DD-87B3-6152466621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57" t="9779" r="8624" b="9756"/>
              <a:stretch/>
            </p:blipFill>
            <p:spPr>
              <a:xfrm>
                <a:off x="4990840" y="5273673"/>
                <a:ext cx="807716" cy="792418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1229DB-3AC0-478A-BA93-16089E554CB2}"/>
                </a:ext>
              </a:extLst>
            </p:cNvPr>
            <p:cNvSpPr txBox="1"/>
            <p:nvPr/>
          </p:nvSpPr>
          <p:spPr>
            <a:xfrm>
              <a:off x="583469" y="4081393"/>
              <a:ext cx="1351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Gotham Black" pitchFamily="50" charset="0"/>
                </a:rPr>
                <a:t>Learn more about financial aid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8263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3832DAC-14C2-4314-9605-B8830840E812}"/>
              </a:ext>
            </a:extLst>
          </p:cNvPr>
          <p:cNvSpPr txBox="1">
            <a:spLocks/>
          </p:cNvSpPr>
          <p:nvPr/>
        </p:nvSpPr>
        <p:spPr>
          <a:xfrm>
            <a:off x="9083728" y="1280172"/>
            <a:ext cx="2758466" cy="933508"/>
          </a:xfrm>
          <a:prstGeom prst="rect">
            <a:avLst/>
          </a:prstGeom>
          <a:solidFill>
            <a:srgbClr val="D11242"/>
          </a:solidFill>
          <a:ln w="38100"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  <a:t>MSU Denver Code: </a:t>
            </a:r>
          </a:p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001360</a:t>
            </a:r>
            <a:endParaRPr lang="en-US" sz="2000" b="1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7ED5026-9F3B-4EAF-BB64-AD17EC0DBE5A}"/>
              </a:ext>
            </a:extLst>
          </p:cNvPr>
          <p:cNvGrpSpPr/>
          <p:nvPr/>
        </p:nvGrpSpPr>
        <p:grpSpPr>
          <a:xfrm>
            <a:off x="405195" y="2166545"/>
            <a:ext cx="10389869" cy="708298"/>
            <a:chOff x="405195" y="2568375"/>
            <a:chExt cx="9800134" cy="708298"/>
          </a:xfrm>
        </p:grpSpPr>
        <p:sp>
          <p:nvSpPr>
            <p:cNvPr id="26" name="Title 13">
              <a:extLst>
                <a:ext uri="{FF2B5EF4-FFF2-40B4-BE49-F238E27FC236}">
                  <a16:creationId xmlns:a16="http://schemas.microsoft.com/office/drawing/2014/main" id="{9E3A50A3-55E0-4EBE-B7C6-85F1E7776251}"/>
                </a:ext>
              </a:extLst>
            </p:cNvPr>
            <p:cNvSpPr txBox="1">
              <a:spLocks/>
            </p:cNvSpPr>
            <p:nvPr/>
          </p:nvSpPr>
          <p:spPr>
            <a:xfrm>
              <a:off x="405195" y="2568375"/>
              <a:ext cx="2272579" cy="68144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CASFA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0F81FEBE-5581-4154-8653-D618FAF34D3D}"/>
                </a:ext>
              </a:extLst>
            </p:cNvPr>
            <p:cNvSpPr txBox="1">
              <a:spLocks/>
            </p:cNvSpPr>
            <p:nvPr/>
          </p:nvSpPr>
          <p:spPr>
            <a:xfrm>
              <a:off x="2385290" y="2595226"/>
              <a:ext cx="7820039" cy="68144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Colorado Application for State Financial Aid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8BCA0-750C-484B-8F51-DDE96123A40F}"/>
              </a:ext>
            </a:extLst>
          </p:cNvPr>
          <p:cNvGrpSpPr/>
          <p:nvPr/>
        </p:nvGrpSpPr>
        <p:grpSpPr>
          <a:xfrm>
            <a:off x="4603834" y="2922668"/>
            <a:ext cx="3013924" cy="1150737"/>
            <a:chOff x="85935" y="4540201"/>
            <a:chExt cx="3013924" cy="1150737"/>
          </a:xfrm>
        </p:grpSpPr>
        <p:sp>
          <p:nvSpPr>
            <p:cNvPr id="17" name="Title 13">
              <a:extLst>
                <a:ext uri="{FF2B5EF4-FFF2-40B4-BE49-F238E27FC236}">
                  <a16:creationId xmlns:a16="http://schemas.microsoft.com/office/drawing/2014/main" id="{0D7CB822-8C15-4E9F-B680-49555A694E41}"/>
                </a:ext>
              </a:extLst>
            </p:cNvPr>
            <p:cNvSpPr txBox="1">
              <a:spLocks/>
            </p:cNvSpPr>
            <p:nvPr/>
          </p:nvSpPr>
          <p:spPr>
            <a:xfrm>
              <a:off x="85935" y="4902566"/>
              <a:ext cx="3013924" cy="78837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900" dirty="0">
                  <a:solidFill>
                    <a:schemeClr val="tx2"/>
                  </a:solidFill>
                  <a:latin typeface="Gotham" panose="02000504050000020004" pitchFamily="2" charset="0"/>
                </a:rPr>
                <a:t>A financing option that must be repaid. You need to manually accept loans</a:t>
              </a:r>
              <a:r>
                <a:rPr lang="en-US" sz="2900" dirty="0">
                  <a:solidFill>
                    <a:srgbClr val="204E6C"/>
                  </a:solidFill>
                  <a:latin typeface="Gotham" panose="02000504050000020004" pitchFamily="2" charset="0"/>
                </a:rPr>
                <a:t>.</a:t>
              </a:r>
            </a:p>
          </p:txBody>
        </p:sp>
        <p:sp>
          <p:nvSpPr>
            <p:cNvPr id="34" name="Title 13">
              <a:extLst>
                <a:ext uri="{FF2B5EF4-FFF2-40B4-BE49-F238E27FC236}">
                  <a16:creationId xmlns:a16="http://schemas.microsoft.com/office/drawing/2014/main" id="{1DB37839-574A-4DEF-9C00-1F2E705FA7F9}"/>
                </a:ext>
              </a:extLst>
            </p:cNvPr>
            <p:cNvSpPr txBox="1">
              <a:spLocks/>
            </p:cNvSpPr>
            <p:nvPr/>
          </p:nvSpPr>
          <p:spPr>
            <a:xfrm>
              <a:off x="85935" y="4540201"/>
              <a:ext cx="3013924" cy="36576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LOANS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9CDD06-C3E2-4BF8-8B23-59DEB1C86F0F}"/>
              </a:ext>
            </a:extLst>
          </p:cNvPr>
          <p:cNvGrpSpPr/>
          <p:nvPr/>
        </p:nvGrpSpPr>
        <p:grpSpPr>
          <a:xfrm>
            <a:off x="8743289" y="2934700"/>
            <a:ext cx="3013924" cy="1147228"/>
            <a:chOff x="85935" y="4543710"/>
            <a:chExt cx="3013924" cy="1147228"/>
          </a:xfrm>
        </p:grpSpPr>
        <p:sp>
          <p:nvSpPr>
            <p:cNvPr id="36" name="Title 13">
              <a:extLst>
                <a:ext uri="{FF2B5EF4-FFF2-40B4-BE49-F238E27FC236}">
                  <a16:creationId xmlns:a16="http://schemas.microsoft.com/office/drawing/2014/main" id="{0ED0CBB2-0CF4-4F93-A9A7-3888D42E0EE3}"/>
                </a:ext>
              </a:extLst>
            </p:cNvPr>
            <p:cNvSpPr txBox="1">
              <a:spLocks/>
            </p:cNvSpPr>
            <p:nvPr/>
          </p:nvSpPr>
          <p:spPr>
            <a:xfrm>
              <a:off x="85935" y="4902566"/>
              <a:ext cx="3013924" cy="78837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900" dirty="0">
                  <a:solidFill>
                    <a:schemeClr val="tx2"/>
                  </a:solidFill>
                  <a:latin typeface="Gotham" panose="02000504050000020004" pitchFamily="2" charset="0"/>
                </a:rPr>
                <a:t>Financial award used to fund student employment. You can search for jobs online.</a:t>
              </a:r>
            </a:p>
          </p:txBody>
        </p:sp>
        <p:sp>
          <p:nvSpPr>
            <p:cNvPr id="37" name="Title 13">
              <a:extLst>
                <a:ext uri="{FF2B5EF4-FFF2-40B4-BE49-F238E27FC236}">
                  <a16:creationId xmlns:a16="http://schemas.microsoft.com/office/drawing/2014/main" id="{65BAB983-F8B8-4681-86A5-CFA2473D1241}"/>
                </a:ext>
              </a:extLst>
            </p:cNvPr>
            <p:cNvSpPr txBox="1">
              <a:spLocks/>
            </p:cNvSpPr>
            <p:nvPr/>
          </p:nvSpPr>
          <p:spPr>
            <a:xfrm>
              <a:off x="85935" y="4543710"/>
              <a:ext cx="3013924" cy="36576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WORK-STUDY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086AC4-A34E-4860-936E-718ACCF02B78}"/>
              </a:ext>
            </a:extLst>
          </p:cNvPr>
          <p:cNvGrpSpPr/>
          <p:nvPr/>
        </p:nvGrpSpPr>
        <p:grpSpPr>
          <a:xfrm>
            <a:off x="434787" y="2936597"/>
            <a:ext cx="3178059" cy="1056766"/>
            <a:chOff x="85935" y="4540202"/>
            <a:chExt cx="3178059" cy="1056766"/>
          </a:xfrm>
        </p:grpSpPr>
        <p:sp>
          <p:nvSpPr>
            <p:cNvPr id="39" name="Title 13">
              <a:extLst>
                <a:ext uri="{FF2B5EF4-FFF2-40B4-BE49-F238E27FC236}">
                  <a16:creationId xmlns:a16="http://schemas.microsoft.com/office/drawing/2014/main" id="{EFEF39B8-167F-4C43-B303-A2C7C2971962}"/>
                </a:ext>
              </a:extLst>
            </p:cNvPr>
            <p:cNvSpPr txBox="1">
              <a:spLocks/>
            </p:cNvSpPr>
            <p:nvPr/>
          </p:nvSpPr>
          <p:spPr>
            <a:xfrm>
              <a:off x="250070" y="4810493"/>
              <a:ext cx="3013924" cy="78647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2"/>
                  </a:solidFill>
                  <a:latin typeface="Gotham" panose="02000504050000020004" pitchFamily="2" charset="0"/>
                </a:rPr>
                <a:t>Financial awards that do not need to be repaid.</a:t>
              </a:r>
            </a:p>
          </p:txBody>
        </p:sp>
        <p:sp>
          <p:nvSpPr>
            <p:cNvPr id="40" name="Title 13">
              <a:extLst>
                <a:ext uri="{FF2B5EF4-FFF2-40B4-BE49-F238E27FC236}">
                  <a16:creationId xmlns:a16="http://schemas.microsoft.com/office/drawing/2014/main" id="{5C5EB39D-10B1-4CDE-8FC7-D691F4BA8718}"/>
                </a:ext>
              </a:extLst>
            </p:cNvPr>
            <p:cNvSpPr txBox="1">
              <a:spLocks/>
            </p:cNvSpPr>
            <p:nvPr/>
          </p:nvSpPr>
          <p:spPr>
            <a:xfrm>
              <a:off x="85935" y="4540202"/>
              <a:ext cx="3013924" cy="36576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GRANTS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C49BB8-574C-4F5A-8983-4AAFB3F340E1}"/>
              </a:ext>
            </a:extLst>
          </p:cNvPr>
          <p:cNvGrpSpPr/>
          <p:nvPr/>
        </p:nvGrpSpPr>
        <p:grpSpPr>
          <a:xfrm>
            <a:off x="434787" y="1339989"/>
            <a:ext cx="9892796" cy="727622"/>
            <a:chOff x="434787" y="1598597"/>
            <a:chExt cx="9892796" cy="727622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536EBFCE-A62E-439E-9B2F-2923EB989A14}"/>
                </a:ext>
              </a:extLst>
            </p:cNvPr>
            <p:cNvSpPr txBox="1">
              <a:spLocks/>
            </p:cNvSpPr>
            <p:nvPr/>
          </p:nvSpPr>
          <p:spPr>
            <a:xfrm>
              <a:off x="2507544" y="1598597"/>
              <a:ext cx="7820039" cy="681447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Free Application for Federal Student Aid </a:t>
              </a:r>
            </a:p>
          </p:txBody>
        </p:sp>
        <p:sp>
          <p:nvSpPr>
            <p:cNvPr id="41" name="Title 13">
              <a:extLst>
                <a:ext uri="{FF2B5EF4-FFF2-40B4-BE49-F238E27FC236}">
                  <a16:creationId xmlns:a16="http://schemas.microsoft.com/office/drawing/2014/main" id="{CDFDD821-DCFA-4BA2-97A4-8DEC230E5BAE}"/>
                </a:ext>
              </a:extLst>
            </p:cNvPr>
            <p:cNvSpPr txBox="1">
              <a:spLocks/>
            </p:cNvSpPr>
            <p:nvPr/>
          </p:nvSpPr>
          <p:spPr>
            <a:xfrm>
              <a:off x="434787" y="1644771"/>
              <a:ext cx="2284712" cy="68144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FAFSA</a:t>
              </a:r>
            </a:p>
          </p:txBody>
        </p:sp>
      </p:grpSp>
      <p:sp>
        <p:nvSpPr>
          <p:cNvPr id="46" name="Title 13">
            <a:extLst>
              <a:ext uri="{FF2B5EF4-FFF2-40B4-BE49-F238E27FC236}">
                <a16:creationId xmlns:a16="http://schemas.microsoft.com/office/drawing/2014/main" id="{F27A9FDA-3E36-45F6-8860-41A9FE986D59}"/>
              </a:ext>
            </a:extLst>
          </p:cNvPr>
          <p:cNvSpPr txBox="1">
            <a:spLocks/>
          </p:cNvSpPr>
          <p:nvPr/>
        </p:nvSpPr>
        <p:spPr>
          <a:xfrm>
            <a:off x="434787" y="269778"/>
            <a:ext cx="6338080" cy="68693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447C"/>
                </a:solidFill>
                <a:latin typeface="Gotham" panose="02000504050000020004" pitchFamily="2" charset="0"/>
              </a:rPr>
              <a:t>Funding Your Future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AE278B-5585-48BF-AE23-C891B977DA14}"/>
              </a:ext>
            </a:extLst>
          </p:cNvPr>
          <p:cNvGrpSpPr/>
          <p:nvPr/>
        </p:nvGrpSpPr>
        <p:grpSpPr>
          <a:xfrm>
            <a:off x="5353472" y="4151626"/>
            <a:ext cx="1514647" cy="1668757"/>
            <a:chOff x="583469" y="4081393"/>
            <a:chExt cx="1351224" cy="148851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0E811C-A3A6-4AA4-A1B1-0A692B91552D}"/>
                </a:ext>
              </a:extLst>
            </p:cNvPr>
            <p:cNvGrpSpPr/>
            <p:nvPr/>
          </p:nvGrpSpPr>
          <p:grpSpPr>
            <a:xfrm>
              <a:off x="619001" y="4099866"/>
              <a:ext cx="1280160" cy="1470045"/>
              <a:chOff x="4888899" y="4970470"/>
              <a:chExt cx="1006367" cy="117063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6C7AC9C-30A3-477B-BE66-36BB9470C786}"/>
                  </a:ext>
                </a:extLst>
              </p:cNvPr>
              <p:cNvSpPr/>
              <p:nvPr/>
            </p:nvSpPr>
            <p:spPr>
              <a:xfrm>
                <a:off x="4888899" y="4970470"/>
                <a:ext cx="1006367" cy="1170639"/>
              </a:xfrm>
              <a:prstGeom prst="rect">
                <a:avLst/>
              </a:prstGeom>
              <a:solidFill>
                <a:srgbClr val="0044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7FCFD7-8F05-456A-96C3-EA9B759FC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57" t="9779" r="8624" b="9756"/>
              <a:stretch/>
            </p:blipFill>
            <p:spPr>
              <a:xfrm>
                <a:off x="4990840" y="5273673"/>
                <a:ext cx="807716" cy="792418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994EB3-F2BC-44FC-B40F-B50ED4BC7620}"/>
                </a:ext>
              </a:extLst>
            </p:cNvPr>
            <p:cNvSpPr txBox="1"/>
            <p:nvPr/>
          </p:nvSpPr>
          <p:spPr>
            <a:xfrm>
              <a:off x="583469" y="4081393"/>
              <a:ext cx="1351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Gotham Black" pitchFamily="50" charset="0"/>
                </a:rPr>
                <a:t>Learn more about financial aid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E71527EF-EA96-4D56-9722-714DEEE7F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9640" y="3970890"/>
            <a:ext cx="1374662" cy="171511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2EAB2B5E-ACF9-435A-8681-ED6A8A541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9905" y="3970890"/>
            <a:ext cx="1412455" cy="184949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FBB8387-E17D-4D90-86CF-750D18A45A89}"/>
              </a:ext>
            </a:extLst>
          </p:cNvPr>
          <p:cNvGrpSpPr/>
          <p:nvPr/>
        </p:nvGrpSpPr>
        <p:grpSpPr>
          <a:xfrm>
            <a:off x="172575" y="5851309"/>
            <a:ext cx="11846849" cy="291045"/>
            <a:chOff x="187170" y="6426048"/>
            <a:chExt cx="11846849" cy="29104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E3AE88-EDDC-44A6-9D49-96786B147487}"/>
                </a:ext>
              </a:extLst>
            </p:cNvPr>
            <p:cNvSpPr/>
            <p:nvPr/>
          </p:nvSpPr>
          <p:spPr>
            <a:xfrm>
              <a:off x="187573" y="6426049"/>
              <a:ext cx="11846446" cy="291044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7DD742E-0E97-4A28-810D-053F48A52EA0}"/>
                </a:ext>
              </a:extLst>
            </p:cNvPr>
            <p:cNvGrpSpPr/>
            <p:nvPr/>
          </p:nvGrpSpPr>
          <p:grpSpPr>
            <a:xfrm>
              <a:off x="187170" y="6426048"/>
              <a:ext cx="11832053" cy="274348"/>
              <a:chOff x="187170" y="6426048"/>
              <a:chExt cx="11832053" cy="274348"/>
            </a:xfrm>
          </p:grpSpPr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80B3CDD3-7EFA-4A02-9AFA-B91047C256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170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About MSU Denver</a:t>
                </a: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477C628C-81F9-454A-BC9E-8EF974BDD6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3679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Academics &amp; Support</a:t>
                </a:r>
              </a:p>
            </p:txBody>
          </p:sp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CAAECD4A-8BCE-4519-BFC4-20788AA739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266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Admission Requirements</a:t>
                </a:r>
              </a:p>
            </p:txBody>
          </p:sp>
          <p:sp>
            <p:nvSpPr>
              <p:cNvPr id="57" name="Title 1">
                <a:extLst>
                  <a:ext uri="{FF2B5EF4-FFF2-40B4-BE49-F238E27FC236}">
                    <a16:creationId xmlns:a16="http://schemas.microsoft.com/office/drawing/2014/main" id="{8638F159-18CB-4E40-85D6-7D52857FAC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4303" y="6426076"/>
                <a:ext cx="1691640" cy="274320"/>
              </a:xfrm>
              <a:prstGeom prst="rect">
                <a:avLst/>
              </a:prstGeom>
              <a:solidFill>
                <a:srgbClr val="D11242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Gotham" panose="02000504050000020004" pitchFamily="2" charset="0"/>
                  </a:rPr>
                  <a:t>Pay for College</a:t>
                </a:r>
              </a:p>
            </p:txBody>
          </p:sp>
          <p:sp>
            <p:nvSpPr>
              <p:cNvPr id="58" name="Title 1">
                <a:extLst>
                  <a:ext uri="{FF2B5EF4-FFF2-40B4-BE49-F238E27FC236}">
                    <a16:creationId xmlns:a16="http://schemas.microsoft.com/office/drawing/2014/main" id="{0CC6B869-E363-404D-B3D7-293B0AFD9A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758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Stay Connected </a:t>
                </a:r>
              </a:p>
            </p:txBody>
          </p:sp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C2F46561-7276-4732-9A82-6E5FB22B89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102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Student Life &amp; Athletics</a:t>
                </a:r>
              </a:p>
            </p:txBody>
          </p:sp>
          <p:sp>
            <p:nvSpPr>
              <p:cNvPr id="60" name="Title 1">
                <a:extLst>
                  <a:ext uri="{FF2B5EF4-FFF2-40B4-BE49-F238E27FC236}">
                    <a16:creationId xmlns:a16="http://schemas.microsoft.com/office/drawing/2014/main" id="{8A8C6F77-317D-41F8-B2ED-530CC3D4F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594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Classes lead to Careers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615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3">
            <a:extLst>
              <a:ext uri="{FF2B5EF4-FFF2-40B4-BE49-F238E27FC236}">
                <a16:creationId xmlns:a16="http://schemas.microsoft.com/office/drawing/2014/main" id="{7B0C396C-C1F0-48E2-A76D-A05FBEFEED39}"/>
              </a:ext>
            </a:extLst>
          </p:cNvPr>
          <p:cNvSpPr txBox="1">
            <a:spLocks/>
          </p:cNvSpPr>
          <p:nvPr/>
        </p:nvSpPr>
        <p:spPr>
          <a:xfrm>
            <a:off x="187169" y="1209439"/>
            <a:ext cx="5908831" cy="495690"/>
          </a:xfrm>
          <a:prstGeom prst="rect">
            <a:avLst/>
          </a:prstGeom>
          <a:solidFill>
            <a:srgbClr val="00447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MSU Denver Scholarship Application </a:t>
            </a:r>
          </a:p>
        </p:txBody>
      </p:sp>
      <p:sp>
        <p:nvSpPr>
          <p:cNvPr id="35" name="Title 13">
            <a:extLst>
              <a:ext uri="{FF2B5EF4-FFF2-40B4-BE49-F238E27FC236}">
                <a16:creationId xmlns:a16="http://schemas.microsoft.com/office/drawing/2014/main" id="{E9286547-A230-44F7-A0A4-DF6A0AB13BB9}"/>
              </a:ext>
            </a:extLst>
          </p:cNvPr>
          <p:cNvSpPr txBox="1">
            <a:spLocks/>
          </p:cNvSpPr>
          <p:nvPr/>
        </p:nvSpPr>
        <p:spPr>
          <a:xfrm>
            <a:off x="231902" y="1853918"/>
            <a:ext cx="5940915" cy="16634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447C"/>
                </a:solidFill>
                <a:latin typeface="Gotham" panose="02000504050000020004" pitchFamily="2" charset="0"/>
              </a:rPr>
              <a:t>Accepting applications for 2023-24 academic year. The 2024-25 application opens in December 2023.</a:t>
            </a:r>
          </a:p>
          <a:p>
            <a:endParaRPr lang="en-US" sz="2200" b="1" dirty="0">
              <a:solidFill>
                <a:srgbClr val="00447C"/>
              </a:solidFill>
              <a:latin typeface="Gotham" panose="02000504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447C"/>
                </a:solidFill>
                <a:latin typeface="Gotham" panose="02000504050000020004" pitchFamily="2" charset="0"/>
              </a:rPr>
              <a:t>One application for 270+ scholarship opportunities</a:t>
            </a:r>
          </a:p>
          <a:p>
            <a:pPr algn="ctr"/>
            <a:endParaRPr lang="en-US" sz="2400" b="1" dirty="0">
              <a:solidFill>
                <a:srgbClr val="00447C"/>
              </a:solidFill>
              <a:latin typeface="Gotham" panose="02000504050000020004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4A10E2F-177B-475D-AC5D-9F72811FBEF0}"/>
              </a:ext>
            </a:extLst>
          </p:cNvPr>
          <p:cNvSpPr txBox="1">
            <a:spLocks/>
          </p:cNvSpPr>
          <p:nvPr/>
        </p:nvSpPr>
        <p:spPr>
          <a:xfrm>
            <a:off x="794222" y="3376294"/>
            <a:ext cx="2394057" cy="829364"/>
          </a:xfrm>
          <a:prstGeom prst="rect">
            <a:avLst/>
          </a:prstGeom>
          <a:solidFill>
            <a:srgbClr val="D11242"/>
          </a:solidFill>
          <a:ln w="38100"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  <a:t>Priority Deadline</a:t>
            </a:r>
          </a:p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Gotham" panose="02000504050000020004" pitchFamily="2" charset="0"/>
              </a:rPr>
              <a:t>March 1</a:t>
            </a:r>
            <a:endParaRPr lang="en-US" sz="1400" b="1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  <p:sp>
        <p:nvSpPr>
          <p:cNvPr id="37" name="Title 13">
            <a:extLst>
              <a:ext uri="{FF2B5EF4-FFF2-40B4-BE49-F238E27FC236}">
                <a16:creationId xmlns:a16="http://schemas.microsoft.com/office/drawing/2014/main" id="{D0D7AC22-9AE1-40E7-A0CB-BB9777A7F126}"/>
              </a:ext>
            </a:extLst>
          </p:cNvPr>
          <p:cNvSpPr txBox="1">
            <a:spLocks/>
          </p:cNvSpPr>
          <p:nvPr/>
        </p:nvSpPr>
        <p:spPr>
          <a:xfrm>
            <a:off x="6944303" y="1217805"/>
            <a:ext cx="4927455" cy="495690"/>
          </a:xfrm>
          <a:prstGeom prst="rect">
            <a:avLst/>
          </a:prstGeom>
          <a:solidFill>
            <a:srgbClr val="00447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chemeClr val="bg1"/>
                </a:solidFill>
                <a:latin typeface="Gotham" panose="02000504050000020004" pitchFamily="2" charset="0"/>
              </a:rPr>
              <a:t>Raise.Me</a:t>
            </a:r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 Micro-Scholarships</a:t>
            </a:r>
          </a:p>
        </p:txBody>
      </p:sp>
      <p:sp>
        <p:nvSpPr>
          <p:cNvPr id="38" name="Title 13">
            <a:extLst>
              <a:ext uri="{FF2B5EF4-FFF2-40B4-BE49-F238E27FC236}">
                <a16:creationId xmlns:a16="http://schemas.microsoft.com/office/drawing/2014/main" id="{BDCBAA2D-1FA1-4A9F-96E4-8776C790C919}"/>
              </a:ext>
            </a:extLst>
          </p:cNvPr>
          <p:cNvSpPr txBox="1">
            <a:spLocks/>
          </p:cNvSpPr>
          <p:nvPr/>
        </p:nvSpPr>
        <p:spPr>
          <a:xfrm>
            <a:off x="184727" y="4654116"/>
            <a:ext cx="5908830" cy="495690"/>
          </a:xfrm>
          <a:prstGeom prst="rect">
            <a:avLst/>
          </a:prstGeom>
          <a:solidFill>
            <a:srgbClr val="00447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External Scholarships</a:t>
            </a:r>
          </a:p>
        </p:txBody>
      </p:sp>
      <p:sp>
        <p:nvSpPr>
          <p:cNvPr id="39" name="Title 13">
            <a:extLst>
              <a:ext uri="{FF2B5EF4-FFF2-40B4-BE49-F238E27FC236}">
                <a16:creationId xmlns:a16="http://schemas.microsoft.com/office/drawing/2014/main" id="{59A37A34-B5D4-4E08-90FF-11EAF2590726}"/>
              </a:ext>
            </a:extLst>
          </p:cNvPr>
          <p:cNvSpPr txBox="1">
            <a:spLocks/>
          </p:cNvSpPr>
          <p:nvPr/>
        </p:nvSpPr>
        <p:spPr>
          <a:xfrm>
            <a:off x="6947095" y="1877320"/>
            <a:ext cx="4782523" cy="26669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447C"/>
                </a:solidFill>
                <a:latin typeface="Gotham" panose="02000504050000020004" pitchFamily="2" charset="0"/>
              </a:rPr>
              <a:t>Earn money toward your education at MSU Denver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447C"/>
              </a:solidFill>
              <a:latin typeface="Gotham" panose="02000504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447C"/>
                </a:solidFill>
                <a:latin typeface="Gotham" panose="02000504050000020004" pitchFamily="2" charset="0"/>
              </a:rPr>
              <a:t>Complete a profile and enter updates as you complete micro-scholarship criteria and activities, such as attending college tours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00447C"/>
              </a:solidFill>
              <a:latin typeface="Gotham" panose="02000504050000020004" pitchFamily="2" charset="0"/>
            </a:endParaRPr>
          </a:p>
        </p:txBody>
      </p:sp>
      <p:sp>
        <p:nvSpPr>
          <p:cNvPr id="40" name="Title 13">
            <a:extLst>
              <a:ext uri="{FF2B5EF4-FFF2-40B4-BE49-F238E27FC236}">
                <a16:creationId xmlns:a16="http://schemas.microsoft.com/office/drawing/2014/main" id="{B1A3BE44-08B8-4C9A-B69D-15BB21D38D11}"/>
              </a:ext>
            </a:extLst>
          </p:cNvPr>
          <p:cNvSpPr txBox="1">
            <a:spLocks/>
          </p:cNvSpPr>
          <p:nvPr/>
        </p:nvSpPr>
        <p:spPr>
          <a:xfrm>
            <a:off x="231902" y="5135868"/>
            <a:ext cx="5864097" cy="74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Gotham" panose="02000504050000020004" pitchFamily="2" charset="0"/>
              </a:rPr>
              <a:t>Additional opportunities to help fund your education</a:t>
            </a:r>
          </a:p>
        </p:txBody>
      </p:sp>
      <p:sp>
        <p:nvSpPr>
          <p:cNvPr id="52" name="Title 13">
            <a:extLst>
              <a:ext uri="{FF2B5EF4-FFF2-40B4-BE49-F238E27FC236}">
                <a16:creationId xmlns:a16="http://schemas.microsoft.com/office/drawing/2014/main" id="{38C9A2F5-16CE-4FE3-9183-C868A755E474}"/>
              </a:ext>
            </a:extLst>
          </p:cNvPr>
          <p:cNvSpPr txBox="1">
            <a:spLocks/>
          </p:cNvSpPr>
          <p:nvPr/>
        </p:nvSpPr>
        <p:spPr>
          <a:xfrm>
            <a:off x="184727" y="325979"/>
            <a:ext cx="4655978" cy="68693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447C"/>
                </a:solidFill>
                <a:latin typeface="Gotham" panose="02000504050000020004" pitchFamily="2" charset="0"/>
              </a:rPr>
              <a:t> Scholarships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AFA667-C461-4831-9917-E4A664B958A6}"/>
              </a:ext>
            </a:extLst>
          </p:cNvPr>
          <p:cNvGrpSpPr/>
          <p:nvPr/>
        </p:nvGrpSpPr>
        <p:grpSpPr>
          <a:xfrm>
            <a:off x="8913890" y="4622579"/>
            <a:ext cx="1280410" cy="1141956"/>
            <a:chOff x="5027725" y="5229835"/>
            <a:chExt cx="783738" cy="7807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CB4C61-F581-4E00-91C4-AFDDDA56B8D8}"/>
                </a:ext>
              </a:extLst>
            </p:cNvPr>
            <p:cNvSpPr/>
            <p:nvPr/>
          </p:nvSpPr>
          <p:spPr>
            <a:xfrm>
              <a:off x="5027725" y="5229835"/>
              <a:ext cx="783738" cy="780716"/>
            </a:xfrm>
            <a:prstGeom prst="rect">
              <a:avLst/>
            </a:prstGeom>
            <a:solidFill>
              <a:srgbClr val="D11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B742F9-E5E0-4F3A-BF0D-1D11AB9BB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7" t="9779" r="8624" b="9756"/>
            <a:stretch/>
          </p:blipFill>
          <p:spPr>
            <a:xfrm>
              <a:off x="5097831" y="5305891"/>
              <a:ext cx="640491" cy="628360"/>
            </a:xfrm>
            <a:prstGeom prst="rect">
              <a:avLst/>
            </a:prstGeom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E7316021-7EAE-4B67-8160-17E0D3921DD3}"/>
              </a:ext>
            </a:extLst>
          </p:cNvPr>
          <p:cNvSpPr txBox="1">
            <a:spLocks/>
          </p:cNvSpPr>
          <p:nvPr/>
        </p:nvSpPr>
        <p:spPr>
          <a:xfrm>
            <a:off x="7378574" y="4037847"/>
            <a:ext cx="4351043" cy="803766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D11242"/>
                </a:solidFill>
                <a:latin typeface="Gotham" panose="02000504050000020004" pitchFamily="2" charset="0"/>
              </a:rPr>
              <a:t>Create a </a:t>
            </a:r>
            <a:r>
              <a:rPr lang="en-US" sz="1600" b="1" dirty="0" err="1">
                <a:solidFill>
                  <a:srgbClr val="D11242"/>
                </a:solidFill>
                <a:latin typeface="Gotham" panose="02000504050000020004" pitchFamily="2" charset="0"/>
              </a:rPr>
              <a:t>Raise.Me</a:t>
            </a:r>
            <a:r>
              <a:rPr lang="en-US" sz="1600" b="1" dirty="0">
                <a:solidFill>
                  <a:srgbClr val="D11242"/>
                </a:solidFill>
                <a:latin typeface="Gotham" panose="02000504050000020004" pitchFamily="2" charset="0"/>
              </a:rPr>
              <a:t> Account Today!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C45A618-841F-4C8F-9B12-7D961EB8A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44" y="3136152"/>
            <a:ext cx="1520408" cy="14233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28FA38-6D39-4A0A-A69B-06BFBFFFAE97}"/>
              </a:ext>
            </a:extLst>
          </p:cNvPr>
          <p:cNvGrpSpPr/>
          <p:nvPr/>
        </p:nvGrpSpPr>
        <p:grpSpPr>
          <a:xfrm>
            <a:off x="172575" y="5851309"/>
            <a:ext cx="11846849" cy="291045"/>
            <a:chOff x="187170" y="6426048"/>
            <a:chExt cx="11846849" cy="29104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B734A5-8EA6-4BAB-8464-5789CCA8EB43}"/>
                </a:ext>
              </a:extLst>
            </p:cNvPr>
            <p:cNvSpPr/>
            <p:nvPr/>
          </p:nvSpPr>
          <p:spPr>
            <a:xfrm>
              <a:off x="187573" y="6426049"/>
              <a:ext cx="11846446" cy="291044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CF6EACC-3CCD-465A-97C1-0EFC9A1655B2}"/>
                </a:ext>
              </a:extLst>
            </p:cNvPr>
            <p:cNvGrpSpPr/>
            <p:nvPr/>
          </p:nvGrpSpPr>
          <p:grpSpPr>
            <a:xfrm>
              <a:off x="187170" y="6426048"/>
              <a:ext cx="11832053" cy="274348"/>
              <a:chOff x="187170" y="6426048"/>
              <a:chExt cx="11832053" cy="274348"/>
            </a:xfrm>
          </p:grpSpPr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7F924589-3198-4232-9D56-EB0CEDC3E8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170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About MSU Denver</a:t>
                </a:r>
              </a:p>
            </p:txBody>
          </p:sp>
          <p:sp>
            <p:nvSpPr>
              <p:cNvPr id="32" name="Title 1">
                <a:extLst>
                  <a:ext uri="{FF2B5EF4-FFF2-40B4-BE49-F238E27FC236}">
                    <a16:creationId xmlns:a16="http://schemas.microsoft.com/office/drawing/2014/main" id="{E549AD47-BD49-4306-B802-95EC4D6DC7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3679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Academics &amp; Support</a:t>
                </a:r>
              </a:p>
            </p:txBody>
          </p:sp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902052A9-073F-43E3-A1BE-7AFF1A1208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266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Admission Requirements</a:t>
                </a:r>
              </a:p>
            </p:txBody>
          </p:sp>
          <p:sp>
            <p:nvSpPr>
              <p:cNvPr id="51" name="Title 1">
                <a:extLst>
                  <a:ext uri="{FF2B5EF4-FFF2-40B4-BE49-F238E27FC236}">
                    <a16:creationId xmlns:a16="http://schemas.microsoft.com/office/drawing/2014/main" id="{AEBCF645-EF58-41AD-A21B-62F96C285F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4303" y="6426076"/>
                <a:ext cx="1691640" cy="274320"/>
              </a:xfrm>
              <a:prstGeom prst="rect">
                <a:avLst/>
              </a:prstGeom>
              <a:solidFill>
                <a:srgbClr val="D11242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Gotham" panose="02000504050000020004" pitchFamily="2" charset="0"/>
                  </a:rPr>
                  <a:t>Pay for College</a:t>
                </a:r>
              </a:p>
            </p:txBody>
          </p:sp>
          <p:sp>
            <p:nvSpPr>
              <p:cNvPr id="53" name="Title 1">
                <a:extLst>
                  <a:ext uri="{FF2B5EF4-FFF2-40B4-BE49-F238E27FC236}">
                    <a16:creationId xmlns:a16="http://schemas.microsoft.com/office/drawing/2014/main" id="{5FC723FF-1886-4856-A22F-A182CB4B61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758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Stay Connected </a:t>
                </a:r>
              </a:p>
            </p:txBody>
          </p:sp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5B89349B-9CDF-404D-B307-4732CFAE93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102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Student Life &amp; Athletics</a:t>
                </a: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0A5D1714-B2A4-44D1-9595-74F2A145CD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594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Classes lead to Careers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937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8AEC11-49C3-4C1C-A85C-71883637D234}"/>
              </a:ext>
            </a:extLst>
          </p:cNvPr>
          <p:cNvSpPr txBox="1"/>
          <p:nvPr/>
        </p:nvSpPr>
        <p:spPr>
          <a:xfrm>
            <a:off x="-1" y="340086"/>
            <a:ext cx="3212059" cy="2862322"/>
          </a:xfrm>
          <a:prstGeom prst="rect">
            <a:avLst/>
          </a:prstGeom>
          <a:solidFill>
            <a:srgbClr val="D1124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You have a DREAM.</a:t>
            </a:r>
          </a:p>
          <a:p>
            <a:pPr algn="r"/>
            <a:endParaRPr lang="en-US" sz="3600" b="1" dirty="0">
              <a:solidFill>
                <a:schemeClr val="bg1"/>
              </a:solidFill>
              <a:latin typeface="Gotham" panose="02000504050000020004" pitchFamily="2" charset="0"/>
            </a:endParaRPr>
          </a:p>
          <a:p>
            <a:pPr algn="r"/>
            <a:r>
              <a:rPr 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We’ll make it POSSIBLE.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DD453-BB2A-4CEB-8979-0826EBDA9FE1}"/>
              </a:ext>
            </a:extLst>
          </p:cNvPr>
          <p:cNvSpPr txBox="1"/>
          <p:nvPr/>
        </p:nvSpPr>
        <p:spPr>
          <a:xfrm>
            <a:off x="3212259" y="5472540"/>
            <a:ext cx="2606040" cy="367582"/>
          </a:xfrm>
          <a:prstGeom prst="rect">
            <a:avLst/>
          </a:prstGeom>
          <a:solidFill>
            <a:srgbClr val="0044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otham" panose="02000504050000020004" pitchFamily="2" charset="0"/>
              </a:rPr>
              <a:t>330 Business Partners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59C09E-274A-46EE-84A6-4B80F05925C9}"/>
              </a:ext>
            </a:extLst>
          </p:cNvPr>
          <p:cNvGrpSpPr/>
          <p:nvPr/>
        </p:nvGrpSpPr>
        <p:grpSpPr>
          <a:xfrm>
            <a:off x="179973" y="5862116"/>
            <a:ext cx="11832053" cy="274348"/>
            <a:chOff x="187170" y="6426048"/>
            <a:chExt cx="11832053" cy="27434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6DD27BE6-E39C-4EF4-B7D0-35DB1FFCB87E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2968659-4114-4AD9-9557-45FB4A522A3C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25E9DC5C-D7E6-4B52-8912-D738F7545C94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64083C0-4A1C-4785-9FEF-6F21018ADACC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2DF6864B-80F3-4B05-9692-772253FC3FFE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492AAFC7-92ED-4B8A-AB23-452AD7FCAC95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FE6F2093-B2D1-4B74-BE45-6241B42E33DD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BF89AEE-882A-407E-AF8E-F045A9624370}"/>
              </a:ext>
            </a:extLst>
          </p:cNvPr>
          <p:cNvSpPr txBox="1"/>
          <p:nvPr/>
        </p:nvSpPr>
        <p:spPr>
          <a:xfrm>
            <a:off x="6276344" y="5467109"/>
            <a:ext cx="2604684" cy="367582"/>
          </a:xfrm>
          <a:prstGeom prst="rect">
            <a:avLst/>
          </a:prstGeom>
          <a:solidFill>
            <a:srgbClr val="0044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otham" panose="02000504050000020004" pitchFamily="2" charset="0"/>
              </a:rPr>
              <a:t>Service 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7EF896-5AE7-4578-BBCA-C62FA4C6661F}"/>
              </a:ext>
            </a:extLst>
          </p:cNvPr>
          <p:cNvSpPr txBox="1"/>
          <p:nvPr/>
        </p:nvSpPr>
        <p:spPr>
          <a:xfrm>
            <a:off x="229070" y="5469313"/>
            <a:ext cx="2606040" cy="367582"/>
          </a:xfrm>
          <a:prstGeom prst="rect">
            <a:avLst/>
          </a:prstGeom>
          <a:solidFill>
            <a:srgbClr val="0044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otham" panose="02000504050000020004" pitchFamily="2" charset="0"/>
              </a:rPr>
              <a:t>Earn &amp; Learn Program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4E7DC6-3BBD-48D7-B3C0-DBA78B43B7EC}"/>
              </a:ext>
            </a:extLst>
          </p:cNvPr>
          <p:cNvSpPr txBox="1"/>
          <p:nvPr/>
        </p:nvSpPr>
        <p:spPr>
          <a:xfrm>
            <a:off x="4966636" y="797060"/>
            <a:ext cx="70623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>
                <a:solidFill>
                  <a:schemeClr val="tx2"/>
                </a:solidFill>
                <a:latin typeface="Gotham" panose="02000504050000020004" pitchFamily="2" charset="0"/>
              </a:rPr>
              <a:t>Career Assessment</a:t>
            </a:r>
          </a:p>
          <a:p>
            <a:pPr algn="r"/>
            <a:r>
              <a:rPr lang="en-US" sz="2600" b="1" dirty="0">
                <a:solidFill>
                  <a:schemeClr val="tx2"/>
                </a:solidFill>
                <a:latin typeface="Gotham" panose="02000504050000020004" pitchFamily="2" charset="0"/>
              </a:rPr>
              <a:t>Exploratory Advising</a:t>
            </a:r>
          </a:p>
          <a:p>
            <a:pPr algn="r"/>
            <a:r>
              <a:rPr lang="en-US" sz="2600" b="1" dirty="0">
                <a:solidFill>
                  <a:schemeClr val="tx2"/>
                </a:solidFill>
                <a:latin typeface="Gotham" panose="02000504050000020004" pitchFamily="2" charset="0"/>
              </a:rPr>
              <a:t>Student Employment</a:t>
            </a:r>
          </a:p>
          <a:p>
            <a:pPr algn="r"/>
            <a:r>
              <a:rPr lang="en-US" sz="2600" b="1" dirty="0">
                <a:solidFill>
                  <a:schemeClr val="tx2"/>
                </a:solidFill>
                <a:latin typeface="Gotham" panose="02000504050000020004" pitchFamily="2" charset="0"/>
              </a:rPr>
              <a:t>Internship Search &amp; Support</a:t>
            </a:r>
          </a:p>
          <a:p>
            <a:pPr algn="r"/>
            <a:r>
              <a:rPr lang="en-US" sz="2600" b="1" dirty="0">
                <a:solidFill>
                  <a:schemeClr val="tx2"/>
                </a:solidFill>
                <a:latin typeface="Gotham" panose="02000504050000020004" pitchFamily="2" charset="0"/>
              </a:rPr>
              <a:t>Scholarship Support and Retention</a:t>
            </a:r>
          </a:p>
          <a:p>
            <a:pPr algn="r"/>
            <a:r>
              <a:rPr lang="en-US" sz="2600" b="1" dirty="0">
                <a:solidFill>
                  <a:schemeClr val="tx2"/>
                </a:solidFill>
                <a:latin typeface="Gotham" panose="02000504050000020004" pitchFamily="2" charset="0"/>
              </a:rPr>
              <a:t>Graduate School Application Support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631894-9D2E-42C6-AA5F-D3A93002BF71}"/>
              </a:ext>
            </a:extLst>
          </p:cNvPr>
          <p:cNvSpPr txBox="1"/>
          <p:nvPr/>
        </p:nvSpPr>
        <p:spPr>
          <a:xfrm>
            <a:off x="5062889" y="340086"/>
            <a:ext cx="7129112" cy="523220"/>
          </a:xfrm>
          <a:prstGeom prst="rect">
            <a:avLst/>
          </a:prstGeom>
          <a:solidFill>
            <a:srgbClr val="D1124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otham" panose="02000504050000020004" pitchFamily="2" charset="0"/>
              </a:rPr>
              <a:t>           Classroom to Career (C2) Hub 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36F3AE-C4E2-4AC1-BE91-9A9FD3EB472B}"/>
              </a:ext>
            </a:extLst>
          </p:cNvPr>
          <p:cNvSpPr txBox="1"/>
          <p:nvPr/>
        </p:nvSpPr>
        <p:spPr>
          <a:xfrm>
            <a:off x="9339074" y="5480268"/>
            <a:ext cx="2604684" cy="367582"/>
          </a:xfrm>
          <a:prstGeom prst="rect">
            <a:avLst/>
          </a:prstGeom>
          <a:solidFill>
            <a:srgbClr val="0044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otham" panose="02000504050000020004" pitchFamily="2" charset="0"/>
              </a:rPr>
              <a:t>Real-world Solutions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A8C08A-2B1A-4FCC-87CE-C88518335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4316" b="7008"/>
          <a:stretch/>
        </p:blipFill>
        <p:spPr>
          <a:xfrm>
            <a:off x="9319587" y="3586718"/>
            <a:ext cx="2624171" cy="1657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6EA353-D254-40F8-958F-2D733E691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81" y="3576351"/>
            <a:ext cx="2502056" cy="16680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E2D535-8C73-4C94-8226-B2A6A54041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r="6187"/>
          <a:stretch/>
        </p:blipFill>
        <p:spPr>
          <a:xfrm>
            <a:off x="3285647" y="3559252"/>
            <a:ext cx="2459263" cy="1685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E10518-26BA-4D30-9B86-DFA5C4F2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1" y="3559251"/>
            <a:ext cx="2527706" cy="16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45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CD7A507-A874-49C6-8E3A-12AB92F42807}"/>
              </a:ext>
            </a:extLst>
          </p:cNvPr>
          <p:cNvSpPr/>
          <p:nvPr/>
        </p:nvSpPr>
        <p:spPr>
          <a:xfrm>
            <a:off x="196" y="0"/>
            <a:ext cx="3563059" cy="616989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ADF171-8B35-4CCF-A059-B55C2AD8C067}"/>
              </a:ext>
            </a:extLst>
          </p:cNvPr>
          <p:cNvGrpSpPr/>
          <p:nvPr/>
        </p:nvGrpSpPr>
        <p:grpSpPr>
          <a:xfrm>
            <a:off x="179973" y="6013424"/>
            <a:ext cx="11832053" cy="274348"/>
            <a:chOff x="187170" y="6426048"/>
            <a:chExt cx="11832053" cy="274348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9EDE737A-24B6-4F22-840F-BE77A0571B4F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E275570-EB77-4EC5-8BC2-2A74EB96B32D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785CFE7-458A-4918-BEB0-822008D9042D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7B2899F-1D2F-4C47-A3B1-2BBF1475AB1F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599A7CD-A114-47E6-B3FD-0C5D434712E6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912C2EB0-1D4C-4950-9E23-ADECE75B5A1C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D3FAD1F-0FDC-4F42-B8B7-B429FC66F598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2AB713-B1D8-4420-B4F7-7EEB94228E49}"/>
              </a:ext>
            </a:extLst>
          </p:cNvPr>
          <p:cNvGrpSpPr/>
          <p:nvPr/>
        </p:nvGrpSpPr>
        <p:grpSpPr>
          <a:xfrm>
            <a:off x="220806" y="842605"/>
            <a:ext cx="3149166" cy="2679953"/>
            <a:chOff x="4473969" y="744633"/>
            <a:chExt cx="4094480" cy="2679953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F6C9F260-DB09-4CF1-B998-33A0E533D693}"/>
                </a:ext>
              </a:extLst>
            </p:cNvPr>
            <p:cNvSpPr txBox="1">
              <a:spLocks/>
            </p:cNvSpPr>
            <p:nvPr/>
          </p:nvSpPr>
          <p:spPr>
            <a:xfrm>
              <a:off x="4473969" y="744633"/>
              <a:ext cx="4094480" cy="448725"/>
            </a:xfrm>
            <a:prstGeom prst="rect">
              <a:avLst/>
            </a:prstGeom>
            <a:solidFill>
              <a:srgbClr val="D11242"/>
            </a:solidFill>
            <a:ln w="38100">
              <a:noFill/>
            </a:ln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Top 10 Industries of </a:t>
              </a:r>
            </a:p>
            <a:p>
              <a:pPr algn="ctr">
                <a:lnSpc>
                  <a:spcPct val="10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MSU Denver Alumni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644275C8-34AD-4419-857F-2A14D1B7A937}"/>
                </a:ext>
              </a:extLst>
            </p:cNvPr>
            <p:cNvSpPr txBox="1">
              <a:spLocks/>
            </p:cNvSpPr>
            <p:nvPr/>
          </p:nvSpPr>
          <p:spPr>
            <a:xfrm>
              <a:off x="4473970" y="1188132"/>
              <a:ext cx="4094479" cy="2236454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Consulting Services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Consumer Products / Retail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Education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Financial Services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Government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Health Care / Pharmacology / Biotechnology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Hospitality / Tourism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Nonprofit Organizations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Technology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Transportation</a:t>
              </a:r>
              <a:endParaRPr lang="en-US" sz="1400" b="1" dirty="0">
                <a:solidFill>
                  <a:schemeClr val="bg1"/>
                </a:solidFill>
                <a:latin typeface="Gotham Light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2D71F0-AA29-4B9E-A3AF-05A8B7FFB70E}"/>
              </a:ext>
            </a:extLst>
          </p:cNvPr>
          <p:cNvGrpSpPr/>
          <p:nvPr/>
        </p:nvGrpSpPr>
        <p:grpSpPr>
          <a:xfrm>
            <a:off x="220805" y="3475897"/>
            <a:ext cx="3149167" cy="2584189"/>
            <a:chOff x="8341040" y="489271"/>
            <a:chExt cx="3936311" cy="3895936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9C041F80-DF53-4741-98AA-B4A219094B99}"/>
                </a:ext>
              </a:extLst>
            </p:cNvPr>
            <p:cNvSpPr txBox="1">
              <a:spLocks/>
            </p:cNvSpPr>
            <p:nvPr/>
          </p:nvSpPr>
          <p:spPr>
            <a:xfrm>
              <a:off x="8341040" y="489271"/>
              <a:ext cx="3936311" cy="676500"/>
            </a:xfrm>
            <a:prstGeom prst="rect">
              <a:avLst/>
            </a:prstGeom>
            <a:solidFill>
              <a:srgbClr val="D11242"/>
            </a:solidFill>
            <a:ln w="38100"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Top 10 Employers of </a:t>
              </a:r>
            </a:p>
            <a:p>
              <a:pPr algn="ctr">
                <a:lnSpc>
                  <a:spcPct val="10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MSU Denver Alumni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8E6C3F45-04B4-4BBF-BDC3-6668097B4787}"/>
                </a:ext>
              </a:extLst>
            </p:cNvPr>
            <p:cNvSpPr txBox="1">
              <a:spLocks/>
            </p:cNvSpPr>
            <p:nvPr/>
          </p:nvSpPr>
          <p:spPr>
            <a:xfrm>
              <a:off x="8341040" y="1165771"/>
              <a:ext cx="3936311" cy="3219436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200" b="1" dirty="0" err="1">
                  <a:solidFill>
                    <a:schemeClr val="bg1"/>
                  </a:solidFill>
                  <a:latin typeface="Gotham Light" pitchFamily="50" charset="0"/>
                </a:rPr>
                <a:t>Centura</a:t>
              </a: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 Health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Charles Schwab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Children’s Hospital Colorado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City and County of Denver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Denver Health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Denver Public Schools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Dish Network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Kaiser Permanente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Gotham Light" pitchFamily="50" charset="0"/>
                </a:rPr>
                <a:t>Lockheed Martin</a:t>
              </a:r>
            </a:p>
            <a:p>
              <a:pPr algn="ctr">
                <a:lnSpc>
                  <a:spcPct val="100000"/>
                </a:lnSpc>
              </a:pPr>
              <a:r>
                <a:rPr lang="en-US" sz="1200" b="1" dirty="0" err="1">
                  <a:solidFill>
                    <a:schemeClr val="bg1"/>
                  </a:solidFill>
                  <a:latin typeface="Gotham Light" pitchFamily="50" charset="0"/>
                </a:rPr>
                <a:t>UCHealth</a:t>
              </a:r>
              <a:endParaRPr lang="en-US" sz="1200" b="1" dirty="0">
                <a:solidFill>
                  <a:schemeClr val="bg1"/>
                </a:solidFill>
                <a:latin typeface="Gotham Light" pitchFamily="5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962261-1063-42B5-BC8D-887B1E38DE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175" y="189427"/>
            <a:ext cx="2879087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C082B7-7080-4996-BCCE-E4246005B4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13" y="2223354"/>
            <a:ext cx="2877249" cy="166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3456A9-7C17-4DC3-9622-F692F924B9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619" y="4210453"/>
            <a:ext cx="2877643" cy="165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28E31C1-B7E1-44AF-8AD9-71DD5E18766D}"/>
              </a:ext>
            </a:extLst>
          </p:cNvPr>
          <p:cNvSpPr txBox="1"/>
          <p:nvPr/>
        </p:nvSpPr>
        <p:spPr>
          <a:xfrm>
            <a:off x="7493870" y="584282"/>
            <a:ext cx="4698130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b="1" dirty="0" err="1">
                <a:latin typeface="Gotham" panose="02000504050000020004" pitchFamily="2" charset="0"/>
              </a:rPr>
              <a:t>Fetien</a:t>
            </a:r>
            <a:r>
              <a:rPr lang="en-US" sz="1700" b="1" dirty="0">
                <a:latin typeface="Gotham" panose="02000504050000020004" pitchFamily="2" charset="0"/>
              </a:rPr>
              <a:t> </a:t>
            </a:r>
            <a:r>
              <a:rPr lang="en-US" sz="1700" b="1" dirty="0" err="1">
                <a:latin typeface="Gotham" panose="02000504050000020004" pitchFamily="2" charset="0"/>
              </a:rPr>
              <a:t>Gebre</a:t>
            </a:r>
            <a:r>
              <a:rPr lang="en-US" sz="1700" b="1" dirty="0">
                <a:latin typeface="Gotham" panose="02000504050000020004" pitchFamily="2" charset="0"/>
              </a:rPr>
              <a:t>-Michael</a:t>
            </a:r>
          </a:p>
          <a:p>
            <a:r>
              <a:rPr lang="en-US" sz="1700" dirty="0">
                <a:latin typeface="Gotham" panose="02000504050000020004" pitchFamily="2" charset="0"/>
              </a:rPr>
              <a:t>Business Marketing, 2014</a:t>
            </a:r>
          </a:p>
          <a:p>
            <a:r>
              <a:rPr lang="en-US" sz="1700" dirty="0" err="1">
                <a:latin typeface="Gotham" panose="02000504050000020004" pitchFamily="2" charset="0"/>
              </a:rPr>
              <a:t>Konjo</a:t>
            </a:r>
            <a:r>
              <a:rPr lang="en-US" sz="1700" dirty="0">
                <a:latin typeface="Gotham" panose="02000504050000020004" pitchFamily="2" charset="0"/>
              </a:rPr>
              <a:t> Catering &amp; Food Truck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305C52-8BCB-43F4-B0C4-6C0E7FE1010E}"/>
              </a:ext>
            </a:extLst>
          </p:cNvPr>
          <p:cNvSpPr txBox="1"/>
          <p:nvPr/>
        </p:nvSpPr>
        <p:spPr>
          <a:xfrm>
            <a:off x="7493674" y="4601847"/>
            <a:ext cx="4698130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Gotham" panose="02000504050000020004" pitchFamily="2" charset="0"/>
              </a:rPr>
              <a:t>Ashley Frazier</a:t>
            </a:r>
          </a:p>
          <a:p>
            <a:r>
              <a:rPr lang="en-US" sz="1700" dirty="0">
                <a:latin typeface="Gotham" panose="02000504050000020004" pitchFamily="2" charset="0"/>
              </a:rPr>
              <a:t>Fine Arts, 2012</a:t>
            </a:r>
          </a:p>
          <a:p>
            <a:r>
              <a:rPr lang="en-US" sz="1700" dirty="0">
                <a:latin typeface="Gotham" panose="02000504050000020004" pitchFamily="2" charset="0"/>
              </a:rPr>
              <a:t>Meow Wolf Convergence Station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007B9-B8AC-40D7-B2BA-F56899B6936A}"/>
              </a:ext>
            </a:extLst>
          </p:cNvPr>
          <p:cNvSpPr txBox="1"/>
          <p:nvPr/>
        </p:nvSpPr>
        <p:spPr>
          <a:xfrm>
            <a:off x="7493870" y="2551837"/>
            <a:ext cx="4698130" cy="877163"/>
          </a:xfrm>
          <a:prstGeom prst="rect">
            <a:avLst/>
          </a:prstGeom>
          <a:solidFill>
            <a:srgbClr val="D11242"/>
          </a:solidFill>
        </p:spPr>
        <p:txBody>
          <a:bodyPr wrap="square" rtlCol="0">
            <a:spAutoFit/>
          </a:bodyPr>
          <a:lstStyle/>
          <a:p>
            <a:r>
              <a:rPr lang="en-US" sz="1700" b="1" dirty="0" err="1">
                <a:solidFill>
                  <a:schemeClr val="bg1"/>
                </a:solidFill>
                <a:latin typeface="Gotham" panose="02000504050000020004" pitchFamily="2" charset="0"/>
              </a:rPr>
              <a:t>Hamant</a:t>
            </a:r>
            <a:r>
              <a:rPr lang="en-US" sz="1700" b="1" dirty="0">
                <a:solidFill>
                  <a:schemeClr val="bg1"/>
                </a:solidFill>
                <a:latin typeface="Gotham" panose="02000504050000020004" pitchFamily="2" charset="0"/>
              </a:rPr>
              <a:t> Patel and Matt </a:t>
            </a:r>
            <a:r>
              <a:rPr lang="en-US" sz="1700" b="1" dirty="0" err="1">
                <a:solidFill>
                  <a:schemeClr val="bg1"/>
                </a:solidFill>
                <a:latin typeface="Gotham" panose="02000504050000020004" pitchFamily="2" charset="0"/>
              </a:rPr>
              <a:t>Maley</a:t>
            </a:r>
            <a:endParaRPr lang="en-US" sz="1700" b="1" dirty="0">
              <a:solidFill>
                <a:schemeClr val="bg1"/>
              </a:solidFill>
              <a:latin typeface="Gotham" panose="02000504050000020004" pitchFamily="2" charset="0"/>
            </a:endParaRPr>
          </a:p>
          <a:p>
            <a:r>
              <a:rPr lang="en-US" sz="1700" dirty="0">
                <a:solidFill>
                  <a:schemeClr val="bg1"/>
                </a:solidFill>
                <a:latin typeface="Gotham" panose="02000504050000020004" pitchFamily="2" charset="0"/>
              </a:rPr>
              <a:t>Business, 1990 and 2006</a:t>
            </a:r>
          </a:p>
          <a:p>
            <a:r>
              <a:rPr lang="en-US" sz="1700" dirty="0">
                <a:solidFill>
                  <a:schemeClr val="bg1"/>
                </a:solidFill>
                <a:latin typeface="Gotham" panose="02000504050000020004" pitchFamily="2" charset="0"/>
              </a:rPr>
              <a:t>Element Hotels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100AE-55D5-45E9-BF50-60B40244AC9D}"/>
              </a:ext>
            </a:extLst>
          </p:cNvPr>
          <p:cNvSpPr txBox="1"/>
          <p:nvPr/>
        </p:nvSpPr>
        <p:spPr>
          <a:xfrm>
            <a:off x="800657" y="284780"/>
            <a:ext cx="33885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Gotham" panose="02000504050000020004" pitchFamily="2" charset="0"/>
              </a:rPr>
              <a:t>105,000+ Alumni</a:t>
            </a: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35A394-AC56-46BF-BA34-191CC2852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6" y="18942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43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794317-2303-4B1D-9E27-66054ED17E03}"/>
              </a:ext>
            </a:extLst>
          </p:cNvPr>
          <p:cNvGrpSpPr/>
          <p:nvPr/>
        </p:nvGrpSpPr>
        <p:grpSpPr>
          <a:xfrm>
            <a:off x="179970" y="5841584"/>
            <a:ext cx="11832053" cy="274348"/>
            <a:chOff x="187170" y="6426048"/>
            <a:chExt cx="11832053" cy="274348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BF7685F-C5A3-41EE-A59E-054CD0C76B86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847B19B9-0666-4217-A7F7-12FDFA15EE5D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ED2B847-4A39-4CC4-A5F3-A8ABF4D3113B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729B828-B58D-4589-A446-EF98E9814E0E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9938A64-1479-4DB8-B501-E962E892E9FE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F404DB87-1232-4B8D-AC99-E304164C81E5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BD5B92C-05C3-4085-9DE6-3032884BC48A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tx2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973AA9D-0FBD-41FE-A8C7-775867C63CED}"/>
              </a:ext>
            </a:extLst>
          </p:cNvPr>
          <p:cNvSpPr txBox="1">
            <a:spLocks/>
          </p:cNvSpPr>
          <p:nvPr/>
        </p:nvSpPr>
        <p:spPr>
          <a:xfrm>
            <a:off x="473527" y="355496"/>
            <a:ext cx="11244943" cy="798747"/>
          </a:xfrm>
          <a:prstGeom prst="rect">
            <a:avLst/>
          </a:prstGeom>
          <a:ln w="101600">
            <a:solidFill>
              <a:srgbClr val="D11242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>
                <a:latin typeface="Gotham" panose="02000504050000020004" pitchFamily="2" charset="0"/>
              </a:rPr>
              <a:t>CONNECT WITH YOUR COUNSELOR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BF7262-396B-4075-B074-301A90D59B27}"/>
              </a:ext>
            </a:extLst>
          </p:cNvPr>
          <p:cNvSpPr txBox="1"/>
          <p:nvPr/>
        </p:nvSpPr>
        <p:spPr>
          <a:xfrm>
            <a:off x="1806213" y="1654266"/>
            <a:ext cx="5201259" cy="2800767"/>
          </a:xfrm>
          <a:prstGeom prst="rect">
            <a:avLst/>
          </a:prstGeom>
          <a:solidFill>
            <a:srgbClr val="D112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Every student is assigned an Admissions Counselor to help them through the admissions process.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You can ask them questions via email, text, phone call or video meeting.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5F7DEA-A94C-48D7-979C-352C8BE81D5D}"/>
              </a:ext>
            </a:extLst>
          </p:cNvPr>
          <p:cNvSpPr txBox="1"/>
          <p:nvPr/>
        </p:nvSpPr>
        <p:spPr>
          <a:xfrm>
            <a:off x="3495368" y="4709064"/>
            <a:ext cx="5201259" cy="10156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Gotham" panose="02000504050000020004" pitchFamily="2" charset="0"/>
              </a:rPr>
              <a:t>Make sure you get your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Gotham" panose="02000504050000020004" pitchFamily="2" charset="0"/>
              </a:rPr>
              <a:t>Admission Counselor’s business card before leaving today!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DF71F7-03A5-4E47-81A4-96BD9161DC11}"/>
              </a:ext>
            </a:extLst>
          </p:cNvPr>
          <p:cNvGrpSpPr/>
          <p:nvPr/>
        </p:nvGrpSpPr>
        <p:grpSpPr>
          <a:xfrm>
            <a:off x="7537313" y="1654265"/>
            <a:ext cx="2393495" cy="2736923"/>
            <a:chOff x="10667999" y="5089653"/>
            <a:chExt cx="1351226" cy="12442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4A4650-73B1-46D3-87AD-F9D8A409F1D1}"/>
                </a:ext>
              </a:extLst>
            </p:cNvPr>
            <p:cNvGrpSpPr/>
            <p:nvPr/>
          </p:nvGrpSpPr>
          <p:grpSpPr>
            <a:xfrm>
              <a:off x="10667999" y="5089653"/>
              <a:ext cx="1351224" cy="1244244"/>
              <a:chOff x="7498025" y="4658582"/>
              <a:chExt cx="1625464" cy="170094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15AF0F-A388-43A0-928B-5E5765A11CFE}"/>
                  </a:ext>
                </a:extLst>
              </p:cNvPr>
              <p:cNvSpPr/>
              <p:nvPr/>
            </p:nvSpPr>
            <p:spPr>
              <a:xfrm>
                <a:off x="7498025" y="4658582"/>
                <a:ext cx="1625464" cy="1700944"/>
              </a:xfrm>
              <a:prstGeom prst="rect">
                <a:avLst/>
              </a:prstGeom>
              <a:solidFill>
                <a:srgbClr val="D112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22B1EAE-564D-4330-9F89-52DF732DA6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15" t="10156" r="9508" b="9878"/>
              <a:stretch/>
            </p:blipFill>
            <p:spPr>
              <a:xfrm>
                <a:off x="7765096" y="5170911"/>
                <a:ext cx="1108391" cy="1097281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61E563-4804-409E-86A8-EC2EE875634B}"/>
                </a:ext>
              </a:extLst>
            </p:cNvPr>
            <p:cNvSpPr txBox="1"/>
            <p:nvPr/>
          </p:nvSpPr>
          <p:spPr>
            <a:xfrm>
              <a:off x="10668001" y="5089653"/>
              <a:ext cx="1351224" cy="120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endParaRPr lang="en-US" sz="2400" dirty="0">
                <a:solidFill>
                  <a:schemeClr val="bg1"/>
                </a:solidFill>
                <a:latin typeface="Gotham Black" pitchFamily="50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8C2A4E-FEA7-4174-A890-7B8A1DCDD95C}"/>
              </a:ext>
            </a:extLst>
          </p:cNvPr>
          <p:cNvSpPr txBox="1"/>
          <p:nvPr/>
        </p:nvSpPr>
        <p:spPr>
          <a:xfrm>
            <a:off x="7806750" y="1771122"/>
            <a:ext cx="177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FIND YOUR COUNSELOR</a:t>
            </a:r>
          </a:p>
        </p:txBody>
      </p:sp>
    </p:spTree>
    <p:extLst>
      <p:ext uri="{BB962C8B-B14F-4D97-AF65-F5344CB8AC3E}">
        <p14:creationId xmlns:p14="http://schemas.microsoft.com/office/powerpoint/2010/main" val="423151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Changemakers Wanted">
            <a:hlinkClick r:id="" action="ppaction://media"/>
            <a:extLst>
              <a:ext uri="{FF2B5EF4-FFF2-40B4-BE49-F238E27FC236}">
                <a16:creationId xmlns:a16="http://schemas.microsoft.com/office/drawing/2014/main" id="{27275496-E3BC-9E89-9AD1-0119FF0DDA8E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5382" y="76200"/>
            <a:ext cx="1084123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973AA9D-0FBD-41FE-A8C7-775867C63CED}"/>
              </a:ext>
            </a:extLst>
          </p:cNvPr>
          <p:cNvSpPr txBox="1">
            <a:spLocks/>
          </p:cNvSpPr>
          <p:nvPr/>
        </p:nvSpPr>
        <p:spPr>
          <a:xfrm>
            <a:off x="473527" y="355496"/>
            <a:ext cx="11244943" cy="798747"/>
          </a:xfrm>
          <a:prstGeom prst="rect">
            <a:avLst/>
          </a:prstGeom>
          <a:ln w="101600">
            <a:solidFill>
              <a:srgbClr val="D11242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SAVE THE DATE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D6FB5-3B54-44BB-BEC5-E9791E9939FC}"/>
              </a:ext>
            </a:extLst>
          </p:cNvPr>
          <p:cNvSpPr txBox="1"/>
          <p:nvPr/>
        </p:nvSpPr>
        <p:spPr>
          <a:xfrm>
            <a:off x="1696795" y="4773671"/>
            <a:ext cx="350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600" dirty="0">
                <a:solidFill>
                  <a:schemeClr val="bg1"/>
                </a:solidFill>
                <a:latin typeface="Gotham" panose="02000504050000020004" pitchFamily="2" charset="0"/>
              </a:rPr>
              <a:t>SATURDAY, OCTOBER 28</a:t>
            </a:r>
            <a:br>
              <a:rPr lang="en-US" sz="2000" b="1" spc="600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sz="1600" b="1" dirty="0">
                <a:solidFill>
                  <a:schemeClr val="bg1"/>
                </a:solidFill>
                <a:latin typeface="Gotham" panose="02000504050000020004" pitchFamily="2" charset="0"/>
              </a:rPr>
              <a:t>9:00AM-12:00PM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otham" panose="02000504050000020004" pitchFamily="2" charset="0"/>
              </a:rPr>
              <a:t>(8:30 Check-in and breakfast)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B7143D-BACA-4FA5-B7A2-EF12F2DC280F}"/>
              </a:ext>
            </a:extLst>
          </p:cNvPr>
          <p:cNvGrpSpPr/>
          <p:nvPr/>
        </p:nvGrpSpPr>
        <p:grpSpPr>
          <a:xfrm>
            <a:off x="179971" y="5994550"/>
            <a:ext cx="11832053" cy="274348"/>
            <a:chOff x="187170" y="6426048"/>
            <a:chExt cx="11832053" cy="274348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8C15FCB1-3229-448F-AAA7-01DE9EDFB246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677D75BF-E8A0-45B1-88F4-E86F3A31C103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B9C4BC68-5F71-4777-B07A-9B727EAF5AEA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CBADCD0-21BC-4B08-9882-06BBD66968C3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6BE5FA91-13C2-4E46-8DE2-0D767233C3C8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4BDD4F5B-58A5-429C-A8B8-3E27E3ED0FE4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41A7B14A-7436-4A6B-BAD1-6ED3B5419FF5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EAB04B5-4EB9-4792-883E-EFB2990EBD11}"/>
              </a:ext>
            </a:extLst>
          </p:cNvPr>
          <p:cNvSpPr txBox="1"/>
          <p:nvPr/>
        </p:nvSpPr>
        <p:spPr>
          <a:xfrm>
            <a:off x="6762282" y="4804450"/>
            <a:ext cx="3732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600" dirty="0">
                <a:solidFill>
                  <a:schemeClr val="bg1"/>
                </a:solidFill>
                <a:latin typeface="Gotham" panose="02000504050000020004" pitchFamily="2" charset="0"/>
              </a:rPr>
              <a:t>EXPLORE</a:t>
            </a:r>
            <a:br>
              <a:rPr lang="en-US" sz="2000" b="1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sz="1600" b="1" dirty="0">
                <a:solidFill>
                  <a:schemeClr val="bg1"/>
                </a:solidFill>
                <a:latin typeface="Gotham" panose="02000504050000020004" pitchFamily="2" charset="0"/>
              </a:rPr>
              <a:t>Academic &amp; Resource Fair,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otham" panose="02000504050000020004" pitchFamily="2" charset="0"/>
              </a:rPr>
              <a:t>Sample Lectures, Campus Tours, and MORE!</a:t>
            </a:r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9B8AF76-8A38-4847-A923-0C28E830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1" y="1248673"/>
            <a:ext cx="10017604" cy="35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8377AD-3C66-0117-F8F5-1E2F249D0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0831"/>
            <a:ext cx="12256655" cy="6403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B5A6E-11F2-98EA-3EBA-0DAC3754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73" y="221396"/>
            <a:ext cx="6871735" cy="1325563"/>
          </a:xfrm>
        </p:spPr>
        <p:txBody>
          <a:bodyPr/>
          <a:lstStyle/>
          <a:p>
            <a:r>
              <a:rPr lang="en-US" dirty="0">
                <a:latin typeface="Gotham" panose="02000504050000020004"/>
              </a:rPr>
              <a:t>Important Dates and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857C1-6F19-B0DD-835A-626A1B3F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908" y="1546959"/>
            <a:ext cx="9962038" cy="430884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2"/>
                </a:solidFill>
                <a:latin typeface="Gotham" panose="02000504050000020004"/>
              </a:rPr>
              <a:t>Fall Open House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October 28</a:t>
            </a:r>
            <a:r>
              <a:rPr lang="en-US" baseline="30000" dirty="0">
                <a:solidFill>
                  <a:schemeClr val="tx2"/>
                </a:solidFill>
                <a:latin typeface="Gotham" panose="02000504050000020004"/>
              </a:rPr>
              <a:t>th</a:t>
            </a:r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 </a:t>
            </a:r>
          </a:p>
          <a:p>
            <a:r>
              <a:rPr lang="en-US" b="1" dirty="0">
                <a:solidFill>
                  <a:schemeClr val="tx2"/>
                </a:solidFill>
                <a:latin typeface="Gotham" panose="02000504050000020004"/>
              </a:rPr>
              <a:t>Dream.us Scholarship opens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November 1</a:t>
            </a:r>
            <a:r>
              <a:rPr lang="en-US" baseline="30000" dirty="0">
                <a:solidFill>
                  <a:schemeClr val="tx2"/>
                </a:solidFill>
                <a:latin typeface="Gotham" panose="02000504050000020004"/>
              </a:rPr>
              <a:t>st</a:t>
            </a:r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 </a:t>
            </a:r>
          </a:p>
          <a:p>
            <a:r>
              <a:rPr lang="en-US" b="1" dirty="0" err="1">
                <a:solidFill>
                  <a:schemeClr val="tx2"/>
                </a:solidFill>
                <a:latin typeface="Gotham" panose="02000504050000020004"/>
              </a:rPr>
              <a:t>Creando</a:t>
            </a:r>
            <a:r>
              <a:rPr lang="en-US" b="1" dirty="0">
                <a:solidFill>
                  <a:schemeClr val="tx2"/>
                </a:solidFill>
                <a:latin typeface="Gotham" panose="020005040500000200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Gotham" panose="02000504050000020004"/>
              </a:rPr>
              <a:t>tu</a:t>
            </a:r>
            <a:r>
              <a:rPr lang="en-US" b="1" dirty="0">
                <a:solidFill>
                  <a:schemeClr val="tx2"/>
                </a:solidFill>
                <a:latin typeface="Gotham" panose="02000504050000020004"/>
              </a:rPr>
              <a:t> Camino (Spanish Speaking Admissions event)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November 11</a:t>
            </a:r>
            <a:r>
              <a:rPr lang="en-US" baseline="30000" dirty="0">
                <a:solidFill>
                  <a:schemeClr val="tx2"/>
                </a:solidFill>
                <a:latin typeface="Gotham" panose="02000504050000020004"/>
              </a:rPr>
              <a:t>th</a:t>
            </a:r>
            <a:endParaRPr lang="en-US" dirty="0">
              <a:solidFill>
                <a:schemeClr val="tx2"/>
              </a:solidFill>
              <a:latin typeface="Gotham" panose="02000504050000020004"/>
            </a:endParaRPr>
          </a:p>
          <a:p>
            <a:r>
              <a:rPr lang="en-US" b="1" dirty="0">
                <a:solidFill>
                  <a:schemeClr val="tx2"/>
                </a:solidFill>
                <a:latin typeface="Gotham" panose="02000504050000020004"/>
              </a:rPr>
              <a:t>FAFSA and CASFA opens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December</a:t>
            </a:r>
          </a:p>
          <a:p>
            <a:r>
              <a:rPr lang="en-US" b="1" dirty="0">
                <a:solidFill>
                  <a:schemeClr val="tx2"/>
                </a:solidFill>
                <a:latin typeface="Gotham" panose="02000504050000020004"/>
              </a:rPr>
              <a:t>MSU Denver General Scholarship opens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Gotham" panose="02000504050000020004"/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229107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973AA9D-0FBD-41FE-A8C7-775867C63CED}"/>
              </a:ext>
            </a:extLst>
          </p:cNvPr>
          <p:cNvSpPr txBox="1">
            <a:spLocks/>
          </p:cNvSpPr>
          <p:nvPr/>
        </p:nvSpPr>
        <p:spPr>
          <a:xfrm>
            <a:off x="473527" y="355496"/>
            <a:ext cx="11244943" cy="798747"/>
          </a:xfrm>
          <a:prstGeom prst="rect">
            <a:avLst/>
          </a:prstGeom>
          <a:ln w="101600">
            <a:solidFill>
              <a:srgbClr val="D11242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STAY CONNECTED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D6FB5-3B54-44BB-BEC5-E9791E9939FC}"/>
              </a:ext>
            </a:extLst>
          </p:cNvPr>
          <p:cNvSpPr txBox="1"/>
          <p:nvPr/>
        </p:nvSpPr>
        <p:spPr>
          <a:xfrm>
            <a:off x="550530" y="4906893"/>
            <a:ext cx="3501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 dirty="0">
                <a:solidFill>
                  <a:schemeClr val="bg1"/>
                </a:solidFill>
                <a:latin typeface="Gotham" panose="02000504050000020004" pitchFamily="2" charset="0"/>
              </a:rPr>
              <a:t>SOCIAL MEDIA</a:t>
            </a:r>
            <a:br>
              <a:rPr lang="en-US" sz="2400" b="1" spc="600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Gotham" panose="02000504050000020004" pitchFamily="2" charset="0"/>
              </a:rPr>
              <a:t>MSUDenverAdmissions</a:t>
            </a:r>
            <a:endParaRPr lang="en-US" b="1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C3F2C3-8A40-47E0-A0EE-71BF0CA8FF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912" y="5646766"/>
            <a:ext cx="274320" cy="27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9F6D2A-B992-4D23-868D-7A993ED08A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115" y="5646766"/>
            <a:ext cx="274320" cy="274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082B16-C860-407D-A8C3-77D05958C7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722" y="5643862"/>
            <a:ext cx="274320" cy="27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3C330D-1DB6-47B4-BFC2-AFB6828E57EE}"/>
              </a:ext>
            </a:extLst>
          </p:cNvPr>
          <p:cNvSpPr txBox="1"/>
          <p:nvPr/>
        </p:nvSpPr>
        <p:spPr>
          <a:xfrm>
            <a:off x="4406843" y="4906893"/>
            <a:ext cx="3501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 dirty="0">
                <a:solidFill>
                  <a:schemeClr val="bg1"/>
                </a:solidFill>
                <a:latin typeface="Gotham" panose="02000504050000020004" pitchFamily="2" charset="0"/>
              </a:rPr>
              <a:t>EMAIL</a:t>
            </a:r>
            <a:b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admissions@msudenver.edu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DFC001-CD43-409C-B33D-596AF6EFB417}"/>
              </a:ext>
            </a:extLst>
          </p:cNvPr>
          <p:cNvSpPr txBox="1"/>
          <p:nvPr/>
        </p:nvSpPr>
        <p:spPr>
          <a:xfrm>
            <a:off x="8139764" y="4927793"/>
            <a:ext cx="3501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 dirty="0">
                <a:solidFill>
                  <a:schemeClr val="bg1"/>
                </a:solidFill>
                <a:latin typeface="Gotham" panose="02000504050000020004" pitchFamily="2" charset="0"/>
              </a:rPr>
              <a:t>PHONE</a:t>
            </a:r>
            <a:b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303-556-3058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31BB85-F6FB-40B7-A92B-682B9B48E069}"/>
              </a:ext>
            </a:extLst>
          </p:cNvPr>
          <p:cNvGrpSpPr/>
          <p:nvPr/>
        </p:nvGrpSpPr>
        <p:grpSpPr>
          <a:xfrm>
            <a:off x="473527" y="1380505"/>
            <a:ext cx="11244943" cy="3363686"/>
            <a:chOff x="473527" y="1380505"/>
            <a:chExt cx="11244943" cy="33636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018D5-1DB4-4275-8E1F-C5C436205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527" y="1380505"/>
              <a:ext cx="11244943" cy="336368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44EBC2-EF16-4654-BAE3-B3200227F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7799" y="1504436"/>
              <a:ext cx="1431410" cy="120326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B7143D-BACA-4FA5-B7A2-EF12F2DC280F}"/>
              </a:ext>
            </a:extLst>
          </p:cNvPr>
          <p:cNvGrpSpPr/>
          <p:nvPr/>
        </p:nvGrpSpPr>
        <p:grpSpPr>
          <a:xfrm>
            <a:off x="179971" y="5957069"/>
            <a:ext cx="11832053" cy="274348"/>
            <a:chOff x="187170" y="6426048"/>
            <a:chExt cx="11832053" cy="274348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8C15FCB1-3229-448F-AAA7-01DE9EDFB246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677D75BF-E8A0-45B1-88F4-E86F3A31C103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B9C4BC68-5F71-4777-B07A-9B727EAF5AEA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CBADCD0-21BC-4B08-9882-06BBD66968C3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6BE5FA91-13C2-4E46-8DE2-0D767233C3C8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4BDD4F5B-58A5-429C-A8B8-3E27E3ED0FE4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41A7B14A-7436-4A6B-BAD1-6ED3B5419FF5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26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98C8-D52C-47FD-AA29-F35953DB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82" y="157632"/>
            <a:ext cx="5206613" cy="1058055"/>
          </a:xfrm>
          <a:ln w="101600">
            <a:solidFill>
              <a:srgbClr val="D11242"/>
            </a:solidFill>
            <a:miter lim="800000"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Gotham" panose="02000504050000020004" pitchFamily="2" charset="0"/>
              </a:rPr>
              <a:t>FOUNDED IN 1965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706F3-F92A-4427-AFCA-B2FEAA3FA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7" y="1757821"/>
            <a:ext cx="5710403" cy="41260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1DF231-8111-4D60-A8A9-361324B87777}"/>
              </a:ext>
            </a:extLst>
          </p:cNvPr>
          <p:cNvSpPr txBox="1">
            <a:spLocks/>
          </p:cNvSpPr>
          <p:nvPr/>
        </p:nvSpPr>
        <p:spPr>
          <a:xfrm>
            <a:off x="312993" y="1204314"/>
            <a:ext cx="5939189" cy="55350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Gotham" panose="02000504050000020004" pitchFamily="2" charset="0"/>
              </a:rPr>
              <a:t>TRI-INSTITUTIONAL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9001F60-8909-434A-8520-9C2087A7E5D9}"/>
              </a:ext>
            </a:extLst>
          </p:cNvPr>
          <p:cNvSpPr txBox="1">
            <a:spLocks/>
          </p:cNvSpPr>
          <p:nvPr/>
        </p:nvSpPr>
        <p:spPr>
          <a:xfrm>
            <a:off x="7874773" y="2824681"/>
            <a:ext cx="4131161" cy="786806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HISPANIC-SERVING INSTITUTION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3A5095D-1D85-49A0-80A0-1EFF74A7389A}"/>
              </a:ext>
            </a:extLst>
          </p:cNvPr>
          <p:cNvSpPr txBox="1">
            <a:spLocks/>
          </p:cNvSpPr>
          <p:nvPr/>
        </p:nvSpPr>
        <p:spPr>
          <a:xfrm>
            <a:off x="7782926" y="5014747"/>
            <a:ext cx="4264646" cy="79874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#1 TRANSFER INSTITUTION </a:t>
            </a:r>
          </a:p>
          <a:p>
            <a:pPr algn="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IN COLORADO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B16382D-5FB9-41F3-952F-0D98B894E963}"/>
              </a:ext>
            </a:extLst>
          </p:cNvPr>
          <p:cNvGrpSpPr/>
          <p:nvPr/>
        </p:nvGrpSpPr>
        <p:grpSpPr>
          <a:xfrm>
            <a:off x="179973" y="6004271"/>
            <a:ext cx="11832053" cy="274348"/>
            <a:chOff x="187170" y="6426048"/>
            <a:chExt cx="11832053" cy="274348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C71D59F5-CB9C-4E6B-9F2A-243E354F88FD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9B33EFB2-AC95-4FE7-A701-42B02FE95A32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D78B2CF-76A2-42D0-9851-52D8FB031609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F9C45870-1E75-4D28-AAA1-DD2B0BFCDF1E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927AD548-4A3F-41AB-A56E-A21B1F19299B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3318B157-6908-4E10-89E8-A30698AAFA75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65289693-0A12-4E88-9D79-DF3B82A3FF48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52388AFD-B1CA-47FF-91DF-A3EE740B617B}"/>
              </a:ext>
            </a:extLst>
          </p:cNvPr>
          <p:cNvSpPr txBox="1">
            <a:spLocks/>
          </p:cNvSpPr>
          <p:nvPr/>
        </p:nvSpPr>
        <p:spPr>
          <a:xfrm>
            <a:off x="7747296" y="3914077"/>
            <a:ext cx="4264646" cy="79874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BEST FOR VETS </a:t>
            </a:r>
          </a:p>
          <a:p>
            <a:pPr algn="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Gotham" panose="02000504050000020004" pitchFamily="2" charset="0"/>
              </a:rPr>
              <a:t>YELLOW RIBBON SCHOOL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D13CC0D-9CE1-4B2C-BB62-32F93043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8886" y="2509881"/>
            <a:ext cx="1424940" cy="155507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B9F60D2-9B9B-4CC5-A6DC-5913D6C5B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8532" y="363839"/>
            <a:ext cx="1328391" cy="184177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1249B97-97F7-482F-869A-0028FB860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1963" y="404214"/>
            <a:ext cx="1424940" cy="16002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7C640B3-C0E4-4289-98E2-7A3A0FC65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237" y="4328842"/>
            <a:ext cx="1424940" cy="15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ADC94BA-2529-49F2-AF03-5988812810EC}"/>
              </a:ext>
            </a:extLst>
          </p:cNvPr>
          <p:cNvGrpSpPr/>
          <p:nvPr/>
        </p:nvGrpSpPr>
        <p:grpSpPr>
          <a:xfrm>
            <a:off x="442968" y="4644044"/>
            <a:ext cx="3606817" cy="1499190"/>
            <a:chOff x="442968" y="4422669"/>
            <a:chExt cx="3606817" cy="1499190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8CD98AEA-D13F-4DC9-888C-63076AC626E6}"/>
                </a:ext>
              </a:extLst>
            </p:cNvPr>
            <p:cNvSpPr txBox="1">
              <a:spLocks/>
            </p:cNvSpPr>
            <p:nvPr/>
          </p:nvSpPr>
          <p:spPr>
            <a:xfrm>
              <a:off x="2454084" y="4422669"/>
              <a:ext cx="1595701" cy="149919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96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21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EA0F4A10-A47F-4F2E-AE45-D0351001FC3A}"/>
                </a:ext>
              </a:extLst>
            </p:cNvPr>
            <p:cNvSpPr txBox="1">
              <a:spLocks/>
            </p:cNvSpPr>
            <p:nvPr/>
          </p:nvSpPr>
          <p:spPr>
            <a:xfrm>
              <a:off x="442968" y="4571524"/>
              <a:ext cx="1894397" cy="1201479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Gotham Light" pitchFamily="50" charset="0"/>
                </a:rPr>
                <a:t>average class size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6DAF24-E839-4BB4-B304-E20B016ACD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337" y="2699880"/>
            <a:ext cx="2880360" cy="1920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3B44E0-ADDF-4BA7-9B15-26A3415872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47" y="2699880"/>
            <a:ext cx="2880360" cy="1920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946198-222F-4B08-9A5A-213FCD17E4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875" y="2705798"/>
            <a:ext cx="2614366" cy="1920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E1A9EC-3765-4ADB-8343-FFA84544DB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109" y="2699880"/>
            <a:ext cx="2880360" cy="192024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A549FF9-B756-4FFE-80F3-B3A8CD63B78A}"/>
              </a:ext>
            </a:extLst>
          </p:cNvPr>
          <p:cNvSpPr txBox="1">
            <a:spLocks/>
          </p:cNvSpPr>
          <p:nvPr/>
        </p:nvSpPr>
        <p:spPr>
          <a:xfrm>
            <a:off x="6333569" y="4620120"/>
            <a:ext cx="2377440" cy="149919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chemeClr val="bg1"/>
                </a:solidFill>
                <a:latin typeface="Gotham" panose="02000504050000020004" pitchFamily="2" charset="0"/>
              </a:rPr>
              <a:t>19:1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1F87B32-35BF-4381-A825-5A99A9BCF0C5}"/>
              </a:ext>
            </a:extLst>
          </p:cNvPr>
          <p:cNvSpPr txBox="1">
            <a:spLocks/>
          </p:cNvSpPr>
          <p:nvPr/>
        </p:nvSpPr>
        <p:spPr>
          <a:xfrm>
            <a:off x="8615975" y="4892211"/>
            <a:ext cx="3229531" cy="120147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chemeClr val="bg1"/>
                </a:solidFill>
                <a:latin typeface="Gotham Light" pitchFamily="50" charset="0"/>
              </a:rPr>
              <a:t>student to faculty ratio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840B88-CB70-4A0E-B4BD-210D80C2D74F}"/>
              </a:ext>
            </a:extLst>
          </p:cNvPr>
          <p:cNvGrpSpPr/>
          <p:nvPr/>
        </p:nvGrpSpPr>
        <p:grpSpPr>
          <a:xfrm>
            <a:off x="187647" y="5986203"/>
            <a:ext cx="11832053" cy="274348"/>
            <a:chOff x="187170" y="6426048"/>
            <a:chExt cx="11832053" cy="274348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44F28C6C-3C7B-4DFD-8C7E-25BF999B2E96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C3D7AC6F-1666-4EB3-83B3-7064F4100066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8AB1E579-3D1B-461D-B7E1-09C2E91AE24D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A4CA73C5-C561-4922-9064-C158CA2874B2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E8E6C822-1FB1-4202-B721-5A678B567F07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3D2E60BB-C422-4836-9D85-ED19D661A71F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C33DAE75-07E4-4DBC-8B26-5D8C35875058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FCBA85-077F-4CB4-A04A-2A590777C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39" y="452784"/>
            <a:ext cx="1213414" cy="209589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A8CD1E07-DC17-4819-B7BA-85C90AC1CA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2545" y="451104"/>
            <a:ext cx="1213414" cy="2036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F69C9FE-6C73-43E3-AAF4-E68C7BD851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15851" y="451104"/>
            <a:ext cx="1213414" cy="187185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2D126C-F331-4915-9321-8B2EC6CA09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157" y="451104"/>
            <a:ext cx="1213413" cy="20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BD777A-754F-4D81-8965-FC1B7BB6C317}"/>
              </a:ext>
            </a:extLst>
          </p:cNvPr>
          <p:cNvGrpSpPr/>
          <p:nvPr/>
        </p:nvGrpSpPr>
        <p:grpSpPr>
          <a:xfrm>
            <a:off x="179973" y="5863471"/>
            <a:ext cx="11832053" cy="274348"/>
            <a:chOff x="187170" y="6426048"/>
            <a:chExt cx="11832053" cy="274348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3DCD449-9463-49EB-B6D4-775227DC3CC5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296D305-ED74-45EC-82DE-E9AF375247E5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6BBA6DD8-0E72-461C-9C3A-017D344D1F57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9A1B6A7D-24AD-4B07-958E-83C43E6CBB78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54DBBC9-46A0-4AB1-A714-D90B74E47816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CC06CFF3-B34A-437C-B07D-212CA70024A0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FAF2D1A3-CC16-493F-8AA8-33DF557BCD2B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156E5B-8B0F-4F1A-A58E-D8D38A82F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761" y="666460"/>
            <a:ext cx="2605840" cy="173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89465-B4E4-4B2A-B8D1-49FAD3CF35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186" y="640036"/>
            <a:ext cx="2606041" cy="173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60CFB4-8317-4079-A5B2-DE114AE778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74" y="657094"/>
            <a:ext cx="2606449" cy="173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527210-5D1B-4F86-9C4A-02C59EAC6A4E}"/>
              </a:ext>
            </a:extLst>
          </p:cNvPr>
          <p:cNvGrpSpPr/>
          <p:nvPr/>
        </p:nvGrpSpPr>
        <p:grpSpPr>
          <a:xfrm>
            <a:off x="536304" y="2877785"/>
            <a:ext cx="3017521" cy="2574807"/>
            <a:chOff x="4724650" y="3990085"/>
            <a:chExt cx="3017521" cy="2574807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8446557-BF77-4D2E-A214-BE2D954E8D93}"/>
                </a:ext>
              </a:extLst>
            </p:cNvPr>
            <p:cNvSpPr txBox="1">
              <a:spLocks/>
            </p:cNvSpPr>
            <p:nvPr/>
          </p:nvSpPr>
          <p:spPr>
            <a:xfrm>
              <a:off x="4724650" y="5513682"/>
              <a:ext cx="3017520" cy="1051210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 Light" pitchFamily="50" charset="0"/>
                </a:rPr>
                <a:t>of classes are taught by faculty, </a:t>
              </a:r>
              <a:br>
                <a:rPr lang="en-US" sz="1800" b="1" dirty="0">
                  <a:solidFill>
                    <a:srgbClr val="00447C"/>
                  </a:solidFill>
                  <a:latin typeface="Gotham Light" pitchFamily="50" charset="0"/>
                </a:rPr>
              </a:br>
              <a:r>
                <a:rPr lang="en-US" sz="1800" b="1" dirty="0">
                  <a:solidFill>
                    <a:srgbClr val="00447C"/>
                  </a:solidFill>
                  <a:latin typeface="Gotham Light" pitchFamily="50" charset="0"/>
                </a:rPr>
                <a:t>not teaching assistants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9F12FA2E-1C0E-4A02-B09A-C7FA2D18518B}"/>
                </a:ext>
              </a:extLst>
            </p:cNvPr>
            <p:cNvSpPr txBox="1">
              <a:spLocks/>
            </p:cNvSpPr>
            <p:nvPr/>
          </p:nvSpPr>
          <p:spPr>
            <a:xfrm>
              <a:off x="4724653" y="4685829"/>
              <a:ext cx="3017518" cy="74794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600" b="1" dirty="0">
                  <a:solidFill>
                    <a:srgbClr val="D11242"/>
                  </a:solidFill>
                  <a:latin typeface="Gotham" panose="02000504050000020004" pitchFamily="2" charset="0"/>
                </a:rPr>
                <a:t>99%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CEE44F35-2C4B-466C-80C1-CDD1673FC2C7}"/>
                </a:ext>
              </a:extLst>
            </p:cNvPr>
            <p:cNvSpPr txBox="1">
              <a:spLocks/>
            </p:cNvSpPr>
            <p:nvPr/>
          </p:nvSpPr>
          <p:spPr>
            <a:xfrm>
              <a:off x="4724651" y="3990085"/>
              <a:ext cx="3017520" cy="465658"/>
            </a:xfrm>
            <a:prstGeom prst="rect">
              <a:avLst/>
            </a:prstGeom>
            <a:solidFill>
              <a:srgbClr val="00447C"/>
            </a:solidFill>
            <a:ln w="38100">
              <a:solidFill>
                <a:schemeClr val="bg1"/>
              </a:solidFill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200" b="1" dirty="0">
                  <a:solidFill>
                    <a:schemeClr val="bg1"/>
                  </a:solidFill>
                  <a:latin typeface="Gotham Light" pitchFamily="50" charset="0"/>
                </a:rPr>
                <a:t>Class Instruction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3C73A2-EB8F-4D75-A2E4-98FC3DA2AD9C}"/>
              </a:ext>
            </a:extLst>
          </p:cNvPr>
          <p:cNvGrpSpPr/>
          <p:nvPr/>
        </p:nvGrpSpPr>
        <p:grpSpPr>
          <a:xfrm>
            <a:off x="0" y="613398"/>
            <a:ext cx="3005889" cy="1815883"/>
            <a:chOff x="0" y="613398"/>
            <a:chExt cx="3005889" cy="18158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DD1903-B535-45F7-988A-C8A870D5F94A}"/>
                </a:ext>
              </a:extLst>
            </p:cNvPr>
            <p:cNvSpPr txBox="1"/>
            <p:nvPr/>
          </p:nvSpPr>
          <p:spPr>
            <a:xfrm>
              <a:off x="274320" y="613398"/>
              <a:ext cx="2731569" cy="1815882"/>
            </a:xfrm>
            <a:prstGeom prst="rect">
              <a:avLst/>
            </a:prstGeom>
            <a:solidFill>
              <a:srgbClr val="D11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Learn from leaders in the format that’s best for you.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14B421-341C-4CA9-A249-EE39305BA5E0}"/>
                </a:ext>
              </a:extLst>
            </p:cNvPr>
            <p:cNvSpPr/>
            <p:nvPr/>
          </p:nvSpPr>
          <p:spPr>
            <a:xfrm>
              <a:off x="0" y="613399"/>
              <a:ext cx="274320" cy="1815882"/>
            </a:xfrm>
            <a:prstGeom prst="rect">
              <a:avLst/>
            </a:prstGeom>
            <a:solidFill>
              <a:srgbClr val="D11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A7C43E-9C04-4BAD-9D62-A28C1E61C7F8}"/>
              </a:ext>
            </a:extLst>
          </p:cNvPr>
          <p:cNvGrpSpPr/>
          <p:nvPr/>
        </p:nvGrpSpPr>
        <p:grpSpPr>
          <a:xfrm>
            <a:off x="8628745" y="2877785"/>
            <a:ext cx="3038278" cy="3122753"/>
            <a:chOff x="4659966" y="3155433"/>
            <a:chExt cx="3038278" cy="3122753"/>
          </a:xfrm>
        </p:grpSpPr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7DD03FC9-AE1E-489D-BD00-39460244B182}"/>
                </a:ext>
              </a:extLst>
            </p:cNvPr>
            <p:cNvSpPr txBox="1">
              <a:spLocks/>
            </p:cNvSpPr>
            <p:nvPr/>
          </p:nvSpPr>
          <p:spPr>
            <a:xfrm>
              <a:off x="4677512" y="3155433"/>
              <a:ext cx="3020732" cy="465658"/>
            </a:xfrm>
            <a:prstGeom prst="rect">
              <a:avLst/>
            </a:prstGeom>
            <a:solidFill>
              <a:srgbClr val="00447C"/>
            </a:solidFill>
            <a:ln w="38100">
              <a:solidFill>
                <a:schemeClr val="bg1"/>
              </a:solidFill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200" b="1" dirty="0">
                  <a:solidFill>
                    <a:schemeClr val="bg1"/>
                  </a:solidFill>
                  <a:latin typeface="Gotham Light" pitchFamily="50" charset="0"/>
                </a:rPr>
                <a:t>Flexible Formats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DC8E456-BA01-47B5-B36B-A23A033994A4}"/>
                </a:ext>
              </a:extLst>
            </p:cNvPr>
            <p:cNvGrpSpPr/>
            <p:nvPr/>
          </p:nvGrpSpPr>
          <p:grpSpPr>
            <a:xfrm>
              <a:off x="4659966" y="3793101"/>
              <a:ext cx="3020732" cy="949709"/>
              <a:chOff x="4649865" y="4632557"/>
              <a:chExt cx="3020732" cy="949709"/>
            </a:xfrm>
          </p:grpSpPr>
          <p:pic>
            <p:nvPicPr>
              <p:cNvPr id="6" name="Graphic 5" descr="Laptop">
                <a:extLst>
                  <a:ext uri="{FF2B5EF4-FFF2-40B4-BE49-F238E27FC236}">
                    <a16:creationId xmlns:a16="http://schemas.microsoft.com/office/drawing/2014/main" id="{6DCD8382-8D0C-4902-9F34-7D4E62EFA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03031" y="46325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aphic 17" descr="Classroom">
                <a:extLst>
                  <a:ext uri="{FF2B5EF4-FFF2-40B4-BE49-F238E27FC236}">
                    <a16:creationId xmlns:a16="http://schemas.microsoft.com/office/drawing/2014/main" id="{4A36A1D3-FBA7-49BF-995E-07EE4D67C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49865" y="466786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5" name="Graphic 34" descr="Customer review">
                <a:extLst>
                  <a:ext uri="{FF2B5EF4-FFF2-40B4-BE49-F238E27FC236}">
                    <a16:creationId xmlns:a16="http://schemas.microsoft.com/office/drawing/2014/main" id="{F7454F80-2716-4624-9E60-093C78A89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56197" y="463255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3A9456D6-4F0E-44A0-95A4-1DC298FA6D82}"/>
                </a:ext>
              </a:extLst>
            </p:cNvPr>
            <p:cNvSpPr txBox="1">
              <a:spLocks/>
            </p:cNvSpPr>
            <p:nvPr/>
          </p:nvSpPr>
          <p:spPr>
            <a:xfrm>
              <a:off x="4680724" y="4879511"/>
              <a:ext cx="3017520" cy="1398675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 Light" pitchFamily="50" charset="0"/>
                </a:rPr>
                <a:t>In-person, online or hybrid</a:t>
              </a:r>
            </a:p>
            <a:p>
              <a:pPr algn="ctr"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 Light" pitchFamily="50" charset="0"/>
                </a:rPr>
                <a:t>Daytime, evening and weekend classes</a:t>
              </a:r>
            </a:p>
            <a:p>
              <a:pPr algn="ctr">
                <a:lnSpc>
                  <a:spcPct val="100000"/>
                </a:lnSpc>
              </a:pPr>
              <a:endParaRPr lang="en-US" sz="1800" b="1" dirty="0">
                <a:solidFill>
                  <a:srgbClr val="00447C"/>
                </a:solidFill>
                <a:latin typeface="Gotham Light" pitchFamily="50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812202-3C7D-4EC8-B7F1-D4FA04A8DC8C}"/>
              </a:ext>
            </a:extLst>
          </p:cNvPr>
          <p:cNvGrpSpPr/>
          <p:nvPr/>
        </p:nvGrpSpPr>
        <p:grpSpPr>
          <a:xfrm>
            <a:off x="4534597" y="2877785"/>
            <a:ext cx="3039022" cy="2960887"/>
            <a:chOff x="8797321" y="3146770"/>
            <a:chExt cx="3039022" cy="2960887"/>
          </a:xfrm>
        </p:grpSpPr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EC401901-4BE9-46BB-96FA-9BD4277B0493}"/>
                </a:ext>
              </a:extLst>
            </p:cNvPr>
            <p:cNvSpPr txBox="1">
              <a:spLocks/>
            </p:cNvSpPr>
            <p:nvPr/>
          </p:nvSpPr>
          <p:spPr>
            <a:xfrm>
              <a:off x="8818823" y="3146770"/>
              <a:ext cx="3017520" cy="465658"/>
            </a:xfrm>
            <a:prstGeom prst="rect">
              <a:avLst/>
            </a:prstGeom>
            <a:solidFill>
              <a:srgbClr val="00447C"/>
            </a:solidFill>
            <a:ln w="38100">
              <a:solidFill>
                <a:schemeClr val="bg1"/>
              </a:solidFill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200" b="1" dirty="0">
                  <a:solidFill>
                    <a:schemeClr val="bg1"/>
                  </a:solidFill>
                  <a:latin typeface="Gotham Light" pitchFamily="50" charset="0"/>
                </a:rPr>
                <a:t>Faculty Leaders</a:t>
              </a: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067C9E85-7B01-4631-8160-75F314ED5048}"/>
                </a:ext>
              </a:extLst>
            </p:cNvPr>
            <p:cNvSpPr txBox="1">
              <a:spLocks/>
            </p:cNvSpPr>
            <p:nvPr/>
          </p:nvSpPr>
          <p:spPr>
            <a:xfrm>
              <a:off x="8797321" y="3842514"/>
              <a:ext cx="3014308" cy="226514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3400" b="1" dirty="0">
                  <a:solidFill>
                    <a:srgbClr val="00447C"/>
                  </a:solidFill>
                  <a:latin typeface="Gotham Light" pitchFamily="50" charset="0"/>
                </a:rPr>
                <a:t>National experts</a:t>
              </a:r>
            </a:p>
            <a:p>
              <a:pPr algn="ctr">
                <a:lnSpc>
                  <a:spcPct val="100000"/>
                </a:lnSpc>
              </a:pPr>
              <a:r>
                <a:rPr lang="en-US" sz="3400" b="1" dirty="0">
                  <a:solidFill>
                    <a:srgbClr val="00447C"/>
                  </a:solidFill>
                  <a:latin typeface="Gotham Light" pitchFamily="50" charset="0"/>
                </a:rPr>
                <a:t>Industry icons</a:t>
              </a:r>
            </a:p>
            <a:p>
              <a:pPr algn="ctr">
                <a:lnSpc>
                  <a:spcPct val="100000"/>
                </a:lnSpc>
              </a:pPr>
              <a:r>
                <a:rPr lang="en-US" sz="3400" b="1" dirty="0">
                  <a:solidFill>
                    <a:srgbClr val="00447C"/>
                  </a:solidFill>
                  <a:latin typeface="Gotham Light" pitchFamily="50" charset="0"/>
                </a:rPr>
                <a:t>Noted academics</a:t>
              </a:r>
            </a:p>
            <a:p>
              <a:pPr algn="ctr">
                <a:lnSpc>
                  <a:spcPct val="100000"/>
                </a:lnSpc>
              </a:pPr>
              <a:endParaRPr lang="en-US" sz="2400" b="1" dirty="0">
                <a:solidFill>
                  <a:srgbClr val="00447C"/>
                </a:solidFill>
                <a:latin typeface="Gotham Light" pitchFamily="50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400" b="1" dirty="0">
                  <a:solidFill>
                    <a:srgbClr val="D11242"/>
                  </a:solidFill>
                  <a:latin typeface="Gotham Light" pitchFamily="50" charset="0"/>
                </a:rPr>
                <a:t>Focus on hands-on learning, student success and development of the next generation of industry leaders </a:t>
              </a:r>
            </a:p>
            <a:p>
              <a:pPr algn="ctr">
                <a:lnSpc>
                  <a:spcPct val="100000"/>
                </a:lnSpc>
              </a:pPr>
              <a:endParaRPr lang="en-US" sz="2400" b="1" dirty="0">
                <a:solidFill>
                  <a:srgbClr val="00447C"/>
                </a:solidFill>
                <a:latin typeface="Gotham Light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2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015D035-08AC-4198-9A2D-E928AD0E8BB2}"/>
              </a:ext>
            </a:extLst>
          </p:cNvPr>
          <p:cNvSpPr txBox="1"/>
          <p:nvPr/>
        </p:nvSpPr>
        <p:spPr>
          <a:xfrm>
            <a:off x="2147288" y="301730"/>
            <a:ext cx="7546019" cy="707886"/>
          </a:xfrm>
          <a:prstGeom prst="rect">
            <a:avLst/>
          </a:prstGeom>
          <a:solidFill>
            <a:srgbClr val="D11242">
              <a:alpha val="77647"/>
            </a:srgbClr>
          </a:solidFill>
          <a:ln w="28575">
            <a:solidFill>
              <a:schemeClr val="bg1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otham" panose="02000504050000020004" pitchFamily="2" charset="0"/>
              </a:rPr>
              <a:t>Student Support Resources </a:t>
            </a:r>
          </a:p>
        </p:txBody>
      </p:sp>
      <p:pic>
        <p:nvPicPr>
          <p:cNvPr id="3" name="Picture 2" descr="A person standing in front of a building with signs&#10;&#10;Description automatically generated with low confidence">
            <a:extLst>
              <a:ext uri="{FF2B5EF4-FFF2-40B4-BE49-F238E27FC236}">
                <a16:creationId xmlns:a16="http://schemas.microsoft.com/office/drawing/2014/main" id="{484E46BE-3056-42DF-8AA7-34ECF610D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8"/>
          <a:stretch/>
        </p:blipFill>
        <p:spPr>
          <a:xfrm>
            <a:off x="621323" y="1443840"/>
            <a:ext cx="3941475" cy="3970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AC32E-1A8C-4DCA-B4A4-2C8E79454FE2}"/>
              </a:ext>
            </a:extLst>
          </p:cNvPr>
          <p:cNvSpPr txBox="1"/>
          <p:nvPr/>
        </p:nvSpPr>
        <p:spPr>
          <a:xfrm>
            <a:off x="4527212" y="1443841"/>
            <a:ext cx="7043465" cy="39703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Peer Mentoring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Advising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Tutoring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Faculty Office Hours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Transfer Student Success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Veteran and Military Student Services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Counseling Center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Supplemental Instructions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First-Generation Student Initiatives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Immigrant Services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College Assistance Migrant Program (CAMP)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Access Center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LGBTQ Student Resource Center</a:t>
            </a:r>
          </a:p>
          <a:p>
            <a:r>
              <a:rPr lang="en-US" sz="1800" dirty="0">
                <a:solidFill>
                  <a:schemeClr val="bg1"/>
                </a:solidFill>
                <a:latin typeface="Gotham" panose="02000504050000020004" pitchFamily="2" charset="0"/>
              </a:rPr>
              <a:t>Center for Multicultural Excellence and Inclusion (CMEI)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34E88C-2A84-4EF8-B0A4-1BCAD0EE1CD9}"/>
              </a:ext>
            </a:extLst>
          </p:cNvPr>
          <p:cNvGrpSpPr/>
          <p:nvPr/>
        </p:nvGrpSpPr>
        <p:grpSpPr>
          <a:xfrm>
            <a:off x="179973" y="5863471"/>
            <a:ext cx="11832053" cy="274348"/>
            <a:chOff x="187170" y="6426048"/>
            <a:chExt cx="11832053" cy="274348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9EDC1E50-2E4F-4EA7-8BBB-90804167BFF2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A2737E3B-039B-4427-8CD8-FF3BDCAEB03C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19F11A2-A204-45B0-AA22-20F97BA46B47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4DD590-5113-4141-8C43-A31C76286BF0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7978F4B2-1219-4F85-B806-994874D0E073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B8625378-98AA-426E-AD6A-C613A50F4047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67D819AD-C98B-43F1-928B-BE1C0518D279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494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D2B275D-EF2D-4D7B-8CE4-3AB8CF4CA87C}"/>
              </a:ext>
            </a:extLst>
          </p:cNvPr>
          <p:cNvGrpSpPr/>
          <p:nvPr/>
        </p:nvGrpSpPr>
        <p:grpSpPr>
          <a:xfrm>
            <a:off x="0" y="-161364"/>
            <a:ext cx="12192000" cy="6328248"/>
            <a:chOff x="-12265" y="-17929"/>
            <a:chExt cx="12206748" cy="68759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3AA1B2-3380-4F5C-8EAB-861F2106E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265" y="0"/>
              <a:ext cx="12204265" cy="685799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D3F738-DBF1-45F4-9B7D-A9035144A7E1}"/>
                </a:ext>
              </a:extLst>
            </p:cNvPr>
            <p:cNvSpPr/>
            <p:nvPr/>
          </p:nvSpPr>
          <p:spPr>
            <a:xfrm>
              <a:off x="2483" y="-17929"/>
              <a:ext cx="12192000" cy="6875927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5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550D218-568C-4318-AE9C-0EB2C115BF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941" y="3614280"/>
            <a:ext cx="2560320" cy="1706880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B91687-9220-4EBF-ABFD-FB6D0A033F25}"/>
              </a:ext>
            </a:extLst>
          </p:cNvPr>
          <p:cNvSpPr txBox="1"/>
          <p:nvPr/>
        </p:nvSpPr>
        <p:spPr>
          <a:xfrm>
            <a:off x="14729" y="157632"/>
            <a:ext cx="8405371" cy="646331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    Get Involved &amp; Build Community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DBFD299-21B3-48C3-9DEE-E9D7911BA4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584" y="3591738"/>
            <a:ext cx="2560320" cy="1751965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3DF69F-94FF-4D8C-8367-2C38E76CED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227" y="3616367"/>
            <a:ext cx="2560320" cy="1702709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78D21F1-E9F8-4A7D-A57F-B627B59B97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76" y="3611542"/>
            <a:ext cx="2560320" cy="1706880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68A4711-B867-465F-A144-75C67DB0D581}"/>
              </a:ext>
            </a:extLst>
          </p:cNvPr>
          <p:cNvSpPr/>
          <p:nvPr/>
        </p:nvSpPr>
        <p:spPr>
          <a:xfrm>
            <a:off x="11887735" y="1529131"/>
            <a:ext cx="316515" cy="2313432"/>
          </a:xfrm>
          <a:prstGeom prst="rect">
            <a:avLst/>
          </a:prstGeom>
          <a:solidFill>
            <a:srgbClr val="BEC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A86F3E-E7BC-46D5-B5E6-3E2E78D81DC9}"/>
              </a:ext>
            </a:extLst>
          </p:cNvPr>
          <p:cNvSpPr txBox="1"/>
          <p:nvPr/>
        </p:nvSpPr>
        <p:spPr>
          <a:xfrm>
            <a:off x="6103365" y="1008379"/>
            <a:ext cx="6102738" cy="2308324"/>
          </a:xfrm>
          <a:prstGeom prst="rect">
            <a:avLst/>
          </a:prstGeom>
          <a:solidFill>
            <a:srgbClr val="00447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Student Clubs &amp; Organizations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Fraternity &amp; Sorority Life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Met Media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Racial Equity &amp; Leadership Programs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The Student Advocacy Council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Gotham" panose="02000504050000020004" pitchFamily="2" charset="0"/>
              </a:rPr>
              <a:t>&amp; more!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211B03-EACC-4098-BD53-E2641EE240FB}"/>
              </a:ext>
            </a:extLst>
          </p:cNvPr>
          <p:cNvGrpSpPr/>
          <p:nvPr/>
        </p:nvGrpSpPr>
        <p:grpSpPr>
          <a:xfrm>
            <a:off x="167319" y="5875839"/>
            <a:ext cx="11846849" cy="291045"/>
            <a:chOff x="187170" y="6426048"/>
            <a:chExt cx="11846849" cy="2910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AF2A8E4-741D-465E-84BF-1DA32047C435}"/>
                </a:ext>
              </a:extLst>
            </p:cNvPr>
            <p:cNvSpPr/>
            <p:nvPr/>
          </p:nvSpPr>
          <p:spPr>
            <a:xfrm>
              <a:off x="187573" y="6426049"/>
              <a:ext cx="11846446" cy="291044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00F7F43-8086-400A-813E-69AAA6542360}"/>
                </a:ext>
              </a:extLst>
            </p:cNvPr>
            <p:cNvGrpSpPr/>
            <p:nvPr/>
          </p:nvGrpSpPr>
          <p:grpSpPr>
            <a:xfrm>
              <a:off x="187170" y="6426048"/>
              <a:ext cx="11832053" cy="274348"/>
              <a:chOff x="187170" y="6426048"/>
              <a:chExt cx="11832053" cy="274348"/>
            </a:xfrm>
          </p:grpSpPr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B607B571-FE4E-4B63-B69C-DA817E3AB2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170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About MSU Denver</a:t>
                </a:r>
              </a:p>
            </p:txBody>
          </p:sp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163BF6A3-7C21-43FA-BF0E-0EB8874528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3679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Academics &amp; Support</a:t>
                </a: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9E82570C-7DFC-44C0-83D9-23309E8236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266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Admission Requirements</a:t>
                </a:r>
              </a:p>
            </p:txBody>
          </p:sp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A2A4C814-CA1F-49FD-BD6F-3206DDE972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4303" y="6426076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Pay for College</a:t>
                </a:r>
              </a:p>
            </p:txBody>
          </p:sp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35E9D5B3-DA68-4923-9BF3-BA61464461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758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Stay Connected </a:t>
                </a:r>
              </a:p>
            </p:txBody>
          </p:sp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B81CC2D1-81BB-453A-BC45-DB51D96A78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1023" y="6426048"/>
                <a:ext cx="1691640" cy="274320"/>
              </a:xfrm>
              <a:prstGeom prst="rect">
                <a:avLst/>
              </a:prstGeom>
              <a:solidFill>
                <a:srgbClr val="D11242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000" b="1" dirty="0">
                    <a:solidFill>
                      <a:schemeClr val="bg1"/>
                    </a:solidFill>
                    <a:latin typeface="Gotham" panose="02000504050000020004" pitchFamily="2" charset="0"/>
                  </a:rPr>
                  <a:t>Student Life &amp; Athletics</a:t>
                </a:r>
              </a:p>
            </p:txBody>
          </p:sp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507BE61B-8595-48CC-B03F-4DC239AA98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5943" y="6426048"/>
                <a:ext cx="1691640" cy="274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447C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1" dirty="0">
                    <a:solidFill>
                      <a:srgbClr val="00447C"/>
                    </a:solidFill>
                    <a:latin typeface="Gotham" panose="02000504050000020004" pitchFamily="2" charset="0"/>
                  </a:rPr>
                  <a:t>Classes lead to Careers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81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2BF457-910C-460B-9027-D4F31E71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0634"/>
            <a:ext cx="12192000" cy="1164847"/>
          </a:xfrm>
          <a:solidFill>
            <a:srgbClr val="D11242"/>
          </a:solidFill>
          <a:ln w="101600">
            <a:noFill/>
            <a:miter lim="800000"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Gotham" panose="02000504050000020004" pitchFamily="2" charset="0"/>
              </a:rPr>
              <a:t>  Keep Exploring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C2FC12-7254-493D-BCD5-ED9D6E90CCBD}"/>
              </a:ext>
            </a:extLst>
          </p:cNvPr>
          <p:cNvGrpSpPr/>
          <p:nvPr/>
        </p:nvGrpSpPr>
        <p:grpSpPr>
          <a:xfrm>
            <a:off x="179973" y="5952057"/>
            <a:ext cx="11832053" cy="274348"/>
            <a:chOff x="187170" y="6426048"/>
            <a:chExt cx="11832053" cy="274348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7D79463-6337-4B7C-A8EB-762139AE14AA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0D913E22-D367-4567-8006-5210B250D29F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AA288EEA-9F59-4A3B-979D-56D6D76FFD77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32D08AA-BB1B-414F-A618-46A243EE197C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FCFB895-54A0-43A6-9F30-91976F7959DC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A30ACFD-82D2-43D2-B1C0-10C5F402C615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574A5EF-6F21-4C6D-99CB-096BF54D8B80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16F689C-C3C5-4DEE-A0ED-69C23A4C7339}"/>
              </a:ext>
            </a:extLst>
          </p:cNvPr>
          <p:cNvGrpSpPr/>
          <p:nvPr/>
        </p:nvGrpSpPr>
        <p:grpSpPr>
          <a:xfrm>
            <a:off x="3635051" y="1143006"/>
            <a:ext cx="2286000" cy="4503861"/>
            <a:chOff x="3443699" y="1693294"/>
            <a:chExt cx="2286000" cy="450386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1C1D933-2D28-4DFB-A0B9-36BA325B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3699" y="1693294"/>
              <a:ext cx="2286000" cy="1524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BA2AAD-1D22-4B2A-9BE1-76C4DEBB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3699" y="3221521"/>
              <a:ext cx="2286000" cy="145160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C6DCB35-A000-450A-9D9C-B98535C87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3699" y="4673155"/>
              <a:ext cx="2286000" cy="15240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BA5217F-BBEB-40E2-9802-476D036C49DF}"/>
              </a:ext>
            </a:extLst>
          </p:cNvPr>
          <p:cNvGrpSpPr/>
          <p:nvPr/>
        </p:nvGrpSpPr>
        <p:grpSpPr>
          <a:xfrm>
            <a:off x="9452349" y="1154243"/>
            <a:ext cx="2286000" cy="4593615"/>
            <a:chOff x="9370193" y="1606042"/>
            <a:chExt cx="2286000" cy="468308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26C0856-6EC2-4FE9-BCFB-3AF70948A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0193" y="1606042"/>
              <a:ext cx="2286000" cy="153416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9978DA-9335-4A70-A348-9D099B0AC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0193" y="4214787"/>
              <a:ext cx="2286000" cy="207434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25D3A0C-A344-4C5D-A41F-6DD0A209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0193" y="3134050"/>
              <a:ext cx="2286000" cy="138486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A00716-8233-4F9F-B0EC-3B3AB568BADD}"/>
              </a:ext>
            </a:extLst>
          </p:cNvPr>
          <p:cNvGrpSpPr/>
          <p:nvPr/>
        </p:nvGrpSpPr>
        <p:grpSpPr>
          <a:xfrm>
            <a:off x="726402" y="1154243"/>
            <a:ext cx="2286000" cy="4504144"/>
            <a:chOff x="641714" y="1619838"/>
            <a:chExt cx="2286000" cy="45041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CE2A18-9E1A-4379-A455-14CFA3E03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14" y="1619838"/>
              <a:ext cx="2286000" cy="18279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24007C-C8DA-4D5E-A4BE-54E8BC68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14" y="3346033"/>
              <a:ext cx="2286000" cy="14634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9501CF-3ECD-4005-AB3C-BD3326313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714" y="4750808"/>
              <a:ext cx="2286000" cy="137317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0D5D69-33C5-4178-AB1C-EF4771783EEF}"/>
              </a:ext>
            </a:extLst>
          </p:cNvPr>
          <p:cNvGrpSpPr/>
          <p:nvPr/>
        </p:nvGrpSpPr>
        <p:grpSpPr>
          <a:xfrm>
            <a:off x="6543700" y="1142723"/>
            <a:ext cx="2286000" cy="4504144"/>
            <a:chOff x="6357590" y="1702496"/>
            <a:chExt cx="2286000" cy="450414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DC553CC-83A0-4CD3-A3B1-32DDBAEF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590" y="4682519"/>
              <a:ext cx="2286000" cy="152412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05B0552-3CD6-4E24-896B-60F5A7B9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590" y="1702496"/>
              <a:ext cx="2286000" cy="152419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E17E74A-0899-40C8-8A92-AC4D38829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590" y="3158505"/>
              <a:ext cx="2286000" cy="1524000"/>
            </a:xfrm>
            <a:prstGeom prst="rect">
              <a:avLst/>
            </a:prstGeom>
          </p:spPr>
        </p:pic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CC52B8BD-47E1-44C5-ACEA-F46C4157EACC}"/>
              </a:ext>
            </a:extLst>
          </p:cNvPr>
          <p:cNvSpPr txBox="1">
            <a:spLocks/>
          </p:cNvSpPr>
          <p:nvPr/>
        </p:nvSpPr>
        <p:spPr>
          <a:xfrm>
            <a:off x="-12833" y="2432825"/>
            <a:ext cx="5933884" cy="422128"/>
          </a:xfrm>
          <a:prstGeom prst="rect">
            <a:avLst/>
          </a:prstGeom>
          <a:solidFill>
            <a:srgbClr val="D11242"/>
          </a:solidFill>
          <a:ln w="101600">
            <a:noFill/>
            <a:miter lim="800000"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kern="2000" dirty="0">
                <a:solidFill>
                  <a:schemeClr val="bg1"/>
                </a:solidFill>
                <a:latin typeface="Gotham" panose="02000504050000020004" pitchFamily="2" charset="0"/>
              </a:rPr>
              <a:t>on campus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4F8DF30D-8329-412E-91CC-0A09EAAE00FC}"/>
              </a:ext>
            </a:extLst>
          </p:cNvPr>
          <p:cNvSpPr txBox="1">
            <a:spLocks/>
          </p:cNvSpPr>
          <p:nvPr/>
        </p:nvSpPr>
        <p:spPr>
          <a:xfrm>
            <a:off x="-12835" y="3980023"/>
            <a:ext cx="8842535" cy="422128"/>
          </a:xfrm>
          <a:prstGeom prst="rect">
            <a:avLst/>
          </a:prstGeom>
          <a:solidFill>
            <a:srgbClr val="D11242"/>
          </a:solidFill>
          <a:ln w="101600">
            <a:noFill/>
            <a:miter lim="800000"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kern="2000" dirty="0">
                <a:solidFill>
                  <a:schemeClr val="bg1"/>
                </a:solidFill>
                <a:latin typeface="Gotham" panose="02000504050000020004" pitchFamily="2" charset="0"/>
              </a:rPr>
              <a:t>across Colorado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3B9D3B72-091F-494F-AB90-59DB3720CCC0}"/>
              </a:ext>
            </a:extLst>
          </p:cNvPr>
          <p:cNvSpPr txBox="1">
            <a:spLocks/>
          </p:cNvSpPr>
          <p:nvPr/>
        </p:nvSpPr>
        <p:spPr>
          <a:xfrm>
            <a:off x="0" y="5485914"/>
            <a:ext cx="12192000" cy="422128"/>
          </a:xfrm>
          <a:prstGeom prst="rect">
            <a:avLst/>
          </a:prstGeom>
          <a:solidFill>
            <a:srgbClr val="D11242"/>
          </a:solidFill>
          <a:ln w="101600">
            <a:noFill/>
            <a:miter lim="800000"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kern="2000" dirty="0">
                <a:solidFill>
                  <a:schemeClr val="bg1"/>
                </a:solidFill>
                <a:latin typeface="Gotham" panose="02000504050000020004" pitchFamily="2" charset="0"/>
              </a:rPr>
              <a:t>&amp; throughout the world</a:t>
            </a:r>
          </a:p>
        </p:txBody>
      </p:sp>
    </p:spTree>
    <p:extLst>
      <p:ext uri="{BB962C8B-B14F-4D97-AF65-F5344CB8AC3E}">
        <p14:creationId xmlns:p14="http://schemas.microsoft.com/office/powerpoint/2010/main" val="1254302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E3385A-668E-4AE7-856E-FB0410232B6E}"/>
              </a:ext>
            </a:extLst>
          </p:cNvPr>
          <p:cNvGrpSpPr/>
          <p:nvPr/>
        </p:nvGrpSpPr>
        <p:grpSpPr>
          <a:xfrm>
            <a:off x="7165556" y="1"/>
            <a:ext cx="5096623" cy="6018028"/>
            <a:chOff x="7114131" y="37694"/>
            <a:chExt cx="5215233" cy="6289265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653AC5D2-C8C1-4DAF-BB3B-8C34C56C6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320" y="37694"/>
              <a:ext cx="5130800" cy="62892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BA2D6E-16FD-4A7E-BCFE-EB1E45C9CCD4}"/>
                </a:ext>
              </a:extLst>
            </p:cNvPr>
            <p:cNvSpPr/>
            <p:nvPr/>
          </p:nvSpPr>
          <p:spPr>
            <a:xfrm>
              <a:off x="7114131" y="37694"/>
              <a:ext cx="5215233" cy="628926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1DE6AC-F97D-4F22-A0A9-E9BD7A0F2B45}"/>
              </a:ext>
            </a:extLst>
          </p:cNvPr>
          <p:cNvGrpSpPr/>
          <p:nvPr/>
        </p:nvGrpSpPr>
        <p:grpSpPr>
          <a:xfrm>
            <a:off x="197750" y="5871763"/>
            <a:ext cx="11832053" cy="274348"/>
            <a:chOff x="187170" y="6426048"/>
            <a:chExt cx="11832053" cy="27434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BB661EC-72CE-408C-A202-9F27AD664734}"/>
                </a:ext>
              </a:extLst>
            </p:cNvPr>
            <p:cNvSpPr txBox="1">
              <a:spLocks/>
            </p:cNvSpPr>
            <p:nvPr/>
          </p:nvSpPr>
          <p:spPr>
            <a:xfrm>
              <a:off x="187170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About MSU Denver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9115975-DD74-43CB-B0C1-6F8A029DC3F9}"/>
                </a:ext>
              </a:extLst>
            </p:cNvPr>
            <p:cNvSpPr txBox="1">
              <a:spLocks/>
            </p:cNvSpPr>
            <p:nvPr/>
          </p:nvSpPr>
          <p:spPr>
            <a:xfrm>
              <a:off x="1873679" y="6426048"/>
              <a:ext cx="1691640" cy="274320"/>
            </a:xfrm>
            <a:prstGeom prst="rect">
              <a:avLst/>
            </a:prstGeom>
            <a:noFill/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Academics &amp; Support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DF6AD5E-0F31-42C6-9405-94D47B5AA8EE}"/>
                </a:ext>
              </a:extLst>
            </p:cNvPr>
            <p:cNvSpPr txBox="1">
              <a:spLocks/>
            </p:cNvSpPr>
            <p:nvPr/>
          </p:nvSpPr>
          <p:spPr>
            <a:xfrm>
              <a:off x="525266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Admission Requirements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CBC229AF-29B3-4914-8486-1263D7267B5E}"/>
                </a:ext>
              </a:extLst>
            </p:cNvPr>
            <p:cNvSpPr txBox="1">
              <a:spLocks/>
            </p:cNvSpPr>
            <p:nvPr/>
          </p:nvSpPr>
          <p:spPr>
            <a:xfrm>
              <a:off x="6944303" y="6426076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Pay for College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583170D6-E425-46DC-8B55-45E32DF86A58}"/>
                </a:ext>
              </a:extLst>
            </p:cNvPr>
            <p:cNvSpPr txBox="1">
              <a:spLocks/>
            </p:cNvSpPr>
            <p:nvPr/>
          </p:nvSpPr>
          <p:spPr>
            <a:xfrm>
              <a:off x="1032758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Stay Connected 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E72F58FF-40BD-432B-AA90-ADED0C73F71A}"/>
                </a:ext>
              </a:extLst>
            </p:cNvPr>
            <p:cNvSpPr txBox="1">
              <a:spLocks/>
            </p:cNvSpPr>
            <p:nvPr/>
          </p:nvSpPr>
          <p:spPr>
            <a:xfrm>
              <a:off x="3561023" y="6426048"/>
              <a:ext cx="1691640" cy="274320"/>
            </a:xfrm>
            <a:prstGeom prst="rect">
              <a:avLst/>
            </a:prstGeom>
            <a:solidFill>
              <a:srgbClr val="D11242"/>
            </a:solidFill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Student Life &amp; Athletics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E2F949FA-D132-46C4-BA7D-7DE10ADAB624}"/>
                </a:ext>
              </a:extLst>
            </p:cNvPr>
            <p:cNvSpPr txBox="1">
              <a:spLocks/>
            </p:cNvSpPr>
            <p:nvPr/>
          </p:nvSpPr>
          <p:spPr>
            <a:xfrm>
              <a:off x="8635943" y="6426048"/>
              <a:ext cx="1691640" cy="274320"/>
            </a:xfrm>
            <a:prstGeom prst="rect">
              <a:avLst/>
            </a:prstGeom>
            <a:ln w="12700">
              <a:solidFill>
                <a:srgbClr val="00447C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9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Classes lead to Careers</a:t>
              </a:r>
            </a:p>
          </p:txBody>
        </p:sp>
      </p:grpSp>
      <p:pic>
        <p:nvPicPr>
          <p:cNvPr id="7" name="object 4">
            <a:extLst>
              <a:ext uri="{FF2B5EF4-FFF2-40B4-BE49-F238E27FC236}">
                <a16:creationId xmlns:a16="http://schemas.microsoft.com/office/drawing/2014/main" id="{4E6FD074-B726-4F95-9A5C-BB0C5C350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975" y="163165"/>
            <a:ext cx="1777943" cy="71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7307071-A2D0-442E-9E3F-32423C6C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5"/>
            <a:ext cx="8452884" cy="879318"/>
          </a:xfrm>
          <a:solidFill>
            <a:srgbClr val="D11242"/>
          </a:solidFill>
          <a:ln w="101600">
            <a:noFill/>
            <a:miter lim="800000"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kern="2000" spc="2000" dirty="0">
                <a:solidFill>
                  <a:schemeClr val="bg1"/>
                </a:solidFill>
                <a:latin typeface="Gotham Black" pitchFamily="50" charset="0"/>
              </a:rPr>
              <a:t>GET ROWDY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728EBA-94FA-4651-807F-6F0ECA11110B}"/>
              </a:ext>
            </a:extLst>
          </p:cNvPr>
          <p:cNvSpPr txBox="1">
            <a:spLocks/>
          </p:cNvSpPr>
          <p:nvPr/>
        </p:nvSpPr>
        <p:spPr>
          <a:xfrm>
            <a:off x="234194" y="800975"/>
            <a:ext cx="4792252" cy="798747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447C"/>
                </a:solidFill>
                <a:latin typeface="Gotham" panose="02000504050000020004" pitchFamily="2" charset="0"/>
              </a:rPr>
              <a:t>16 NCAA DIVISION II SPORTS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376991-19B4-4F11-92F2-0647D6962A5E}"/>
              </a:ext>
            </a:extLst>
          </p:cNvPr>
          <p:cNvGrpSpPr/>
          <p:nvPr/>
        </p:nvGrpSpPr>
        <p:grpSpPr>
          <a:xfrm>
            <a:off x="248569" y="1479336"/>
            <a:ext cx="2233394" cy="2782680"/>
            <a:chOff x="215166" y="3368174"/>
            <a:chExt cx="2233394" cy="2782680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A8DF9A5E-9407-434B-BA25-599DE328F845}"/>
                </a:ext>
              </a:extLst>
            </p:cNvPr>
            <p:cNvSpPr txBox="1">
              <a:spLocks/>
            </p:cNvSpPr>
            <p:nvPr/>
          </p:nvSpPr>
          <p:spPr>
            <a:xfrm>
              <a:off x="215225" y="3783530"/>
              <a:ext cx="2143703" cy="2367324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Basketball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Cross Country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Golf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Soccer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Softball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Tennis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Indoor Track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Outdoor Track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Volleyball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9230ABAE-70C3-447B-9436-9B7B260CE701}"/>
                </a:ext>
              </a:extLst>
            </p:cNvPr>
            <p:cNvSpPr txBox="1">
              <a:spLocks/>
            </p:cNvSpPr>
            <p:nvPr/>
          </p:nvSpPr>
          <p:spPr>
            <a:xfrm>
              <a:off x="215166" y="3368174"/>
              <a:ext cx="2233394" cy="415356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WOMEN’S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247610-89A5-490B-A781-BD8022199E4D}"/>
              </a:ext>
            </a:extLst>
          </p:cNvPr>
          <p:cNvGrpSpPr/>
          <p:nvPr/>
        </p:nvGrpSpPr>
        <p:grpSpPr>
          <a:xfrm>
            <a:off x="2692636" y="1479336"/>
            <a:ext cx="2254501" cy="2321376"/>
            <a:chOff x="2805178" y="2864119"/>
            <a:chExt cx="2254501" cy="2321376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6313AA7-F5E5-4D77-A12A-9B1E97105029}"/>
                </a:ext>
              </a:extLst>
            </p:cNvPr>
            <p:cNvSpPr txBox="1">
              <a:spLocks/>
            </p:cNvSpPr>
            <p:nvPr/>
          </p:nvSpPr>
          <p:spPr>
            <a:xfrm>
              <a:off x="2810775" y="3216584"/>
              <a:ext cx="2143703" cy="1968911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Baseball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Basketball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Cross Country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Soccer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Tennis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Indoor Track</a:t>
              </a:r>
            </a:p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Outdoor Track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B3D0370A-54C2-4D8C-AB5C-C466B1A6A8CF}"/>
                </a:ext>
              </a:extLst>
            </p:cNvPr>
            <p:cNvSpPr txBox="1">
              <a:spLocks/>
            </p:cNvSpPr>
            <p:nvPr/>
          </p:nvSpPr>
          <p:spPr>
            <a:xfrm>
              <a:off x="2805178" y="2864119"/>
              <a:ext cx="2254501" cy="415356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MEN’S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4F004F-1E85-4B9D-BCBD-CCC79396E506}"/>
              </a:ext>
            </a:extLst>
          </p:cNvPr>
          <p:cNvGrpSpPr/>
          <p:nvPr/>
        </p:nvGrpSpPr>
        <p:grpSpPr>
          <a:xfrm>
            <a:off x="248569" y="4262016"/>
            <a:ext cx="4792252" cy="1532020"/>
            <a:chOff x="183181" y="4740733"/>
            <a:chExt cx="4792252" cy="1532020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B6479011-0E16-4456-8F08-3FFB72DB5D1D}"/>
                </a:ext>
              </a:extLst>
            </p:cNvPr>
            <p:cNvSpPr txBox="1">
              <a:spLocks/>
            </p:cNvSpPr>
            <p:nvPr/>
          </p:nvSpPr>
          <p:spPr>
            <a:xfrm>
              <a:off x="183181" y="4740733"/>
              <a:ext cx="4792252" cy="363992"/>
            </a:xfrm>
            <a:prstGeom prst="rect">
              <a:avLst/>
            </a:prstGeom>
            <a:solidFill>
              <a:srgbClr val="D11242"/>
            </a:solidFill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CLUB &amp; INTRAMURAL SPORTS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362E4D9D-EAE9-4CA9-8333-41E7DA38D03B}"/>
                </a:ext>
              </a:extLst>
            </p:cNvPr>
            <p:cNvSpPr txBox="1">
              <a:spLocks/>
            </p:cNvSpPr>
            <p:nvPr/>
          </p:nvSpPr>
          <p:spPr>
            <a:xfrm>
              <a:off x="183181" y="5215034"/>
              <a:ext cx="1936583" cy="1057719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Poms</a:t>
              </a:r>
            </a:p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Cheer</a:t>
              </a:r>
            </a:p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Lacrosse</a:t>
              </a:r>
            </a:p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Ice Hockey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B3CC60D7-E926-4B64-8295-48F143A50B82}"/>
                </a:ext>
              </a:extLst>
            </p:cNvPr>
            <p:cNvSpPr txBox="1">
              <a:spLocks/>
            </p:cNvSpPr>
            <p:nvPr/>
          </p:nvSpPr>
          <p:spPr>
            <a:xfrm>
              <a:off x="2654841" y="5099604"/>
              <a:ext cx="1691640" cy="1013939"/>
            </a:xfrm>
            <a:prstGeom prst="rect">
              <a:avLst/>
            </a:prstGeom>
            <a:noFill/>
            <a:ln w="101600">
              <a:noFill/>
              <a:miter lim="800000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Ski &amp; Ride</a:t>
              </a:r>
            </a:p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eSports</a:t>
              </a:r>
            </a:p>
            <a:p>
              <a:pPr>
                <a:lnSpc>
                  <a:spcPct val="100000"/>
                </a:lnSpc>
              </a:pPr>
              <a:r>
                <a:rPr lang="en-US" sz="1800" b="1" dirty="0">
                  <a:solidFill>
                    <a:srgbClr val="00447C"/>
                  </a:solidFill>
                  <a:latin typeface="Gotham" panose="02000504050000020004" pitchFamily="2" charset="0"/>
                </a:rPr>
                <a:t>&amp; more!</a:t>
              </a:r>
            </a:p>
          </p:txBody>
        </p:sp>
      </p:grpSp>
      <p:pic>
        <p:nvPicPr>
          <p:cNvPr id="19" name="Picture 18" descr="A picture containing indoor, ceiling, rink, skating&#10;&#10;Description automatically generated">
            <a:extLst>
              <a:ext uri="{FF2B5EF4-FFF2-40B4-BE49-F238E27FC236}">
                <a16:creationId xmlns:a16="http://schemas.microsoft.com/office/drawing/2014/main" id="{BDB7CEC6-6359-4B4A-8D97-C3033B4C6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29" y="3351217"/>
            <a:ext cx="2897860" cy="1931907"/>
          </a:xfrm>
          <a:prstGeom prst="rect">
            <a:avLst/>
          </a:prstGeom>
          <a:ln w="76200">
            <a:solidFill>
              <a:srgbClr val="D11242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94387F-40EA-47A0-963C-233EFCC6F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29" y="1175503"/>
            <a:ext cx="2897860" cy="1931907"/>
          </a:xfrm>
          <a:prstGeom prst="rect">
            <a:avLst/>
          </a:prstGeom>
          <a:ln w="76200">
            <a:solidFill>
              <a:srgbClr val="D1124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311E40-75F1-45E4-8349-A6146B290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64" y="3683480"/>
            <a:ext cx="3169378" cy="1782775"/>
          </a:xfrm>
          <a:prstGeom prst="rect">
            <a:avLst/>
          </a:prstGeom>
          <a:ln w="76200">
            <a:solidFill>
              <a:srgbClr val="D11242"/>
            </a:solidFill>
          </a:ln>
        </p:spPr>
      </p:pic>
    </p:spTree>
    <p:extLst>
      <p:ext uri="{BB962C8B-B14F-4D97-AF65-F5344CB8AC3E}">
        <p14:creationId xmlns:p14="http://schemas.microsoft.com/office/powerpoint/2010/main" val="3106414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6F287C4CC8E643A10EA6A9B40078DA" ma:contentTypeVersion="15" ma:contentTypeDescription="Create a new document." ma:contentTypeScope="" ma:versionID="49912f2f9f0b9bbe649d60e381a3066e">
  <xsd:schema xmlns:xsd="http://www.w3.org/2001/XMLSchema" xmlns:xs="http://www.w3.org/2001/XMLSchema" xmlns:p="http://schemas.microsoft.com/office/2006/metadata/properties" xmlns:ns2="8489feee-1861-4aca-90c0-88826316bdfb" xmlns:ns3="c29a5fc8-5e09-400c-a523-c4f1d9de6068" targetNamespace="http://schemas.microsoft.com/office/2006/metadata/properties" ma:root="true" ma:fieldsID="d98d87a029728fd959f9329e968c9839" ns2:_="" ns3:_="">
    <xsd:import namespace="8489feee-1861-4aca-90c0-88826316bdfb"/>
    <xsd:import namespace="c29a5fc8-5e09-400c-a523-c4f1d9de6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9feee-1861-4aca-90c0-88826316bd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23401fd-4171-4ebb-b21f-c984330e7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5fc8-5e09-400c-a523-c4f1d9de6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ecb011b-e5c7-4fbf-a36d-fdf65728c864}" ma:internalName="TaxCatchAll" ma:showField="CatchAllData" ma:web="c29a5fc8-5e09-400c-a523-c4f1d9de60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89feee-1861-4aca-90c0-88826316bdfb">
      <Terms xmlns="http://schemas.microsoft.com/office/infopath/2007/PartnerControls"/>
    </lcf76f155ced4ddcb4097134ff3c332f>
    <TaxCatchAll xmlns="c29a5fc8-5e09-400c-a523-c4f1d9de6068" xsi:nil="true"/>
  </documentManagement>
</p:properties>
</file>

<file path=customXml/itemProps1.xml><?xml version="1.0" encoding="utf-8"?>
<ds:datastoreItem xmlns:ds="http://schemas.openxmlformats.org/officeDocument/2006/customXml" ds:itemID="{512EEF44-0359-43B5-AF4C-B3B2EE9A65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44D51A-90EE-4419-8BBB-9CCA96E536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89feee-1861-4aca-90c0-88826316bdfb"/>
    <ds:schemaRef ds:uri="c29a5fc8-5e09-400c-a523-c4f1d9de60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1E77DD-ECE0-4755-8739-B07746CC95F7}">
  <ds:schemaRefs>
    <ds:schemaRef ds:uri="http://purl.org/dc/terms/"/>
    <ds:schemaRef ds:uri="http://purl.org/dc/dcmitype/"/>
    <ds:schemaRef ds:uri="46524f8b-2186-4769-91a3-e2dc4b2df958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9102ce4-1970-44ef-a029-d53529a7e65e"/>
    <ds:schemaRef ds:uri="http://schemas.microsoft.com/office/2006/metadata/properties"/>
    <ds:schemaRef ds:uri="http://www.w3.org/XML/1998/namespace"/>
    <ds:schemaRef ds:uri="8489feee-1861-4aca-90c0-88826316bdfb"/>
    <ds:schemaRef ds:uri="c29a5fc8-5e09-400c-a523-c4f1d9de60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25301</TotalTime>
  <Words>1601</Words>
  <Application>Microsoft Office PowerPoint</Application>
  <PresentationFormat>Widescreen</PresentationFormat>
  <Paragraphs>409</Paragraphs>
  <Slides>22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Gotham</vt:lpstr>
      <vt:lpstr>Gotham Black</vt:lpstr>
      <vt:lpstr>Gotham Light</vt:lpstr>
      <vt:lpstr>Wingdings</vt:lpstr>
      <vt:lpstr>Office Theme</vt:lpstr>
      <vt:lpstr>Welcome to MSU Denver!!</vt:lpstr>
      <vt:lpstr>PowerPoint Presentation</vt:lpstr>
      <vt:lpstr>FOUNDED IN 1965</vt:lpstr>
      <vt:lpstr>PowerPoint Presentation</vt:lpstr>
      <vt:lpstr>PowerPoint Presentation</vt:lpstr>
      <vt:lpstr>PowerPoint Presentation</vt:lpstr>
      <vt:lpstr>PowerPoint Presentation</vt:lpstr>
      <vt:lpstr>  Keep Exploring</vt:lpstr>
      <vt:lpstr>GET ROWDY</vt:lpstr>
      <vt:lpstr>PowerPoint Presentation</vt:lpstr>
      <vt:lpstr> Application Process</vt:lpstr>
      <vt:lpstr>First-Time College Students</vt:lpstr>
      <vt:lpstr>Transfer Students</vt:lpstr>
      <vt:lpstr> Cost and Financial Aid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Dates and Events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Caston, Cheryl</dc:creator>
  <cp:lastModifiedBy>Rene Haro-Sipes</cp:lastModifiedBy>
  <cp:revision>108</cp:revision>
  <cp:lastPrinted>2022-06-23T16:01:45Z</cp:lastPrinted>
  <dcterms:created xsi:type="dcterms:W3CDTF">2022-06-08T18:24:12Z</dcterms:created>
  <dcterms:modified xsi:type="dcterms:W3CDTF">2023-10-12T19:55:02Z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0x0101009F6F287C4CC8E643A10EA6A9B40078DA</vt:lpwstr>
  </property>
  <property fmtid="{D5CDD505-2E9C-101B-9397-08002B2CF9AE}" pid="3" name="MediaServiceImageTags">
    <vt:lpwstr/>
  </property>
</Properties>
</file>