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9"/>
  </p:notesMasterIdLst>
  <p:sldIdLst>
    <p:sldId id="257" r:id="rId5"/>
    <p:sldId id="315" r:id="rId6"/>
    <p:sldId id="479" r:id="rId7"/>
    <p:sldId id="496" r:id="rId8"/>
    <p:sldId id="345" r:id="rId9"/>
    <p:sldId id="480" r:id="rId10"/>
    <p:sldId id="482" r:id="rId11"/>
    <p:sldId id="320" r:id="rId12"/>
    <p:sldId id="487" r:id="rId13"/>
    <p:sldId id="483" r:id="rId14"/>
    <p:sldId id="466" r:id="rId15"/>
    <p:sldId id="481" r:id="rId16"/>
    <p:sldId id="330" r:id="rId17"/>
    <p:sldId id="337" r:id="rId18"/>
    <p:sldId id="484" r:id="rId19"/>
    <p:sldId id="334" r:id="rId20"/>
    <p:sldId id="493" r:id="rId21"/>
    <p:sldId id="494" r:id="rId22"/>
    <p:sldId id="485" r:id="rId23"/>
    <p:sldId id="474" r:id="rId24"/>
    <p:sldId id="486" r:id="rId25"/>
    <p:sldId id="488" r:id="rId26"/>
    <p:sldId id="473" r:id="rId27"/>
    <p:sldId id="429" r:id="rId28"/>
    <p:sldId id="490" r:id="rId29"/>
    <p:sldId id="489" r:id="rId30"/>
    <p:sldId id="491" r:id="rId31"/>
    <p:sldId id="348" r:id="rId32"/>
    <p:sldId id="495" r:id="rId33"/>
    <p:sldId id="492" r:id="rId34"/>
    <p:sldId id="497" r:id="rId35"/>
    <p:sldId id="498" r:id="rId36"/>
    <p:sldId id="499" r:id="rId37"/>
    <p:sldId id="50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ddlemist, George" initials="MG" lastIdx="0" clrIdx="0">
    <p:extLst>
      <p:ext uri="{19B8F6BF-5375-455C-9EA6-DF929625EA0E}">
        <p15:presenceInfo xmlns:p15="http://schemas.microsoft.com/office/powerpoint/2012/main" userId="S::middlemi@msudenver.edu::3f645511-bc3a-4450-8a1c-74c531a93130" providerId="AD"/>
      </p:ext>
    </p:extLst>
  </p:cmAuthor>
  <p:cmAuthor id="2" name="Patterson, Cipriana" initials="PC" lastIdx="0" clrIdx="1">
    <p:extLst>
      <p:ext uri="{19B8F6BF-5375-455C-9EA6-DF929625EA0E}">
        <p15:presenceInfo xmlns:p15="http://schemas.microsoft.com/office/powerpoint/2012/main" userId="S-1-5-21-898739304-2940706837-1733788000-60217" providerId="AD"/>
      </p:ext>
    </p:extLst>
  </p:cmAuthor>
  <p:cmAuthor id="3" name="Jim Carpenter" initials="JC" lastIdx="0" clrIdx="2"/>
  <p:cmAuthor id="4" name="David Kribs" initials="DK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003265-4014-4F36-9BC5-811E24EB1C6A}" v="1" dt="2023-06-05T18:41:56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0012" autoAdjust="0"/>
  </p:normalViewPr>
  <p:slideViewPr>
    <p:cSldViewPr snapToGrid="0">
      <p:cViewPr varScale="1">
        <p:scale>
          <a:sx n="102" d="100"/>
          <a:sy n="102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Carpenter" userId="6d44ab61-67d0-4446-a6c2-85d82a4e30b3" providerId="ADAL" clId="{C7003265-4014-4F36-9BC5-811E24EB1C6A}"/>
    <pc:docChg chg="addSld modSld">
      <pc:chgData name="Jim Carpenter" userId="6d44ab61-67d0-4446-a6c2-85d82a4e30b3" providerId="ADAL" clId="{C7003265-4014-4F36-9BC5-811E24EB1C6A}" dt="2023-06-05T18:41:56.691" v="36"/>
      <pc:docMkLst>
        <pc:docMk/>
      </pc:docMkLst>
      <pc:sldChg chg="modSp mod">
        <pc:chgData name="Jim Carpenter" userId="6d44ab61-67d0-4446-a6c2-85d82a4e30b3" providerId="ADAL" clId="{C7003265-4014-4F36-9BC5-811E24EB1C6A}" dt="2023-06-05T16:06:42.242" v="35" actId="20577"/>
        <pc:sldMkLst>
          <pc:docMk/>
          <pc:sldMk cId="1267020464" sldId="485"/>
        </pc:sldMkLst>
        <pc:spChg chg="mod">
          <ac:chgData name="Jim Carpenter" userId="6d44ab61-67d0-4446-a6c2-85d82a4e30b3" providerId="ADAL" clId="{C7003265-4014-4F36-9BC5-811E24EB1C6A}" dt="2023-06-05T16:06:42.242" v="35" actId="20577"/>
          <ac:spMkLst>
            <pc:docMk/>
            <pc:sldMk cId="1267020464" sldId="485"/>
            <ac:spMk id="4" creationId="{53052A76-8837-AC3A-1D92-5440EBF73E08}"/>
          </ac:spMkLst>
        </pc:spChg>
      </pc:sldChg>
      <pc:sldChg chg="add modTransition">
        <pc:chgData name="Jim Carpenter" userId="6d44ab61-67d0-4446-a6c2-85d82a4e30b3" providerId="ADAL" clId="{C7003265-4014-4F36-9BC5-811E24EB1C6A}" dt="2023-06-05T18:41:56.691" v="36"/>
        <pc:sldMkLst>
          <pc:docMk/>
          <pc:sldMk cId="2922447018" sldId="497"/>
        </pc:sldMkLst>
      </pc:sldChg>
      <pc:sldChg chg="add modTransition">
        <pc:chgData name="Jim Carpenter" userId="6d44ab61-67d0-4446-a6c2-85d82a4e30b3" providerId="ADAL" clId="{C7003265-4014-4F36-9BC5-811E24EB1C6A}" dt="2023-06-05T18:41:56.691" v="36"/>
        <pc:sldMkLst>
          <pc:docMk/>
          <pc:sldMk cId="3046440958" sldId="498"/>
        </pc:sldMkLst>
      </pc:sldChg>
      <pc:sldChg chg="add modTransition">
        <pc:chgData name="Jim Carpenter" userId="6d44ab61-67d0-4446-a6c2-85d82a4e30b3" providerId="ADAL" clId="{C7003265-4014-4F36-9BC5-811E24EB1C6A}" dt="2023-06-05T18:41:56.691" v="36"/>
        <pc:sldMkLst>
          <pc:docMk/>
          <pc:sldMk cId="1326366594" sldId="499"/>
        </pc:sldMkLst>
      </pc:sldChg>
      <pc:sldChg chg="add modTransition">
        <pc:chgData name="Jim Carpenter" userId="6d44ab61-67d0-4446-a6c2-85d82a4e30b3" providerId="ADAL" clId="{C7003265-4014-4F36-9BC5-811E24EB1C6A}" dt="2023-06-05T18:41:56.691" v="36"/>
        <pc:sldMkLst>
          <pc:docMk/>
          <pc:sldMk cId="3075117807" sldId="5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75F02-2F18-442A-A930-F39C5E9C7DC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1BF80-7AFE-4561-BF8E-20D842F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9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Balancing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1BF80-7AFE-4561-BF8E-20D842FCC1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4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Call out September look back and finance dashboards</a:t>
            </a:r>
          </a:p>
          <a:p>
            <a:endParaRPr lang="en-US"/>
          </a:p>
          <a:p>
            <a:r>
              <a:rPr lang="en-US"/>
              <a:t>Transition with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1BF80-7AFE-4561-BF8E-20D842FCC1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5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Academic Affairs,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 Affairs,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Advancement,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Finance and Administration (CFO),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Strategy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Diversity, Equity, and Inclusion (VP/CDO),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University Communications and Marketing,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Athletics,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Faculty Senate Representative,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Staff Senate Representative,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 (TSAC) Representative,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College Deans,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Council of Chairs and Directors,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COO (SLT Liaison) - Ex Officio,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Chief Strategy Officer - Ex Officio,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Faculty Union - Ex Officio,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Facilities - Ex Officio,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Government Relations - Ex Officio,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Office of the President (Chief of Staff) - Ex Officio,</a:t>
            </a:r>
            <a:r>
              <a:rPr lang="en-US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Faculty Affairs - Ex Officio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1BF80-7AFE-4561-BF8E-20D842FCC1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0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Joint Budget Committee March forecast had an inflation estimate for next year of 4.9%.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1BF80-7AFE-4561-BF8E-20D842FCC1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1BF80-7AFE-4561-BF8E-20D842FCC1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1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Balancing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1BF80-7AFE-4561-BF8E-20D842FCC1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4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Call out September look back and finance dashboards</a:t>
            </a:r>
          </a:p>
          <a:p>
            <a:endParaRPr lang="en-US"/>
          </a:p>
          <a:p>
            <a:r>
              <a:rPr lang="en-US"/>
              <a:t>Transition with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1BF80-7AFE-4561-BF8E-20D842FCC1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5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938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22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16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64A759-30B0-3440-AFFF-D78F900F0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4" y="6177320"/>
            <a:ext cx="12179299" cy="68508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725FE-DE67-474D-9572-0D07354C46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4983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/>
            </a:lvl1pPr>
            <a:lvl2pPr marL="457200" indent="0">
              <a:buFont typeface="Arial" panose="020B0604020202020204" pitchFamily="34" charset="0"/>
              <a:buNone/>
              <a:defRPr sz="4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DCA946-B054-47E7-99B9-324A11D2A8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20863"/>
            <a:ext cx="10515600" cy="4172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4837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6F38-DFD3-4E85-8489-D8E6A64B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659116"/>
            <a:ext cx="6629400" cy="124022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61FFA-6ECB-488D-8913-01B5711C4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920359"/>
            <a:ext cx="6629400" cy="65164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E7623F-7523-4831-A552-6E5742A1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CDBED-C142-4E62-9469-4D817CD9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F256-5307-4687-B456-FD365221ADA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584281-054D-457E-87B8-0A05349C19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4730751"/>
            <a:ext cx="6629400" cy="5469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enter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7680983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753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896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44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84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78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385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584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680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su.abalancingact.com/meetings/65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99E6-E24A-49FD-AD17-3C35017E7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0520" y="3254903"/>
            <a:ext cx="6629400" cy="1240221"/>
          </a:xfrm>
        </p:spPr>
        <p:txBody>
          <a:bodyPr/>
          <a:lstStyle/>
          <a:p>
            <a:r>
              <a:rPr lang="en-US"/>
              <a:t>An Overview of the Fiscal Year 2023-24</a:t>
            </a:r>
            <a:br>
              <a:rPr lang="en-US"/>
            </a:br>
            <a:r>
              <a:rPr lang="en-US"/>
              <a:t>Proposed 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235FE-3C9E-4527-A9EA-BDA4B156D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0520" y="4583208"/>
            <a:ext cx="6629400" cy="651642"/>
          </a:xfrm>
        </p:spPr>
        <p:txBody>
          <a:bodyPr>
            <a:noAutofit/>
          </a:bodyPr>
          <a:lstStyle/>
          <a:p>
            <a:r>
              <a:rPr lang="en-US"/>
              <a:t>Board of Trustees Finance Committee Meeting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45E9B-7E7D-4E14-9F35-58840A0208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0520" y="5049470"/>
            <a:ext cx="6629400" cy="546928"/>
          </a:xfrm>
        </p:spPr>
        <p:txBody>
          <a:bodyPr/>
          <a:lstStyle/>
          <a:p>
            <a:r>
              <a:rPr lang="en-US"/>
              <a:t>June 1,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735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66700" y="64655"/>
            <a:ext cx="12060645" cy="6724072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4000">
                <a:solidFill>
                  <a:schemeClr val="bg1"/>
                </a:solidFill>
                <a:latin typeface="Univers" panose="020B0503020202020204" pitchFamily="34" charset="0"/>
              </a:rPr>
              <a:t>Revenue Drivers</a:t>
            </a: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315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10" y="774426"/>
            <a:ext cx="2669864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Univers" panose="020B0503020202020204" pitchFamily="34" charset="0"/>
              </a:rPr>
              <a:t>Revenue Levers</a:t>
            </a: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11</a:t>
            </a:fld>
            <a:endParaRPr lang="en-US" spc="-5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1D02C-1BE8-4EEA-8892-C4D59C09D97E}"/>
              </a:ext>
            </a:extLst>
          </p:cNvPr>
          <p:cNvSpPr txBox="1"/>
          <p:nvPr/>
        </p:nvSpPr>
        <p:spPr>
          <a:xfrm>
            <a:off x="3590013" y="1070534"/>
            <a:ext cx="7509162" cy="235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Primary revenue levers include: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State funding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Enrollment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Tuition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Student fees</a:t>
            </a:r>
          </a:p>
        </p:txBody>
      </p:sp>
    </p:spTree>
    <p:extLst>
      <p:ext uri="{BB962C8B-B14F-4D97-AF65-F5344CB8AC3E}">
        <p14:creationId xmlns:p14="http://schemas.microsoft.com/office/powerpoint/2010/main" val="23099750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10" y="774426"/>
            <a:ext cx="2669864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Univers" panose="020B0503020202020204" pitchFamily="34" charset="0"/>
              </a:rPr>
              <a:t>Enrollment</a:t>
            </a: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12</a:t>
            </a:fld>
            <a:endParaRPr lang="en-US" spc="-5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1D02C-1BE8-4EEA-8892-C4D59C09D97E}"/>
              </a:ext>
            </a:extLst>
          </p:cNvPr>
          <p:cNvSpPr txBox="1"/>
          <p:nvPr/>
        </p:nvSpPr>
        <p:spPr>
          <a:xfrm>
            <a:off x="3266518" y="491969"/>
            <a:ext cx="7509162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Proposed budget based on a conservative assumption of a 2.0% enrollment decline for fall 2023.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F0677D-C9EB-4260-B034-761B9B46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326"/>
          <a:stretch>
            <a:fillRect/>
          </a:stretch>
        </p:blipFill>
        <p:spPr>
          <a:xfrm>
            <a:off x="3266518" y="1649942"/>
            <a:ext cx="4768844" cy="4220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CF3CE2-A2D7-4DA0-8DC8-1858C44B3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637" y="1355101"/>
            <a:ext cx="3701576" cy="2073899"/>
          </a:xfrm>
          <a:prstGeom prst="rect">
            <a:avLst/>
          </a:prstGeom>
        </p:spPr>
      </p:pic>
      <p:pic>
        <p:nvPicPr>
          <p:cNvPr id="11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9F2C72D1-C366-43B5-A1E7-1273ABBF0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245" y="3959751"/>
            <a:ext cx="3750968" cy="24089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19944C-B7E6-45E1-8759-20FFD5929872}"/>
              </a:ext>
            </a:extLst>
          </p:cNvPr>
          <p:cNvSpPr txBox="1"/>
          <p:nvPr/>
        </p:nvSpPr>
        <p:spPr>
          <a:xfrm>
            <a:off x="11303830" y="4359412"/>
            <a:ext cx="1033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B050"/>
                </a:solidFill>
              </a:rPr>
              <a:t>+28.4%</a:t>
            </a:r>
          </a:p>
        </p:txBody>
      </p:sp>
    </p:spTree>
    <p:extLst>
      <p:ext uri="{BB962C8B-B14F-4D97-AF65-F5344CB8AC3E}">
        <p14:creationId xmlns:p14="http://schemas.microsoft.com/office/powerpoint/2010/main" val="1351906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240356" y="774426"/>
            <a:ext cx="2926636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3000">
                <a:solidFill>
                  <a:schemeClr val="bg1"/>
                </a:solidFill>
                <a:latin typeface="Univers" panose="020B0503020202020204" pitchFamily="34" charset="0"/>
              </a:rPr>
              <a:t>Revenue Drivers</a:t>
            </a: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13</a:t>
            </a:fld>
            <a:endParaRPr lang="en-US" spc="-5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EF9FC-722E-4B8D-898E-73BD66BDAE96}"/>
              </a:ext>
            </a:extLst>
          </p:cNvPr>
          <p:cNvSpPr txBox="1"/>
          <p:nvPr/>
        </p:nvSpPr>
        <p:spPr>
          <a:xfrm>
            <a:off x="3315816" y="1012954"/>
            <a:ext cx="8876184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/>
              <a:t>Tuition and Fees – current recommendation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Increase tuition by the maximum allowable 5%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Due to tuition lock, only applies to newly enrolled students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Generates $1.8M in additional revenue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/>
              <a:t>Additional cost per resident student is $423/year* </a:t>
            </a:r>
            <a:br>
              <a:rPr lang="en-US" sz="2400"/>
            </a:br>
            <a:endParaRPr lang="en-US" sz="240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Increase fees by the maximum allowable 5%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Fees generally flow into auxiliary funds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Additional cost per resident student is $96 /year*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cs typeface="Calibri"/>
              </a:rPr>
              <a:t>Expenditures from fees currently exceed annual revenues, even with a 5% increase</a:t>
            </a:r>
          </a:p>
          <a:p>
            <a:pPr lvl="1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AB5AE-FE8D-4F72-89CB-5D0C73219757}"/>
              </a:ext>
            </a:extLst>
          </p:cNvPr>
          <p:cNvSpPr txBox="1"/>
          <p:nvPr/>
        </p:nvSpPr>
        <p:spPr>
          <a:xfrm>
            <a:off x="3315816" y="6156790"/>
            <a:ext cx="8459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*Full time student enrolled in 30 credit hours</a:t>
            </a:r>
          </a:p>
        </p:txBody>
      </p:sp>
    </p:spTree>
    <p:extLst>
      <p:ext uri="{BB962C8B-B14F-4D97-AF65-F5344CB8AC3E}">
        <p14:creationId xmlns:p14="http://schemas.microsoft.com/office/powerpoint/2010/main" val="33192897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10" y="774426"/>
            <a:ext cx="2448190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3600">
                <a:solidFill>
                  <a:schemeClr val="bg1"/>
                </a:solidFill>
                <a:latin typeface="Univers" panose="020B0503020202020204" pitchFamily="34" charset="0"/>
              </a:rPr>
              <a:t>Tuition and Fees Increase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Univers" panose="020B0503020202020204" pitchFamily="34" charset="0"/>
              </a:rPr>
              <a:t>Summary</a:t>
            </a: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14</a:t>
            </a:fld>
            <a:endParaRPr lang="en-US" spc="-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0D9CE-46A8-4EA0-9A46-10935A7EC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21" y="774426"/>
            <a:ext cx="8157328" cy="56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0995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66700" y="64655"/>
            <a:ext cx="12060645" cy="6724072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4000">
                <a:solidFill>
                  <a:schemeClr val="bg1"/>
                </a:solidFill>
                <a:latin typeface="Univers" panose="020B0503020202020204" pitchFamily="34" charset="0"/>
              </a:rPr>
              <a:t>Expenditure Drivers</a:t>
            </a: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7058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226423" y="774426"/>
            <a:ext cx="2926636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3000">
                <a:solidFill>
                  <a:schemeClr val="bg1"/>
                </a:solidFill>
                <a:latin typeface="Univers" panose="020B0503020202020204" pitchFamily="34" charset="0"/>
              </a:rPr>
              <a:t>Compensation Increases</a:t>
            </a: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16</a:t>
            </a:fld>
            <a:endParaRPr lang="en-US" spc="-5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108CE-FE7A-47FD-B746-47FFCA9A9B7F}"/>
              </a:ext>
            </a:extLst>
          </p:cNvPr>
          <p:cNvSpPr txBox="1"/>
          <p:nvPr/>
        </p:nvSpPr>
        <p:spPr>
          <a:xfrm>
            <a:off x="3316567" y="4757570"/>
            <a:ext cx="8649010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 steps on compensation after this year’s budget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571500" algn="l"/>
              </a:tabLst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re-launch compensation committee</a:t>
            </a:r>
            <a:endParaRPr lang="en-US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571500" algn="l"/>
              </a:tabLst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 equity study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A2046-AEA0-48E3-8BEC-28C4C0A4A426}"/>
              </a:ext>
            </a:extLst>
          </p:cNvPr>
          <p:cNvSpPr txBox="1"/>
          <p:nvPr/>
        </p:nvSpPr>
        <p:spPr>
          <a:xfrm>
            <a:off x="3883742" y="521110"/>
            <a:ext cx="7374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Historical Salary Increases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35E67-D341-45D6-9F42-344C50BA2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271" y="1228996"/>
            <a:ext cx="8825602" cy="305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331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226423" y="774426"/>
            <a:ext cx="3001848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Univers" panose="020B0503020202020204" pitchFamily="34" charset="0"/>
              </a:rPr>
              <a:t>Faculty Compensation Overview</a:t>
            </a:r>
            <a:endParaRPr lang="en-US" sz="30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17</a:t>
            </a:fld>
            <a:endParaRPr lang="en-US" spc="-5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939CF-0ABE-4F71-BE61-731D09AB30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15" r="4438"/>
          <a:stretch>
            <a:fillRect/>
          </a:stretch>
        </p:blipFill>
        <p:spPr>
          <a:xfrm>
            <a:off x="3228271" y="853596"/>
            <a:ext cx="8406380" cy="58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6892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226423" y="774426"/>
            <a:ext cx="3001848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Univers" panose="020B0503020202020204" pitchFamily="34" charset="0"/>
              </a:rPr>
              <a:t>Professional Staff Compensation Overview</a:t>
            </a:r>
            <a:endParaRPr lang="en-US" sz="30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18</a:t>
            </a:fld>
            <a:endParaRPr lang="en-US" spc="-5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65E39-9AC9-41C4-98DD-EB1FAE83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572" y="1061336"/>
            <a:ext cx="8122994" cy="557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9033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253738" y="704757"/>
            <a:ext cx="2926636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3000">
                <a:solidFill>
                  <a:schemeClr val="bg1"/>
                </a:solidFill>
                <a:latin typeface="Univers" panose="020B0503020202020204" pitchFamily="34" charset="0"/>
              </a:rPr>
              <a:t>Compensation</a:t>
            </a: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19</a:t>
            </a:fld>
            <a:endParaRPr lang="en-US" spc="-5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052A76-8837-AC3A-1D92-5440EBF73E08}"/>
              </a:ext>
            </a:extLst>
          </p:cNvPr>
          <p:cNvSpPr txBox="1"/>
          <p:nvPr/>
        </p:nvSpPr>
        <p:spPr>
          <a:xfrm>
            <a:off x="3287308" y="639518"/>
            <a:ext cx="8756646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100" b="1" dirty="0"/>
              <a:t>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Classified staff will receive a 5% salary increase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Historically salary increases have been implemented on October 1, creating administrative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5% compensation increase on October 1 costs $5.3 million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4% compensation increase on July 1 costs $5.8 million</a:t>
            </a:r>
          </a:p>
          <a:p>
            <a:endParaRPr lang="en-US" sz="2100" dirty="0"/>
          </a:p>
          <a:p>
            <a:r>
              <a:rPr lang="en-US" sz="2100" b="1" dirty="0"/>
              <a:t>Recommendation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4% compensation increase beginning on July 1 or on the first contract date after July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Potential one time, 1% bonus for faculty and non-classified employees in the fall if student retention exceeds budget projections by enough to cover the additional pay.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Set a </a:t>
            </a:r>
            <a:r>
              <a:rPr lang="en-US" sz="2100" b="1" u="sng" dirty="0"/>
              <a:t>salary floor </a:t>
            </a:r>
            <a:r>
              <a:rPr lang="en-US" sz="2100" dirty="0"/>
              <a:t>for full time employees equal to the minimum living wage for a single full-time employee as defined by the MIT Living Wage 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Re-launch compensation committee in summer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Conduct equity pay study in 2023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670204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09" y="774426"/>
            <a:ext cx="3238958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4000"/>
              <a:t>Overview of Budget Proposal</a:t>
            </a:r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2</a:t>
            </a:fld>
            <a:endParaRPr lang="en-US" spc="-5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46C3019-1266-4B6B-A28D-EEF36594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034925"/>
              </p:ext>
            </p:extLst>
          </p:nvPr>
        </p:nvGraphicFramePr>
        <p:xfrm>
          <a:off x="3751743" y="774426"/>
          <a:ext cx="8128000" cy="5803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467546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52028327"/>
                    </a:ext>
                  </a:extLst>
                </a:gridCol>
              </a:tblGrid>
              <a:tr h="2901895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</a:rPr>
                        <a:t>Priorities</a:t>
                      </a:r>
                    </a:p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Investing in people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Stuff That Works (STWs)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Sustaining momentum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Meeting students where they 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Building faculty capacity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Focus on innovation and effectiveness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Assumptions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Structurally balanced budget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Transitional year … focus on general fund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Fold one-time on-going budgets into base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Use one-time funds for one-time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Set path to re-build fund balance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Single phase budget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347332"/>
                  </a:ext>
                </a:extLst>
              </a:tr>
              <a:tr h="2901895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</a:rPr>
                        <a:t>Revenue Levers</a:t>
                      </a:r>
                    </a:p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State appropriation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Enrollment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Tuition and fees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</a:rPr>
                        <a:t>Expenditure Levers</a:t>
                      </a:r>
                    </a:p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Compensation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Mandatory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One-time on-going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Other budget increases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260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76827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240356" y="774426"/>
            <a:ext cx="2926636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3000">
                <a:solidFill>
                  <a:schemeClr val="bg1"/>
                </a:solidFill>
                <a:latin typeface="Univers" panose="020B0503020202020204" pitchFamily="34" charset="0"/>
              </a:rPr>
              <a:t>Expenditure Drivers</a:t>
            </a: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20</a:t>
            </a:fld>
            <a:endParaRPr lang="en-US" spc="-5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EF9FC-722E-4B8D-898E-73BD66BDAE96}"/>
              </a:ext>
            </a:extLst>
          </p:cNvPr>
          <p:cNvSpPr txBox="1"/>
          <p:nvPr/>
        </p:nvSpPr>
        <p:spPr>
          <a:xfrm>
            <a:off x="3153059" y="1162768"/>
            <a:ext cx="840566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/>
              <a:t>Other new investments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Fully account for on-going operations and budget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Critical maintenance – roof repairs of AES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Launch of new college of Aerospace, Computing, Engineering and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Infrastructure investments – phone system replacement and access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Targeted programs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Government affairs: coordinator and sponsorships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HSI Graduate Assistant/Faculty Liaison</a:t>
            </a:r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6652874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10" y="774426"/>
            <a:ext cx="2669864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Univers" panose="020B0503020202020204" pitchFamily="34" charset="0"/>
              </a:rPr>
              <a:t>Strategic Initiatives</a:t>
            </a: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21</a:t>
            </a:fld>
            <a:endParaRPr lang="en-US" spc="-5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1D02C-1BE8-4EEA-8892-C4D59C09D97E}"/>
              </a:ext>
            </a:extLst>
          </p:cNvPr>
          <p:cNvSpPr txBox="1"/>
          <p:nvPr/>
        </p:nvSpPr>
        <p:spPr>
          <a:xfrm>
            <a:off x="3401384" y="774426"/>
            <a:ext cx="7509162" cy="4446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latin typeface="Calibri" panose="020F0502020204030204" pitchFamily="34" charset="0"/>
                <a:cs typeface="Times New Roman" panose="02020603050405020304" pitchFamily="18" charset="0"/>
              </a:rPr>
              <a:t>Proposed plan for Stuff That Works, Promise Programs and HEERF Funds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Continue spend down of initial allocations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Summer/Fall 2023 review of programs based on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Budget execution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Success metrics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ROI (where applicable)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Based on program review, incorporation of programs into multi-year budget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If funds exhausted for FY24, fund at current levels for one additional year using one-time funds.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5698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66700" y="64655"/>
            <a:ext cx="12060645" cy="6724072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4000">
                <a:solidFill>
                  <a:schemeClr val="bg1"/>
                </a:solidFill>
                <a:latin typeface="Univers" panose="020B0503020202020204" pitchFamily="34" charset="0"/>
              </a:rPr>
              <a:t>Fund Balance/Reserves</a:t>
            </a: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4003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10" y="774426"/>
            <a:ext cx="2669864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3200"/>
              <a:t>Historical Fund Balance</a:t>
            </a:r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23</a:t>
            </a:fld>
            <a:endParaRPr lang="en-US" spc="-5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E044EB-9B9E-4C34-9CB2-BCE9981A2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1485" y="774426"/>
            <a:ext cx="8088995" cy="5267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49624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B9C2399-D6CF-4033-8B0F-AEA6AC2EAF15}"/>
              </a:ext>
            </a:extLst>
          </p:cNvPr>
          <p:cNvSpPr txBox="1"/>
          <p:nvPr/>
        </p:nvSpPr>
        <p:spPr>
          <a:xfrm>
            <a:off x="9231465" y="636558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A55365-5C6E-0A4B-9445-11713A9A6531}" type="slidenum">
              <a:rPr lang="en-US" sz="1200" smtClean="0"/>
              <a:pPr algn="r"/>
              <a:t>24</a:t>
            </a:fld>
            <a:endParaRPr lang="en-US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33C276-2EAA-4F58-B210-9D04D6E31E7C}"/>
              </a:ext>
            </a:extLst>
          </p:cNvPr>
          <p:cNvSpPr/>
          <p:nvPr/>
        </p:nvSpPr>
        <p:spPr>
          <a:xfrm>
            <a:off x="373811" y="447335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B9C57E-78F5-4AD6-BCC9-E3B70510C47B}"/>
              </a:ext>
            </a:extLst>
          </p:cNvPr>
          <p:cNvCxnSpPr/>
          <p:nvPr/>
        </p:nvCxnSpPr>
        <p:spPr>
          <a:xfrm>
            <a:off x="1037375" y="2476342"/>
            <a:ext cx="30828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CC3AFF-5D80-48EF-8FC9-9D8E7A8AACEB}"/>
              </a:ext>
            </a:extLst>
          </p:cNvPr>
          <p:cNvSpPr txBox="1"/>
          <p:nvPr/>
        </p:nvSpPr>
        <p:spPr>
          <a:xfrm>
            <a:off x="1542735" y="386180"/>
            <a:ext cx="10431930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 Fund Balance Roll Forward/Reserves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1C3A53-88FC-444A-8224-50C067C5A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69002"/>
            <a:ext cx="3684162" cy="3068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C9EBE1-23BB-4BBA-8DD4-EECE06732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587" y="1369002"/>
            <a:ext cx="3684162" cy="3068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2BC6B5-A0ED-4E82-92C4-66ECD222FD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13174" y="1454692"/>
            <a:ext cx="3684161" cy="3068774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CA4CD8-733E-4890-8D4E-511D0626129F}"/>
              </a:ext>
            </a:extLst>
          </p:cNvPr>
          <p:cNvSpPr txBox="1"/>
          <p:nvPr/>
        </p:nvSpPr>
        <p:spPr>
          <a:xfrm>
            <a:off x="1250547" y="2698173"/>
            <a:ext cx="1047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E&amp;G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$5.3 million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4F72A1-6738-4ABA-99E5-2F9ECCAF0C6D}"/>
              </a:ext>
            </a:extLst>
          </p:cNvPr>
          <p:cNvSpPr txBox="1"/>
          <p:nvPr/>
        </p:nvSpPr>
        <p:spPr>
          <a:xfrm>
            <a:off x="4259759" y="2278335"/>
            <a:ext cx="1317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Recovered Revenues from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HEERF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$5.1 million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417C29-6206-455E-9723-5F498838DC7B}"/>
              </a:ext>
            </a:extLst>
          </p:cNvPr>
          <p:cNvSpPr txBox="1"/>
          <p:nvPr/>
        </p:nvSpPr>
        <p:spPr>
          <a:xfrm>
            <a:off x="7183866" y="2586111"/>
            <a:ext cx="1384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Admin. Service Recovery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$12.1 million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B4C99-C77D-4DB3-A503-F1DEE90DCD70}"/>
              </a:ext>
            </a:extLst>
          </p:cNvPr>
          <p:cNvSpPr txBox="1"/>
          <p:nvPr/>
        </p:nvSpPr>
        <p:spPr>
          <a:xfrm>
            <a:off x="9912550" y="2375239"/>
            <a:ext cx="1873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$22.5 million </a:t>
            </a:r>
            <a:r>
              <a:rPr lang="en-US"/>
              <a:t>unrestricted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32D799-275B-4FF9-B695-7712693868A1}"/>
              </a:ext>
            </a:extLst>
          </p:cNvPr>
          <p:cNvSpPr txBox="1"/>
          <p:nvPr/>
        </p:nvSpPr>
        <p:spPr>
          <a:xfrm>
            <a:off x="9472178" y="2278335"/>
            <a:ext cx="42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4714883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10" y="774426"/>
            <a:ext cx="2669864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3200"/>
              <a:t>Fund Balance Projections</a:t>
            </a:r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25</a:t>
            </a:fld>
            <a:endParaRPr lang="en-US" spc="-5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834C7-E47E-49C2-ADBA-9076CFD2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926" y="639518"/>
            <a:ext cx="8492464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6629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10" y="774426"/>
            <a:ext cx="2669864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3200"/>
              <a:t>Fund Balance Goal</a:t>
            </a:r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26</a:t>
            </a:fld>
            <a:endParaRPr lang="en-US" spc="-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EB8B9-2030-4B92-B4A1-715E425D5184}"/>
              </a:ext>
            </a:extLst>
          </p:cNvPr>
          <p:cNvSpPr txBox="1"/>
          <p:nvPr/>
        </p:nvSpPr>
        <p:spPr>
          <a:xfrm>
            <a:off x="3266517" y="1074999"/>
            <a:ext cx="7509162" cy="3467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Discuss a fund balance policy of 15% of annual expenditures in undesignated funds*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For FY24, stop reducing fund balance and remain flat at $22.5 million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Aim for 15% of annual expenditures by FY28 (~$2 million/year plus expenditure growth)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Draft fund balance policy to be reviewed by policy committee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0EAA5-13FE-4CC5-936D-02B9A7C79DEA}"/>
              </a:ext>
            </a:extLst>
          </p:cNvPr>
          <p:cNvSpPr txBox="1"/>
          <p:nvPr/>
        </p:nvSpPr>
        <p:spPr>
          <a:xfrm>
            <a:off x="3266517" y="5872134"/>
            <a:ext cx="8011886" cy="281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>
                <a:latin typeface="Calibri" panose="020F0502020204030204" pitchFamily="34" charset="0"/>
                <a:cs typeface="Times New Roman" panose="02020603050405020304" pitchFamily="18" charset="0"/>
              </a:rPr>
              <a:t>*At current spending levels, this would be a target of $31 million</a:t>
            </a:r>
          </a:p>
        </p:txBody>
      </p:sp>
    </p:spTree>
    <p:extLst>
      <p:ext uri="{BB962C8B-B14F-4D97-AF65-F5344CB8AC3E}">
        <p14:creationId xmlns:p14="http://schemas.microsoft.com/office/powerpoint/2010/main" val="332375552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66700" y="64655"/>
            <a:ext cx="12060645" cy="6724072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4000">
                <a:solidFill>
                  <a:schemeClr val="bg1"/>
                </a:solidFill>
                <a:latin typeface="Univers" panose="020B0503020202020204" pitchFamily="34" charset="0"/>
              </a:rPr>
              <a:t>Balancing</a:t>
            </a:r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1270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77674" y="774426"/>
            <a:ext cx="2743200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>
                <a:effectLst/>
                <a:latin typeface="Roboto" panose="02000000000000000000" pitchFamily="2" charset="0"/>
              </a:rPr>
              <a:t>Current Proposal</a:t>
            </a:r>
          </a:p>
          <a:p>
            <a:pPr algn="l"/>
            <a:endParaRPr lang="en-US" sz="1600" b="0" i="0">
              <a:effectLst/>
              <a:latin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28</a:t>
            </a:fld>
            <a:endParaRPr lang="en-US" spc="-5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14CCE-682B-406B-ACAA-26890183B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070" y="774425"/>
            <a:ext cx="5898052" cy="580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6090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09" y="774426"/>
            <a:ext cx="3156216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Univers" panose="020B0503020202020204" pitchFamily="34" charset="0"/>
              </a:rPr>
              <a:t>Board Approval Items</a:t>
            </a: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3767683" y="2987158"/>
            <a:ext cx="7311649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29</a:t>
            </a:fld>
            <a:endParaRPr lang="en-US" spc="-5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5D362-0ADF-4BD0-8C67-8F5E03CF53CD}"/>
              </a:ext>
            </a:extLst>
          </p:cNvPr>
          <p:cNvSpPr txBox="1"/>
          <p:nvPr/>
        </p:nvSpPr>
        <p:spPr>
          <a:xfrm>
            <a:off x="3767683" y="774426"/>
            <a:ext cx="796415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/>
              <a:t>The Board of Trustees are requested to approve the following budget items: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The E&amp;G budget will be set at $205.8 million for FY24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Resident and non-resident tuition will increase by 5% for FY24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Mandatory fees will increase by 5% for FY24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The Student Affairs Fee budget for FY24 will be established at $2,611,030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Undergraduate cash program fees will remain flat for FY24 and graduate cash program fees will be set as outlined in the Tuition and Fee Rates memo presented to the Board.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Program fees for E&amp;G funded programs will remain flat with the exceptions of: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The Restaurant Program Fee will increase by $7.00 (from $33.00 to $40.00) based on increased food costs.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The On-Line Enrollment Fee will remain flat but allowable uses of fee revenue will be expanded to include “direct student scholarships and cost of attendance support for on-line students”.</a:t>
            </a:r>
          </a:p>
        </p:txBody>
      </p:sp>
    </p:spTree>
    <p:extLst>
      <p:ext uri="{BB962C8B-B14F-4D97-AF65-F5344CB8AC3E}">
        <p14:creationId xmlns:p14="http://schemas.microsoft.com/office/powerpoint/2010/main" val="24846423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09" y="774426"/>
            <a:ext cx="2991025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4000"/>
              <a:t>Overarching Themes</a:t>
            </a:r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3</a:t>
            </a:fld>
            <a:endParaRPr lang="en-US" spc="-5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809C28-9B97-41EE-9CBC-A18A7AB80ACF}"/>
              </a:ext>
            </a:extLst>
          </p:cNvPr>
          <p:cNvSpPr txBox="1"/>
          <p:nvPr/>
        </p:nvSpPr>
        <p:spPr>
          <a:xfrm>
            <a:off x="3758961" y="1242956"/>
            <a:ext cx="8206616" cy="5212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3600">
                <a:latin typeface="Calibri" panose="020F0502020204030204" pitchFamily="34" charset="0"/>
                <a:cs typeface="Times New Roman" panose="02020603050405020304" pitchFamily="18" charset="0"/>
              </a:rPr>
              <a:t>Single phase budget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Balanced budget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 in students and employees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 and begin to honor a minimum fund balance as a matter of deliberate policy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85750" algn="l"/>
              </a:tabLst>
            </a:pPr>
            <a:endParaRPr lang="en-US" sz="36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85750" algn="l"/>
              </a:tabLst>
            </a:pP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-17145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6105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09" y="774426"/>
            <a:ext cx="3156216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Univers" panose="020B0503020202020204" pitchFamily="34" charset="0"/>
              </a:rPr>
              <a:t>Other Considerations</a:t>
            </a: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3767683" y="2987158"/>
            <a:ext cx="7311649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30</a:t>
            </a:fld>
            <a:endParaRPr lang="en-US" spc="-5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5D362-0ADF-4BD0-8C67-8F5E03CF53CD}"/>
              </a:ext>
            </a:extLst>
          </p:cNvPr>
          <p:cNvSpPr txBox="1"/>
          <p:nvPr/>
        </p:nvSpPr>
        <p:spPr>
          <a:xfrm>
            <a:off x="3676962" y="774426"/>
            <a:ext cx="796415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To the extent that additional resources become available, direct them first to compensation to reach salary increases of 5% in FY24 and then to growing the fund balance by 1% of expenditures (~$2 million)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Evaluate STWs, Promise Programs and unspent HEERF funds with UPBAC and Senior Leadership over the summer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Re-launch compensation committee to carefully consider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/>
              <a:t>On-going strategy for distribution of compensation growth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/>
              <a:t>Metrics and processes for evaluating and addressing competitiveness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/>
              <a:t>Findings of equity pay study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Total rewards</a:t>
            </a:r>
          </a:p>
        </p:txBody>
      </p:sp>
    </p:spTree>
    <p:extLst>
      <p:ext uri="{BB962C8B-B14F-4D97-AF65-F5344CB8AC3E}">
        <p14:creationId xmlns:p14="http://schemas.microsoft.com/office/powerpoint/2010/main" val="19783141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99E6-E24A-49FD-AD17-3C35017E7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0520" y="3254903"/>
            <a:ext cx="6629400" cy="1240221"/>
          </a:xfrm>
        </p:spPr>
        <p:txBody>
          <a:bodyPr/>
          <a:lstStyle/>
          <a:p>
            <a:r>
              <a:rPr lang="en-US" dirty="0"/>
              <a:t>Appendix:</a:t>
            </a:r>
            <a:br>
              <a:rPr lang="en-US" dirty="0"/>
            </a:br>
            <a:r>
              <a:rPr lang="en-US" dirty="0"/>
              <a:t>Tuition and </a:t>
            </a:r>
            <a:r>
              <a:rPr lang="en-US"/>
              <a:t>Compensation Comparison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235FE-3C9E-4527-A9EA-BDA4B156D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0520" y="4583208"/>
            <a:ext cx="6629400" cy="651642"/>
          </a:xfrm>
        </p:spPr>
        <p:txBody>
          <a:bodyPr>
            <a:noAutofit/>
          </a:bodyPr>
          <a:lstStyle/>
          <a:p>
            <a:r>
              <a:rPr lang="en-US"/>
              <a:t>Board of Trustees Finance Committee Meeting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45E9B-7E7D-4E14-9F35-58840A0208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0520" y="5049470"/>
            <a:ext cx="6629400" cy="546928"/>
          </a:xfrm>
        </p:spPr>
        <p:txBody>
          <a:bodyPr/>
          <a:lstStyle/>
          <a:p>
            <a:r>
              <a:rPr lang="en-US" dirty="0"/>
              <a:t>June 1,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4701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09" y="774426"/>
            <a:ext cx="3238958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4000" dirty="0"/>
              <a:t>Tuition Comparison (Resident)</a:t>
            </a:r>
            <a:endParaRPr lang="en-US" sz="3200" dirty="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 dirty="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 dirty="0">
              <a:latin typeface="Univers" panose="020B0503020202020204" pitchFamily="34" charset="0"/>
            </a:endParaRPr>
          </a:p>
          <a:p>
            <a:pPr algn="ctr"/>
            <a:endParaRPr lang="en-US" sz="3200" dirty="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>
            <a:spLocks/>
          </p:cNvSpPr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>
            <a:spLocks/>
          </p:cNvSpPr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32</a:t>
            </a:fld>
            <a:endParaRPr lang="en-US" spc="-5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51632-79F7-1D00-AE08-E94C50A31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479" y="900973"/>
            <a:ext cx="8357416" cy="55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4095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253739" y="774426"/>
            <a:ext cx="3133896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4000" dirty="0"/>
              <a:t>Tuition Comparison </a:t>
            </a:r>
            <a:r>
              <a:rPr lang="en-US" sz="3600" dirty="0"/>
              <a:t>(Non-resident)</a:t>
            </a:r>
            <a:endParaRPr lang="en-US" sz="3600" dirty="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 dirty="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 dirty="0">
              <a:latin typeface="Univers" panose="020B0503020202020204" pitchFamily="34" charset="0"/>
            </a:endParaRPr>
          </a:p>
          <a:p>
            <a:pPr algn="ctr"/>
            <a:endParaRPr lang="en-US" sz="3200" dirty="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>
            <a:spLocks/>
          </p:cNvSpPr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>
            <a:spLocks/>
          </p:cNvSpPr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33</a:t>
            </a:fld>
            <a:endParaRPr lang="en-US" spc="-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83B3A-5934-4A84-4D73-3B1B8300B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633" y="774426"/>
            <a:ext cx="8745607" cy="565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6659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09" y="774426"/>
            <a:ext cx="3177864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4000" dirty="0"/>
              <a:t>Compensation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Comparison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 dirty="0">
              <a:latin typeface="Univers" panose="020B0503020202020204" pitchFamily="34" charset="0"/>
            </a:endParaRPr>
          </a:p>
          <a:p>
            <a:pPr algn="ctr"/>
            <a:endParaRPr lang="en-US" sz="3200" dirty="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>
            <a:spLocks/>
          </p:cNvSpPr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>
            <a:spLocks/>
          </p:cNvSpPr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34</a:t>
            </a:fld>
            <a:endParaRPr lang="en-US" spc="-5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BBA20-F61E-B1F6-32C2-18A5A7552BE1}"/>
              </a:ext>
            </a:extLst>
          </p:cNvPr>
          <p:cNvSpPr txBox="1"/>
          <p:nvPr/>
        </p:nvSpPr>
        <p:spPr>
          <a:xfrm>
            <a:off x="3777673" y="774426"/>
            <a:ext cx="818790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UNC did a mid-year comp adjustment of 2% in January. They will do less than 5% for next year, but the total will likely exceed 5%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CMC is planning on 5%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Mesa will do 5% for their pool, but it will be distributed based on COLA, market adjustments and performance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Mines will not exceed 5%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Western is targeting 5%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CSU is proposing 5% plus a floor of $50k for lowest paid admin staff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MSU Denver is proposing 4% effective July 1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3 months earlier than in recent years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Results in the equivalent of a 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5.33%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</a:rPr>
              <a:t>in October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178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09" y="774426"/>
            <a:ext cx="2991025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4000"/>
              <a:t>Budget Calendar</a:t>
            </a:r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4</a:t>
            </a:fld>
            <a:endParaRPr lang="en-US" spc="-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4153F-45B0-4F1A-B5A0-D77D0D1F4B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76" t="15781" r="7861" b="11844"/>
          <a:stretch>
            <a:fillRect/>
          </a:stretch>
        </p:blipFill>
        <p:spPr>
          <a:xfrm>
            <a:off x="3626360" y="1586818"/>
            <a:ext cx="7834120" cy="36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85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66700" y="64655"/>
            <a:ext cx="12060645" cy="6724072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4000">
                <a:solidFill>
                  <a:schemeClr val="bg1"/>
                </a:solidFill>
                <a:latin typeface="Univers" panose="020B0503020202020204" pitchFamily="34" charset="0"/>
              </a:rPr>
              <a:t>Priorities</a:t>
            </a: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04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09" y="774426"/>
            <a:ext cx="2991025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4000"/>
              <a:t>President’s Priorities:</a:t>
            </a:r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6</a:t>
            </a:fld>
            <a:endParaRPr lang="en-US" spc="-5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1BF30-F09A-4C18-B083-8014BB0FE91A}"/>
              </a:ext>
            </a:extLst>
          </p:cNvPr>
          <p:cNvSpPr txBox="1"/>
          <p:nvPr/>
        </p:nvSpPr>
        <p:spPr>
          <a:xfrm>
            <a:off x="3517074" y="459650"/>
            <a:ext cx="842118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president “will be looking for a budget recommendation that ensures the viability of the following priority areas:”</a:t>
            </a:r>
          </a:p>
          <a:p>
            <a:pPr marL="285750" marR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</a:p>
          <a:p>
            <a:pPr marL="285750" marR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Stuff That Works/STWs </a:t>
            </a:r>
          </a:p>
          <a:p>
            <a:pPr marL="285750" marR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Sustaining momentum </a:t>
            </a:r>
          </a:p>
          <a:p>
            <a:pPr marL="285750" marR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students where they are </a:t>
            </a:r>
          </a:p>
          <a:p>
            <a:pPr marL="285750" marR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Workload Innovation/Building Faculty Capacity </a:t>
            </a:r>
          </a:p>
          <a:p>
            <a:pPr marL="285750" marR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Innovation and Efficiencies </a:t>
            </a:r>
          </a:p>
        </p:txBody>
      </p:sp>
    </p:spTree>
    <p:extLst>
      <p:ext uri="{BB962C8B-B14F-4D97-AF65-F5344CB8AC3E}">
        <p14:creationId xmlns:p14="http://schemas.microsoft.com/office/powerpoint/2010/main" val="27029868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66700" y="64655"/>
            <a:ext cx="12060645" cy="6724072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4000">
                <a:solidFill>
                  <a:schemeClr val="bg1"/>
                </a:solidFill>
                <a:latin typeface="Univers" panose="020B0503020202020204" pitchFamily="34" charset="0"/>
              </a:rPr>
              <a:t>Assumptions</a:t>
            </a: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690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10" y="774426"/>
            <a:ext cx="2669864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3200"/>
              <a:t>FY24 Budget Assumptions</a:t>
            </a:r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8</a:t>
            </a:fld>
            <a:endParaRPr lang="en-US" spc="-5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1D02C-1BE8-4EEA-8892-C4D59C09D97E}"/>
              </a:ext>
            </a:extLst>
          </p:cNvPr>
          <p:cNvSpPr txBox="1"/>
          <p:nvPr/>
        </p:nvSpPr>
        <p:spPr>
          <a:xfrm>
            <a:off x="3266772" y="840801"/>
            <a:ext cx="8698805" cy="5209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Balanced budget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During transitional year, focus on general fund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One-time on-going folded into base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One-time funds only used for true one-time costs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End fund balance declines and lay the groundwork to begin restoring fund balances, with an ultimate goal of establishing a policy of 15% of annual revenues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Single phase budget…mid-year budget revisions would be triggered by: </a:t>
            </a:r>
          </a:p>
          <a:p>
            <a:pPr marL="8001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Changes in tuition forecast (October)</a:t>
            </a:r>
          </a:p>
          <a:p>
            <a:pPr marL="8001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Legislative budget changes (General Assembly or JBC action)</a:t>
            </a:r>
          </a:p>
          <a:p>
            <a:pPr marL="8001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Unforeseen changes in financial situation or programmatic needs</a:t>
            </a:r>
          </a:p>
          <a:p>
            <a:pPr marL="8001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Changes in University Priorities (as directed by the President or Board)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72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0E9715-CF15-457D-BC5A-BB17F30EB62E}"/>
              </a:ext>
            </a:extLst>
          </p:cNvPr>
          <p:cNvSpPr/>
          <p:nvPr/>
        </p:nvSpPr>
        <p:spPr>
          <a:xfrm>
            <a:off x="396610" y="774426"/>
            <a:ext cx="2669864" cy="5803791"/>
          </a:xfrm>
          <a:prstGeom prst="rect">
            <a:avLst/>
          </a:prstGeom>
          <a:solidFill>
            <a:srgbClr val="00447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3200"/>
              <a:t>Transparency and Shared Governance</a:t>
            </a:r>
            <a:endParaRPr lang="en-US" sz="320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  <a:p>
            <a:pPr algn="ctr"/>
            <a:endParaRPr lang="en-US" sz="3200">
              <a:latin typeface="Univers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50965-59D9-4990-B78F-294529FA4DBB}"/>
              </a:ext>
            </a:extLst>
          </p:cNvPr>
          <p:cNvSpPr/>
          <p:nvPr/>
        </p:nvSpPr>
        <p:spPr>
          <a:xfrm>
            <a:off x="253738" y="279783"/>
            <a:ext cx="1168924" cy="359735"/>
          </a:xfrm>
          <a:prstGeom prst="rect">
            <a:avLst/>
          </a:prstGeom>
          <a:solidFill>
            <a:srgbClr val="D11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EF1C-FFB1-4F7F-B5BC-AAEFD106C54C}"/>
              </a:ext>
            </a:extLst>
          </p:cNvPr>
          <p:cNvSpPr txBox="1"/>
          <p:nvPr/>
        </p:nvSpPr>
        <p:spPr>
          <a:xfrm>
            <a:off x="731520" y="2453647"/>
            <a:ext cx="3770811" cy="3260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A4022A-D011-4399-82F3-28392E5EC292}"/>
              </a:ext>
            </a:extLst>
          </p:cNvPr>
          <p:cNvSpPr txBox="1"/>
          <p:nvPr/>
        </p:nvSpPr>
        <p:spPr>
          <a:xfrm>
            <a:off x="9222377" y="64257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 algn="r">
                <a:lnSpc>
                  <a:spcPts val="1425"/>
                </a:lnSpc>
              </a:pPr>
              <a:t>9</a:t>
            </a:fld>
            <a:endParaRPr lang="en-US" spc="-5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1D02C-1BE8-4EEA-8892-C4D59C09D97E}"/>
              </a:ext>
            </a:extLst>
          </p:cNvPr>
          <p:cNvSpPr txBox="1"/>
          <p:nvPr/>
        </p:nvSpPr>
        <p:spPr>
          <a:xfrm>
            <a:off x="3066474" y="774426"/>
            <a:ext cx="9330839" cy="5387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UPBAC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Broad representation of stakeholders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Topically educated on MSU Denver budget process and priorities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Weekly meetings from February – May to evaluate budget drivers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Responsible for communication to senior leadership and campus community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Balancing Act</a:t>
            </a:r>
            <a:endParaRPr lang="en-US" sz="2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Budget development tool to collect and evaluate trade offs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Used with senior leadership and UPBAC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Available for use in Branches and Departments going forward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Budget recommendations informed by Balancing Act exercises.</a:t>
            </a:r>
          </a:p>
          <a:p>
            <a:pPr>
              <a:lnSpc>
                <a:spcPct val="107000"/>
              </a:lnSpc>
            </a:pPr>
            <a:endParaRPr lang="en-US" sz="24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8921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6"/>
  <p:tag name="AS_OS" val="Unix 5.4.0.1085"/>
  <p:tag name="AS_RELEASE_DATE" val="2022.09.14"/>
  <p:tag name="AS_TITLE" val="Aspose.Slides for .NET5"/>
  <p:tag name="AS_VERSION" val="22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8BBDEBA9F9D45B0404BB8BDC7157C" ma:contentTypeVersion="12" ma:contentTypeDescription="Create a new document." ma:contentTypeScope="" ma:versionID="563570b60a91281a202ce53a25d73fc8">
  <xsd:schema xmlns:xsd="http://www.w3.org/2001/XMLSchema" xmlns:xs="http://www.w3.org/2001/XMLSchema" xmlns:p="http://schemas.microsoft.com/office/2006/metadata/properties" xmlns:ns3="bf46841d-bc18-4f88-8ba9-bdf5ca23fdad" xmlns:ns4="ba018053-833a-4ac9-8577-42e5bdbe385a" targetNamespace="http://schemas.microsoft.com/office/2006/metadata/properties" ma:root="true" ma:fieldsID="c4b4e781ed82ffe1608938c292ce1386" ns3:_="" ns4:_="">
    <xsd:import namespace="bf46841d-bc18-4f88-8ba9-bdf5ca23fdad"/>
    <xsd:import namespace="ba018053-833a-4ac9-8577-42e5bdbe38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6841d-bc18-4f88-8ba9-bdf5ca23fd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18053-833a-4ac9-8577-42e5bdbe38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46841d-bc18-4f88-8ba9-bdf5ca23fdad" xsi:nil="true"/>
  </documentManagement>
</p:properties>
</file>

<file path=customXml/itemProps1.xml><?xml version="1.0" encoding="utf-8"?>
<ds:datastoreItem xmlns:ds="http://schemas.openxmlformats.org/officeDocument/2006/customXml" ds:itemID="{7A21F7D6-192D-4BDD-A56C-E186CA321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6F030-058E-42ED-9E89-4C8ECA5325EF}">
  <ds:schemaRefs>
    <ds:schemaRef ds:uri="ba018053-833a-4ac9-8577-42e5bdbe385a"/>
    <ds:schemaRef ds:uri="bf46841d-bc18-4f88-8ba9-bdf5ca23fd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11B3A5-AA0C-4B91-B809-72ABACA35E3B}">
  <ds:schemaRefs>
    <ds:schemaRef ds:uri="ba018053-833a-4ac9-8577-42e5bdbe385a"/>
    <ds:schemaRef ds:uri="bf46841d-bc18-4f88-8ba9-bdf5ca23fd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24076</TotalTime>
  <Words>1463</Words>
  <Application>Microsoft Office PowerPoint</Application>
  <PresentationFormat>Widescreen</PresentationFormat>
  <Paragraphs>314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Roboto</vt:lpstr>
      <vt:lpstr>Symbol</vt:lpstr>
      <vt:lpstr>Univers</vt:lpstr>
      <vt:lpstr>Wingdings</vt:lpstr>
      <vt:lpstr>Office Theme</vt:lpstr>
      <vt:lpstr>An Overview of the Fiscal Year 2023-24 Proposed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Appendix: Tuition and Compensation Comparison</vt:lpstr>
      <vt:lpstr>PowerPoint Presentation</vt:lpstr>
      <vt:lpstr>PowerPoint Presentation</vt:lpstr>
      <vt:lpstr>PowerPoint Presentation</vt:lpstr>
    </vt:vector>
  </TitlesOfParts>
  <Company>Metropolitan State University of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Cipriana</dc:creator>
  <cp:lastModifiedBy>Jim Carpenter</cp:lastModifiedBy>
  <cp:revision>253</cp:revision>
  <dcterms:created xsi:type="dcterms:W3CDTF">2020-06-01T16:54:44Z</dcterms:created>
  <dcterms:modified xsi:type="dcterms:W3CDTF">2023-06-05T18:42:05Z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0x010100F738BBDEBA9F9D45B0404BB8BDC7157C</vt:lpwstr>
  </property>
</Properties>
</file>