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4"/>
  </p:sldMasterIdLst>
  <p:notesMasterIdLst>
    <p:notesMasterId r:id="rId53"/>
  </p:notesMasterIdLst>
  <p:handoutMasterIdLst>
    <p:handoutMasterId r:id="rId54"/>
  </p:handoutMasterIdLst>
  <p:sldIdLst>
    <p:sldId id="311" r:id="rId5"/>
    <p:sldId id="310" r:id="rId6"/>
    <p:sldId id="314" r:id="rId7"/>
    <p:sldId id="315" r:id="rId8"/>
    <p:sldId id="316" r:id="rId9"/>
    <p:sldId id="317" r:id="rId10"/>
    <p:sldId id="318" r:id="rId11"/>
    <p:sldId id="319" r:id="rId12"/>
    <p:sldId id="320" r:id="rId13"/>
    <p:sldId id="321" r:id="rId14"/>
    <p:sldId id="322" r:id="rId15"/>
    <p:sldId id="323" r:id="rId16"/>
    <p:sldId id="332" r:id="rId17"/>
    <p:sldId id="333" r:id="rId18"/>
    <p:sldId id="334" r:id="rId19"/>
    <p:sldId id="331" r:id="rId20"/>
    <p:sldId id="335" r:id="rId21"/>
    <p:sldId id="336" r:id="rId22"/>
    <p:sldId id="339" r:id="rId23"/>
    <p:sldId id="337" r:id="rId24"/>
    <p:sldId id="338" r:id="rId25"/>
    <p:sldId id="340" r:id="rId26"/>
    <p:sldId id="346" r:id="rId27"/>
    <p:sldId id="347" r:id="rId28"/>
    <p:sldId id="348" r:id="rId29"/>
    <p:sldId id="349" r:id="rId30"/>
    <p:sldId id="341" r:id="rId31"/>
    <p:sldId id="353" r:id="rId32"/>
    <p:sldId id="354" r:id="rId33"/>
    <p:sldId id="355" r:id="rId34"/>
    <p:sldId id="356" r:id="rId35"/>
    <p:sldId id="357" r:id="rId36"/>
    <p:sldId id="358" r:id="rId37"/>
    <p:sldId id="359" r:id="rId38"/>
    <p:sldId id="360" r:id="rId39"/>
    <p:sldId id="378" r:id="rId40"/>
    <p:sldId id="379" r:id="rId41"/>
    <p:sldId id="380" r:id="rId42"/>
    <p:sldId id="381" r:id="rId43"/>
    <p:sldId id="382" r:id="rId44"/>
    <p:sldId id="383" r:id="rId45"/>
    <p:sldId id="384" r:id="rId46"/>
    <p:sldId id="385" r:id="rId47"/>
    <p:sldId id="386" r:id="rId48"/>
    <p:sldId id="368" r:id="rId49"/>
    <p:sldId id="369" r:id="rId50"/>
    <p:sldId id="370" r:id="rId51"/>
    <p:sldId id="404" r:id="rId5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474"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Plamp" userId="0d7a6564-e5b7-4ed5-b400-50b891bc508d" providerId="ADAL" clId="{374E486C-F279-4DE5-A036-38F59BAA903B}"/>
    <pc:docChg chg="delSld delMainMaster">
      <pc:chgData name="Caitlin Plamp" userId="0d7a6564-e5b7-4ed5-b400-50b891bc508d" providerId="ADAL" clId="{374E486C-F279-4DE5-A036-38F59BAA903B}" dt="2023-05-31T15:15:55.972" v="7" actId="47"/>
      <pc:docMkLst>
        <pc:docMk/>
      </pc:docMkLst>
      <pc:sldChg chg="del">
        <pc:chgData name="Caitlin Plamp" userId="0d7a6564-e5b7-4ed5-b400-50b891bc508d" providerId="ADAL" clId="{374E486C-F279-4DE5-A036-38F59BAA903B}" dt="2023-05-31T15:15:29.936" v="0" actId="47"/>
        <pc:sldMkLst>
          <pc:docMk/>
          <pc:sldMk cId="2047125461" sldId="313"/>
        </pc:sldMkLst>
      </pc:sldChg>
      <pc:sldChg chg="del">
        <pc:chgData name="Caitlin Plamp" userId="0d7a6564-e5b7-4ed5-b400-50b891bc508d" providerId="ADAL" clId="{374E486C-F279-4DE5-A036-38F59BAA903B}" dt="2023-05-31T15:15:33.567" v="1" actId="47"/>
        <pc:sldMkLst>
          <pc:docMk/>
          <pc:sldMk cId="1135390021" sldId="324"/>
        </pc:sldMkLst>
      </pc:sldChg>
      <pc:sldChg chg="del">
        <pc:chgData name="Caitlin Plamp" userId="0d7a6564-e5b7-4ed5-b400-50b891bc508d" providerId="ADAL" clId="{374E486C-F279-4DE5-A036-38F59BAA903B}" dt="2023-05-31T15:15:29.936" v="0" actId="47"/>
        <pc:sldMkLst>
          <pc:docMk/>
          <pc:sldMk cId="4230129295" sldId="325"/>
        </pc:sldMkLst>
      </pc:sldChg>
      <pc:sldChg chg="del">
        <pc:chgData name="Caitlin Plamp" userId="0d7a6564-e5b7-4ed5-b400-50b891bc508d" providerId="ADAL" clId="{374E486C-F279-4DE5-A036-38F59BAA903B}" dt="2023-05-31T15:15:33.567" v="1" actId="47"/>
        <pc:sldMkLst>
          <pc:docMk/>
          <pc:sldMk cId="2519958591" sldId="326"/>
        </pc:sldMkLst>
      </pc:sldChg>
      <pc:sldChg chg="del">
        <pc:chgData name="Caitlin Plamp" userId="0d7a6564-e5b7-4ed5-b400-50b891bc508d" providerId="ADAL" clId="{374E486C-F279-4DE5-A036-38F59BAA903B}" dt="2023-05-31T15:15:29.936" v="0" actId="47"/>
        <pc:sldMkLst>
          <pc:docMk/>
          <pc:sldMk cId="1504738726" sldId="327"/>
        </pc:sldMkLst>
      </pc:sldChg>
      <pc:sldChg chg="del">
        <pc:chgData name="Caitlin Plamp" userId="0d7a6564-e5b7-4ed5-b400-50b891bc508d" providerId="ADAL" clId="{374E486C-F279-4DE5-A036-38F59BAA903B}" dt="2023-05-31T15:15:33.567" v="1" actId="47"/>
        <pc:sldMkLst>
          <pc:docMk/>
          <pc:sldMk cId="2552860810" sldId="328"/>
        </pc:sldMkLst>
      </pc:sldChg>
      <pc:sldChg chg="del">
        <pc:chgData name="Caitlin Plamp" userId="0d7a6564-e5b7-4ed5-b400-50b891bc508d" providerId="ADAL" clId="{374E486C-F279-4DE5-A036-38F59BAA903B}" dt="2023-05-31T15:15:33.567" v="1" actId="47"/>
        <pc:sldMkLst>
          <pc:docMk/>
          <pc:sldMk cId="2411742265" sldId="329"/>
        </pc:sldMkLst>
      </pc:sldChg>
      <pc:sldChg chg="del">
        <pc:chgData name="Caitlin Plamp" userId="0d7a6564-e5b7-4ed5-b400-50b891bc508d" providerId="ADAL" clId="{374E486C-F279-4DE5-A036-38F59BAA903B}" dt="2023-05-31T15:15:36.687" v="2" actId="47"/>
        <pc:sldMkLst>
          <pc:docMk/>
          <pc:sldMk cId="11251498" sldId="405"/>
        </pc:sldMkLst>
      </pc:sldChg>
      <pc:sldChg chg="del">
        <pc:chgData name="Caitlin Plamp" userId="0d7a6564-e5b7-4ed5-b400-50b891bc508d" providerId="ADAL" clId="{374E486C-F279-4DE5-A036-38F59BAA903B}" dt="2023-05-31T15:15:36.687" v="2" actId="47"/>
        <pc:sldMkLst>
          <pc:docMk/>
          <pc:sldMk cId="2322420152" sldId="406"/>
        </pc:sldMkLst>
      </pc:sldChg>
      <pc:sldChg chg="del">
        <pc:chgData name="Caitlin Plamp" userId="0d7a6564-e5b7-4ed5-b400-50b891bc508d" providerId="ADAL" clId="{374E486C-F279-4DE5-A036-38F59BAA903B}" dt="2023-05-31T15:15:36.687" v="2" actId="47"/>
        <pc:sldMkLst>
          <pc:docMk/>
          <pc:sldMk cId="2202683480" sldId="407"/>
        </pc:sldMkLst>
      </pc:sldChg>
      <pc:sldChg chg="del">
        <pc:chgData name="Caitlin Plamp" userId="0d7a6564-e5b7-4ed5-b400-50b891bc508d" providerId="ADAL" clId="{374E486C-F279-4DE5-A036-38F59BAA903B}" dt="2023-05-31T15:15:36.687" v="2" actId="47"/>
        <pc:sldMkLst>
          <pc:docMk/>
          <pc:sldMk cId="359143099" sldId="408"/>
        </pc:sldMkLst>
      </pc:sldChg>
      <pc:sldChg chg="del">
        <pc:chgData name="Caitlin Plamp" userId="0d7a6564-e5b7-4ed5-b400-50b891bc508d" providerId="ADAL" clId="{374E486C-F279-4DE5-A036-38F59BAA903B}" dt="2023-05-31T15:15:40.100" v="3" actId="47"/>
        <pc:sldMkLst>
          <pc:docMk/>
          <pc:sldMk cId="1144658415" sldId="409"/>
        </pc:sldMkLst>
      </pc:sldChg>
      <pc:sldChg chg="del">
        <pc:chgData name="Caitlin Plamp" userId="0d7a6564-e5b7-4ed5-b400-50b891bc508d" providerId="ADAL" clId="{374E486C-F279-4DE5-A036-38F59BAA903B}" dt="2023-05-31T15:15:40.100" v="3" actId="47"/>
        <pc:sldMkLst>
          <pc:docMk/>
          <pc:sldMk cId="1720460200" sldId="410"/>
        </pc:sldMkLst>
      </pc:sldChg>
      <pc:sldChg chg="del">
        <pc:chgData name="Caitlin Plamp" userId="0d7a6564-e5b7-4ed5-b400-50b891bc508d" providerId="ADAL" clId="{374E486C-F279-4DE5-A036-38F59BAA903B}" dt="2023-05-31T15:15:40.100" v="3" actId="47"/>
        <pc:sldMkLst>
          <pc:docMk/>
          <pc:sldMk cId="3476188504" sldId="411"/>
        </pc:sldMkLst>
      </pc:sldChg>
      <pc:sldChg chg="del">
        <pc:chgData name="Caitlin Plamp" userId="0d7a6564-e5b7-4ed5-b400-50b891bc508d" providerId="ADAL" clId="{374E486C-F279-4DE5-A036-38F59BAA903B}" dt="2023-05-31T15:15:40.100" v="3" actId="47"/>
        <pc:sldMkLst>
          <pc:docMk/>
          <pc:sldMk cId="714483616" sldId="412"/>
        </pc:sldMkLst>
      </pc:sldChg>
      <pc:sldChg chg="del">
        <pc:chgData name="Caitlin Plamp" userId="0d7a6564-e5b7-4ed5-b400-50b891bc508d" providerId="ADAL" clId="{374E486C-F279-4DE5-A036-38F59BAA903B}" dt="2023-05-31T15:15:43.735" v="4" actId="47"/>
        <pc:sldMkLst>
          <pc:docMk/>
          <pc:sldMk cId="169054207" sldId="413"/>
        </pc:sldMkLst>
      </pc:sldChg>
      <pc:sldChg chg="del">
        <pc:chgData name="Caitlin Plamp" userId="0d7a6564-e5b7-4ed5-b400-50b891bc508d" providerId="ADAL" clId="{374E486C-F279-4DE5-A036-38F59BAA903B}" dt="2023-05-31T15:15:43.735" v="4" actId="47"/>
        <pc:sldMkLst>
          <pc:docMk/>
          <pc:sldMk cId="3680351170" sldId="414"/>
        </pc:sldMkLst>
      </pc:sldChg>
      <pc:sldChg chg="del">
        <pc:chgData name="Caitlin Plamp" userId="0d7a6564-e5b7-4ed5-b400-50b891bc508d" providerId="ADAL" clId="{374E486C-F279-4DE5-A036-38F59BAA903B}" dt="2023-05-31T15:15:43.735" v="4" actId="47"/>
        <pc:sldMkLst>
          <pc:docMk/>
          <pc:sldMk cId="2930793450" sldId="415"/>
        </pc:sldMkLst>
      </pc:sldChg>
      <pc:sldChg chg="del">
        <pc:chgData name="Caitlin Plamp" userId="0d7a6564-e5b7-4ed5-b400-50b891bc508d" providerId="ADAL" clId="{374E486C-F279-4DE5-A036-38F59BAA903B}" dt="2023-05-31T15:15:43.735" v="4" actId="47"/>
        <pc:sldMkLst>
          <pc:docMk/>
          <pc:sldMk cId="4189413610" sldId="416"/>
        </pc:sldMkLst>
      </pc:sldChg>
      <pc:sldChg chg="del">
        <pc:chgData name="Caitlin Plamp" userId="0d7a6564-e5b7-4ed5-b400-50b891bc508d" providerId="ADAL" clId="{374E486C-F279-4DE5-A036-38F59BAA903B}" dt="2023-05-31T15:15:47.426" v="5" actId="47"/>
        <pc:sldMkLst>
          <pc:docMk/>
          <pc:sldMk cId="2817873482" sldId="417"/>
        </pc:sldMkLst>
      </pc:sldChg>
      <pc:sldChg chg="del">
        <pc:chgData name="Caitlin Plamp" userId="0d7a6564-e5b7-4ed5-b400-50b891bc508d" providerId="ADAL" clId="{374E486C-F279-4DE5-A036-38F59BAA903B}" dt="2023-05-31T15:15:47.426" v="5" actId="47"/>
        <pc:sldMkLst>
          <pc:docMk/>
          <pc:sldMk cId="374927599" sldId="418"/>
        </pc:sldMkLst>
      </pc:sldChg>
      <pc:sldChg chg="del">
        <pc:chgData name="Caitlin Plamp" userId="0d7a6564-e5b7-4ed5-b400-50b891bc508d" providerId="ADAL" clId="{374E486C-F279-4DE5-A036-38F59BAA903B}" dt="2023-05-31T15:15:47.426" v="5" actId="47"/>
        <pc:sldMkLst>
          <pc:docMk/>
          <pc:sldMk cId="3578511547" sldId="419"/>
        </pc:sldMkLst>
      </pc:sldChg>
      <pc:sldChg chg="del">
        <pc:chgData name="Caitlin Plamp" userId="0d7a6564-e5b7-4ed5-b400-50b891bc508d" providerId="ADAL" clId="{374E486C-F279-4DE5-A036-38F59BAA903B}" dt="2023-05-31T15:15:47.426" v="5" actId="47"/>
        <pc:sldMkLst>
          <pc:docMk/>
          <pc:sldMk cId="2971834147" sldId="420"/>
        </pc:sldMkLst>
      </pc:sldChg>
      <pc:sldChg chg="del">
        <pc:chgData name="Caitlin Plamp" userId="0d7a6564-e5b7-4ed5-b400-50b891bc508d" providerId="ADAL" clId="{374E486C-F279-4DE5-A036-38F59BAA903B}" dt="2023-05-31T15:15:51.537" v="6" actId="47"/>
        <pc:sldMkLst>
          <pc:docMk/>
          <pc:sldMk cId="2815060070" sldId="421"/>
        </pc:sldMkLst>
      </pc:sldChg>
      <pc:sldChg chg="del">
        <pc:chgData name="Caitlin Plamp" userId="0d7a6564-e5b7-4ed5-b400-50b891bc508d" providerId="ADAL" clId="{374E486C-F279-4DE5-A036-38F59BAA903B}" dt="2023-05-31T15:15:51.537" v="6" actId="47"/>
        <pc:sldMkLst>
          <pc:docMk/>
          <pc:sldMk cId="997009226" sldId="422"/>
        </pc:sldMkLst>
      </pc:sldChg>
      <pc:sldChg chg="del">
        <pc:chgData name="Caitlin Plamp" userId="0d7a6564-e5b7-4ed5-b400-50b891bc508d" providerId="ADAL" clId="{374E486C-F279-4DE5-A036-38F59BAA903B}" dt="2023-05-31T15:15:51.537" v="6" actId="47"/>
        <pc:sldMkLst>
          <pc:docMk/>
          <pc:sldMk cId="195967253" sldId="423"/>
        </pc:sldMkLst>
      </pc:sldChg>
      <pc:sldChg chg="del">
        <pc:chgData name="Caitlin Plamp" userId="0d7a6564-e5b7-4ed5-b400-50b891bc508d" providerId="ADAL" clId="{374E486C-F279-4DE5-A036-38F59BAA903B}" dt="2023-05-31T15:15:51.537" v="6" actId="47"/>
        <pc:sldMkLst>
          <pc:docMk/>
          <pc:sldMk cId="2358173479" sldId="424"/>
        </pc:sldMkLst>
      </pc:sldChg>
      <pc:sldChg chg="del">
        <pc:chgData name="Caitlin Plamp" userId="0d7a6564-e5b7-4ed5-b400-50b891bc508d" providerId="ADAL" clId="{374E486C-F279-4DE5-A036-38F59BAA903B}" dt="2023-05-31T15:15:55.972" v="7" actId="47"/>
        <pc:sldMkLst>
          <pc:docMk/>
          <pc:sldMk cId="1884400447" sldId="425"/>
        </pc:sldMkLst>
      </pc:sldChg>
      <pc:sldChg chg="del">
        <pc:chgData name="Caitlin Plamp" userId="0d7a6564-e5b7-4ed5-b400-50b891bc508d" providerId="ADAL" clId="{374E486C-F279-4DE5-A036-38F59BAA903B}" dt="2023-05-31T15:15:55.972" v="7" actId="47"/>
        <pc:sldMkLst>
          <pc:docMk/>
          <pc:sldMk cId="435590654" sldId="426"/>
        </pc:sldMkLst>
      </pc:sldChg>
      <pc:sldChg chg="del">
        <pc:chgData name="Caitlin Plamp" userId="0d7a6564-e5b7-4ed5-b400-50b891bc508d" providerId="ADAL" clId="{374E486C-F279-4DE5-A036-38F59BAA903B}" dt="2023-05-31T15:15:55.972" v="7" actId="47"/>
        <pc:sldMkLst>
          <pc:docMk/>
          <pc:sldMk cId="2067205824" sldId="427"/>
        </pc:sldMkLst>
      </pc:sldChg>
      <pc:sldChg chg="del">
        <pc:chgData name="Caitlin Plamp" userId="0d7a6564-e5b7-4ed5-b400-50b891bc508d" providerId="ADAL" clId="{374E486C-F279-4DE5-A036-38F59BAA903B}" dt="2023-05-31T15:15:55.972" v="7" actId="47"/>
        <pc:sldMkLst>
          <pc:docMk/>
          <pc:sldMk cId="371356443" sldId="428"/>
        </pc:sldMkLst>
      </pc:sldChg>
      <pc:sldChg chg="del">
        <pc:chgData name="Caitlin Plamp" userId="0d7a6564-e5b7-4ed5-b400-50b891bc508d" providerId="ADAL" clId="{374E486C-F279-4DE5-A036-38F59BAA903B}" dt="2023-05-31T15:15:33.567" v="1" actId="47"/>
        <pc:sldMkLst>
          <pc:docMk/>
          <pc:sldMk cId="1312900049" sldId="429"/>
        </pc:sldMkLst>
      </pc:sldChg>
      <pc:sldChg chg="del">
        <pc:chgData name="Caitlin Plamp" userId="0d7a6564-e5b7-4ed5-b400-50b891bc508d" providerId="ADAL" clId="{374E486C-F279-4DE5-A036-38F59BAA903B}" dt="2023-05-31T15:15:40.100" v="3" actId="47"/>
        <pc:sldMkLst>
          <pc:docMk/>
          <pc:sldMk cId="131773370" sldId="430"/>
        </pc:sldMkLst>
      </pc:sldChg>
      <pc:sldChg chg="del">
        <pc:chgData name="Caitlin Plamp" userId="0d7a6564-e5b7-4ed5-b400-50b891bc508d" providerId="ADAL" clId="{374E486C-F279-4DE5-A036-38F59BAA903B}" dt="2023-05-31T15:15:47.426" v="5" actId="47"/>
        <pc:sldMkLst>
          <pc:docMk/>
          <pc:sldMk cId="1632409862" sldId="431"/>
        </pc:sldMkLst>
      </pc:sldChg>
      <pc:sldChg chg="del">
        <pc:chgData name="Caitlin Plamp" userId="0d7a6564-e5b7-4ed5-b400-50b891bc508d" providerId="ADAL" clId="{374E486C-F279-4DE5-A036-38F59BAA903B}" dt="2023-05-31T15:15:55.972" v="7" actId="47"/>
        <pc:sldMkLst>
          <pc:docMk/>
          <pc:sldMk cId="3256535049" sldId="432"/>
        </pc:sldMkLst>
      </pc:sldChg>
      <pc:sldMasterChg chg="del delSldLayout">
        <pc:chgData name="Caitlin Plamp" userId="0d7a6564-e5b7-4ed5-b400-50b891bc508d" providerId="ADAL" clId="{374E486C-F279-4DE5-A036-38F59BAA903B}" dt="2023-05-31T15:15:55.972" v="7" actId="47"/>
        <pc:sldMasterMkLst>
          <pc:docMk/>
          <pc:sldMasterMk cId="1574665974" sldId="2147483789"/>
        </pc:sldMasterMkLst>
        <pc:sldLayoutChg chg="del">
          <pc:chgData name="Caitlin Plamp" userId="0d7a6564-e5b7-4ed5-b400-50b891bc508d" providerId="ADAL" clId="{374E486C-F279-4DE5-A036-38F59BAA903B}" dt="2023-05-31T15:15:55.972" v="7" actId="47"/>
          <pc:sldLayoutMkLst>
            <pc:docMk/>
            <pc:sldMasterMk cId="1574665974" sldId="2147483789"/>
            <pc:sldLayoutMk cId="1733721218" sldId="2147483791"/>
          </pc:sldLayoutMkLst>
        </pc:sldLayoutChg>
      </pc:sldMasterChg>
      <pc:sldMasterChg chg="del delSldLayout">
        <pc:chgData name="Caitlin Plamp" userId="0d7a6564-e5b7-4ed5-b400-50b891bc508d" providerId="ADAL" clId="{374E486C-F279-4DE5-A036-38F59BAA903B}" dt="2023-05-31T15:15:55.972" v="7" actId="47"/>
        <pc:sldMasterMkLst>
          <pc:docMk/>
          <pc:sldMasterMk cId="732471912" sldId="2147483793"/>
        </pc:sldMasterMkLst>
        <pc:sldLayoutChg chg="del">
          <pc:chgData name="Caitlin Plamp" userId="0d7a6564-e5b7-4ed5-b400-50b891bc508d" providerId="ADAL" clId="{374E486C-F279-4DE5-A036-38F59BAA903B}" dt="2023-05-31T15:15:55.972" v="7" actId="47"/>
          <pc:sldLayoutMkLst>
            <pc:docMk/>
            <pc:sldMasterMk cId="732471912" sldId="2147483793"/>
            <pc:sldLayoutMk cId="4033481315" sldId="214748379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13F529-335F-4E4C-AB9C-229F3CD2C180}"/>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AD11E963-90D8-4C26-AF55-579C347B8BDC}"/>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DB24789D-E486-4B48-A98C-C9ECDAC501FA}" type="datetimeFigureOut">
              <a:rPr lang="en-US" smtClean="0"/>
              <a:t>5/31/2023</a:t>
            </a:fld>
            <a:endParaRPr lang="en-US"/>
          </a:p>
        </p:txBody>
      </p:sp>
      <p:sp>
        <p:nvSpPr>
          <p:cNvPr id="4" name="Footer Placeholder 3">
            <a:extLst>
              <a:ext uri="{FF2B5EF4-FFF2-40B4-BE49-F238E27FC236}">
                <a16:creationId xmlns:a16="http://schemas.microsoft.com/office/drawing/2014/main" id="{C144AB59-4CBA-4CC5-B57E-49A63C9AACFD}"/>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E53743F-A6BE-4626-BB5D-0D38D12527EC}"/>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8922998-E183-4DEF-B425-3CDE74F42227}" type="slidenum">
              <a:rPr lang="en-US" smtClean="0"/>
              <a:t>‹#›</a:t>
            </a:fld>
            <a:endParaRPr lang="en-US"/>
          </a:p>
        </p:txBody>
      </p:sp>
    </p:spTree>
    <p:extLst>
      <p:ext uri="{BB962C8B-B14F-4D97-AF65-F5344CB8AC3E}">
        <p14:creationId xmlns:p14="http://schemas.microsoft.com/office/powerpoint/2010/main" val="662135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C8C1750-C068-4313-9539-E5AD97C324F6}" type="datetimeFigureOut">
              <a:rPr lang="en-US" smtClean="0"/>
              <a:t>5/31/2023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Tree>
    <p:extLst>
      <p:ext uri="{BB962C8B-B14F-4D97-AF65-F5344CB8AC3E}">
        <p14:creationId xmlns:p14="http://schemas.microsoft.com/office/powerpoint/2010/main" val="292115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26F38-DFD3-4E85-8489-D8E6A64B719A}"/>
              </a:ext>
            </a:extLst>
          </p:cNvPr>
          <p:cNvSpPr>
            <a:spLocks noGrp="1"/>
          </p:cNvSpPr>
          <p:nvPr>
            <p:ph type="ctrTitle"/>
          </p:nvPr>
        </p:nvSpPr>
        <p:spPr>
          <a:xfrm>
            <a:off x="4038600" y="2659116"/>
            <a:ext cx="6629400" cy="1240221"/>
          </a:xfrm>
        </p:spPr>
        <p:txBody>
          <a:bodyPr anchor="b">
            <a:noAutofit/>
          </a:bodyPr>
          <a:lstStyle>
            <a:lvl1pPr algn="l">
              <a:defRPr sz="44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04361FFA-6ECB-488D-8913-01B5711C4791}"/>
              </a:ext>
            </a:extLst>
          </p:cNvPr>
          <p:cNvSpPr>
            <a:spLocks noGrp="1"/>
          </p:cNvSpPr>
          <p:nvPr>
            <p:ph type="subTitle" idx="1"/>
          </p:nvPr>
        </p:nvSpPr>
        <p:spPr>
          <a:xfrm>
            <a:off x="4038600" y="3920359"/>
            <a:ext cx="6629400" cy="65164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ooter Placeholder 7">
            <a:extLst>
              <a:ext uri="{FF2B5EF4-FFF2-40B4-BE49-F238E27FC236}">
                <a16:creationId xmlns:a16="http://schemas.microsoft.com/office/drawing/2014/main" id="{E2E7623F-7523-4831-A552-6E5742A1523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6CDBED-C142-4E62-9469-4D817CD9A85D}"/>
              </a:ext>
            </a:extLst>
          </p:cNvPr>
          <p:cNvSpPr>
            <a:spLocks noGrp="1"/>
          </p:cNvSpPr>
          <p:nvPr>
            <p:ph type="sldNum" sz="quarter" idx="12"/>
          </p:nvPr>
        </p:nvSpPr>
        <p:spPr/>
        <p:txBody>
          <a:bodyPr/>
          <a:lstStyle/>
          <a:p>
            <a:fld id="{9E2AF256-5307-4687-B456-FD365221ADA1}" type="slidenum">
              <a:rPr lang="en-US" smtClean="0"/>
              <a:t>‹#›</a:t>
            </a:fld>
            <a:endParaRPr lang="en-US"/>
          </a:p>
        </p:txBody>
      </p:sp>
      <p:sp>
        <p:nvSpPr>
          <p:cNvPr id="15" name="Text Placeholder 14">
            <a:extLst>
              <a:ext uri="{FF2B5EF4-FFF2-40B4-BE49-F238E27FC236}">
                <a16:creationId xmlns:a16="http://schemas.microsoft.com/office/drawing/2014/main" id="{13584281-054D-457E-87B8-0A05349C19E1}"/>
              </a:ext>
            </a:extLst>
          </p:cNvPr>
          <p:cNvSpPr>
            <a:spLocks noGrp="1"/>
          </p:cNvSpPr>
          <p:nvPr>
            <p:ph type="body" sz="quarter" idx="13" hasCustomPrompt="1"/>
          </p:nvPr>
        </p:nvSpPr>
        <p:spPr>
          <a:xfrm>
            <a:off x="4038600" y="4730751"/>
            <a:ext cx="6629400" cy="546928"/>
          </a:xfrm>
        </p:spPr>
        <p:txBody>
          <a:bodyPr>
            <a:normAutofit/>
          </a:bodyPr>
          <a:lstStyle>
            <a:lvl1pPr marL="0" indent="0">
              <a:buNone/>
              <a:defRPr sz="2000">
                <a:solidFill>
                  <a:schemeClr val="bg1"/>
                </a:solidFill>
              </a:defRPr>
            </a:lvl1pPr>
            <a:lvl2pPr>
              <a:defRPr/>
            </a:lvl2pPr>
          </a:lstStyle>
          <a:p>
            <a:pPr lvl="0"/>
            <a:r>
              <a:rPr lang="en-US"/>
              <a:t>Click to enter presentation date</a:t>
            </a:r>
          </a:p>
        </p:txBody>
      </p:sp>
    </p:spTree>
    <p:extLst>
      <p:ext uri="{BB962C8B-B14F-4D97-AF65-F5344CB8AC3E}">
        <p14:creationId xmlns:p14="http://schemas.microsoft.com/office/powerpoint/2010/main" val="31807601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SU Denver History Timeline_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4B0D-CADA-47DB-9F74-652F0BF4546C}"/>
              </a:ext>
            </a:extLst>
          </p:cNvPr>
          <p:cNvSpPr>
            <a:spLocks noGrp="1"/>
          </p:cNvSpPr>
          <p:nvPr>
            <p:ph type="title"/>
          </p:nvPr>
        </p:nvSpPr>
        <p:spPr>
          <a:xfrm>
            <a:off x="641132" y="249511"/>
            <a:ext cx="2659117" cy="2851041"/>
          </a:xfrm>
        </p:spPr>
        <p:txBody>
          <a:bodyPr>
            <a:normAutofit/>
          </a:bodyPr>
          <a:lstStyle>
            <a:lvl1pPr>
              <a:defRPr sz="3200" b="1">
                <a:solidFill>
                  <a:schemeClr val="bg1"/>
                </a:solidFill>
              </a:defRPr>
            </a:lvl1pPr>
          </a:lstStyle>
          <a:p>
            <a:r>
              <a:rPr lang="en-US"/>
              <a:t>Click to edit Master title style</a:t>
            </a:r>
          </a:p>
        </p:txBody>
      </p:sp>
    </p:spTree>
    <p:extLst>
      <p:ext uri="{BB962C8B-B14F-4D97-AF65-F5344CB8AC3E}">
        <p14:creationId xmlns:p14="http://schemas.microsoft.com/office/powerpoint/2010/main" val="326837469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Icons_Blue on Ligh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145A22-BC1A-4B38-9C1B-8802E21A14E9}"/>
              </a:ext>
            </a:extLst>
          </p:cNvPr>
          <p:cNvSpPr txBox="1"/>
          <p:nvPr userDrawn="1"/>
        </p:nvSpPr>
        <p:spPr>
          <a:xfrm>
            <a:off x="582952" y="461914"/>
            <a:ext cx="1015652" cy="276999"/>
          </a:xfrm>
          <a:prstGeom prst="rect">
            <a:avLst/>
          </a:prstGeom>
          <a:noFill/>
        </p:spPr>
        <p:txBody>
          <a:bodyPr wrap="square" rtlCol="0">
            <a:spAutoFit/>
          </a:bodyPr>
          <a:lstStyle/>
          <a:p>
            <a:pPr algn="r"/>
            <a:r>
              <a:rPr lang="en-US" sz="1200">
                <a:solidFill>
                  <a:schemeClr val="tx1"/>
                </a:solidFill>
              </a:rPr>
              <a:t>Academics</a:t>
            </a:r>
          </a:p>
        </p:txBody>
      </p:sp>
      <p:cxnSp>
        <p:nvCxnSpPr>
          <p:cNvPr id="6" name="Straight Connector 5">
            <a:extLst>
              <a:ext uri="{FF2B5EF4-FFF2-40B4-BE49-F238E27FC236}">
                <a16:creationId xmlns:a16="http://schemas.microsoft.com/office/drawing/2014/main" id="{D28B4101-ADD1-46E5-B416-1C899B9D318C}"/>
              </a:ext>
            </a:extLst>
          </p:cNvPr>
          <p:cNvCxnSpPr>
            <a:cxnSpLocks/>
          </p:cNvCxnSpPr>
          <p:nvPr userDrawn="1"/>
        </p:nvCxnSpPr>
        <p:spPr>
          <a:xfrm>
            <a:off x="646657" y="907599"/>
            <a:ext cx="11067068" cy="0"/>
          </a:xfrm>
          <a:prstGeom prst="line">
            <a:avLst/>
          </a:prstGeom>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0582893-F70F-48DA-8978-FB32D4E76959}"/>
              </a:ext>
            </a:extLst>
          </p:cNvPr>
          <p:cNvSpPr txBox="1"/>
          <p:nvPr userDrawn="1"/>
        </p:nvSpPr>
        <p:spPr>
          <a:xfrm>
            <a:off x="389923" y="1568711"/>
            <a:ext cx="1208681" cy="276999"/>
          </a:xfrm>
          <a:prstGeom prst="rect">
            <a:avLst/>
          </a:prstGeom>
          <a:noFill/>
        </p:spPr>
        <p:txBody>
          <a:bodyPr wrap="square" rtlCol="0">
            <a:spAutoFit/>
          </a:bodyPr>
          <a:lstStyle/>
          <a:p>
            <a:pPr algn="r"/>
            <a:r>
              <a:rPr lang="en-US" sz="1200">
                <a:solidFill>
                  <a:schemeClr val="tx1"/>
                </a:solidFill>
              </a:rPr>
              <a:t>Demographics</a:t>
            </a:r>
          </a:p>
        </p:txBody>
      </p:sp>
      <p:sp>
        <p:nvSpPr>
          <p:cNvPr id="8" name="TextBox 7">
            <a:extLst>
              <a:ext uri="{FF2B5EF4-FFF2-40B4-BE49-F238E27FC236}">
                <a16:creationId xmlns:a16="http://schemas.microsoft.com/office/drawing/2014/main" id="{D151BE98-46DB-4ED2-B426-515B76306D43}"/>
              </a:ext>
            </a:extLst>
          </p:cNvPr>
          <p:cNvSpPr txBox="1"/>
          <p:nvPr userDrawn="1"/>
        </p:nvSpPr>
        <p:spPr>
          <a:xfrm>
            <a:off x="582952" y="2803275"/>
            <a:ext cx="1015652" cy="276999"/>
          </a:xfrm>
          <a:prstGeom prst="rect">
            <a:avLst/>
          </a:prstGeom>
          <a:noFill/>
        </p:spPr>
        <p:txBody>
          <a:bodyPr wrap="square" rtlCol="0">
            <a:spAutoFit/>
          </a:bodyPr>
          <a:lstStyle/>
          <a:p>
            <a:pPr algn="r"/>
            <a:r>
              <a:rPr lang="en-US" sz="1200">
                <a:solidFill>
                  <a:schemeClr val="tx1"/>
                </a:solidFill>
              </a:rPr>
              <a:t>Disciplines</a:t>
            </a:r>
          </a:p>
        </p:txBody>
      </p:sp>
      <p:sp>
        <p:nvSpPr>
          <p:cNvPr id="9" name="TextBox 8">
            <a:extLst>
              <a:ext uri="{FF2B5EF4-FFF2-40B4-BE49-F238E27FC236}">
                <a16:creationId xmlns:a16="http://schemas.microsoft.com/office/drawing/2014/main" id="{9B56B00A-B773-44A8-9FE3-53E593D02C60}"/>
              </a:ext>
            </a:extLst>
          </p:cNvPr>
          <p:cNvSpPr txBox="1"/>
          <p:nvPr userDrawn="1"/>
        </p:nvSpPr>
        <p:spPr>
          <a:xfrm>
            <a:off x="582952" y="3621645"/>
            <a:ext cx="1015652" cy="276999"/>
          </a:xfrm>
          <a:prstGeom prst="rect">
            <a:avLst/>
          </a:prstGeom>
          <a:noFill/>
        </p:spPr>
        <p:txBody>
          <a:bodyPr wrap="square" rtlCol="0">
            <a:spAutoFit/>
          </a:bodyPr>
          <a:lstStyle/>
          <a:p>
            <a:pPr algn="r"/>
            <a:r>
              <a:rPr lang="en-US" sz="1200">
                <a:solidFill>
                  <a:schemeClr val="tx1"/>
                </a:solidFill>
              </a:rPr>
              <a:t>Location</a:t>
            </a:r>
          </a:p>
        </p:txBody>
      </p:sp>
      <p:sp>
        <p:nvSpPr>
          <p:cNvPr id="10" name="TextBox 9">
            <a:extLst>
              <a:ext uri="{FF2B5EF4-FFF2-40B4-BE49-F238E27FC236}">
                <a16:creationId xmlns:a16="http://schemas.microsoft.com/office/drawing/2014/main" id="{E5EF9E24-5A28-4316-B0CB-CD377C1BBF73}"/>
              </a:ext>
            </a:extLst>
          </p:cNvPr>
          <p:cNvSpPr txBox="1"/>
          <p:nvPr userDrawn="1"/>
        </p:nvSpPr>
        <p:spPr>
          <a:xfrm>
            <a:off x="431345" y="4462774"/>
            <a:ext cx="1167259" cy="276999"/>
          </a:xfrm>
          <a:prstGeom prst="rect">
            <a:avLst/>
          </a:prstGeom>
          <a:noFill/>
        </p:spPr>
        <p:txBody>
          <a:bodyPr wrap="square" rtlCol="0">
            <a:spAutoFit/>
          </a:bodyPr>
          <a:lstStyle/>
          <a:p>
            <a:pPr algn="r"/>
            <a:r>
              <a:rPr lang="en-US" sz="1200">
                <a:solidFill>
                  <a:schemeClr val="tx1"/>
                </a:solidFill>
              </a:rPr>
              <a:t>Public Health</a:t>
            </a:r>
          </a:p>
        </p:txBody>
      </p:sp>
      <p:sp>
        <p:nvSpPr>
          <p:cNvPr id="11" name="TextBox 10">
            <a:extLst>
              <a:ext uri="{FF2B5EF4-FFF2-40B4-BE49-F238E27FC236}">
                <a16:creationId xmlns:a16="http://schemas.microsoft.com/office/drawing/2014/main" id="{6188403B-7B11-496B-9504-36ECC5DA5252}"/>
              </a:ext>
            </a:extLst>
          </p:cNvPr>
          <p:cNvSpPr txBox="1"/>
          <p:nvPr userDrawn="1"/>
        </p:nvSpPr>
        <p:spPr>
          <a:xfrm>
            <a:off x="336436" y="5609392"/>
            <a:ext cx="1262168" cy="276999"/>
          </a:xfrm>
          <a:prstGeom prst="rect">
            <a:avLst/>
          </a:prstGeom>
          <a:noFill/>
        </p:spPr>
        <p:txBody>
          <a:bodyPr wrap="square" rtlCol="0">
            <a:spAutoFit/>
          </a:bodyPr>
          <a:lstStyle/>
          <a:p>
            <a:pPr algn="r"/>
            <a:r>
              <a:rPr lang="en-US" sz="1200">
                <a:solidFill>
                  <a:schemeClr val="tx1"/>
                </a:solidFill>
              </a:rPr>
              <a:t>Miscellaneous</a:t>
            </a:r>
          </a:p>
        </p:txBody>
      </p:sp>
      <p:cxnSp>
        <p:nvCxnSpPr>
          <p:cNvPr id="12" name="Straight Connector 11">
            <a:extLst>
              <a:ext uri="{FF2B5EF4-FFF2-40B4-BE49-F238E27FC236}">
                <a16:creationId xmlns:a16="http://schemas.microsoft.com/office/drawing/2014/main" id="{E77E330E-A1F3-4A02-A6DB-FCC8EF4C4963}"/>
              </a:ext>
            </a:extLst>
          </p:cNvPr>
          <p:cNvCxnSpPr>
            <a:cxnSpLocks/>
          </p:cNvCxnSpPr>
          <p:nvPr userDrawn="1"/>
        </p:nvCxnSpPr>
        <p:spPr>
          <a:xfrm>
            <a:off x="646657" y="3358933"/>
            <a:ext cx="11067068"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DE9EF503-6010-4B68-8E18-F037B84BAB49}"/>
              </a:ext>
            </a:extLst>
          </p:cNvPr>
          <p:cNvCxnSpPr>
            <a:cxnSpLocks/>
          </p:cNvCxnSpPr>
          <p:nvPr userDrawn="1"/>
        </p:nvCxnSpPr>
        <p:spPr>
          <a:xfrm>
            <a:off x="646657" y="2533318"/>
            <a:ext cx="11067068"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4" name="Straight Connector 13">
            <a:extLst>
              <a:ext uri="{FF2B5EF4-FFF2-40B4-BE49-F238E27FC236}">
                <a16:creationId xmlns:a16="http://schemas.microsoft.com/office/drawing/2014/main" id="{2B90CCB0-B62B-463C-906F-655FF41F066A}"/>
              </a:ext>
            </a:extLst>
          </p:cNvPr>
          <p:cNvCxnSpPr>
            <a:cxnSpLocks/>
          </p:cNvCxnSpPr>
          <p:nvPr userDrawn="1"/>
        </p:nvCxnSpPr>
        <p:spPr>
          <a:xfrm>
            <a:off x="646657" y="4184548"/>
            <a:ext cx="11067068"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7E60B31C-2BAA-4CFB-8C48-FBDE2A321BC8}"/>
              </a:ext>
            </a:extLst>
          </p:cNvPr>
          <p:cNvCxnSpPr>
            <a:cxnSpLocks/>
          </p:cNvCxnSpPr>
          <p:nvPr userDrawn="1"/>
        </p:nvCxnSpPr>
        <p:spPr>
          <a:xfrm>
            <a:off x="646657" y="5019589"/>
            <a:ext cx="11067068"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Straight Connector 15">
            <a:extLst>
              <a:ext uri="{FF2B5EF4-FFF2-40B4-BE49-F238E27FC236}">
                <a16:creationId xmlns:a16="http://schemas.microsoft.com/office/drawing/2014/main" id="{0A693CEC-E77C-4430-A18B-3F9A8047FACC}"/>
              </a:ext>
            </a:extLst>
          </p:cNvPr>
          <p:cNvCxnSpPr/>
          <p:nvPr userDrawn="1"/>
        </p:nvCxnSpPr>
        <p:spPr>
          <a:xfrm>
            <a:off x="1645739" y="220335"/>
            <a:ext cx="0" cy="6453842"/>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4FEF56B0-C834-4A23-BFAD-6845481A0B91}"/>
              </a:ext>
            </a:extLst>
          </p:cNvPr>
          <p:cNvSpPr txBox="1"/>
          <p:nvPr userDrawn="1"/>
        </p:nvSpPr>
        <p:spPr>
          <a:xfrm>
            <a:off x="9059165" y="141402"/>
            <a:ext cx="2969434" cy="492443"/>
          </a:xfrm>
          <a:prstGeom prst="rect">
            <a:avLst/>
          </a:prstGeom>
          <a:noFill/>
        </p:spPr>
        <p:txBody>
          <a:bodyPr wrap="square" rtlCol="0">
            <a:spAutoFit/>
          </a:bodyPr>
          <a:lstStyle/>
          <a:p>
            <a:pPr algn="r"/>
            <a:r>
              <a:rPr lang="en-US" sz="1400" b="1">
                <a:solidFill>
                  <a:schemeClr val="tx1"/>
                </a:solidFill>
              </a:rPr>
              <a:t>Icons </a:t>
            </a:r>
          </a:p>
          <a:p>
            <a:pPr algn="r"/>
            <a:r>
              <a:rPr lang="en-US" sz="1200">
                <a:solidFill>
                  <a:schemeClr val="tx1"/>
                </a:solidFill>
              </a:rPr>
              <a:t>Use on Light Backgrounds</a:t>
            </a:r>
          </a:p>
        </p:txBody>
      </p:sp>
      <p:sp>
        <p:nvSpPr>
          <p:cNvPr id="18" name="TextBox 17">
            <a:extLst>
              <a:ext uri="{FF2B5EF4-FFF2-40B4-BE49-F238E27FC236}">
                <a16:creationId xmlns:a16="http://schemas.microsoft.com/office/drawing/2014/main" id="{EA4456ED-2800-42A7-98E1-A9E87A90038F}"/>
              </a:ext>
            </a:extLst>
          </p:cNvPr>
          <p:cNvSpPr txBox="1"/>
          <p:nvPr userDrawn="1"/>
        </p:nvSpPr>
        <p:spPr>
          <a:xfrm>
            <a:off x="1604954" y="672116"/>
            <a:ext cx="1015652" cy="215444"/>
          </a:xfrm>
          <a:prstGeom prst="rect">
            <a:avLst/>
          </a:prstGeom>
          <a:noFill/>
        </p:spPr>
        <p:txBody>
          <a:bodyPr wrap="square" rtlCol="0">
            <a:spAutoFit/>
          </a:bodyPr>
          <a:lstStyle/>
          <a:p>
            <a:pPr algn="ctr"/>
            <a:r>
              <a:rPr lang="en-US" sz="1200" baseline="-25000">
                <a:solidFill>
                  <a:schemeClr val="tx1"/>
                </a:solidFill>
              </a:rPr>
              <a:t>Graduate / Alumni</a:t>
            </a:r>
          </a:p>
        </p:txBody>
      </p:sp>
      <p:sp>
        <p:nvSpPr>
          <p:cNvPr id="19" name="TextBox 18">
            <a:extLst>
              <a:ext uri="{FF2B5EF4-FFF2-40B4-BE49-F238E27FC236}">
                <a16:creationId xmlns:a16="http://schemas.microsoft.com/office/drawing/2014/main" id="{59DD52DA-FF2B-44C6-9A7C-6E63984650D6}"/>
              </a:ext>
            </a:extLst>
          </p:cNvPr>
          <p:cNvSpPr txBox="1"/>
          <p:nvPr userDrawn="1"/>
        </p:nvSpPr>
        <p:spPr>
          <a:xfrm>
            <a:off x="2551104" y="671226"/>
            <a:ext cx="1015652" cy="215444"/>
          </a:xfrm>
          <a:prstGeom prst="rect">
            <a:avLst/>
          </a:prstGeom>
          <a:noFill/>
        </p:spPr>
        <p:txBody>
          <a:bodyPr wrap="square" rtlCol="0">
            <a:spAutoFit/>
          </a:bodyPr>
          <a:lstStyle/>
          <a:p>
            <a:pPr algn="ctr"/>
            <a:r>
              <a:rPr lang="en-US" sz="1200" baseline="-25000">
                <a:solidFill>
                  <a:schemeClr val="tx1"/>
                </a:solidFill>
              </a:rPr>
              <a:t>Degree - Generic</a:t>
            </a:r>
          </a:p>
        </p:txBody>
      </p:sp>
      <p:sp>
        <p:nvSpPr>
          <p:cNvPr id="20" name="TextBox 19">
            <a:extLst>
              <a:ext uri="{FF2B5EF4-FFF2-40B4-BE49-F238E27FC236}">
                <a16:creationId xmlns:a16="http://schemas.microsoft.com/office/drawing/2014/main" id="{96B1013B-CA37-4176-80DA-5CC0E53B0A6E}"/>
              </a:ext>
            </a:extLst>
          </p:cNvPr>
          <p:cNvSpPr txBox="1"/>
          <p:nvPr userDrawn="1"/>
        </p:nvSpPr>
        <p:spPr>
          <a:xfrm>
            <a:off x="3524025" y="679400"/>
            <a:ext cx="1054307" cy="215444"/>
          </a:xfrm>
          <a:prstGeom prst="rect">
            <a:avLst/>
          </a:prstGeom>
          <a:noFill/>
        </p:spPr>
        <p:txBody>
          <a:bodyPr wrap="square" rtlCol="0">
            <a:spAutoFit/>
          </a:bodyPr>
          <a:lstStyle/>
          <a:p>
            <a:pPr algn="ctr"/>
            <a:r>
              <a:rPr lang="en-US" sz="1200" baseline="-25000">
                <a:solidFill>
                  <a:schemeClr val="tx1"/>
                </a:solidFill>
              </a:rPr>
              <a:t>Bachelor’s Degree</a:t>
            </a:r>
          </a:p>
        </p:txBody>
      </p:sp>
      <p:sp>
        <p:nvSpPr>
          <p:cNvPr id="21" name="TextBox 20">
            <a:extLst>
              <a:ext uri="{FF2B5EF4-FFF2-40B4-BE49-F238E27FC236}">
                <a16:creationId xmlns:a16="http://schemas.microsoft.com/office/drawing/2014/main" id="{76B9E06D-0EB2-4A00-A0F4-87E84031C9BB}"/>
              </a:ext>
            </a:extLst>
          </p:cNvPr>
          <p:cNvSpPr txBox="1"/>
          <p:nvPr userDrawn="1"/>
        </p:nvSpPr>
        <p:spPr>
          <a:xfrm>
            <a:off x="4467141" y="679400"/>
            <a:ext cx="1054307" cy="215444"/>
          </a:xfrm>
          <a:prstGeom prst="rect">
            <a:avLst/>
          </a:prstGeom>
          <a:noFill/>
        </p:spPr>
        <p:txBody>
          <a:bodyPr wrap="square" rtlCol="0">
            <a:spAutoFit/>
          </a:bodyPr>
          <a:lstStyle/>
          <a:p>
            <a:pPr algn="ctr"/>
            <a:r>
              <a:rPr lang="en-US" sz="1200" baseline="-25000">
                <a:solidFill>
                  <a:schemeClr val="tx1"/>
                </a:solidFill>
              </a:rPr>
              <a:t>Master’s Degree</a:t>
            </a:r>
          </a:p>
        </p:txBody>
      </p:sp>
      <p:sp>
        <p:nvSpPr>
          <p:cNvPr id="22" name="TextBox 21">
            <a:extLst>
              <a:ext uri="{FF2B5EF4-FFF2-40B4-BE49-F238E27FC236}">
                <a16:creationId xmlns:a16="http://schemas.microsoft.com/office/drawing/2014/main" id="{E4DA2686-49F4-49E3-A4DD-E74447C58643}"/>
              </a:ext>
            </a:extLst>
          </p:cNvPr>
          <p:cNvSpPr txBox="1"/>
          <p:nvPr userDrawn="1"/>
        </p:nvSpPr>
        <p:spPr>
          <a:xfrm>
            <a:off x="5331127" y="685778"/>
            <a:ext cx="1054307" cy="215444"/>
          </a:xfrm>
          <a:prstGeom prst="rect">
            <a:avLst/>
          </a:prstGeom>
          <a:noFill/>
        </p:spPr>
        <p:txBody>
          <a:bodyPr wrap="square" rtlCol="0">
            <a:spAutoFit/>
          </a:bodyPr>
          <a:lstStyle/>
          <a:p>
            <a:pPr algn="ctr"/>
            <a:r>
              <a:rPr lang="en-US" sz="1200" baseline="-25000">
                <a:solidFill>
                  <a:schemeClr val="tx1"/>
                </a:solidFill>
              </a:rPr>
              <a:t>Academics</a:t>
            </a:r>
          </a:p>
        </p:txBody>
      </p:sp>
      <p:sp>
        <p:nvSpPr>
          <p:cNvPr id="23" name="TextBox 22">
            <a:extLst>
              <a:ext uri="{FF2B5EF4-FFF2-40B4-BE49-F238E27FC236}">
                <a16:creationId xmlns:a16="http://schemas.microsoft.com/office/drawing/2014/main" id="{A2DA3133-954E-4FCA-94E7-EDC7BBB5B3C3}"/>
              </a:ext>
            </a:extLst>
          </p:cNvPr>
          <p:cNvSpPr txBox="1"/>
          <p:nvPr userDrawn="1"/>
        </p:nvSpPr>
        <p:spPr>
          <a:xfrm>
            <a:off x="6165078" y="685777"/>
            <a:ext cx="1198641" cy="215444"/>
          </a:xfrm>
          <a:prstGeom prst="rect">
            <a:avLst/>
          </a:prstGeom>
          <a:noFill/>
        </p:spPr>
        <p:txBody>
          <a:bodyPr wrap="square" rtlCol="0">
            <a:spAutoFit/>
          </a:bodyPr>
          <a:lstStyle/>
          <a:p>
            <a:pPr algn="ctr"/>
            <a:r>
              <a:rPr lang="en-US" sz="1200" baseline="-25000">
                <a:solidFill>
                  <a:schemeClr val="tx1"/>
                </a:solidFill>
              </a:rPr>
              <a:t>Open Book / Studying</a:t>
            </a:r>
          </a:p>
        </p:txBody>
      </p:sp>
      <p:sp>
        <p:nvSpPr>
          <p:cNvPr id="24" name="TextBox 23">
            <a:extLst>
              <a:ext uri="{FF2B5EF4-FFF2-40B4-BE49-F238E27FC236}">
                <a16:creationId xmlns:a16="http://schemas.microsoft.com/office/drawing/2014/main" id="{2D00DAD2-2D49-4ED3-A484-CA98DD7E884A}"/>
              </a:ext>
            </a:extLst>
          </p:cNvPr>
          <p:cNvSpPr txBox="1"/>
          <p:nvPr userDrawn="1"/>
        </p:nvSpPr>
        <p:spPr>
          <a:xfrm>
            <a:off x="1725604" y="1535716"/>
            <a:ext cx="1015652" cy="215444"/>
          </a:xfrm>
          <a:prstGeom prst="rect">
            <a:avLst/>
          </a:prstGeom>
          <a:noFill/>
        </p:spPr>
        <p:txBody>
          <a:bodyPr wrap="square" rtlCol="0">
            <a:spAutoFit/>
          </a:bodyPr>
          <a:lstStyle/>
          <a:p>
            <a:pPr algn="ctr"/>
            <a:r>
              <a:rPr lang="en-US" sz="1200" baseline="-25000">
                <a:solidFill>
                  <a:schemeClr val="tx1"/>
                </a:solidFill>
              </a:rPr>
              <a:t>Diversity</a:t>
            </a:r>
          </a:p>
        </p:txBody>
      </p:sp>
      <p:sp>
        <p:nvSpPr>
          <p:cNvPr id="25" name="TextBox 24">
            <a:extLst>
              <a:ext uri="{FF2B5EF4-FFF2-40B4-BE49-F238E27FC236}">
                <a16:creationId xmlns:a16="http://schemas.microsoft.com/office/drawing/2014/main" id="{FE396402-9E5D-4B7D-AA41-A1DCF8A39154}"/>
              </a:ext>
            </a:extLst>
          </p:cNvPr>
          <p:cNvSpPr txBox="1"/>
          <p:nvPr userDrawn="1"/>
        </p:nvSpPr>
        <p:spPr>
          <a:xfrm>
            <a:off x="2905357" y="1535716"/>
            <a:ext cx="1015652" cy="215444"/>
          </a:xfrm>
          <a:prstGeom prst="rect">
            <a:avLst/>
          </a:prstGeom>
          <a:noFill/>
        </p:spPr>
        <p:txBody>
          <a:bodyPr wrap="square" rtlCol="0">
            <a:spAutoFit/>
          </a:bodyPr>
          <a:lstStyle/>
          <a:p>
            <a:pPr algn="ctr"/>
            <a:r>
              <a:rPr lang="en-US" sz="1200" baseline="-25000">
                <a:solidFill>
                  <a:schemeClr val="tx1"/>
                </a:solidFill>
              </a:rPr>
              <a:t>Student(s)</a:t>
            </a:r>
          </a:p>
        </p:txBody>
      </p:sp>
      <p:sp>
        <p:nvSpPr>
          <p:cNvPr id="26" name="TextBox 25">
            <a:extLst>
              <a:ext uri="{FF2B5EF4-FFF2-40B4-BE49-F238E27FC236}">
                <a16:creationId xmlns:a16="http://schemas.microsoft.com/office/drawing/2014/main" id="{0A9B0988-A84D-4439-8E74-26A5D925AFFA}"/>
              </a:ext>
            </a:extLst>
          </p:cNvPr>
          <p:cNvSpPr txBox="1"/>
          <p:nvPr userDrawn="1"/>
        </p:nvSpPr>
        <p:spPr>
          <a:xfrm>
            <a:off x="4218436" y="1535716"/>
            <a:ext cx="1110324" cy="215444"/>
          </a:xfrm>
          <a:prstGeom prst="rect">
            <a:avLst/>
          </a:prstGeom>
          <a:noFill/>
        </p:spPr>
        <p:txBody>
          <a:bodyPr wrap="square" rtlCol="0">
            <a:spAutoFit/>
          </a:bodyPr>
          <a:lstStyle/>
          <a:p>
            <a:pPr algn="ctr"/>
            <a:r>
              <a:rPr lang="en-US" sz="1200" baseline="-25000">
                <a:solidFill>
                  <a:schemeClr val="tx1"/>
                </a:solidFill>
              </a:rPr>
              <a:t>Transfer Student(s)</a:t>
            </a:r>
          </a:p>
        </p:txBody>
      </p:sp>
      <p:sp>
        <p:nvSpPr>
          <p:cNvPr id="27" name="TextBox 26">
            <a:extLst>
              <a:ext uri="{FF2B5EF4-FFF2-40B4-BE49-F238E27FC236}">
                <a16:creationId xmlns:a16="http://schemas.microsoft.com/office/drawing/2014/main" id="{7E7EB925-364C-407F-A2C7-49BFBE28213B}"/>
              </a:ext>
            </a:extLst>
          </p:cNvPr>
          <p:cNvSpPr txBox="1"/>
          <p:nvPr userDrawn="1"/>
        </p:nvSpPr>
        <p:spPr>
          <a:xfrm>
            <a:off x="5583329" y="1535716"/>
            <a:ext cx="1054307" cy="215444"/>
          </a:xfrm>
          <a:prstGeom prst="rect">
            <a:avLst/>
          </a:prstGeom>
          <a:noFill/>
        </p:spPr>
        <p:txBody>
          <a:bodyPr wrap="square" rtlCol="0">
            <a:spAutoFit/>
          </a:bodyPr>
          <a:lstStyle/>
          <a:p>
            <a:pPr algn="ctr"/>
            <a:r>
              <a:rPr lang="en-US" sz="1200" baseline="-25000">
                <a:solidFill>
                  <a:schemeClr val="tx1"/>
                </a:solidFill>
              </a:rPr>
              <a:t>Faculty</a:t>
            </a:r>
          </a:p>
        </p:txBody>
      </p:sp>
      <p:sp>
        <p:nvSpPr>
          <p:cNvPr id="28" name="TextBox 27">
            <a:extLst>
              <a:ext uri="{FF2B5EF4-FFF2-40B4-BE49-F238E27FC236}">
                <a16:creationId xmlns:a16="http://schemas.microsoft.com/office/drawing/2014/main" id="{3E2F27AC-2FF0-4130-94E9-CA00D7AF46FB}"/>
              </a:ext>
            </a:extLst>
          </p:cNvPr>
          <p:cNvSpPr txBox="1"/>
          <p:nvPr userDrawn="1"/>
        </p:nvSpPr>
        <p:spPr>
          <a:xfrm>
            <a:off x="6795665" y="1535716"/>
            <a:ext cx="1558623" cy="215444"/>
          </a:xfrm>
          <a:prstGeom prst="rect">
            <a:avLst/>
          </a:prstGeom>
          <a:noFill/>
        </p:spPr>
        <p:txBody>
          <a:bodyPr wrap="square" rtlCol="0">
            <a:spAutoFit/>
          </a:bodyPr>
          <a:lstStyle/>
          <a:p>
            <a:pPr algn="ctr"/>
            <a:r>
              <a:rPr lang="en-US" sz="1200" baseline="-25000">
                <a:solidFill>
                  <a:schemeClr val="tx1"/>
                </a:solidFill>
              </a:rPr>
              <a:t>Colorado Residents / Alumni</a:t>
            </a:r>
          </a:p>
        </p:txBody>
      </p:sp>
      <p:sp>
        <p:nvSpPr>
          <p:cNvPr id="30" name="TextBox 29">
            <a:extLst>
              <a:ext uri="{FF2B5EF4-FFF2-40B4-BE49-F238E27FC236}">
                <a16:creationId xmlns:a16="http://schemas.microsoft.com/office/drawing/2014/main" id="{C912CB26-E562-456E-A922-6374575672AF}"/>
              </a:ext>
            </a:extLst>
          </p:cNvPr>
          <p:cNvSpPr txBox="1"/>
          <p:nvPr userDrawn="1"/>
        </p:nvSpPr>
        <p:spPr>
          <a:xfrm>
            <a:off x="1617653" y="2297716"/>
            <a:ext cx="1198641" cy="215444"/>
          </a:xfrm>
          <a:prstGeom prst="rect">
            <a:avLst/>
          </a:prstGeom>
          <a:noFill/>
        </p:spPr>
        <p:txBody>
          <a:bodyPr wrap="square" rtlCol="0">
            <a:spAutoFit/>
          </a:bodyPr>
          <a:lstStyle/>
          <a:p>
            <a:pPr algn="ctr"/>
            <a:r>
              <a:rPr lang="en-US" sz="1200" baseline="-25000">
                <a:solidFill>
                  <a:schemeClr val="tx1"/>
                </a:solidFill>
              </a:rPr>
              <a:t>Student Organizations</a:t>
            </a:r>
          </a:p>
        </p:txBody>
      </p:sp>
      <p:sp>
        <p:nvSpPr>
          <p:cNvPr id="31" name="TextBox 30">
            <a:extLst>
              <a:ext uri="{FF2B5EF4-FFF2-40B4-BE49-F238E27FC236}">
                <a16:creationId xmlns:a16="http://schemas.microsoft.com/office/drawing/2014/main" id="{5936C30E-1A3A-409E-A637-DADE6E15716A}"/>
              </a:ext>
            </a:extLst>
          </p:cNvPr>
          <p:cNvSpPr txBox="1"/>
          <p:nvPr userDrawn="1"/>
        </p:nvSpPr>
        <p:spPr>
          <a:xfrm>
            <a:off x="2816294" y="2296825"/>
            <a:ext cx="1166341" cy="215444"/>
          </a:xfrm>
          <a:prstGeom prst="rect">
            <a:avLst/>
          </a:prstGeom>
          <a:noFill/>
        </p:spPr>
        <p:txBody>
          <a:bodyPr wrap="square" rtlCol="0">
            <a:spAutoFit/>
          </a:bodyPr>
          <a:lstStyle/>
          <a:p>
            <a:pPr algn="ctr"/>
            <a:r>
              <a:rPr lang="en-US" sz="1200" baseline="-25000">
                <a:solidFill>
                  <a:schemeClr val="tx1"/>
                </a:solidFill>
              </a:rPr>
              <a:t>ASSET Student(s)</a:t>
            </a:r>
          </a:p>
        </p:txBody>
      </p:sp>
      <p:sp>
        <p:nvSpPr>
          <p:cNvPr id="32" name="TextBox 31">
            <a:extLst>
              <a:ext uri="{FF2B5EF4-FFF2-40B4-BE49-F238E27FC236}">
                <a16:creationId xmlns:a16="http://schemas.microsoft.com/office/drawing/2014/main" id="{E1BB146B-BB1C-406A-B76C-B4B6C9BC13A0}"/>
              </a:ext>
            </a:extLst>
          </p:cNvPr>
          <p:cNvSpPr txBox="1"/>
          <p:nvPr userDrawn="1"/>
        </p:nvSpPr>
        <p:spPr>
          <a:xfrm>
            <a:off x="4162421" y="2304999"/>
            <a:ext cx="1166339" cy="215444"/>
          </a:xfrm>
          <a:prstGeom prst="rect">
            <a:avLst/>
          </a:prstGeom>
          <a:noFill/>
        </p:spPr>
        <p:txBody>
          <a:bodyPr wrap="square" rtlCol="0">
            <a:spAutoFit/>
          </a:bodyPr>
          <a:lstStyle/>
          <a:p>
            <a:pPr algn="ctr"/>
            <a:r>
              <a:rPr lang="en-US" sz="1200" baseline="-25000">
                <a:solidFill>
                  <a:schemeClr val="tx1"/>
                </a:solidFill>
              </a:rPr>
              <a:t>First Gen Student(s)</a:t>
            </a:r>
          </a:p>
        </p:txBody>
      </p:sp>
      <p:sp>
        <p:nvSpPr>
          <p:cNvPr id="33" name="TextBox 32">
            <a:extLst>
              <a:ext uri="{FF2B5EF4-FFF2-40B4-BE49-F238E27FC236}">
                <a16:creationId xmlns:a16="http://schemas.microsoft.com/office/drawing/2014/main" id="{867C5F15-0D95-4241-BC1A-A061B200F127}"/>
              </a:ext>
            </a:extLst>
          </p:cNvPr>
          <p:cNvSpPr txBox="1"/>
          <p:nvPr userDrawn="1"/>
        </p:nvSpPr>
        <p:spPr>
          <a:xfrm>
            <a:off x="5587137" y="2305000"/>
            <a:ext cx="1054307" cy="215444"/>
          </a:xfrm>
          <a:prstGeom prst="rect">
            <a:avLst/>
          </a:prstGeom>
          <a:noFill/>
        </p:spPr>
        <p:txBody>
          <a:bodyPr wrap="square" rtlCol="0">
            <a:spAutoFit/>
          </a:bodyPr>
          <a:lstStyle/>
          <a:p>
            <a:pPr algn="ctr"/>
            <a:r>
              <a:rPr lang="en-US" sz="1200" baseline="-25000">
                <a:solidFill>
                  <a:schemeClr val="tx1"/>
                </a:solidFill>
              </a:rPr>
              <a:t>Employees / Staff</a:t>
            </a:r>
          </a:p>
        </p:txBody>
      </p:sp>
      <p:sp>
        <p:nvSpPr>
          <p:cNvPr id="34" name="TextBox 33">
            <a:extLst>
              <a:ext uri="{FF2B5EF4-FFF2-40B4-BE49-F238E27FC236}">
                <a16:creationId xmlns:a16="http://schemas.microsoft.com/office/drawing/2014/main" id="{C483B81B-4191-4325-8C5A-B4C0920342E1}"/>
              </a:ext>
            </a:extLst>
          </p:cNvPr>
          <p:cNvSpPr txBox="1"/>
          <p:nvPr userDrawn="1"/>
        </p:nvSpPr>
        <p:spPr>
          <a:xfrm>
            <a:off x="7047822" y="2311378"/>
            <a:ext cx="1054307" cy="215444"/>
          </a:xfrm>
          <a:prstGeom prst="rect">
            <a:avLst/>
          </a:prstGeom>
          <a:noFill/>
        </p:spPr>
        <p:txBody>
          <a:bodyPr wrap="square" rtlCol="0">
            <a:spAutoFit/>
          </a:bodyPr>
          <a:lstStyle/>
          <a:p>
            <a:pPr algn="ctr"/>
            <a:r>
              <a:rPr lang="en-US" sz="1200" baseline="-25000">
                <a:solidFill>
                  <a:schemeClr val="tx1"/>
                </a:solidFill>
              </a:rPr>
              <a:t>Military / Veterans</a:t>
            </a:r>
          </a:p>
        </p:txBody>
      </p:sp>
      <p:sp>
        <p:nvSpPr>
          <p:cNvPr id="36" name="TextBox 35">
            <a:extLst>
              <a:ext uri="{FF2B5EF4-FFF2-40B4-BE49-F238E27FC236}">
                <a16:creationId xmlns:a16="http://schemas.microsoft.com/office/drawing/2014/main" id="{9009E078-CAA0-4221-BFDD-41143E93C1B0}"/>
              </a:ext>
            </a:extLst>
          </p:cNvPr>
          <p:cNvSpPr txBox="1"/>
          <p:nvPr userDrawn="1"/>
        </p:nvSpPr>
        <p:spPr>
          <a:xfrm>
            <a:off x="1604953" y="3126907"/>
            <a:ext cx="1379547" cy="215444"/>
          </a:xfrm>
          <a:prstGeom prst="rect">
            <a:avLst/>
          </a:prstGeom>
          <a:noFill/>
        </p:spPr>
        <p:txBody>
          <a:bodyPr wrap="square" rtlCol="0">
            <a:spAutoFit/>
          </a:bodyPr>
          <a:lstStyle/>
          <a:p>
            <a:pPr algn="ctr"/>
            <a:r>
              <a:rPr lang="en-US" sz="1200" baseline="-25000">
                <a:solidFill>
                  <a:schemeClr val="tx1"/>
                </a:solidFill>
              </a:rPr>
              <a:t>Mechanical / Engineering</a:t>
            </a:r>
          </a:p>
        </p:txBody>
      </p:sp>
      <p:sp>
        <p:nvSpPr>
          <p:cNvPr id="37" name="TextBox 36">
            <a:extLst>
              <a:ext uri="{FF2B5EF4-FFF2-40B4-BE49-F238E27FC236}">
                <a16:creationId xmlns:a16="http://schemas.microsoft.com/office/drawing/2014/main" id="{47175E46-F7B7-487D-A1B2-46C0B70CF887}"/>
              </a:ext>
            </a:extLst>
          </p:cNvPr>
          <p:cNvSpPr txBox="1"/>
          <p:nvPr userDrawn="1"/>
        </p:nvSpPr>
        <p:spPr>
          <a:xfrm>
            <a:off x="2905194" y="3126907"/>
            <a:ext cx="1166341" cy="215444"/>
          </a:xfrm>
          <a:prstGeom prst="rect">
            <a:avLst/>
          </a:prstGeom>
          <a:noFill/>
        </p:spPr>
        <p:txBody>
          <a:bodyPr wrap="square" rtlCol="0">
            <a:spAutoFit/>
          </a:bodyPr>
          <a:lstStyle/>
          <a:p>
            <a:pPr algn="ctr"/>
            <a:r>
              <a:rPr lang="en-US" sz="1200" baseline="-25000">
                <a:solidFill>
                  <a:schemeClr val="tx1"/>
                </a:solidFill>
              </a:rPr>
              <a:t>Aviation / Aerospace</a:t>
            </a:r>
          </a:p>
        </p:txBody>
      </p:sp>
      <p:sp>
        <p:nvSpPr>
          <p:cNvPr id="38" name="TextBox 37">
            <a:extLst>
              <a:ext uri="{FF2B5EF4-FFF2-40B4-BE49-F238E27FC236}">
                <a16:creationId xmlns:a16="http://schemas.microsoft.com/office/drawing/2014/main" id="{1DF0BD3D-2AA8-43EF-9F0B-FDB95BD39731}"/>
              </a:ext>
            </a:extLst>
          </p:cNvPr>
          <p:cNvSpPr txBox="1"/>
          <p:nvPr userDrawn="1"/>
        </p:nvSpPr>
        <p:spPr>
          <a:xfrm>
            <a:off x="3869270" y="3126907"/>
            <a:ext cx="1166339" cy="215444"/>
          </a:xfrm>
          <a:prstGeom prst="rect">
            <a:avLst/>
          </a:prstGeom>
          <a:noFill/>
        </p:spPr>
        <p:txBody>
          <a:bodyPr wrap="square" rtlCol="0">
            <a:spAutoFit/>
          </a:bodyPr>
          <a:lstStyle/>
          <a:p>
            <a:pPr algn="ctr"/>
            <a:r>
              <a:rPr lang="en-US" sz="1200" baseline="-25000">
                <a:solidFill>
                  <a:schemeClr val="tx1"/>
                </a:solidFill>
              </a:rPr>
              <a:t>Beer Industry</a:t>
            </a:r>
          </a:p>
        </p:txBody>
      </p:sp>
      <p:sp>
        <p:nvSpPr>
          <p:cNvPr id="39" name="TextBox 38">
            <a:extLst>
              <a:ext uri="{FF2B5EF4-FFF2-40B4-BE49-F238E27FC236}">
                <a16:creationId xmlns:a16="http://schemas.microsoft.com/office/drawing/2014/main" id="{8428655D-8F5D-4EF5-87C9-36D12A02B171}"/>
              </a:ext>
            </a:extLst>
          </p:cNvPr>
          <p:cNvSpPr txBox="1"/>
          <p:nvPr userDrawn="1"/>
        </p:nvSpPr>
        <p:spPr>
          <a:xfrm>
            <a:off x="4701910" y="3126907"/>
            <a:ext cx="1054307" cy="215444"/>
          </a:xfrm>
          <a:prstGeom prst="rect">
            <a:avLst/>
          </a:prstGeom>
          <a:noFill/>
        </p:spPr>
        <p:txBody>
          <a:bodyPr wrap="square" rtlCol="0">
            <a:spAutoFit/>
          </a:bodyPr>
          <a:lstStyle/>
          <a:p>
            <a:pPr algn="ctr"/>
            <a:r>
              <a:rPr lang="en-US" sz="1200" baseline="-25000">
                <a:solidFill>
                  <a:schemeClr val="tx1"/>
                </a:solidFill>
              </a:rPr>
              <a:t>Hospitality</a:t>
            </a:r>
          </a:p>
        </p:txBody>
      </p:sp>
      <p:sp>
        <p:nvSpPr>
          <p:cNvPr id="40" name="TextBox 39">
            <a:extLst>
              <a:ext uri="{FF2B5EF4-FFF2-40B4-BE49-F238E27FC236}">
                <a16:creationId xmlns:a16="http://schemas.microsoft.com/office/drawing/2014/main" id="{4F30D142-D628-4EC5-AB3A-9F05CB8483E6}"/>
              </a:ext>
            </a:extLst>
          </p:cNvPr>
          <p:cNvSpPr txBox="1"/>
          <p:nvPr userDrawn="1"/>
        </p:nvSpPr>
        <p:spPr>
          <a:xfrm>
            <a:off x="5413330" y="3126907"/>
            <a:ext cx="1054307" cy="215444"/>
          </a:xfrm>
          <a:prstGeom prst="rect">
            <a:avLst/>
          </a:prstGeom>
          <a:noFill/>
        </p:spPr>
        <p:txBody>
          <a:bodyPr wrap="square" rtlCol="0">
            <a:spAutoFit/>
          </a:bodyPr>
          <a:lstStyle/>
          <a:p>
            <a:pPr algn="ctr"/>
            <a:r>
              <a:rPr lang="en-US" sz="1200" baseline="-25000">
                <a:solidFill>
                  <a:schemeClr val="tx1"/>
                </a:solidFill>
              </a:rPr>
              <a:t>Music</a:t>
            </a:r>
          </a:p>
        </p:txBody>
      </p:sp>
      <p:sp>
        <p:nvSpPr>
          <p:cNvPr id="41" name="TextBox 40">
            <a:extLst>
              <a:ext uri="{FF2B5EF4-FFF2-40B4-BE49-F238E27FC236}">
                <a16:creationId xmlns:a16="http://schemas.microsoft.com/office/drawing/2014/main" id="{062B8AC1-4996-49D2-B959-7E3EE23891D6}"/>
              </a:ext>
            </a:extLst>
          </p:cNvPr>
          <p:cNvSpPr txBox="1"/>
          <p:nvPr userDrawn="1"/>
        </p:nvSpPr>
        <p:spPr>
          <a:xfrm>
            <a:off x="6192731" y="3126907"/>
            <a:ext cx="1054307" cy="215444"/>
          </a:xfrm>
          <a:prstGeom prst="rect">
            <a:avLst/>
          </a:prstGeom>
          <a:noFill/>
        </p:spPr>
        <p:txBody>
          <a:bodyPr wrap="square" rtlCol="0">
            <a:spAutoFit/>
          </a:bodyPr>
          <a:lstStyle/>
          <a:p>
            <a:pPr algn="ctr"/>
            <a:r>
              <a:rPr lang="en-US" sz="1200" baseline="-25000">
                <a:solidFill>
                  <a:schemeClr val="tx1"/>
                </a:solidFill>
              </a:rPr>
              <a:t>Healthcare</a:t>
            </a:r>
          </a:p>
        </p:txBody>
      </p:sp>
      <p:sp>
        <p:nvSpPr>
          <p:cNvPr id="42" name="TextBox 41">
            <a:extLst>
              <a:ext uri="{FF2B5EF4-FFF2-40B4-BE49-F238E27FC236}">
                <a16:creationId xmlns:a16="http://schemas.microsoft.com/office/drawing/2014/main" id="{423C9114-24E6-4C3D-A2ED-7C5ABCC31414}"/>
              </a:ext>
            </a:extLst>
          </p:cNvPr>
          <p:cNvSpPr txBox="1"/>
          <p:nvPr userDrawn="1"/>
        </p:nvSpPr>
        <p:spPr>
          <a:xfrm>
            <a:off x="7016421" y="3126907"/>
            <a:ext cx="1054307" cy="215444"/>
          </a:xfrm>
          <a:prstGeom prst="rect">
            <a:avLst/>
          </a:prstGeom>
          <a:noFill/>
        </p:spPr>
        <p:txBody>
          <a:bodyPr wrap="square" rtlCol="0">
            <a:spAutoFit/>
          </a:bodyPr>
          <a:lstStyle/>
          <a:p>
            <a:pPr algn="ctr"/>
            <a:r>
              <a:rPr lang="en-US" sz="1200" baseline="-25000">
                <a:solidFill>
                  <a:schemeClr val="tx1"/>
                </a:solidFill>
              </a:rPr>
              <a:t>STEM Fields</a:t>
            </a:r>
          </a:p>
        </p:txBody>
      </p:sp>
      <p:sp>
        <p:nvSpPr>
          <p:cNvPr id="43" name="TextBox 42">
            <a:extLst>
              <a:ext uri="{FF2B5EF4-FFF2-40B4-BE49-F238E27FC236}">
                <a16:creationId xmlns:a16="http://schemas.microsoft.com/office/drawing/2014/main" id="{3053C764-0985-4467-8250-4626F8535229}"/>
              </a:ext>
            </a:extLst>
          </p:cNvPr>
          <p:cNvSpPr txBox="1"/>
          <p:nvPr userDrawn="1"/>
        </p:nvSpPr>
        <p:spPr>
          <a:xfrm>
            <a:off x="7894456" y="3126907"/>
            <a:ext cx="1054307" cy="215444"/>
          </a:xfrm>
          <a:prstGeom prst="rect">
            <a:avLst/>
          </a:prstGeom>
          <a:noFill/>
        </p:spPr>
        <p:txBody>
          <a:bodyPr wrap="square" rtlCol="0">
            <a:spAutoFit/>
          </a:bodyPr>
          <a:lstStyle/>
          <a:p>
            <a:pPr algn="ctr"/>
            <a:r>
              <a:rPr lang="en-US" sz="1200" baseline="-25000">
                <a:solidFill>
                  <a:schemeClr val="tx1"/>
                </a:solidFill>
              </a:rPr>
              <a:t>Technology</a:t>
            </a:r>
          </a:p>
        </p:txBody>
      </p:sp>
      <p:sp>
        <p:nvSpPr>
          <p:cNvPr id="44" name="TextBox 43">
            <a:extLst>
              <a:ext uri="{FF2B5EF4-FFF2-40B4-BE49-F238E27FC236}">
                <a16:creationId xmlns:a16="http://schemas.microsoft.com/office/drawing/2014/main" id="{607D172F-8983-416C-880F-7DD0FB1B83F2}"/>
              </a:ext>
            </a:extLst>
          </p:cNvPr>
          <p:cNvSpPr txBox="1"/>
          <p:nvPr userDrawn="1"/>
        </p:nvSpPr>
        <p:spPr>
          <a:xfrm>
            <a:off x="8675168" y="3126907"/>
            <a:ext cx="1054307" cy="215444"/>
          </a:xfrm>
          <a:prstGeom prst="rect">
            <a:avLst/>
          </a:prstGeom>
          <a:noFill/>
        </p:spPr>
        <p:txBody>
          <a:bodyPr wrap="square" rtlCol="0">
            <a:spAutoFit/>
          </a:bodyPr>
          <a:lstStyle/>
          <a:p>
            <a:pPr algn="ctr"/>
            <a:r>
              <a:rPr lang="en-US" sz="1200" baseline="-25000">
                <a:solidFill>
                  <a:schemeClr val="tx1"/>
                </a:solidFill>
              </a:rPr>
              <a:t>Vocational</a:t>
            </a:r>
          </a:p>
        </p:txBody>
      </p:sp>
      <p:sp>
        <p:nvSpPr>
          <p:cNvPr id="45" name="TextBox 44">
            <a:extLst>
              <a:ext uri="{FF2B5EF4-FFF2-40B4-BE49-F238E27FC236}">
                <a16:creationId xmlns:a16="http://schemas.microsoft.com/office/drawing/2014/main" id="{8EDF1707-18B2-48A2-B55F-B3542F969CC6}"/>
              </a:ext>
            </a:extLst>
          </p:cNvPr>
          <p:cNvSpPr txBox="1"/>
          <p:nvPr userDrawn="1"/>
        </p:nvSpPr>
        <p:spPr>
          <a:xfrm>
            <a:off x="9440417" y="3127168"/>
            <a:ext cx="1054307" cy="215444"/>
          </a:xfrm>
          <a:prstGeom prst="rect">
            <a:avLst/>
          </a:prstGeom>
          <a:noFill/>
        </p:spPr>
        <p:txBody>
          <a:bodyPr wrap="square" rtlCol="0">
            <a:spAutoFit/>
          </a:bodyPr>
          <a:lstStyle/>
          <a:p>
            <a:pPr algn="ctr"/>
            <a:r>
              <a:rPr lang="en-US" sz="1200" baseline="-25000">
                <a:solidFill>
                  <a:schemeClr val="tx1"/>
                </a:solidFill>
              </a:rPr>
              <a:t>Athletics</a:t>
            </a:r>
          </a:p>
        </p:txBody>
      </p:sp>
      <p:sp>
        <p:nvSpPr>
          <p:cNvPr id="46" name="TextBox 45">
            <a:extLst>
              <a:ext uri="{FF2B5EF4-FFF2-40B4-BE49-F238E27FC236}">
                <a16:creationId xmlns:a16="http://schemas.microsoft.com/office/drawing/2014/main" id="{81CB2BA9-EEB1-43E1-9477-65A3CD12F64A}"/>
              </a:ext>
            </a:extLst>
          </p:cNvPr>
          <p:cNvSpPr txBox="1"/>
          <p:nvPr userDrawn="1"/>
        </p:nvSpPr>
        <p:spPr>
          <a:xfrm>
            <a:off x="1896941" y="3910559"/>
            <a:ext cx="1379547" cy="215444"/>
          </a:xfrm>
          <a:prstGeom prst="rect">
            <a:avLst/>
          </a:prstGeom>
          <a:noFill/>
        </p:spPr>
        <p:txBody>
          <a:bodyPr wrap="square" rtlCol="0">
            <a:spAutoFit/>
          </a:bodyPr>
          <a:lstStyle/>
          <a:p>
            <a:pPr algn="ctr"/>
            <a:r>
              <a:rPr lang="en-US" sz="1200" baseline="-25000">
                <a:solidFill>
                  <a:schemeClr val="tx1"/>
                </a:solidFill>
              </a:rPr>
              <a:t>United States</a:t>
            </a:r>
          </a:p>
        </p:txBody>
      </p:sp>
      <p:sp>
        <p:nvSpPr>
          <p:cNvPr id="47" name="TextBox 46">
            <a:extLst>
              <a:ext uri="{FF2B5EF4-FFF2-40B4-BE49-F238E27FC236}">
                <a16:creationId xmlns:a16="http://schemas.microsoft.com/office/drawing/2014/main" id="{258A2337-6912-4CD1-AA12-C611EA182337}"/>
              </a:ext>
            </a:extLst>
          </p:cNvPr>
          <p:cNvSpPr txBox="1"/>
          <p:nvPr userDrawn="1"/>
        </p:nvSpPr>
        <p:spPr>
          <a:xfrm>
            <a:off x="3461657" y="3909668"/>
            <a:ext cx="1166341" cy="215444"/>
          </a:xfrm>
          <a:prstGeom prst="rect">
            <a:avLst/>
          </a:prstGeom>
          <a:noFill/>
        </p:spPr>
        <p:txBody>
          <a:bodyPr wrap="square" rtlCol="0">
            <a:spAutoFit/>
          </a:bodyPr>
          <a:lstStyle/>
          <a:p>
            <a:pPr algn="ctr"/>
            <a:r>
              <a:rPr lang="en-US" sz="1200" baseline="-25000">
                <a:solidFill>
                  <a:schemeClr val="tx1"/>
                </a:solidFill>
              </a:rPr>
              <a:t>Colorado</a:t>
            </a:r>
          </a:p>
        </p:txBody>
      </p:sp>
      <p:sp>
        <p:nvSpPr>
          <p:cNvPr id="48" name="TextBox 47">
            <a:extLst>
              <a:ext uri="{FF2B5EF4-FFF2-40B4-BE49-F238E27FC236}">
                <a16:creationId xmlns:a16="http://schemas.microsoft.com/office/drawing/2014/main" id="{A8BE555D-7DBF-45E1-9ECC-E82C1464001D}"/>
              </a:ext>
            </a:extLst>
          </p:cNvPr>
          <p:cNvSpPr txBox="1"/>
          <p:nvPr userDrawn="1"/>
        </p:nvSpPr>
        <p:spPr>
          <a:xfrm>
            <a:off x="4646357" y="3917842"/>
            <a:ext cx="1166339" cy="215444"/>
          </a:xfrm>
          <a:prstGeom prst="rect">
            <a:avLst/>
          </a:prstGeom>
          <a:noFill/>
        </p:spPr>
        <p:txBody>
          <a:bodyPr wrap="square" rtlCol="0">
            <a:spAutoFit/>
          </a:bodyPr>
          <a:lstStyle/>
          <a:p>
            <a:pPr algn="ctr"/>
            <a:r>
              <a:rPr lang="en-US" sz="1200" baseline="-25000">
                <a:solidFill>
                  <a:schemeClr val="tx1"/>
                </a:solidFill>
              </a:rPr>
              <a:t>Rocky Mountains</a:t>
            </a:r>
          </a:p>
        </p:txBody>
      </p:sp>
      <p:sp>
        <p:nvSpPr>
          <p:cNvPr id="49" name="TextBox 48">
            <a:extLst>
              <a:ext uri="{FF2B5EF4-FFF2-40B4-BE49-F238E27FC236}">
                <a16:creationId xmlns:a16="http://schemas.microsoft.com/office/drawing/2014/main" id="{C781430C-0B14-4853-B8F8-9D3EF784B01D}"/>
              </a:ext>
            </a:extLst>
          </p:cNvPr>
          <p:cNvSpPr txBox="1"/>
          <p:nvPr userDrawn="1"/>
        </p:nvSpPr>
        <p:spPr>
          <a:xfrm>
            <a:off x="5756680" y="3924221"/>
            <a:ext cx="1166336" cy="215444"/>
          </a:xfrm>
          <a:prstGeom prst="rect">
            <a:avLst/>
          </a:prstGeom>
          <a:noFill/>
        </p:spPr>
        <p:txBody>
          <a:bodyPr wrap="square" rtlCol="0">
            <a:spAutoFit/>
          </a:bodyPr>
          <a:lstStyle/>
          <a:p>
            <a:pPr algn="ctr"/>
            <a:r>
              <a:rPr lang="en-US" sz="1200" baseline="-25000">
                <a:solidFill>
                  <a:schemeClr val="tx1"/>
                </a:solidFill>
              </a:rPr>
              <a:t>City Near Mountains</a:t>
            </a:r>
          </a:p>
        </p:txBody>
      </p:sp>
      <p:sp>
        <p:nvSpPr>
          <p:cNvPr id="50" name="TextBox 49">
            <a:extLst>
              <a:ext uri="{FF2B5EF4-FFF2-40B4-BE49-F238E27FC236}">
                <a16:creationId xmlns:a16="http://schemas.microsoft.com/office/drawing/2014/main" id="{22B93308-9388-47E4-9144-6DE6E6DA4C31}"/>
              </a:ext>
            </a:extLst>
          </p:cNvPr>
          <p:cNvSpPr txBox="1"/>
          <p:nvPr userDrawn="1"/>
        </p:nvSpPr>
        <p:spPr>
          <a:xfrm>
            <a:off x="6864050" y="3919366"/>
            <a:ext cx="1054307" cy="215444"/>
          </a:xfrm>
          <a:prstGeom prst="rect">
            <a:avLst/>
          </a:prstGeom>
          <a:noFill/>
        </p:spPr>
        <p:txBody>
          <a:bodyPr wrap="square" rtlCol="0">
            <a:spAutoFit/>
          </a:bodyPr>
          <a:lstStyle/>
          <a:p>
            <a:pPr algn="ctr"/>
            <a:r>
              <a:rPr lang="en-US" sz="1200" baseline="-25000">
                <a:solidFill>
                  <a:schemeClr val="tx1"/>
                </a:solidFill>
              </a:rPr>
              <a:t>Map Marker</a:t>
            </a:r>
          </a:p>
        </p:txBody>
      </p:sp>
      <p:sp>
        <p:nvSpPr>
          <p:cNvPr id="51" name="TextBox 50">
            <a:extLst>
              <a:ext uri="{FF2B5EF4-FFF2-40B4-BE49-F238E27FC236}">
                <a16:creationId xmlns:a16="http://schemas.microsoft.com/office/drawing/2014/main" id="{4456D880-B062-4F0F-9D13-F6EE9FAD8859}"/>
              </a:ext>
            </a:extLst>
          </p:cNvPr>
          <p:cNvSpPr txBox="1"/>
          <p:nvPr userDrawn="1"/>
        </p:nvSpPr>
        <p:spPr>
          <a:xfrm>
            <a:off x="7721938" y="3907900"/>
            <a:ext cx="1054307" cy="215444"/>
          </a:xfrm>
          <a:prstGeom prst="rect">
            <a:avLst/>
          </a:prstGeom>
          <a:noFill/>
        </p:spPr>
        <p:txBody>
          <a:bodyPr wrap="square" rtlCol="0">
            <a:spAutoFit/>
          </a:bodyPr>
          <a:lstStyle/>
          <a:p>
            <a:pPr algn="ctr"/>
            <a:r>
              <a:rPr lang="en-US" sz="1200" baseline="-25000">
                <a:solidFill>
                  <a:schemeClr val="tx1"/>
                </a:solidFill>
              </a:rPr>
              <a:t>Sunshine</a:t>
            </a:r>
          </a:p>
        </p:txBody>
      </p:sp>
      <p:sp>
        <p:nvSpPr>
          <p:cNvPr id="52" name="TextBox 51">
            <a:extLst>
              <a:ext uri="{FF2B5EF4-FFF2-40B4-BE49-F238E27FC236}">
                <a16:creationId xmlns:a16="http://schemas.microsoft.com/office/drawing/2014/main" id="{2D39DACA-0182-4384-B3AE-9D7B7AA135AF}"/>
              </a:ext>
            </a:extLst>
          </p:cNvPr>
          <p:cNvSpPr txBox="1"/>
          <p:nvPr userDrawn="1"/>
        </p:nvSpPr>
        <p:spPr>
          <a:xfrm>
            <a:off x="1582499" y="4774359"/>
            <a:ext cx="1031757" cy="215444"/>
          </a:xfrm>
          <a:prstGeom prst="rect">
            <a:avLst/>
          </a:prstGeom>
          <a:noFill/>
        </p:spPr>
        <p:txBody>
          <a:bodyPr wrap="square" rtlCol="0">
            <a:spAutoFit/>
          </a:bodyPr>
          <a:lstStyle/>
          <a:p>
            <a:pPr algn="ctr"/>
            <a:r>
              <a:rPr lang="en-US" sz="1200" baseline="-25000">
                <a:solidFill>
                  <a:schemeClr val="tx1"/>
                </a:solidFill>
              </a:rPr>
              <a:t>Face Mask</a:t>
            </a:r>
          </a:p>
        </p:txBody>
      </p:sp>
      <p:sp>
        <p:nvSpPr>
          <p:cNvPr id="53" name="TextBox 52">
            <a:extLst>
              <a:ext uri="{FF2B5EF4-FFF2-40B4-BE49-F238E27FC236}">
                <a16:creationId xmlns:a16="http://schemas.microsoft.com/office/drawing/2014/main" id="{9C031E11-61E8-4C08-BB38-E6B56E623170}"/>
              </a:ext>
            </a:extLst>
          </p:cNvPr>
          <p:cNvSpPr txBox="1"/>
          <p:nvPr userDrawn="1"/>
        </p:nvSpPr>
        <p:spPr>
          <a:xfrm>
            <a:off x="2452190" y="4781465"/>
            <a:ext cx="1236026" cy="215444"/>
          </a:xfrm>
          <a:prstGeom prst="rect">
            <a:avLst/>
          </a:prstGeom>
          <a:noFill/>
        </p:spPr>
        <p:txBody>
          <a:bodyPr wrap="square" rtlCol="0">
            <a:spAutoFit/>
          </a:bodyPr>
          <a:lstStyle/>
          <a:p>
            <a:pPr algn="ctr"/>
            <a:r>
              <a:rPr lang="en-US" sz="1200" baseline="-25000">
                <a:solidFill>
                  <a:schemeClr val="tx1"/>
                </a:solidFill>
              </a:rPr>
              <a:t>Don’t Touch Your Face</a:t>
            </a:r>
          </a:p>
        </p:txBody>
      </p:sp>
      <p:sp>
        <p:nvSpPr>
          <p:cNvPr id="54" name="TextBox 53">
            <a:extLst>
              <a:ext uri="{FF2B5EF4-FFF2-40B4-BE49-F238E27FC236}">
                <a16:creationId xmlns:a16="http://schemas.microsoft.com/office/drawing/2014/main" id="{2412182D-11B8-47E9-8F1C-AD701F0DD31F}"/>
              </a:ext>
            </a:extLst>
          </p:cNvPr>
          <p:cNvSpPr txBox="1"/>
          <p:nvPr userDrawn="1"/>
        </p:nvSpPr>
        <p:spPr>
          <a:xfrm>
            <a:off x="3660506" y="4781465"/>
            <a:ext cx="1166339" cy="215444"/>
          </a:xfrm>
          <a:prstGeom prst="rect">
            <a:avLst/>
          </a:prstGeom>
          <a:noFill/>
        </p:spPr>
        <p:txBody>
          <a:bodyPr wrap="square" rtlCol="0">
            <a:spAutoFit/>
          </a:bodyPr>
          <a:lstStyle/>
          <a:p>
            <a:pPr algn="ctr"/>
            <a:r>
              <a:rPr lang="en-US" sz="1200" baseline="-25000">
                <a:solidFill>
                  <a:schemeClr val="tx1"/>
                </a:solidFill>
              </a:rPr>
              <a:t>Hand Washing</a:t>
            </a:r>
          </a:p>
        </p:txBody>
      </p:sp>
      <p:sp>
        <p:nvSpPr>
          <p:cNvPr id="56" name="TextBox 55">
            <a:extLst>
              <a:ext uri="{FF2B5EF4-FFF2-40B4-BE49-F238E27FC236}">
                <a16:creationId xmlns:a16="http://schemas.microsoft.com/office/drawing/2014/main" id="{99026E84-D563-46B9-8B1C-3ED68C1E9E1B}"/>
              </a:ext>
            </a:extLst>
          </p:cNvPr>
          <p:cNvSpPr txBox="1"/>
          <p:nvPr userDrawn="1"/>
        </p:nvSpPr>
        <p:spPr>
          <a:xfrm>
            <a:off x="4896562" y="4781465"/>
            <a:ext cx="1054307" cy="215444"/>
          </a:xfrm>
          <a:prstGeom prst="rect">
            <a:avLst/>
          </a:prstGeom>
          <a:noFill/>
        </p:spPr>
        <p:txBody>
          <a:bodyPr wrap="square" rtlCol="0">
            <a:spAutoFit/>
          </a:bodyPr>
          <a:lstStyle/>
          <a:p>
            <a:pPr algn="ctr"/>
            <a:r>
              <a:rPr lang="en-US" sz="1200" baseline="-25000">
                <a:solidFill>
                  <a:schemeClr val="tx1"/>
                </a:solidFill>
              </a:rPr>
              <a:t>Hand Sanitizer</a:t>
            </a:r>
          </a:p>
        </p:txBody>
      </p:sp>
      <p:sp>
        <p:nvSpPr>
          <p:cNvPr id="57" name="TextBox 56">
            <a:extLst>
              <a:ext uri="{FF2B5EF4-FFF2-40B4-BE49-F238E27FC236}">
                <a16:creationId xmlns:a16="http://schemas.microsoft.com/office/drawing/2014/main" id="{98F6BF42-E41E-4E9B-AA1D-50E1C9AE4881}"/>
              </a:ext>
            </a:extLst>
          </p:cNvPr>
          <p:cNvSpPr txBox="1"/>
          <p:nvPr userDrawn="1"/>
        </p:nvSpPr>
        <p:spPr>
          <a:xfrm>
            <a:off x="6077553" y="4781465"/>
            <a:ext cx="1054307" cy="215444"/>
          </a:xfrm>
          <a:prstGeom prst="rect">
            <a:avLst/>
          </a:prstGeom>
          <a:noFill/>
        </p:spPr>
        <p:txBody>
          <a:bodyPr wrap="square" rtlCol="0">
            <a:spAutoFit/>
          </a:bodyPr>
          <a:lstStyle/>
          <a:p>
            <a:pPr algn="ctr"/>
            <a:r>
              <a:rPr lang="en-US" sz="1200" baseline="-25000">
                <a:solidFill>
                  <a:schemeClr val="tx1"/>
                </a:solidFill>
              </a:rPr>
              <a:t>Social Distancing</a:t>
            </a:r>
          </a:p>
        </p:txBody>
      </p:sp>
      <p:sp>
        <p:nvSpPr>
          <p:cNvPr id="60" name="TextBox 59">
            <a:extLst>
              <a:ext uri="{FF2B5EF4-FFF2-40B4-BE49-F238E27FC236}">
                <a16:creationId xmlns:a16="http://schemas.microsoft.com/office/drawing/2014/main" id="{8C777A2C-AC9D-4595-A113-2E82CADD6250}"/>
              </a:ext>
            </a:extLst>
          </p:cNvPr>
          <p:cNvSpPr txBox="1"/>
          <p:nvPr userDrawn="1"/>
        </p:nvSpPr>
        <p:spPr>
          <a:xfrm>
            <a:off x="8169751" y="4781465"/>
            <a:ext cx="1054307" cy="215444"/>
          </a:xfrm>
          <a:prstGeom prst="rect">
            <a:avLst/>
          </a:prstGeom>
          <a:noFill/>
        </p:spPr>
        <p:txBody>
          <a:bodyPr wrap="square" rtlCol="0">
            <a:spAutoFit/>
          </a:bodyPr>
          <a:lstStyle/>
          <a:p>
            <a:pPr algn="ctr"/>
            <a:r>
              <a:rPr lang="en-US" sz="1200" baseline="-25000">
                <a:solidFill>
                  <a:schemeClr val="tx1"/>
                </a:solidFill>
              </a:rPr>
              <a:t>Health Check</a:t>
            </a:r>
          </a:p>
        </p:txBody>
      </p:sp>
      <p:sp>
        <p:nvSpPr>
          <p:cNvPr id="61" name="TextBox 60">
            <a:extLst>
              <a:ext uri="{FF2B5EF4-FFF2-40B4-BE49-F238E27FC236}">
                <a16:creationId xmlns:a16="http://schemas.microsoft.com/office/drawing/2014/main" id="{FACA65E2-AFBC-41A2-A8D6-511104C60D21}"/>
              </a:ext>
            </a:extLst>
          </p:cNvPr>
          <p:cNvSpPr txBox="1"/>
          <p:nvPr userDrawn="1"/>
        </p:nvSpPr>
        <p:spPr>
          <a:xfrm>
            <a:off x="7232260" y="4781465"/>
            <a:ext cx="1054307" cy="215444"/>
          </a:xfrm>
          <a:prstGeom prst="rect">
            <a:avLst/>
          </a:prstGeom>
          <a:noFill/>
        </p:spPr>
        <p:txBody>
          <a:bodyPr wrap="square" rtlCol="0">
            <a:spAutoFit/>
          </a:bodyPr>
          <a:lstStyle/>
          <a:p>
            <a:pPr algn="ctr"/>
            <a:r>
              <a:rPr lang="en-US" sz="1200" baseline="-25000">
                <a:solidFill>
                  <a:schemeClr val="tx1"/>
                </a:solidFill>
              </a:rPr>
              <a:t>Vaccinations</a:t>
            </a:r>
          </a:p>
        </p:txBody>
      </p:sp>
      <p:sp>
        <p:nvSpPr>
          <p:cNvPr id="62" name="TextBox 61">
            <a:extLst>
              <a:ext uri="{FF2B5EF4-FFF2-40B4-BE49-F238E27FC236}">
                <a16:creationId xmlns:a16="http://schemas.microsoft.com/office/drawing/2014/main" id="{885B0E35-F09C-4E8F-978F-E6F3A5E33AEF}"/>
              </a:ext>
            </a:extLst>
          </p:cNvPr>
          <p:cNvSpPr txBox="1"/>
          <p:nvPr userDrawn="1"/>
        </p:nvSpPr>
        <p:spPr>
          <a:xfrm>
            <a:off x="9033467" y="4781465"/>
            <a:ext cx="1123307" cy="215444"/>
          </a:xfrm>
          <a:prstGeom prst="rect">
            <a:avLst/>
          </a:prstGeom>
          <a:noFill/>
        </p:spPr>
        <p:txBody>
          <a:bodyPr wrap="square" rtlCol="0">
            <a:spAutoFit/>
          </a:bodyPr>
          <a:lstStyle/>
          <a:p>
            <a:pPr algn="ctr"/>
            <a:r>
              <a:rPr lang="en-US" sz="1200" baseline="-25000">
                <a:solidFill>
                  <a:schemeClr val="tx1"/>
                </a:solidFill>
              </a:rPr>
              <a:t>Temperature Check</a:t>
            </a:r>
          </a:p>
        </p:txBody>
      </p:sp>
      <p:sp>
        <p:nvSpPr>
          <p:cNvPr id="63" name="TextBox 62">
            <a:extLst>
              <a:ext uri="{FF2B5EF4-FFF2-40B4-BE49-F238E27FC236}">
                <a16:creationId xmlns:a16="http://schemas.microsoft.com/office/drawing/2014/main" id="{DB0942B1-F296-49EC-B868-482D538B84DF}"/>
              </a:ext>
            </a:extLst>
          </p:cNvPr>
          <p:cNvSpPr txBox="1"/>
          <p:nvPr userDrawn="1"/>
        </p:nvSpPr>
        <p:spPr>
          <a:xfrm>
            <a:off x="10012069" y="4781465"/>
            <a:ext cx="1123307" cy="215444"/>
          </a:xfrm>
          <a:prstGeom prst="rect">
            <a:avLst/>
          </a:prstGeom>
          <a:noFill/>
        </p:spPr>
        <p:txBody>
          <a:bodyPr wrap="square" rtlCol="0">
            <a:spAutoFit/>
          </a:bodyPr>
          <a:lstStyle/>
          <a:p>
            <a:pPr algn="ctr"/>
            <a:r>
              <a:rPr lang="en-US" sz="1200" baseline="-25000">
                <a:solidFill>
                  <a:schemeClr val="tx1"/>
                </a:solidFill>
              </a:rPr>
              <a:t>Return to Campus</a:t>
            </a:r>
          </a:p>
        </p:txBody>
      </p:sp>
      <p:sp>
        <p:nvSpPr>
          <p:cNvPr id="64" name="TextBox 63">
            <a:extLst>
              <a:ext uri="{FF2B5EF4-FFF2-40B4-BE49-F238E27FC236}">
                <a16:creationId xmlns:a16="http://schemas.microsoft.com/office/drawing/2014/main" id="{211B71E3-8DC2-4598-9529-FA8578E4B85C}"/>
              </a:ext>
            </a:extLst>
          </p:cNvPr>
          <p:cNvSpPr txBox="1"/>
          <p:nvPr userDrawn="1"/>
        </p:nvSpPr>
        <p:spPr>
          <a:xfrm>
            <a:off x="10930204" y="4781465"/>
            <a:ext cx="830451" cy="215444"/>
          </a:xfrm>
          <a:prstGeom prst="rect">
            <a:avLst/>
          </a:prstGeom>
          <a:noFill/>
        </p:spPr>
        <p:txBody>
          <a:bodyPr wrap="square" rtlCol="0">
            <a:spAutoFit/>
          </a:bodyPr>
          <a:lstStyle/>
          <a:p>
            <a:pPr algn="ctr"/>
            <a:r>
              <a:rPr lang="en-US" sz="1200" baseline="-25000">
                <a:solidFill>
                  <a:schemeClr val="tx1"/>
                </a:solidFill>
              </a:rPr>
              <a:t>Checkbox</a:t>
            </a:r>
          </a:p>
        </p:txBody>
      </p:sp>
      <p:sp>
        <p:nvSpPr>
          <p:cNvPr id="65" name="TextBox 64">
            <a:extLst>
              <a:ext uri="{FF2B5EF4-FFF2-40B4-BE49-F238E27FC236}">
                <a16:creationId xmlns:a16="http://schemas.microsoft.com/office/drawing/2014/main" id="{7B4933D8-A537-4F35-A077-D3287EAA9463}"/>
              </a:ext>
            </a:extLst>
          </p:cNvPr>
          <p:cNvSpPr txBox="1"/>
          <p:nvPr userDrawn="1"/>
        </p:nvSpPr>
        <p:spPr>
          <a:xfrm>
            <a:off x="1466003" y="5656005"/>
            <a:ext cx="1031757" cy="215444"/>
          </a:xfrm>
          <a:prstGeom prst="rect">
            <a:avLst/>
          </a:prstGeom>
          <a:noFill/>
        </p:spPr>
        <p:txBody>
          <a:bodyPr wrap="square" rtlCol="0">
            <a:spAutoFit/>
          </a:bodyPr>
          <a:lstStyle/>
          <a:p>
            <a:pPr algn="ctr"/>
            <a:r>
              <a:rPr lang="en-US" sz="1200" baseline="-25000">
                <a:solidFill>
                  <a:schemeClr val="tx1"/>
                </a:solidFill>
              </a:rPr>
              <a:t>Award</a:t>
            </a:r>
          </a:p>
        </p:txBody>
      </p:sp>
      <p:sp>
        <p:nvSpPr>
          <p:cNvPr id="66" name="TextBox 65">
            <a:extLst>
              <a:ext uri="{FF2B5EF4-FFF2-40B4-BE49-F238E27FC236}">
                <a16:creationId xmlns:a16="http://schemas.microsoft.com/office/drawing/2014/main" id="{118B2A50-0625-4736-9A03-196DB1081505}"/>
              </a:ext>
            </a:extLst>
          </p:cNvPr>
          <p:cNvSpPr txBox="1"/>
          <p:nvPr userDrawn="1"/>
        </p:nvSpPr>
        <p:spPr>
          <a:xfrm>
            <a:off x="2256762" y="5656005"/>
            <a:ext cx="1046434" cy="215444"/>
          </a:xfrm>
          <a:prstGeom prst="rect">
            <a:avLst/>
          </a:prstGeom>
          <a:noFill/>
        </p:spPr>
        <p:txBody>
          <a:bodyPr wrap="square" rtlCol="0">
            <a:spAutoFit/>
          </a:bodyPr>
          <a:lstStyle/>
          <a:p>
            <a:pPr algn="ctr"/>
            <a:r>
              <a:rPr lang="en-US" sz="1200" baseline="-25000">
                <a:solidFill>
                  <a:schemeClr val="tx1"/>
                </a:solidFill>
              </a:rPr>
              <a:t>Scholarship / Prize</a:t>
            </a:r>
          </a:p>
        </p:txBody>
      </p:sp>
      <p:sp>
        <p:nvSpPr>
          <p:cNvPr id="67" name="TextBox 66">
            <a:extLst>
              <a:ext uri="{FF2B5EF4-FFF2-40B4-BE49-F238E27FC236}">
                <a16:creationId xmlns:a16="http://schemas.microsoft.com/office/drawing/2014/main" id="{E64FB578-4C03-4590-B216-1D714A801D7A}"/>
              </a:ext>
            </a:extLst>
          </p:cNvPr>
          <p:cNvSpPr txBox="1"/>
          <p:nvPr userDrawn="1"/>
        </p:nvSpPr>
        <p:spPr>
          <a:xfrm>
            <a:off x="3228447" y="5656005"/>
            <a:ext cx="774610" cy="222519"/>
          </a:xfrm>
          <a:prstGeom prst="rect">
            <a:avLst/>
          </a:prstGeom>
          <a:noFill/>
        </p:spPr>
        <p:txBody>
          <a:bodyPr wrap="square" rtlCol="0">
            <a:spAutoFit/>
          </a:bodyPr>
          <a:lstStyle/>
          <a:p>
            <a:pPr algn="ctr"/>
            <a:r>
              <a:rPr lang="en-US" sz="1200" baseline="-25000">
                <a:solidFill>
                  <a:schemeClr val="tx1"/>
                </a:solidFill>
              </a:rPr>
              <a:t>Laptop</a:t>
            </a:r>
          </a:p>
        </p:txBody>
      </p:sp>
      <p:sp>
        <p:nvSpPr>
          <p:cNvPr id="68" name="TextBox 67">
            <a:extLst>
              <a:ext uri="{FF2B5EF4-FFF2-40B4-BE49-F238E27FC236}">
                <a16:creationId xmlns:a16="http://schemas.microsoft.com/office/drawing/2014/main" id="{16B50E80-6401-4E30-AA95-B139650E2F6B}"/>
              </a:ext>
            </a:extLst>
          </p:cNvPr>
          <p:cNvSpPr txBox="1"/>
          <p:nvPr userDrawn="1"/>
        </p:nvSpPr>
        <p:spPr>
          <a:xfrm>
            <a:off x="3933317" y="5656005"/>
            <a:ext cx="716340" cy="215444"/>
          </a:xfrm>
          <a:prstGeom prst="rect">
            <a:avLst/>
          </a:prstGeom>
          <a:noFill/>
        </p:spPr>
        <p:txBody>
          <a:bodyPr wrap="square" rtlCol="0">
            <a:spAutoFit/>
          </a:bodyPr>
          <a:lstStyle/>
          <a:p>
            <a:pPr algn="ctr"/>
            <a:r>
              <a:rPr lang="en-US" sz="1200" baseline="-25000">
                <a:solidFill>
                  <a:schemeClr val="tx1"/>
                </a:solidFill>
              </a:rPr>
              <a:t>Cell Phone</a:t>
            </a:r>
          </a:p>
        </p:txBody>
      </p:sp>
      <p:sp>
        <p:nvSpPr>
          <p:cNvPr id="69" name="TextBox 68">
            <a:extLst>
              <a:ext uri="{FF2B5EF4-FFF2-40B4-BE49-F238E27FC236}">
                <a16:creationId xmlns:a16="http://schemas.microsoft.com/office/drawing/2014/main" id="{5FE1A52A-B111-452D-9C5B-F008CC01ED88}"/>
              </a:ext>
            </a:extLst>
          </p:cNvPr>
          <p:cNvSpPr txBox="1"/>
          <p:nvPr userDrawn="1"/>
        </p:nvSpPr>
        <p:spPr>
          <a:xfrm>
            <a:off x="4508987" y="5656005"/>
            <a:ext cx="899703" cy="215444"/>
          </a:xfrm>
          <a:prstGeom prst="rect">
            <a:avLst/>
          </a:prstGeom>
          <a:noFill/>
        </p:spPr>
        <p:txBody>
          <a:bodyPr wrap="square" rtlCol="0">
            <a:spAutoFit/>
          </a:bodyPr>
          <a:lstStyle/>
          <a:p>
            <a:pPr algn="ctr"/>
            <a:r>
              <a:rPr lang="en-US" sz="1200" baseline="-25000">
                <a:solidFill>
                  <a:schemeClr val="tx1"/>
                </a:solidFill>
              </a:rPr>
              <a:t>Calculator</a:t>
            </a:r>
          </a:p>
        </p:txBody>
      </p:sp>
      <p:sp>
        <p:nvSpPr>
          <p:cNvPr id="70" name="TextBox 69">
            <a:extLst>
              <a:ext uri="{FF2B5EF4-FFF2-40B4-BE49-F238E27FC236}">
                <a16:creationId xmlns:a16="http://schemas.microsoft.com/office/drawing/2014/main" id="{8A828818-887C-4058-8CA7-5574143AC25A}"/>
              </a:ext>
            </a:extLst>
          </p:cNvPr>
          <p:cNvSpPr txBox="1"/>
          <p:nvPr userDrawn="1"/>
        </p:nvSpPr>
        <p:spPr>
          <a:xfrm>
            <a:off x="6195094" y="5656005"/>
            <a:ext cx="1054307" cy="215444"/>
          </a:xfrm>
          <a:prstGeom prst="rect">
            <a:avLst/>
          </a:prstGeom>
          <a:noFill/>
        </p:spPr>
        <p:txBody>
          <a:bodyPr wrap="square" rtlCol="0">
            <a:spAutoFit/>
          </a:bodyPr>
          <a:lstStyle/>
          <a:p>
            <a:pPr algn="ctr"/>
            <a:r>
              <a:rPr lang="en-US" sz="1200" baseline="-25000">
                <a:solidFill>
                  <a:schemeClr val="tx1"/>
                </a:solidFill>
              </a:rPr>
              <a:t>Calendar</a:t>
            </a:r>
          </a:p>
        </p:txBody>
      </p:sp>
      <p:sp>
        <p:nvSpPr>
          <p:cNvPr id="71" name="TextBox 70">
            <a:extLst>
              <a:ext uri="{FF2B5EF4-FFF2-40B4-BE49-F238E27FC236}">
                <a16:creationId xmlns:a16="http://schemas.microsoft.com/office/drawing/2014/main" id="{71AC7228-48F5-4C35-8E03-435744344BDE}"/>
              </a:ext>
            </a:extLst>
          </p:cNvPr>
          <p:cNvSpPr txBox="1"/>
          <p:nvPr userDrawn="1"/>
        </p:nvSpPr>
        <p:spPr>
          <a:xfrm>
            <a:off x="5239573" y="5656005"/>
            <a:ext cx="1196146" cy="215444"/>
          </a:xfrm>
          <a:prstGeom prst="rect">
            <a:avLst/>
          </a:prstGeom>
          <a:noFill/>
        </p:spPr>
        <p:txBody>
          <a:bodyPr wrap="square" rtlCol="0">
            <a:spAutoFit/>
          </a:bodyPr>
          <a:lstStyle/>
          <a:p>
            <a:pPr algn="ctr"/>
            <a:r>
              <a:rPr lang="en-US" sz="1200" baseline="-25000">
                <a:solidFill>
                  <a:schemeClr val="tx1"/>
                </a:solidFill>
              </a:rPr>
              <a:t>Jobs/ Career Services</a:t>
            </a:r>
          </a:p>
        </p:txBody>
      </p:sp>
      <p:sp>
        <p:nvSpPr>
          <p:cNvPr id="72" name="TextBox 71">
            <a:extLst>
              <a:ext uri="{FF2B5EF4-FFF2-40B4-BE49-F238E27FC236}">
                <a16:creationId xmlns:a16="http://schemas.microsoft.com/office/drawing/2014/main" id="{6D33EB4E-FD4D-4569-B2C4-495F03CC8712}"/>
              </a:ext>
            </a:extLst>
          </p:cNvPr>
          <p:cNvSpPr txBox="1"/>
          <p:nvPr userDrawn="1"/>
        </p:nvSpPr>
        <p:spPr>
          <a:xfrm>
            <a:off x="6864050" y="5656005"/>
            <a:ext cx="1123307" cy="215444"/>
          </a:xfrm>
          <a:prstGeom prst="rect">
            <a:avLst/>
          </a:prstGeom>
          <a:noFill/>
        </p:spPr>
        <p:txBody>
          <a:bodyPr wrap="square" rtlCol="0">
            <a:spAutoFit/>
          </a:bodyPr>
          <a:lstStyle/>
          <a:p>
            <a:pPr algn="ctr"/>
            <a:r>
              <a:rPr lang="en-US" sz="1200" baseline="-25000">
                <a:solidFill>
                  <a:schemeClr val="tx1"/>
                </a:solidFill>
              </a:rPr>
              <a:t>Financial Aid</a:t>
            </a:r>
          </a:p>
        </p:txBody>
      </p:sp>
      <p:sp>
        <p:nvSpPr>
          <p:cNvPr id="73" name="TextBox 72">
            <a:extLst>
              <a:ext uri="{FF2B5EF4-FFF2-40B4-BE49-F238E27FC236}">
                <a16:creationId xmlns:a16="http://schemas.microsoft.com/office/drawing/2014/main" id="{8FE04A31-A79E-4490-8ABB-5FB8B4896DA1}"/>
              </a:ext>
            </a:extLst>
          </p:cNvPr>
          <p:cNvSpPr txBox="1"/>
          <p:nvPr userDrawn="1"/>
        </p:nvSpPr>
        <p:spPr>
          <a:xfrm>
            <a:off x="7627147" y="5656005"/>
            <a:ext cx="1123307" cy="215444"/>
          </a:xfrm>
          <a:prstGeom prst="rect">
            <a:avLst/>
          </a:prstGeom>
          <a:noFill/>
        </p:spPr>
        <p:txBody>
          <a:bodyPr wrap="square" rtlCol="0">
            <a:spAutoFit/>
          </a:bodyPr>
          <a:lstStyle/>
          <a:p>
            <a:pPr algn="ctr"/>
            <a:r>
              <a:rPr lang="en-US" sz="1200" baseline="-25000">
                <a:solidFill>
                  <a:schemeClr val="tx1"/>
                </a:solidFill>
              </a:rPr>
              <a:t>Legislature</a:t>
            </a:r>
          </a:p>
        </p:txBody>
      </p:sp>
      <p:sp>
        <p:nvSpPr>
          <p:cNvPr id="74" name="TextBox 73">
            <a:extLst>
              <a:ext uri="{FF2B5EF4-FFF2-40B4-BE49-F238E27FC236}">
                <a16:creationId xmlns:a16="http://schemas.microsoft.com/office/drawing/2014/main" id="{208E072F-F430-423F-AD30-85975011FCAE}"/>
              </a:ext>
            </a:extLst>
          </p:cNvPr>
          <p:cNvSpPr txBox="1"/>
          <p:nvPr userDrawn="1"/>
        </p:nvSpPr>
        <p:spPr>
          <a:xfrm>
            <a:off x="8385571" y="5656005"/>
            <a:ext cx="1123307" cy="215444"/>
          </a:xfrm>
          <a:prstGeom prst="rect">
            <a:avLst/>
          </a:prstGeom>
          <a:noFill/>
        </p:spPr>
        <p:txBody>
          <a:bodyPr wrap="square" rtlCol="0">
            <a:spAutoFit/>
          </a:bodyPr>
          <a:lstStyle/>
          <a:p>
            <a:pPr algn="ctr"/>
            <a:r>
              <a:rPr lang="en-US" sz="1200" baseline="-25000">
                <a:solidFill>
                  <a:schemeClr val="tx1"/>
                </a:solidFill>
              </a:rPr>
              <a:t>Federal Aid</a:t>
            </a:r>
          </a:p>
        </p:txBody>
      </p:sp>
      <p:sp>
        <p:nvSpPr>
          <p:cNvPr id="75" name="TextBox 74">
            <a:extLst>
              <a:ext uri="{FF2B5EF4-FFF2-40B4-BE49-F238E27FC236}">
                <a16:creationId xmlns:a16="http://schemas.microsoft.com/office/drawing/2014/main" id="{D47448C6-CD58-48DB-A4BF-9ABB3313D562}"/>
              </a:ext>
            </a:extLst>
          </p:cNvPr>
          <p:cNvSpPr txBox="1"/>
          <p:nvPr userDrawn="1"/>
        </p:nvSpPr>
        <p:spPr>
          <a:xfrm>
            <a:off x="9135133" y="5656005"/>
            <a:ext cx="1123307" cy="215444"/>
          </a:xfrm>
          <a:prstGeom prst="rect">
            <a:avLst/>
          </a:prstGeom>
          <a:noFill/>
        </p:spPr>
        <p:txBody>
          <a:bodyPr wrap="square" rtlCol="0">
            <a:spAutoFit/>
          </a:bodyPr>
          <a:lstStyle/>
          <a:p>
            <a:pPr algn="ctr"/>
            <a:r>
              <a:rPr lang="en-US" sz="1200" baseline="-25000">
                <a:solidFill>
                  <a:schemeClr val="tx1"/>
                </a:solidFill>
              </a:rPr>
              <a:t>State Aid</a:t>
            </a:r>
          </a:p>
        </p:txBody>
      </p:sp>
      <p:sp>
        <p:nvSpPr>
          <p:cNvPr id="76" name="TextBox 75">
            <a:extLst>
              <a:ext uri="{FF2B5EF4-FFF2-40B4-BE49-F238E27FC236}">
                <a16:creationId xmlns:a16="http://schemas.microsoft.com/office/drawing/2014/main" id="{C2EBBC98-937B-4C80-9914-94D49702DFF6}"/>
              </a:ext>
            </a:extLst>
          </p:cNvPr>
          <p:cNvSpPr txBox="1"/>
          <p:nvPr userDrawn="1"/>
        </p:nvSpPr>
        <p:spPr>
          <a:xfrm>
            <a:off x="9906460" y="5656005"/>
            <a:ext cx="1123307" cy="215444"/>
          </a:xfrm>
          <a:prstGeom prst="rect">
            <a:avLst/>
          </a:prstGeom>
          <a:noFill/>
        </p:spPr>
        <p:txBody>
          <a:bodyPr wrap="square" rtlCol="0">
            <a:spAutoFit/>
          </a:bodyPr>
          <a:lstStyle/>
          <a:p>
            <a:pPr algn="ctr"/>
            <a:r>
              <a:rPr lang="en-US" sz="1200" baseline="-25000">
                <a:solidFill>
                  <a:schemeClr val="tx1"/>
                </a:solidFill>
              </a:rPr>
              <a:t>Brand Promise</a:t>
            </a:r>
          </a:p>
        </p:txBody>
      </p:sp>
      <p:sp>
        <p:nvSpPr>
          <p:cNvPr id="77" name="TextBox 76">
            <a:extLst>
              <a:ext uri="{FF2B5EF4-FFF2-40B4-BE49-F238E27FC236}">
                <a16:creationId xmlns:a16="http://schemas.microsoft.com/office/drawing/2014/main" id="{0EFD758D-5775-4226-9911-DB3EAC588CA2}"/>
              </a:ext>
            </a:extLst>
          </p:cNvPr>
          <p:cNvSpPr txBox="1"/>
          <p:nvPr userDrawn="1"/>
        </p:nvSpPr>
        <p:spPr>
          <a:xfrm>
            <a:off x="10724150" y="5656005"/>
            <a:ext cx="1123307" cy="215444"/>
          </a:xfrm>
          <a:prstGeom prst="rect">
            <a:avLst/>
          </a:prstGeom>
          <a:noFill/>
        </p:spPr>
        <p:txBody>
          <a:bodyPr wrap="square" rtlCol="0">
            <a:spAutoFit/>
          </a:bodyPr>
          <a:lstStyle/>
          <a:p>
            <a:pPr algn="ctr"/>
            <a:r>
              <a:rPr lang="en-US" sz="1200" baseline="-25000">
                <a:solidFill>
                  <a:schemeClr val="tx1"/>
                </a:solidFill>
              </a:rPr>
              <a:t>Power / On</a:t>
            </a:r>
          </a:p>
        </p:txBody>
      </p:sp>
      <p:sp>
        <p:nvSpPr>
          <p:cNvPr id="78" name="TextBox 77">
            <a:extLst>
              <a:ext uri="{FF2B5EF4-FFF2-40B4-BE49-F238E27FC236}">
                <a16:creationId xmlns:a16="http://schemas.microsoft.com/office/drawing/2014/main" id="{A323F742-C0B7-436F-80CA-50F57443B300}"/>
              </a:ext>
            </a:extLst>
          </p:cNvPr>
          <p:cNvSpPr txBox="1"/>
          <p:nvPr userDrawn="1"/>
        </p:nvSpPr>
        <p:spPr>
          <a:xfrm>
            <a:off x="2758981" y="6506779"/>
            <a:ext cx="1046434" cy="215444"/>
          </a:xfrm>
          <a:prstGeom prst="rect">
            <a:avLst/>
          </a:prstGeom>
          <a:noFill/>
        </p:spPr>
        <p:txBody>
          <a:bodyPr wrap="square" rtlCol="0">
            <a:spAutoFit/>
          </a:bodyPr>
          <a:lstStyle/>
          <a:p>
            <a:pPr algn="ctr"/>
            <a:r>
              <a:rPr lang="en-US" sz="1200" baseline="-25000">
                <a:solidFill>
                  <a:schemeClr val="tx1"/>
                </a:solidFill>
              </a:rPr>
              <a:t>Arrows</a:t>
            </a:r>
          </a:p>
        </p:txBody>
      </p:sp>
      <p:sp>
        <p:nvSpPr>
          <p:cNvPr id="80" name="TextBox 79">
            <a:extLst>
              <a:ext uri="{FF2B5EF4-FFF2-40B4-BE49-F238E27FC236}">
                <a16:creationId xmlns:a16="http://schemas.microsoft.com/office/drawing/2014/main" id="{5A8A6044-9EDA-4B0B-A28B-6A5745E618AD}"/>
              </a:ext>
            </a:extLst>
          </p:cNvPr>
          <p:cNvSpPr txBox="1"/>
          <p:nvPr userDrawn="1"/>
        </p:nvSpPr>
        <p:spPr>
          <a:xfrm>
            <a:off x="4627998" y="6506779"/>
            <a:ext cx="899703" cy="215444"/>
          </a:xfrm>
          <a:prstGeom prst="rect">
            <a:avLst/>
          </a:prstGeom>
          <a:noFill/>
        </p:spPr>
        <p:txBody>
          <a:bodyPr wrap="square" rtlCol="0">
            <a:spAutoFit/>
          </a:bodyPr>
          <a:lstStyle/>
          <a:p>
            <a:pPr algn="ctr"/>
            <a:r>
              <a:rPr lang="en-US" sz="1200" baseline="-25000">
                <a:solidFill>
                  <a:schemeClr val="tx1"/>
                </a:solidFill>
              </a:rPr>
              <a:t>Clock / Time</a:t>
            </a:r>
          </a:p>
        </p:txBody>
      </p:sp>
      <p:sp>
        <p:nvSpPr>
          <p:cNvPr id="81" name="TextBox 80">
            <a:extLst>
              <a:ext uri="{FF2B5EF4-FFF2-40B4-BE49-F238E27FC236}">
                <a16:creationId xmlns:a16="http://schemas.microsoft.com/office/drawing/2014/main" id="{8ABBCA06-5429-4E6C-BA6A-4994B1671FAC}"/>
              </a:ext>
            </a:extLst>
          </p:cNvPr>
          <p:cNvSpPr txBox="1"/>
          <p:nvPr userDrawn="1"/>
        </p:nvSpPr>
        <p:spPr>
          <a:xfrm>
            <a:off x="6187448" y="6506779"/>
            <a:ext cx="1054307" cy="215444"/>
          </a:xfrm>
          <a:prstGeom prst="rect">
            <a:avLst/>
          </a:prstGeom>
          <a:noFill/>
        </p:spPr>
        <p:txBody>
          <a:bodyPr wrap="square" rtlCol="0">
            <a:spAutoFit/>
          </a:bodyPr>
          <a:lstStyle/>
          <a:p>
            <a:pPr algn="ctr"/>
            <a:r>
              <a:rPr lang="en-US" sz="1200" baseline="-25000">
                <a:solidFill>
                  <a:schemeClr val="tx1"/>
                </a:solidFill>
              </a:rPr>
              <a:t>Partnership</a:t>
            </a:r>
          </a:p>
        </p:txBody>
      </p:sp>
      <p:sp>
        <p:nvSpPr>
          <p:cNvPr id="82" name="TextBox 81">
            <a:extLst>
              <a:ext uri="{FF2B5EF4-FFF2-40B4-BE49-F238E27FC236}">
                <a16:creationId xmlns:a16="http://schemas.microsoft.com/office/drawing/2014/main" id="{033EEA24-C90F-41E2-8EA7-6108D6E246BF}"/>
              </a:ext>
            </a:extLst>
          </p:cNvPr>
          <p:cNvSpPr txBox="1"/>
          <p:nvPr userDrawn="1"/>
        </p:nvSpPr>
        <p:spPr>
          <a:xfrm>
            <a:off x="5430928" y="6506779"/>
            <a:ext cx="1054307" cy="215444"/>
          </a:xfrm>
          <a:prstGeom prst="rect">
            <a:avLst/>
          </a:prstGeom>
          <a:noFill/>
        </p:spPr>
        <p:txBody>
          <a:bodyPr wrap="square" rtlCol="0">
            <a:spAutoFit/>
          </a:bodyPr>
          <a:lstStyle/>
          <a:p>
            <a:pPr algn="ctr"/>
            <a:r>
              <a:rPr lang="en-US" sz="1200" baseline="-25000">
                <a:solidFill>
                  <a:schemeClr val="tx1"/>
                </a:solidFill>
              </a:rPr>
              <a:t>Checkmark</a:t>
            </a:r>
          </a:p>
        </p:txBody>
      </p:sp>
      <p:sp>
        <p:nvSpPr>
          <p:cNvPr id="83" name="TextBox 82">
            <a:extLst>
              <a:ext uri="{FF2B5EF4-FFF2-40B4-BE49-F238E27FC236}">
                <a16:creationId xmlns:a16="http://schemas.microsoft.com/office/drawing/2014/main" id="{F3126D7C-2962-4D7A-98A2-7128BD6B04C5}"/>
              </a:ext>
            </a:extLst>
          </p:cNvPr>
          <p:cNvSpPr txBox="1"/>
          <p:nvPr userDrawn="1"/>
        </p:nvSpPr>
        <p:spPr>
          <a:xfrm>
            <a:off x="7074169" y="6506779"/>
            <a:ext cx="1123307" cy="215444"/>
          </a:xfrm>
          <a:prstGeom prst="rect">
            <a:avLst/>
          </a:prstGeom>
          <a:noFill/>
        </p:spPr>
        <p:txBody>
          <a:bodyPr wrap="square" rtlCol="0">
            <a:spAutoFit/>
          </a:bodyPr>
          <a:lstStyle/>
          <a:p>
            <a:pPr algn="ctr"/>
            <a:r>
              <a:rPr lang="en-US" sz="1200" baseline="-25000">
                <a:solidFill>
                  <a:schemeClr val="tx1"/>
                </a:solidFill>
              </a:rPr>
              <a:t>Announcement</a:t>
            </a:r>
          </a:p>
        </p:txBody>
      </p:sp>
      <p:sp>
        <p:nvSpPr>
          <p:cNvPr id="84" name="TextBox 83">
            <a:extLst>
              <a:ext uri="{FF2B5EF4-FFF2-40B4-BE49-F238E27FC236}">
                <a16:creationId xmlns:a16="http://schemas.microsoft.com/office/drawing/2014/main" id="{79C759EC-7954-4A70-A0C3-DFB4B84087C5}"/>
              </a:ext>
            </a:extLst>
          </p:cNvPr>
          <p:cNvSpPr txBox="1"/>
          <p:nvPr userDrawn="1"/>
        </p:nvSpPr>
        <p:spPr>
          <a:xfrm>
            <a:off x="7921234" y="6506779"/>
            <a:ext cx="1123307" cy="215444"/>
          </a:xfrm>
          <a:prstGeom prst="rect">
            <a:avLst/>
          </a:prstGeom>
          <a:noFill/>
        </p:spPr>
        <p:txBody>
          <a:bodyPr wrap="square" rtlCol="0">
            <a:spAutoFit/>
          </a:bodyPr>
          <a:lstStyle/>
          <a:p>
            <a:pPr algn="ctr"/>
            <a:r>
              <a:rPr lang="en-US" sz="1200" baseline="-25000">
                <a:solidFill>
                  <a:schemeClr val="tx1"/>
                </a:solidFill>
              </a:rPr>
              <a:t>Path to Health</a:t>
            </a:r>
          </a:p>
        </p:txBody>
      </p:sp>
      <p:sp>
        <p:nvSpPr>
          <p:cNvPr id="85" name="TextBox 84">
            <a:extLst>
              <a:ext uri="{FF2B5EF4-FFF2-40B4-BE49-F238E27FC236}">
                <a16:creationId xmlns:a16="http://schemas.microsoft.com/office/drawing/2014/main" id="{0A3B8391-44AB-4E0F-8230-CCAD1A60E274}"/>
              </a:ext>
            </a:extLst>
          </p:cNvPr>
          <p:cNvSpPr txBox="1"/>
          <p:nvPr userDrawn="1"/>
        </p:nvSpPr>
        <p:spPr>
          <a:xfrm>
            <a:off x="8722304" y="6506779"/>
            <a:ext cx="1123307" cy="215444"/>
          </a:xfrm>
          <a:prstGeom prst="rect">
            <a:avLst/>
          </a:prstGeom>
          <a:noFill/>
        </p:spPr>
        <p:txBody>
          <a:bodyPr wrap="square" rtlCol="0">
            <a:spAutoFit/>
          </a:bodyPr>
          <a:lstStyle/>
          <a:p>
            <a:pPr algn="ctr"/>
            <a:r>
              <a:rPr lang="en-US" sz="1200" baseline="-25000">
                <a:solidFill>
                  <a:schemeClr val="tx1"/>
                </a:solidFill>
              </a:rPr>
              <a:t>Road / Path</a:t>
            </a:r>
          </a:p>
        </p:txBody>
      </p:sp>
      <p:sp>
        <p:nvSpPr>
          <p:cNvPr id="86" name="TextBox 85">
            <a:extLst>
              <a:ext uri="{FF2B5EF4-FFF2-40B4-BE49-F238E27FC236}">
                <a16:creationId xmlns:a16="http://schemas.microsoft.com/office/drawing/2014/main" id="{00018E6C-A9C7-4F90-BB37-B07730EB0E9B}"/>
              </a:ext>
            </a:extLst>
          </p:cNvPr>
          <p:cNvSpPr txBox="1"/>
          <p:nvPr userDrawn="1"/>
        </p:nvSpPr>
        <p:spPr>
          <a:xfrm>
            <a:off x="9671509" y="6506779"/>
            <a:ext cx="1123307" cy="215444"/>
          </a:xfrm>
          <a:prstGeom prst="rect">
            <a:avLst/>
          </a:prstGeom>
          <a:noFill/>
        </p:spPr>
        <p:txBody>
          <a:bodyPr wrap="square" rtlCol="0">
            <a:spAutoFit/>
          </a:bodyPr>
          <a:lstStyle/>
          <a:p>
            <a:pPr algn="ctr"/>
            <a:r>
              <a:rPr lang="en-US" sz="1200" baseline="-25000">
                <a:solidFill>
                  <a:schemeClr val="tx1"/>
                </a:solidFill>
              </a:rPr>
              <a:t>Lecture Hall / Class</a:t>
            </a:r>
          </a:p>
        </p:txBody>
      </p:sp>
      <p:sp>
        <p:nvSpPr>
          <p:cNvPr id="87" name="TextBox 86">
            <a:extLst>
              <a:ext uri="{FF2B5EF4-FFF2-40B4-BE49-F238E27FC236}">
                <a16:creationId xmlns:a16="http://schemas.microsoft.com/office/drawing/2014/main" id="{877AEE42-3A31-49B3-8FEE-A0EFE498D973}"/>
              </a:ext>
            </a:extLst>
          </p:cNvPr>
          <p:cNvSpPr txBox="1"/>
          <p:nvPr userDrawn="1"/>
        </p:nvSpPr>
        <p:spPr>
          <a:xfrm>
            <a:off x="10742680" y="6506779"/>
            <a:ext cx="1123307" cy="215444"/>
          </a:xfrm>
          <a:prstGeom prst="rect">
            <a:avLst/>
          </a:prstGeom>
          <a:noFill/>
        </p:spPr>
        <p:txBody>
          <a:bodyPr wrap="square" rtlCol="0">
            <a:spAutoFit/>
          </a:bodyPr>
          <a:lstStyle/>
          <a:p>
            <a:pPr algn="ctr"/>
            <a:r>
              <a:rPr lang="en-US" sz="1200" baseline="-25000">
                <a:solidFill>
                  <a:schemeClr val="tx1"/>
                </a:solidFill>
              </a:rPr>
              <a:t>Buildings / Facilities</a:t>
            </a:r>
          </a:p>
        </p:txBody>
      </p:sp>
    </p:spTree>
    <p:extLst>
      <p:ext uri="{BB962C8B-B14F-4D97-AF65-F5344CB8AC3E}">
        <p14:creationId xmlns:p14="http://schemas.microsoft.com/office/powerpoint/2010/main" val="6544516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Icons_White on Dark">
    <p:bg>
      <p:bgPr>
        <a:solidFill>
          <a:schemeClr val="tx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145A22-BC1A-4B38-9C1B-8802E21A14E9}"/>
              </a:ext>
            </a:extLst>
          </p:cNvPr>
          <p:cNvSpPr txBox="1"/>
          <p:nvPr userDrawn="1"/>
        </p:nvSpPr>
        <p:spPr>
          <a:xfrm>
            <a:off x="582952" y="461914"/>
            <a:ext cx="1015652" cy="276999"/>
          </a:xfrm>
          <a:prstGeom prst="rect">
            <a:avLst/>
          </a:prstGeom>
          <a:noFill/>
        </p:spPr>
        <p:txBody>
          <a:bodyPr wrap="square" rtlCol="0">
            <a:spAutoFit/>
          </a:bodyPr>
          <a:lstStyle/>
          <a:p>
            <a:pPr algn="r"/>
            <a:r>
              <a:rPr lang="en-US" sz="1200">
                <a:solidFill>
                  <a:schemeClr val="bg1"/>
                </a:solidFill>
              </a:rPr>
              <a:t>Academics</a:t>
            </a:r>
          </a:p>
        </p:txBody>
      </p:sp>
      <p:cxnSp>
        <p:nvCxnSpPr>
          <p:cNvPr id="6" name="Straight Connector 5">
            <a:extLst>
              <a:ext uri="{FF2B5EF4-FFF2-40B4-BE49-F238E27FC236}">
                <a16:creationId xmlns:a16="http://schemas.microsoft.com/office/drawing/2014/main" id="{D28B4101-ADD1-46E5-B416-1C899B9D318C}"/>
              </a:ext>
            </a:extLst>
          </p:cNvPr>
          <p:cNvCxnSpPr>
            <a:cxnSpLocks/>
          </p:cNvCxnSpPr>
          <p:nvPr userDrawn="1"/>
        </p:nvCxnSpPr>
        <p:spPr>
          <a:xfrm>
            <a:off x="630087" y="907599"/>
            <a:ext cx="11067068" cy="0"/>
          </a:xfrm>
          <a:prstGeom prst="line">
            <a:avLst/>
          </a:prstGeom>
        </p:spPr>
        <p:style>
          <a:lnRef idx="1">
            <a:schemeClr val="accent3"/>
          </a:lnRef>
          <a:fillRef idx="0">
            <a:schemeClr val="accent3"/>
          </a:fillRef>
          <a:effectRef idx="0">
            <a:schemeClr val="accent3"/>
          </a:effectRef>
          <a:fontRef idx="minor">
            <a:schemeClr val="tx1"/>
          </a:fontRef>
        </p:style>
      </p:cxnSp>
      <p:sp>
        <p:nvSpPr>
          <p:cNvPr id="7" name="TextBox 6">
            <a:extLst>
              <a:ext uri="{FF2B5EF4-FFF2-40B4-BE49-F238E27FC236}">
                <a16:creationId xmlns:a16="http://schemas.microsoft.com/office/drawing/2014/main" id="{00582893-F70F-48DA-8978-FB32D4E76959}"/>
              </a:ext>
            </a:extLst>
          </p:cNvPr>
          <p:cNvSpPr txBox="1"/>
          <p:nvPr userDrawn="1"/>
        </p:nvSpPr>
        <p:spPr>
          <a:xfrm>
            <a:off x="389923" y="1568711"/>
            <a:ext cx="1208681" cy="276999"/>
          </a:xfrm>
          <a:prstGeom prst="rect">
            <a:avLst/>
          </a:prstGeom>
          <a:noFill/>
        </p:spPr>
        <p:txBody>
          <a:bodyPr wrap="square" rtlCol="0">
            <a:spAutoFit/>
          </a:bodyPr>
          <a:lstStyle/>
          <a:p>
            <a:pPr algn="r"/>
            <a:r>
              <a:rPr lang="en-US" sz="1200">
                <a:solidFill>
                  <a:schemeClr val="bg1"/>
                </a:solidFill>
              </a:rPr>
              <a:t>Demographics</a:t>
            </a:r>
          </a:p>
        </p:txBody>
      </p:sp>
      <p:sp>
        <p:nvSpPr>
          <p:cNvPr id="8" name="TextBox 7">
            <a:extLst>
              <a:ext uri="{FF2B5EF4-FFF2-40B4-BE49-F238E27FC236}">
                <a16:creationId xmlns:a16="http://schemas.microsoft.com/office/drawing/2014/main" id="{D151BE98-46DB-4ED2-B426-515B76306D43}"/>
              </a:ext>
            </a:extLst>
          </p:cNvPr>
          <p:cNvSpPr txBox="1"/>
          <p:nvPr userDrawn="1"/>
        </p:nvSpPr>
        <p:spPr>
          <a:xfrm>
            <a:off x="582952" y="2803275"/>
            <a:ext cx="1015652" cy="276999"/>
          </a:xfrm>
          <a:prstGeom prst="rect">
            <a:avLst/>
          </a:prstGeom>
          <a:noFill/>
        </p:spPr>
        <p:txBody>
          <a:bodyPr wrap="square" rtlCol="0">
            <a:spAutoFit/>
          </a:bodyPr>
          <a:lstStyle/>
          <a:p>
            <a:pPr algn="r"/>
            <a:r>
              <a:rPr lang="en-US" sz="1200">
                <a:solidFill>
                  <a:schemeClr val="bg1"/>
                </a:solidFill>
              </a:rPr>
              <a:t>Disciplines</a:t>
            </a:r>
          </a:p>
        </p:txBody>
      </p:sp>
      <p:sp>
        <p:nvSpPr>
          <p:cNvPr id="9" name="TextBox 8">
            <a:extLst>
              <a:ext uri="{FF2B5EF4-FFF2-40B4-BE49-F238E27FC236}">
                <a16:creationId xmlns:a16="http://schemas.microsoft.com/office/drawing/2014/main" id="{9B56B00A-B773-44A8-9FE3-53E593D02C60}"/>
              </a:ext>
            </a:extLst>
          </p:cNvPr>
          <p:cNvSpPr txBox="1"/>
          <p:nvPr userDrawn="1"/>
        </p:nvSpPr>
        <p:spPr>
          <a:xfrm>
            <a:off x="582952" y="3621645"/>
            <a:ext cx="1015652" cy="276999"/>
          </a:xfrm>
          <a:prstGeom prst="rect">
            <a:avLst/>
          </a:prstGeom>
          <a:noFill/>
        </p:spPr>
        <p:txBody>
          <a:bodyPr wrap="square" rtlCol="0">
            <a:spAutoFit/>
          </a:bodyPr>
          <a:lstStyle/>
          <a:p>
            <a:pPr algn="r"/>
            <a:r>
              <a:rPr lang="en-US" sz="1200">
                <a:solidFill>
                  <a:schemeClr val="bg1"/>
                </a:solidFill>
              </a:rPr>
              <a:t>Location</a:t>
            </a:r>
          </a:p>
        </p:txBody>
      </p:sp>
      <p:sp>
        <p:nvSpPr>
          <p:cNvPr id="10" name="TextBox 9">
            <a:extLst>
              <a:ext uri="{FF2B5EF4-FFF2-40B4-BE49-F238E27FC236}">
                <a16:creationId xmlns:a16="http://schemas.microsoft.com/office/drawing/2014/main" id="{E5EF9E24-5A28-4316-B0CB-CD377C1BBF73}"/>
              </a:ext>
            </a:extLst>
          </p:cNvPr>
          <p:cNvSpPr txBox="1"/>
          <p:nvPr userDrawn="1"/>
        </p:nvSpPr>
        <p:spPr>
          <a:xfrm>
            <a:off x="431345" y="4462774"/>
            <a:ext cx="1167259" cy="276999"/>
          </a:xfrm>
          <a:prstGeom prst="rect">
            <a:avLst/>
          </a:prstGeom>
          <a:noFill/>
        </p:spPr>
        <p:txBody>
          <a:bodyPr wrap="square" rtlCol="0">
            <a:spAutoFit/>
          </a:bodyPr>
          <a:lstStyle/>
          <a:p>
            <a:pPr algn="r"/>
            <a:r>
              <a:rPr lang="en-US" sz="1200">
                <a:solidFill>
                  <a:schemeClr val="bg1"/>
                </a:solidFill>
              </a:rPr>
              <a:t>Public Health</a:t>
            </a:r>
          </a:p>
        </p:txBody>
      </p:sp>
      <p:sp>
        <p:nvSpPr>
          <p:cNvPr id="11" name="TextBox 10">
            <a:extLst>
              <a:ext uri="{FF2B5EF4-FFF2-40B4-BE49-F238E27FC236}">
                <a16:creationId xmlns:a16="http://schemas.microsoft.com/office/drawing/2014/main" id="{6188403B-7B11-496B-9504-36ECC5DA5252}"/>
              </a:ext>
            </a:extLst>
          </p:cNvPr>
          <p:cNvSpPr txBox="1"/>
          <p:nvPr userDrawn="1"/>
        </p:nvSpPr>
        <p:spPr>
          <a:xfrm>
            <a:off x="336436" y="5609392"/>
            <a:ext cx="1262168" cy="276999"/>
          </a:xfrm>
          <a:prstGeom prst="rect">
            <a:avLst/>
          </a:prstGeom>
          <a:noFill/>
        </p:spPr>
        <p:txBody>
          <a:bodyPr wrap="square" rtlCol="0">
            <a:spAutoFit/>
          </a:bodyPr>
          <a:lstStyle/>
          <a:p>
            <a:pPr algn="r"/>
            <a:r>
              <a:rPr lang="en-US" sz="1200">
                <a:solidFill>
                  <a:schemeClr val="bg1"/>
                </a:solidFill>
              </a:rPr>
              <a:t>Miscellaneous</a:t>
            </a:r>
          </a:p>
        </p:txBody>
      </p:sp>
      <p:cxnSp>
        <p:nvCxnSpPr>
          <p:cNvPr id="12" name="Straight Connector 11">
            <a:extLst>
              <a:ext uri="{FF2B5EF4-FFF2-40B4-BE49-F238E27FC236}">
                <a16:creationId xmlns:a16="http://schemas.microsoft.com/office/drawing/2014/main" id="{E77E330E-A1F3-4A02-A6DB-FCC8EF4C4963}"/>
              </a:ext>
            </a:extLst>
          </p:cNvPr>
          <p:cNvCxnSpPr>
            <a:cxnSpLocks/>
          </p:cNvCxnSpPr>
          <p:nvPr userDrawn="1"/>
        </p:nvCxnSpPr>
        <p:spPr>
          <a:xfrm>
            <a:off x="537328" y="3358933"/>
            <a:ext cx="11067068"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DE9EF503-6010-4B68-8E18-F037B84BAB49}"/>
              </a:ext>
            </a:extLst>
          </p:cNvPr>
          <p:cNvCxnSpPr>
            <a:cxnSpLocks/>
          </p:cNvCxnSpPr>
          <p:nvPr userDrawn="1"/>
        </p:nvCxnSpPr>
        <p:spPr>
          <a:xfrm>
            <a:off x="537328" y="2533318"/>
            <a:ext cx="11067068"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4" name="Straight Connector 13">
            <a:extLst>
              <a:ext uri="{FF2B5EF4-FFF2-40B4-BE49-F238E27FC236}">
                <a16:creationId xmlns:a16="http://schemas.microsoft.com/office/drawing/2014/main" id="{2B90CCB0-B62B-463C-906F-655FF41F066A}"/>
              </a:ext>
            </a:extLst>
          </p:cNvPr>
          <p:cNvCxnSpPr>
            <a:cxnSpLocks/>
          </p:cNvCxnSpPr>
          <p:nvPr userDrawn="1"/>
        </p:nvCxnSpPr>
        <p:spPr>
          <a:xfrm>
            <a:off x="562466" y="4184548"/>
            <a:ext cx="11067068"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7E60B31C-2BAA-4CFB-8C48-FBDE2A321BC8}"/>
              </a:ext>
            </a:extLst>
          </p:cNvPr>
          <p:cNvCxnSpPr>
            <a:cxnSpLocks/>
          </p:cNvCxnSpPr>
          <p:nvPr userDrawn="1"/>
        </p:nvCxnSpPr>
        <p:spPr>
          <a:xfrm>
            <a:off x="591622" y="5019589"/>
            <a:ext cx="11067068"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6" name="Straight Connector 15">
            <a:extLst>
              <a:ext uri="{FF2B5EF4-FFF2-40B4-BE49-F238E27FC236}">
                <a16:creationId xmlns:a16="http://schemas.microsoft.com/office/drawing/2014/main" id="{0A693CEC-E77C-4430-A18B-3F9A8047FACC}"/>
              </a:ext>
            </a:extLst>
          </p:cNvPr>
          <p:cNvCxnSpPr/>
          <p:nvPr userDrawn="1"/>
        </p:nvCxnSpPr>
        <p:spPr>
          <a:xfrm>
            <a:off x="1645739" y="220335"/>
            <a:ext cx="0" cy="6453842"/>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Box 16">
            <a:extLst>
              <a:ext uri="{FF2B5EF4-FFF2-40B4-BE49-F238E27FC236}">
                <a16:creationId xmlns:a16="http://schemas.microsoft.com/office/drawing/2014/main" id="{4FEF56B0-C834-4A23-BFAD-6845481A0B91}"/>
              </a:ext>
            </a:extLst>
          </p:cNvPr>
          <p:cNvSpPr txBox="1"/>
          <p:nvPr userDrawn="1"/>
        </p:nvSpPr>
        <p:spPr>
          <a:xfrm>
            <a:off x="9059165" y="141402"/>
            <a:ext cx="2969434" cy="492443"/>
          </a:xfrm>
          <a:prstGeom prst="rect">
            <a:avLst/>
          </a:prstGeom>
          <a:noFill/>
        </p:spPr>
        <p:txBody>
          <a:bodyPr wrap="square" rtlCol="0">
            <a:spAutoFit/>
          </a:bodyPr>
          <a:lstStyle/>
          <a:p>
            <a:pPr algn="r"/>
            <a:r>
              <a:rPr lang="en-US" sz="1400" b="1">
                <a:solidFill>
                  <a:schemeClr val="bg1"/>
                </a:solidFill>
              </a:rPr>
              <a:t>Icons </a:t>
            </a:r>
          </a:p>
          <a:p>
            <a:pPr algn="r"/>
            <a:r>
              <a:rPr lang="en-US" sz="1200">
                <a:solidFill>
                  <a:schemeClr val="bg1"/>
                </a:solidFill>
              </a:rPr>
              <a:t>Use on Dark Backgrounds</a:t>
            </a:r>
          </a:p>
        </p:txBody>
      </p:sp>
      <p:sp>
        <p:nvSpPr>
          <p:cNvPr id="81" name="TextBox 80">
            <a:extLst>
              <a:ext uri="{FF2B5EF4-FFF2-40B4-BE49-F238E27FC236}">
                <a16:creationId xmlns:a16="http://schemas.microsoft.com/office/drawing/2014/main" id="{DE345C06-41CE-426D-857C-7B801A99C941}"/>
              </a:ext>
            </a:extLst>
          </p:cNvPr>
          <p:cNvSpPr txBox="1"/>
          <p:nvPr userDrawn="1"/>
        </p:nvSpPr>
        <p:spPr>
          <a:xfrm>
            <a:off x="1604954" y="672116"/>
            <a:ext cx="1015652" cy="215444"/>
          </a:xfrm>
          <a:prstGeom prst="rect">
            <a:avLst/>
          </a:prstGeom>
          <a:noFill/>
        </p:spPr>
        <p:txBody>
          <a:bodyPr wrap="square" rtlCol="0">
            <a:spAutoFit/>
          </a:bodyPr>
          <a:lstStyle/>
          <a:p>
            <a:pPr algn="ctr"/>
            <a:r>
              <a:rPr lang="en-US" sz="1200" baseline="-25000">
                <a:solidFill>
                  <a:schemeClr val="bg1"/>
                </a:solidFill>
              </a:rPr>
              <a:t>Graduate / Alumni</a:t>
            </a:r>
          </a:p>
        </p:txBody>
      </p:sp>
      <p:sp>
        <p:nvSpPr>
          <p:cNvPr id="82" name="TextBox 81">
            <a:extLst>
              <a:ext uri="{FF2B5EF4-FFF2-40B4-BE49-F238E27FC236}">
                <a16:creationId xmlns:a16="http://schemas.microsoft.com/office/drawing/2014/main" id="{D4A17B50-5D03-4CB5-992A-A281D488D90B}"/>
              </a:ext>
            </a:extLst>
          </p:cNvPr>
          <p:cNvSpPr txBox="1"/>
          <p:nvPr userDrawn="1"/>
        </p:nvSpPr>
        <p:spPr>
          <a:xfrm>
            <a:off x="2551104" y="671226"/>
            <a:ext cx="1015652" cy="215444"/>
          </a:xfrm>
          <a:prstGeom prst="rect">
            <a:avLst/>
          </a:prstGeom>
          <a:noFill/>
        </p:spPr>
        <p:txBody>
          <a:bodyPr wrap="square" rtlCol="0">
            <a:spAutoFit/>
          </a:bodyPr>
          <a:lstStyle/>
          <a:p>
            <a:pPr algn="ctr"/>
            <a:r>
              <a:rPr lang="en-US" sz="1200" baseline="-25000">
                <a:solidFill>
                  <a:schemeClr val="bg1"/>
                </a:solidFill>
              </a:rPr>
              <a:t>Degree - Generic</a:t>
            </a:r>
          </a:p>
        </p:txBody>
      </p:sp>
      <p:sp>
        <p:nvSpPr>
          <p:cNvPr id="83" name="TextBox 82">
            <a:extLst>
              <a:ext uri="{FF2B5EF4-FFF2-40B4-BE49-F238E27FC236}">
                <a16:creationId xmlns:a16="http://schemas.microsoft.com/office/drawing/2014/main" id="{4E7339D3-7528-4B7F-A550-708D8E52A7FD}"/>
              </a:ext>
            </a:extLst>
          </p:cNvPr>
          <p:cNvSpPr txBox="1"/>
          <p:nvPr userDrawn="1"/>
        </p:nvSpPr>
        <p:spPr>
          <a:xfrm>
            <a:off x="3524025" y="679400"/>
            <a:ext cx="1054307" cy="215444"/>
          </a:xfrm>
          <a:prstGeom prst="rect">
            <a:avLst/>
          </a:prstGeom>
          <a:noFill/>
        </p:spPr>
        <p:txBody>
          <a:bodyPr wrap="square" rtlCol="0">
            <a:spAutoFit/>
          </a:bodyPr>
          <a:lstStyle/>
          <a:p>
            <a:pPr algn="ctr"/>
            <a:r>
              <a:rPr lang="en-US" sz="1200" baseline="-25000">
                <a:solidFill>
                  <a:schemeClr val="bg1"/>
                </a:solidFill>
              </a:rPr>
              <a:t>Bachelor’s Degree</a:t>
            </a:r>
          </a:p>
        </p:txBody>
      </p:sp>
      <p:sp>
        <p:nvSpPr>
          <p:cNvPr id="84" name="TextBox 83">
            <a:extLst>
              <a:ext uri="{FF2B5EF4-FFF2-40B4-BE49-F238E27FC236}">
                <a16:creationId xmlns:a16="http://schemas.microsoft.com/office/drawing/2014/main" id="{C1349C7F-56BC-4EFE-863C-1BFF345EEAA1}"/>
              </a:ext>
            </a:extLst>
          </p:cNvPr>
          <p:cNvSpPr txBox="1"/>
          <p:nvPr userDrawn="1"/>
        </p:nvSpPr>
        <p:spPr>
          <a:xfrm>
            <a:off x="4467141" y="679400"/>
            <a:ext cx="1054307" cy="215444"/>
          </a:xfrm>
          <a:prstGeom prst="rect">
            <a:avLst/>
          </a:prstGeom>
          <a:noFill/>
        </p:spPr>
        <p:txBody>
          <a:bodyPr wrap="square" rtlCol="0">
            <a:spAutoFit/>
          </a:bodyPr>
          <a:lstStyle/>
          <a:p>
            <a:pPr algn="ctr"/>
            <a:r>
              <a:rPr lang="en-US" sz="1200" baseline="-25000">
                <a:solidFill>
                  <a:schemeClr val="bg1"/>
                </a:solidFill>
              </a:rPr>
              <a:t>Master’s Degree</a:t>
            </a:r>
          </a:p>
        </p:txBody>
      </p:sp>
      <p:sp>
        <p:nvSpPr>
          <p:cNvPr id="85" name="TextBox 84">
            <a:extLst>
              <a:ext uri="{FF2B5EF4-FFF2-40B4-BE49-F238E27FC236}">
                <a16:creationId xmlns:a16="http://schemas.microsoft.com/office/drawing/2014/main" id="{AE38865D-A00F-48DD-AFA5-680B173EA03B}"/>
              </a:ext>
            </a:extLst>
          </p:cNvPr>
          <p:cNvSpPr txBox="1"/>
          <p:nvPr userDrawn="1"/>
        </p:nvSpPr>
        <p:spPr>
          <a:xfrm>
            <a:off x="5331127" y="685778"/>
            <a:ext cx="1054307" cy="215444"/>
          </a:xfrm>
          <a:prstGeom prst="rect">
            <a:avLst/>
          </a:prstGeom>
          <a:noFill/>
        </p:spPr>
        <p:txBody>
          <a:bodyPr wrap="square" rtlCol="0">
            <a:spAutoFit/>
          </a:bodyPr>
          <a:lstStyle/>
          <a:p>
            <a:pPr algn="ctr"/>
            <a:r>
              <a:rPr lang="en-US" sz="1200" baseline="-25000">
                <a:solidFill>
                  <a:schemeClr val="bg1"/>
                </a:solidFill>
              </a:rPr>
              <a:t>Academics</a:t>
            </a:r>
          </a:p>
        </p:txBody>
      </p:sp>
      <p:sp>
        <p:nvSpPr>
          <p:cNvPr id="86" name="TextBox 85">
            <a:extLst>
              <a:ext uri="{FF2B5EF4-FFF2-40B4-BE49-F238E27FC236}">
                <a16:creationId xmlns:a16="http://schemas.microsoft.com/office/drawing/2014/main" id="{EF290D25-68FF-46D4-AA57-65E3D3654985}"/>
              </a:ext>
            </a:extLst>
          </p:cNvPr>
          <p:cNvSpPr txBox="1"/>
          <p:nvPr userDrawn="1"/>
        </p:nvSpPr>
        <p:spPr>
          <a:xfrm>
            <a:off x="6165078" y="685777"/>
            <a:ext cx="1198641" cy="215444"/>
          </a:xfrm>
          <a:prstGeom prst="rect">
            <a:avLst/>
          </a:prstGeom>
          <a:noFill/>
        </p:spPr>
        <p:txBody>
          <a:bodyPr wrap="square" rtlCol="0">
            <a:spAutoFit/>
          </a:bodyPr>
          <a:lstStyle/>
          <a:p>
            <a:pPr algn="ctr"/>
            <a:r>
              <a:rPr lang="en-US" sz="1200" baseline="-25000">
                <a:solidFill>
                  <a:schemeClr val="bg1"/>
                </a:solidFill>
              </a:rPr>
              <a:t>Open Book / Studying</a:t>
            </a:r>
          </a:p>
        </p:txBody>
      </p:sp>
      <p:sp>
        <p:nvSpPr>
          <p:cNvPr id="87" name="TextBox 86">
            <a:extLst>
              <a:ext uri="{FF2B5EF4-FFF2-40B4-BE49-F238E27FC236}">
                <a16:creationId xmlns:a16="http://schemas.microsoft.com/office/drawing/2014/main" id="{7176C074-5E58-4479-AEEB-9897B25042EA}"/>
              </a:ext>
            </a:extLst>
          </p:cNvPr>
          <p:cNvSpPr txBox="1"/>
          <p:nvPr userDrawn="1"/>
        </p:nvSpPr>
        <p:spPr>
          <a:xfrm>
            <a:off x="1725604" y="1535716"/>
            <a:ext cx="1015652" cy="215444"/>
          </a:xfrm>
          <a:prstGeom prst="rect">
            <a:avLst/>
          </a:prstGeom>
          <a:noFill/>
        </p:spPr>
        <p:txBody>
          <a:bodyPr wrap="square" rtlCol="0">
            <a:spAutoFit/>
          </a:bodyPr>
          <a:lstStyle/>
          <a:p>
            <a:pPr algn="ctr"/>
            <a:r>
              <a:rPr lang="en-US" sz="1200" baseline="-25000">
                <a:solidFill>
                  <a:schemeClr val="bg1"/>
                </a:solidFill>
              </a:rPr>
              <a:t>Diversity</a:t>
            </a:r>
          </a:p>
        </p:txBody>
      </p:sp>
      <p:sp>
        <p:nvSpPr>
          <p:cNvPr id="88" name="TextBox 87">
            <a:extLst>
              <a:ext uri="{FF2B5EF4-FFF2-40B4-BE49-F238E27FC236}">
                <a16:creationId xmlns:a16="http://schemas.microsoft.com/office/drawing/2014/main" id="{4699E959-4598-4905-8FB8-837E52FA0D6D}"/>
              </a:ext>
            </a:extLst>
          </p:cNvPr>
          <p:cNvSpPr txBox="1"/>
          <p:nvPr userDrawn="1"/>
        </p:nvSpPr>
        <p:spPr>
          <a:xfrm>
            <a:off x="2905357" y="1535716"/>
            <a:ext cx="1015652" cy="215444"/>
          </a:xfrm>
          <a:prstGeom prst="rect">
            <a:avLst/>
          </a:prstGeom>
          <a:noFill/>
        </p:spPr>
        <p:txBody>
          <a:bodyPr wrap="square" rtlCol="0">
            <a:spAutoFit/>
          </a:bodyPr>
          <a:lstStyle/>
          <a:p>
            <a:pPr algn="ctr"/>
            <a:r>
              <a:rPr lang="en-US" sz="1200" baseline="-25000">
                <a:solidFill>
                  <a:schemeClr val="bg1"/>
                </a:solidFill>
              </a:rPr>
              <a:t>Student(s)</a:t>
            </a:r>
          </a:p>
        </p:txBody>
      </p:sp>
      <p:sp>
        <p:nvSpPr>
          <p:cNvPr id="89" name="TextBox 88">
            <a:extLst>
              <a:ext uri="{FF2B5EF4-FFF2-40B4-BE49-F238E27FC236}">
                <a16:creationId xmlns:a16="http://schemas.microsoft.com/office/drawing/2014/main" id="{F49184AD-0E32-46A1-B4DE-D4579624080A}"/>
              </a:ext>
            </a:extLst>
          </p:cNvPr>
          <p:cNvSpPr txBox="1"/>
          <p:nvPr userDrawn="1"/>
        </p:nvSpPr>
        <p:spPr>
          <a:xfrm>
            <a:off x="4218436" y="1535716"/>
            <a:ext cx="1110324" cy="215444"/>
          </a:xfrm>
          <a:prstGeom prst="rect">
            <a:avLst/>
          </a:prstGeom>
          <a:noFill/>
        </p:spPr>
        <p:txBody>
          <a:bodyPr wrap="square" rtlCol="0">
            <a:spAutoFit/>
          </a:bodyPr>
          <a:lstStyle/>
          <a:p>
            <a:pPr algn="ctr"/>
            <a:r>
              <a:rPr lang="en-US" sz="1200" baseline="-25000">
                <a:solidFill>
                  <a:schemeClr val="bg1"/>
                </a:solidFill>
              </a:rPr>
              <a:t>Transfer Student(s)</a:t>
            </a:r>
          </a:p>
        </p:txBody>
      </p:sp>
      <p:sp>
        <p:nvSpPr>
          <p:cNvPr id="90" name="TextBox 89">
            <a:extLst>
              <a:ext uri="{FF2B5EF4-FFF2-40B4-BE49-F238E27FC236}">
                <a16:creationId xmlns:a16="http://schemas.microsoft.com/office/drawing/2014/main" id="{5D45048F-00D4-4E93-AFDF-1392FC09E466}"/>
              </a:ext>
            </a:extLst>
          </p:cNvPr>
          <p:cNvSpPr txBox="1"/>
          <p:nvPr userDrawn="1"/>
        </p:nvSpPr>
        <p:spPr>
          <a:xfrm>
            <a:off x="5583329" y="1535716"/>
            <a:ext cx="1054307" cy="215444"/>
          </a:xfrm>
          <a:prstGeom prst="rect">
            <a:avLst/>
          </a:prstGeom>
          <a:noFill/>
        </p:spPr>
        <p:txBody>
          <a:bodyPr wrap="square" rtlCol="0">
            <a:spAutoFit/>
          </a:bodyPr>
          <a:lstStyle/>
          <a:p>
            <a:pPr algn="ctr"/>
            <a:r>
              <a:rPr lang="en-US" sz="1200" baseline="-25000">
                <a:solidFill>
                  <a:schemeClr val="bg1"/>
                </a:solidFill>
              </a:rPr>
              <a:t>Faculty</a:t>
            </a:r>
          </a:p>
        </p:txBody>
      </p:sp>
      <p:sp>
        <p:nvSpPr>
          <p:cNvPr id="91" name="TextBox 90">
            <a:extLst>
              <a:ext uri="{FF2B5EF4-FFF2-40B4-BE49-F238E27FC236}">
                <a16:creationId xmlns:a16="http://schemas.microsoft.com/office/drawing/2014/main" id="{0607A480-056E-4C17-8CB9-8ECD7E56075B}"/>
              </a:ext>
            </a:extLst>
          </p:cNvPr>
          <p:cNvSpPr txBox="1"/>
          <p:nvPr userDrawn="1"/>
        </p:nvSpPr>
        <p:spPr>
          <a:xfrm>
            <a:off x="6795665" y="1535716"/>
            <a:ext cx="1558623" cy="215444"/>
          </a:xfrm>
          <a:prstGeom prst="rect">
            <a:avLst/>
          </a:prstGeom>
          <a:noFill/>
        </p:spPr>
        <p:txBody>
          <a:bodyPr wrap="square" rtlCol="0">
            <a:spAutoFit/>
          </a:bodyPr>
          <a:lstStyle/>
          <a:p>
            <a:pPr algn="ctr"/>
            <a:r>
              <a:rPr lang="en-US" sz="1200" baseline="-25000">
                <a:solidFill>
                  <a:schemeClr val="bg1"/>
                </a:solidFill>
              </a:rPr>
              <a:t>Colorado Residents / Alumni</a:t>
            </a:r>
          </a:p>
        </p:txBody>
      </p:sp>
      <p:sp>
        <p:nvSpPr>
          <p:cNvPr id="92" name="TextBox 91">
            <a:extLst>
              <a:ext uri="{FF2B5EF4-FFF2-40B4-BE49-F238E27FC236}">
                <a16:creationId xmlns:a16="http://schemas.microsoft.com/office/drawing/2014/main" id="{7203C971-FFA0-404C-85A2-F71BA8297074}"/>
              </a:ext>
            </a:extLst>
          </p:cNvPr>
          <p:cNvSpPr txBox="1"/>
          <p:nvPr userDrawn="1"/>
        </p:nvSpPr>
        <p:spPr>
          <a:xfrm>
            <a:off x="1617653" y="2297716"/>
            <a:ext cx="1198641" cy="215444"/>
          </a:xfrm>
          <a:prstGeom prst="rect">
            <a:avLst/>
          </a:prstGeom>
          <a:noFill/>
        </p:spPr>
        <p:txBody>
          <a:bodyPr wrap="square" rtlCol="0">
            <a:spAutoFit/>
          </a:bodyPr>
          <a:lstStyle/>
          <a:p>
            <a:pPr algn="ctr"/>
            <a:r>
              <a:rPr lang="en-US" sz="1200" baseline="-25000">
                <a:solidFill>
                  <a:schemeClr val="bg1"/>
                </a:solidFill>
              </a:rPr>
              <a:t>Student Organizations</a:t>
            </a:r>
          </a:p>
        </p:txBody>
      </p:sp>
      <p:sp>
        <p:nvSpPr>
          <p:cNvPr id="93" name="TextBox 92">
            <a:extLst>
              <a:ext uri="{FF2B5EF4-FFF2-40B4-BE49-F238E27FC236}">
                <a16:creationId xmlns:a16="http://schemas.microsoft.com/office/drawing/2014/main" id="{D46C260B-266A-40CA-98AE-EBAC6EBFC189}"/>
              </a:ext>
            </a:extLst>
          </p:cNvPr>
          <p:cNvSpPr txBox="1"/>
          <p:nvPr userDrawn="1"/>
        </p:nvSpPr>
        <p:spPr>
          <a:xfrm>
            <a:off x="2816294" y="2296825"/>
            <a:ext cx="1166341" cy="215444"/>
          </a:xfrm>
          <a:prstGeom prst="rect">
            <a:avLst/>
          </a:prstGeom>
          <a:noFill/>
        </p:spPr>
        <p:txBody>
          <a:bodyPr wrap="square" rtlCol="0">
            <a:spAutoFit/>
          </a:bodyPr>
          <a:lstStyle/>
          <a:p>
            <a:pPr algn="ctr"/>
            <a:r>
              <a:rPr lang="en-US" sz="1200" baseline="-25000">
                <a:solidFill>
                  <a:schemeClr val="bg1"/>
                </a:solidFill>
              </a:rPr>
              <a:t>ASSET Student(s)</a:t>
            </a:r>
          </a:p>
        </p:txBody>
      </p:sp>
      <p:sp>
        <p:nvSpPr>
          <p:cNvPr id="94" name="TextBox 93">
            <a:extLst>
              <a:ext uri="{FF2B5EF4-FFF2-40B4-BE49-F238E27FC236}">
                <a16:creationId xmlns:a16="http://schemas.microsoft.com/office/drawing/2014/main" id="{2C3083C4-A631-4550-88F0-5C4EBEA26C1E}"/>
              </a:ext>
            </a:extLst>
          </p:cNvPr>
          <p:cNvSpPr txBox="1"/>
          <p:nvPr userDrawn="1"/>
        </p:nvSpPr>
        <p:spPr>
          <a:xfrm>
            <a:off x="4162421" y="2304999"/>
            <a:ext cx="1166339" cy="215444"/>
          </a:xfrm>
          <a:prstGeom prst="rect">
            <a:avLst/>
          </a:prstGeom>
          <a:noFill/>
        </p:spPr>
        <p:txBody>
          <a:bodyPr wrap="square" rtlCol="0">
            <a:spAutoFit/>
          </a:bodyPr>
          <a:lstStyle/>
          <a:p>
            <a:pPr algn="ctr"/>
            <a:r>
              <a:rPr lang="en-US" sz="1200" baseline="-25000">
                <a:solidFill>
                  <a:schemeClr val="bg1"/>
                </a:solidFill>
              </a:rPr>
              <a:t>First Gen Student(s)</a:t>
            </a:r>
          </a:p>
        </p:txBody>
      </p:sp>
      <p:sp>
        <p:nvSpPr>
          <p:cNvPr id="95" name="TextBox 94">
            <a:extLst>
              <a:ext uri="{FF2B5EF4-FFF2-40B4-BE49-F238E27FC236}">
                <a16:creationId xmlns:a16="http://schemas.microsoft.com/office/drawing/2014/main" id="{67CE31C2-1B3D-4DA0-A82D-9DE47E401A43}"/>
              </a:ext>
            </a:extLst>
          </p:cNvPr>
          <p:cNvSpPr txBox="1"/>
          <p:nvPr userDrawn="1"/>
        </p:nvSpPr>
        <p:spPr>
          <a:xfrm>
            <a:off x="5587137" y="2305000"/>
            <a:ext cx="1054307" cy="215444"/>
          </a:xfrm>
          <a:prstGeom prst="rect">
            <a:avLst/>
          </a:prstGeom>
          <a:noFill/>
        </p:spPr>
        <p:txBody>
          <a:bodyPr wrap="square" rtlCol="0">
            <a:spAutoFit/>
          </a:bodyPr>
          <a:lstStyle/>
          <a:p>
            <a:pPr algn="ctr"/>
            <a:r>
              <a:rPr lang="en-US" sz="1200" baseline="-25000">
                <a:solidFill>
                  <a:schemeClr val="bg1"/>
                </a:solidFill>
              </a:rPr>
              <a:t>Employees / Staff</a:t>
            </a:r>
          </a:p>
        </p:txBody>
      </p:sp>
      <p:sp>
        <p:nvSpPr>
          <p:cNvPr id="96" name="TextBox 95">
            <a:extLst>
              <a:ext uri="{FF2B5EF4-FFF2-40B4-BE49-F238E27FC236}">
                <a16:creationId xmlns:a16="http://schemas.microsoft.com/office/drawing/2014/main" id="{58958D0C-30CC-4928-BA37-F7DA916B08FC}"/>
              </a:ext>
            </a:extLst>
          </p:cNvPr>
          <p:cNvSpPr txBox="1"/>
          <p:nvPr userDrawn="1"/>
        </p:nvSpPr>
        <p:spPr>
          <a:xfrm>
            <a:off x="7047822" y="2311378"/>
            <a:ext cx="1054307" cy="215444"/>
          </a:xfrm>
          <a:prstGeom prst="rect">
            <a:avLst/>
          </a:prstGeom>
          <a:noFill/>
        </p:spPr>
        <p:txBody>
          <a:bodyPr wrap="square" rtlCol="0">
            <a:spAutoFit/>
          </a:bodyPr>
          <a:lstStyle/>
          <a:p>
            <a:pPr algn="ctr"/>
            <a:r>
              <a:rPr lang="en-US" sz="1200" baseline="-25000">
                <a:solidFill>
                  <a:schemeClr val="bg1"/>
                </a:solidFill>
              </a:rPr>
              <a:t>Military / Veterans</a:t>
            </a:r>
          </a:p>
        </p:txBody>
      </p:sp>
      <p:sp>
        <p:nvSpPr>
          <p:cNvPr id="97" name="TextBox 96">
            <a:extLst>
              <a:ext uri="{FF2B5EF4-FFF2-40B4-BE49-F238E27FC236}">
                <a16:creationId xmlns:a16="http://schemas.microsoft.com/office/drawing/2014/main" id="{D8924C1F-3D67-4406-9497-6AEBD2F7F334}"/>
              </a:ext>
            </a:extLst>
          </p:cNvPr>
          <p:cNvSpPr txBox="1"/>
          <p:nvPr userDrawn="1"/>
        </p:nvSpPr>
        <p:spPr>
          <a:xfrm>
            <a:off x="1604953" y="3126907"/>
            <a:ext cx="1379547" cy="215444"/>
          </a:xfrm>
          <a:prstGeom prst="rect">
            <a:avLst/>
          </a:prstGeom>
          <a:noFill/>
        </p:spPr>
        <p:txBody>
          <a:bodyPr wrap="square" rtlCol="0">
            <a:spAutoFit/>
          </a:bodyPr>
          <a:lstStyle/>
          <a:p>
            <a:pPr algn="ctr"/>
            <a:r>
              <a:rPr lang="en-US" sz="1200" baseline="-25000">
                <a:solidFill>
                  <a:schemeClr val="bg1"/>
                </a:solidFill>
              </a:rPr>
              <a:t>Mechanical / Engineering</a:t>
            </a:r>
          </a:p>
        </p:txBody>
      </p:sp>
      <p:sp>
        <p:nvSpPr>
          <p:cNvPr id="98" name="TextBox 97">
            <a:extLst>
              <a:ext uri="{FF2B5EF4-FFF2-40B4-BE49-F238E27FC236}">
                <a16:creationId xmlns:a16="http://schemas.microsoft.com/office/drawing/2014/main" id="{CD81F921-0C23-4E42-90E9-8623FC1AA559}"/>
              </a:ext>
            </a:extLst>
          </p:cNvPr>
          <p:cNvSpPr txBox="1"/>
          <p:nvPr userDrawn="1"/>
        </p:nvSpPr>
        <p:spPr>
          <a:xfrm>
            <a:off x="2905194" y="3126907"/>
            <a:ext cx="1166341" cy="215444"/>
          </a:xfrm>
          <a:prstGeom prst="rect">
            <a:avLst/>
          </a:prstGeom>
          <a:noFill/>
        </p:spPr>
        <p:txBody>
          <a:bodyPr wrap="square" rtlCol="0">
            <a:spAutoFit/>
          </a:bodyPr>
          <a:lstStyle/>
          <a:p>
            <a:pPr algn="ctr"/>
            <a:r>
              <a:rPr lang="en-US" sz="1200" baseline="-25000">
                <a:solidFill>
                  <a:schemeClr val="bg1"/>
                </a:solidFill>
              </a:rPr>
              <a:t>Aviation / Aerospace</a:t>
            </a:r>
          </a:p>
        </p:txBody>
      </p:sp>
      <p:sp>
        <p:nvSpPr>
          <p:cNvPr id="99" name="TextBox 98">
            <a:extLst>
              <a:ext uri="{FF2B5EF4-FFF2-40B4-BE49-F238E27FC236}">
                <a16:creationId xmlns:a16="http://schemas.microsoft.com/office/drawing/2014/main" id="{07AB3795-1416-4980-B02B-62EC67F66F76}"/>
              </a:ext>
            </a:extLst>
          </p:cNvPr>
          <p:cNvSpPr txBox="1"/>
          <p:nvPr userDrawn="1"/>
        </p:nvSpPr>
        <p:spPr>
          <a:xfrm>
            <a:off x="3869270" y="3126907"/>
            <a:ext cx="1166339" cy="215444"/>
          </a:xfrm>
          <a:prstGeom prst="rect">
            <a:avLst/>
          </a:prstGeom>
          <a:noFill/>
        </p:spPr>
        <p:txBody>
          <a:bodyPr wrap="square" rtlCol="0">
            <a:spAutoFit/>
          </a:bodyPr>
          <a:lstStyle/>
          <a:p>
            <a:pPr algn="ctr"/>
            <a:r>
              <a:rPr lang="en-US" sz="1200" baseline="-25000">
                <a:solidFill>
                  <a:schemeClr val="bg1"/>
                </a:solidFill>
              </a:rPr>
              <a:t>Beer Industry</a:t>
            </a:r>
          </a:p>
        </p:txBody>
      </p:sp>
      <p:sp>
        <p:nvSpPr>
          <p:cNvPr id="100" name="TextBox 99">
            <a:extLst>
              <a:ext uri="{FF2B5EF4-FFF2-40B4-BE49-F238E27FC236}">
                <a16:creationId xmlns:a16="http://schemas.microsoft.com/office/drawing/2014/main" id="{58EE44C5-10E8-469A-AF27-61E6D6A18ADE}"/>
              </a:ext>
            </a:extLst>
          </p:cNvPr>
          <p:cNvSpPr txBox="1"/>
          <p:nvPr userDrawn="1"/>
        </p:nvSpPr>
        <p:spPr>
          <a:xfrm>
            <a:off x="4701910" y="3126907"/>
            <a:ext cx="1054307" cy="215444"/>
          </a:xfrm>
          <a:prstGeom prst="rect">
            <a:avLst/>
          </a:prstGeom>
          <a:noFill/>
        </p:spPr>
        <p:txBody>
          <a:bodyPr wrap="square" rtlCol="0">
            <a:spAutoFit/>
          </a:bodyPr>
          <a:lstStyle/>
          <a:p>
            <a:pPr algn="ctr"/>
            <a:r>
              <a:rPr lang="en-US" sz="1200" baseline="-25000">
                <a:solidFill>
                  <a:schemeClr val="bg1"/>
                </a:solidFill>
              </a:rPr>
              <a:t>Hospitality</a:t>
            </a:r>
          </a:p>
        </p:txBody>
      </p:sp>
      <p:sp>
        <p:nvSpPr>
          <p:cNvPr id="101" name="TextBox 100">
            <a:extLst>
              <a:ext uri="{FF2B5EF4-FFF2-40B4-BE49-F238E27FC236}">
                <a16:creationId xmlns:a16="http://schemas.microsoft.com/office/drawing/2014/main" id="{2905DB44-C653-47FB-8987-5FC35D403AAF}"/>
              </a:ext>
            </a:extLst>
          </p:cNvPr>
          <p:cNvSpPr txBox="1"/>
          <p:nvPr userDrawn="1"/>
        </p:nvSpPr>
        <p:spPr>
          <a:xfrm>
            <a:off x="5413330" y="3126907"/>
            <a:ext cx="1054307" cy="215444"/>
          </a:xfrm>
          <a:prstGeom prst="rect">
            <a:avLst/>
          </a:prstGeom>
          <a:noFill/>
        </p:spPr>
        <p:txBody>
          <a:bodyPr wrap="square" rtlCol="0">
            <a:spAutoFit/>
          </a:bodyPr>
          <a:lstStyle/>
          <a:p>
            <a:pPr algn="ctr"/>
            <a:r>
              <a:rPr lang="en-US" sz="1200" baseline="-25000">
                <a:solidFill>
                  <a:schemeClr val="bg1"/>
                </a:solidFill>
              </a:rPr>
              <a:t>Music</a:t>
            </a:r>
          </a:p>
        </p:txBody>
      </p:sp>
      <p:sp>
        <p:nvSpPr>
          <p:cNvPr id="102" name="TextBox 101">
            <a:extLst>
              <a:ext uri="{FF2B5EF4-FFF2-40B4-BE49-F238E27FC236}">
                <a16:creationId xmlns:a16="http://schemas.microsoft.com/office/drawing/2014/main" id="{DB68B06E-BC5D-45E2-8C42-D1B90F1753E4}"/>
              </a:ext>
            </a:extLst>
          </p:cNvPr>
          <p:cNvSpPr txBox="1"/>
          <p:nvPr userDrawn="1"/>
        </p:nvSpPr>
        <p:spPr>
          <a:xfrm>
            <a:off x="6192731" y="3126907"/>
            <a:ext cx="1054307" cy="215444"/>
          </a:xfrm>
          <a:prstGeom prst="rect">
            <a:avLst/>
          </a:prstGeom>
          <a:noFill/>
        </p:spPr>
        <p:txBody>
          <a:bodyPr wrap="square" rtlCol="0">
            <a:spAutoFit/>
          </a:bodyPr>
          <a:lstStyle/>
          <a:p>
            <a:pPr algn="ctr"/>
            <a:r>
              <a:rPr lang="en-US" sz="1200" baseline="-25000">
                <a:solidFill>
                  <a:schemeClr val="bg1"/>
                </a:solidFill>
              </a:rPr>
              <a:t>Healthcare</a:t>
            </a:r>
          </a:p>
        </p:txBody>
      </p:sp>
      <p:sp>
        <p:nvSpPr>
          <p:cNvPr id="103" name="TextBox 102">
            <a:extLst>
              <a:ext uri="{FF2B5EF4-FFF2-40B4-BE49-F238E27FC236}">
                <a16:creationId xmlns:a16="http://schemas.microsoft.com/office/drawing/2014/main" id="{6AC2AD7C-32C4-4C82-B59B-D123E64F9766}"/>
              </a:ext>
            </a:extLst>
          </p:cNvPr>
          <p:cNvSpPr txBox="1"/>
          <p:nvPr userDrawn="1"/>
        </p:nvSpPr>
        <p:spPr>
          <a:xfrm>
            <a:off x="7016421" y="3126907"/>
            <a:ext cx="1054307" cy="215444"/>
          </a:xfrm>
          <a:prstGeom prst="rect">
            <a:avLst/>
          </a:prstGeom>
          <a:noFill/>
        </p:spPr>
        <p:txBody>
          <a:bodyPr wrap="square" rtlCol="0">
            <a:spAutoFit/>
          </a:bodyPr>
          <a:lstStyle/>
          <a:p>
            <a:pPr algn="ctr"/>
            <a:r>
              <a:rPr lang="en-US" sz="1200" baseline="-25000">
                <a:solidFill>
                  <a:schemeClr val="bg1"/>
                </a:solidFill>
              </a:rPr>
              <a:t>STEM Fields</a:t>
            </a:r>
          </a:p>
        </p:txBody>
      </p:sp>
      <p:sp>
        <p:nvSpPr>
          <p:cNvPr id="104" name="TextBox 103">
            <a:extLst>
              <a:ext uri="{FF2B5EF4-FFF2-40B4-BE49-F238E27FC236}">
                <a16:creationId xmlns:a16="http://schemas.microsoft.com/office/drawing/2014/main" id="{AB82BEBB-F5DA-483E-B413-7ED2733B266E}"/>
              </a:ext>
            </a:extLst>
          </p:cNvPr>
          <p:cNvSpPr txBox="1"/>
          <p:nvPr userDrawn="1"/>
        </p:nvSpPr>
        <p:spPr>
          <a:xfrm>
            <a:off x="7894456" y="3126907"/>
            <a:ext cx="1054307" cy="215444"/>
          </a:xfrm>
          <a:prstGeom prst="rect">
            <a:avLst/>
          </a:prstGeom>
          <a:noFill/>
        </p:spPr>
        <p:txBody>
          <a:bodyPr wrap="square" rtlCol="0">
            <a:spAutoFit/>
          </a:bodyPr>
          <a:lstStyle/>
          <a:p>
            <a:pPr algn="ctr"/>
            <a:r>
              <a:rPr lang="en-US" sz="1200" baseline="-25000">
                <a:solidFill>
                  <a:schemeClr val="bg1"/>
                </a:solidFill>
              </a:rPr>
              <a:t>Technology</a:t>
            </a:r>
          </a:p>
        </p:txBody>
      </p:sp>
      <p:sp>
        <p:nvSpPr>
          <p:cNvPr id="105" name="TextBox 104">
            <a:extLst>
              <a:ext uri="{FF2B5EF4-FFF2-40B4-BE49-F238E27FC236}">
                <a16:creationId xmlns:a16="http://schemas.microsoft.com/office/drawing/2014/main" id="{767CE05E-8EDA-4BF5-94E5-19D67475C55F}"/>
              </a:ext>
            </a:extLst>
          </p:cNvPr>
          <p:cNvSpPr txBox="1"/>
          <p:nvPr userDrawn="1"/>
        </p:nvSpPr>
        <p:spPr>
          <a:xfrm>
            <a:off x="8675168" y="3126907"/>
            <a:ext cx="1054307" cy="215444"/>
          </a:xfrm>
          <a:prstGeom prst="rect">
            <a:avLst/>
          </a:prstGeom>
          <a:noFill/>
        </p:spPr>
        <p:txBody>
          <a:bodyPr wrap="square" rtlCol="0">
            <a:spAutoFit/>
          </a:bodyPr>
          <a:lstStyle/>
          <a:p>
            <a:pPr algn="ctr"/>
            <a:r>
              <a:rPr lang="en-US" sz="1200" baseline="-25000">
                <a:solidFill>
                  <a:schemeClr val="bg1"/>
                </a:solidFill>
              </a:rPr>
              <a:t>Vocational</a:t>
            </a:r>
          </a:p>
        </p:txBody>
      </p:sp>
      <p:sp>
        <p:nvSpPr>
          <p:cNvPr id="106" name="TextBox 105">
            <a:extLst>
              <a:ext uri="{FF2B5EF4-FFF2-40B4-BE49-F238E27FC236}">
                <a16:creationId xmlns:a16="http://schemas.microsoft.com/office/drawing/2014/main" id="{6DFD8B84-F184-40F8-9516-352FEA524815}"/>
              </a:ext>
            </a:extLst>
          </p:cNvPr>
          <p:cNvSpPr txBox="1"/>
          <p:nvPr userDrawn="1"/>
        </p:nvSpPr>
        <p:spPr>
          <a:xfrm>
            <a:off x="9440417" y="3127168"/>
            <a:ext cx="1054307" cy="215444"/>
          </a:xfrm>
          <a:prstGeom prst="rect">
            <a:avLst/>
          </a:prstGeom>
          <a:noFill/>
        </p:spPr>
        <p:txBody>
          <a:bodyPr wrap="square" rtlCol="0">
            <a:spAutoFit/>
          </a:bodyPr>
          <a:lstStyle/>
          <a:p>
            <a:pPr algn="ctr"/>
            <a:r>
              <a:rPr lang="en-US" sz="1200" baseline="-25000">
                <a:solidFill>
                  <a:schemeClr val="bg1"/>
                </a:solidFill>
              </a:rPr>
              <a:t>Athletics</a:t>
            </a:r>
          </a:p>
        </p:txBody>
      </p:sp>
      <p:sp>
        <p:nvSpPr>
          <p:cNvPr id="107" name="TextBox 106">
            <a:extLst>
              <a:ext uri="{FF2B5EF4-FFF2-40B4-BE49-F238E27FC236}">
                <a16:creationId xmlns:a16="http://schemas.microsoft.com/office/drawing/2014/main" id="{60B03E1B-FF17-4AA7-A112-60BB58A277EC}"/>
              </a:ext>
            </a:extLst>
          </p:cNvPr>
          <p:cNvSpPr txBox="1"/>
          <p:nvPr userDrawn="1"/>
        </p:nvSpPr>
        <p:spPr>
          <a:xfrm>
            <a:off x="1617653" y="3910559"/>
            <a:ext cx="1379547" cy="215444"/>
          </a:xfrm>
          <a:prstGeom prst="rect">
            <a:avLst/>
          </a:prstGeom>
          <a:noFill/>
        </p:spPr>
        <p:txBody>
          <a:bodyPr wrap="square" rtlCol="0">
            <a:spAutoFit/>
          </a:bodyPr>
          <a:lstStyle/>
          <a:p>
            <a:pPr algn="ctr"/>
            <a:r>
              <a:rPr lang="en-US" sz="1200" baseline="-25000">
                <a:solidFill>
                  <a:schemeClr val="bg1"/>
                </a:solidFill>
              </a:rPr>
              <a:t>United States</a:t>
            </a:r>
          </a:p>
        </p:txBody>
      </p:sp>
      <p:sp>
        <p:nvSpPr>
          <p:cNvPr id="108" name="TextBox 107">
            <a:extLst>
              <a:ext uri="{FF2B5EF4-FFF2-40B4-BE49-F238E27FC236}">
                <a16:creationId xmlns:a16="http://schemas.microsoft.com/office/drawing/2014/main" id="{9D7E0610-A77A-49BE-BFA2-AF4D349D5A09}"/>
              </a:ext>
            </a:extLst>
          </p:cNvPr>
          <p:cNvSpPr txBox="1"/>
          <p:nvPr userDrawn="1"/>
        </p:nvSpPr>
        <p:spPr>
          <a:xfrm>
            <a:off x="2830012" y="3909668"/>
            <a:ext cx="1166341" cy="215444"/>
          </a:xfrm>
          <a:prstGeom prst="rect">
            <a:avLst/>
          </a:prstGeom>
          <a:noFill/>
        </p:spPr>
        <p:txBody>
          <a:bodyPr wrap="square" rtlCol="0">
            <a:spAutoFit/>
          </a:bodyPr>
          <a:lstStyle/>
          <a:p>
            <a:pPr algn="ctr"/>
            <a:r>
              <a:rPr lang="en-US" sz="1200" baseline="-25000">
                <a:solidFill>
                  <a:schemeClr val="bg1"/>
                </a:solidFill>
              </a:rPr>
              <a:t>Colorado</a:t>
            </a:r>
          </a:p>
        </p:txBody>
      </p:sp>
      <p:sp>
        <p:nvSpPr>
          <p:cNvPr id="109" name="TextBox 108">
            <a:extLst>
              <a:ext uri="{FF2B5EF4-FFF2-40B4-BE49-F238E27FC236}">
                <a16:creationId xmlns:a16="http://schemas.microsoft.com/office/drawing/2014/main" id="{18E0C81B-901F-4461-A124-9C89161EC7E5}"/>
              </a:ext>
            </a:extLst>
          </p:cNvPr>
          <p:cNvSpPr txBox="1"/>
          <p:nvPr userDrawn="1"/>
        </p:nvSpPr>
        <p:spPr>
          <a:xfrm>
            <a:off x="3948196" y="3917842"/>
            <a:ext cx="1166339" cy="215444"/>
          </a:xfrm>
          <a:prstGeom prst="rect">
            <a:avLst/>
          </a:prstGeom>
          <a:noFill/>
        </p:spPr>
        <p:txBody>
          <a:bodyPr wrap="square" rtlCol="0">
            <a:spAutoFit/>
          </a:bodyPr>
          <a:lstStyle/>
          <a:p>
            <a:pPr algn="ctr"/>
            <a:r>
              <a:rPr lang="en-US" sz="1200" baseline="-25000">
                <a:solidFill>
                  <a:schemeClr val="bg1"/>
                </a:solidFill>
              </a:rPr>
              <a:t>Rocky Mountains</a:t>
            </a:r>
          </a:p>
        </p:txBody>
      </p:sp>
      <p:sp>
        <p:nvSpPr>
          <p:cNvPr id="110" name="TextBox 109">
            <a:extLst>
              <a:ext uri="{FF2B5EF4-FFF2-40B4-BE49-F238E27FC236}">
                <a16:creationId xmlns:a16="http://schemas.microsoft.com/office/drawing/2014/main" id="{E47A853D-F8A9-4FA8-9795-177AF8F9A7B6}"/>
              </a:ext>
            </a:extLst>
          </p:cNvPr>
          <p:cNvSpPr txBox="1"/>
          <p:nvPr userDrawn="1"/>
        </p:nvSpPr>
        <p:spPr>
          <a:xfrm>
            <a:off x="5078397" y="3924221"/>
            <a:ext cx="1166336" cy="215444"/>
          </a:xfrm>
          <a:prstGeom prst="rect">
            <a:avLst/>
          </a:prstGeom>
          <a:noFill/>
        </p:spPr>
        <p:txBody>
          <a:bodyPr wrap="square" rtlCol="0">
            <a:spAutoFit/>
          </a:bodyPr>
          <a:lstStyle/>
          <a:p>
            <a:pPr algn="ctr"/>
            <a:r>
              <a:rPr lang="en-US" sz="1200" baseline="-25000">
                <a:solidFill>
                  <a:schemeClr val="bg1"/>
                </a:solidFill>
              </a:rPr>
              <a:t>City Near Mountains</a:t>
            </a:r>
          </a:p>
        </p:txBody>
      </p:sp>
      <p:sp>
        <p:nvSpPr>
          <p:cNvPr id="111" name="TextBox 110">
            <a:extLst>
              <a:ext uri="{FF2B5EF4-FFF2-40B4-BE49-F238E27FC236}">
                <a16:creationId xmlns:a16="http://schemas.microsoft.com/office/drawing/2014/main" id="{754CFC4E-2FC3-4C1D-B81F-4B3FDC253598}"/>
              </a:ext>
            </a:extLst>
          </p:cNvPr>
          <p:cNvSpPr txBox="1"/>
          <p:nvPr userDrawn="1"/>
        </p:nvSpPr>
        <p:spPr>
          <a:xfrm>
            <a:off x="6185767" y="3919366"/>
            <a:ext cx="1054307" cy="215444"/>
          </a:xfrm>
          <a:prstGeom prst="rect">
            <a:avLst/>
          </a:prstGeom>
          <a:noFill/>
        </p:spPr>
        <p:txBody>
          <a:bodyPr wrap="square" rtlCol="0">
            <a:spAutoFit/>
          </a:bodyPr>
          <a:lstStyle/>
          <a:p>
            <a:pPr algn="ctr"/>
            <a:r>
              <a:rPr lang="en-US" sz="1200" baseline="-25000">
                <a:solidFill>
                  <a:schemeClr val="bg1"/>
                </a:solidFill>
              </a:rPr>
              <a:t>Map Marker</a:t>
            </a:r>
          </a:p>
        </p:txBody>
      </p:sp>
      <p:sp>
        <p:nvSpPr>
          <p:cNvPr id="112" name="TextBox 111">
            <a:extLst>
              <a:ext uri="{FF2B5EF4-FFF2-40B4-BE49-F238E27FC236}">
                <a16:creationId xmlns:a16="http://schemas.microsoft.com/office/drawing/2014/main" id="{B68D1B29-B7D7-403C-BB76-ADAFD9C4E23D}"/>
              </a:ext>
            </a:extLst>
          </p:cNvPr>
          <p:cNvSpPr txBox="1"/>
          <p:nvPr userDrawn="1"/>
        </p:nvSpPr>
        <p:spPr>
          <a:xfrm>
            <a:off x="7043655" y="3907900"/>
            <a:ext cx="1054307" cy="215444"/>
          </a:xfrm>
          <a:prstGeom prst="rect">
            <a:avLst/>
          </a:prstGeom>
          <a:noFill/>
        </p:spPr>
        <p:txBody>
          <a:bodyPr wrap="square" rtlCol="0">
            <a:spAutoFit/>
          </a:bodyPr>
          <a:lstStyle/>
          <a:p>
            <a:pPr algn="ctr"/>
            <a:r>
              <a:rPr lang="en-US" sz="1200" baseline="-25000">
                <a:solidFill>
                  <a:schemeClr val="bg1"/>
                </a:solidFill>
              </a:rPr>
              <a:t>Sunshine</a:t>
            </a:r>
          </a:p>
        </p:txBody>
      </p:sp>
      <p:sp>
        <p:nvSpPr>
          <p:cNvPr id="113" name="TextBox 112">
            <a:extLst>
              <a:ext uri="{FF2B5EF4-FFF2-40B4-BE49-F238E27FC236}">
                <a16:creationId xmlns:a16="http://schemas.microsoft.com/office/drawing/2014/main" id="{2DB14294-5ED5-47A8-B55D-E03E6B8AEA5E}"/>
              </a:ext>
            </a:extLst>
          </p:cNvPr>
          <p:cNvSpPr txBox="1"/>
          <p:nvPr userDrawn="1"/>
        </p:nvSpPr>
        <p:spPr>
          <a:xfrm>
            <a:off x="1582499" y="4774359"/>
            <a:ext cx="1031757" cy="215444"/>
          </a:xfrm>
          <a:prstGeom prst="rect">
            <a:avLst/>
          </a:prstGeom>
          <a:noFill/>
        </p:spPr>
        <p:txBody>
          <a:bodyPr wrap="square" rtlCol="0">
            <a:spAutoFit/>
          </a:bodyPr>
          <a:lstStyle/>
          <a:p>
            <a:pPr algn="ctr"/>
            <a:r>
              <a:rPr lang="en-US" sz="1200" baseline="-25000">
                <a:solidFill>
                  <a:schemeClr val="bg1"/>
                </a:solidFill>
              </a:rPr>
              <a:t>Face Mask</a:t>
            </a:r>
          </a:p>
        </p:txBody>
      </p:sp>
      <p:sp>
        <p:nvSpPr>
          <p:cNvPr id="114" name="TextBox 113">
            <a:extLst>
              <a:ext uri="{FF2B5EF4-FFF2-40B4-BE49-F238E27FC236}">
                <a16:creationId xmlns:a16="http://schemas.microsoft.com/office/drawing/2014/main" id="{D7604D42-8A5E-46C5-8963-3EEF84037415}"/>
              </a:ext>
            </a:extLst>
          </p:cNvPr>
          <p:cNvSpPr txBox="1"/>
          <p:nvPr userDrawn="1"/>
        </p:nvSpPr>
        <p:spPr>
          <a:xfrm>
            <a:off x="2452190" y="4781465"/>
            <a:ext cx="1236026" cy="215444"/>
          </a:xfrm>
          <a:prstGeom prst="rect">
            <a:avLst/>
          </a:prstGeom>
          <a:noFill/>
        </p:spPr>
        <p:txBody>
          <a:bodyPr wrap="square" rtlCol="0">
            <a:spAutoFit/>
          </a:bodyPr>
          <a:lstStyle/>
          <a:p>
            <a:pPr algn="ctr"/>
            <a:r>
              <a:rPr lang="en-US" sz="1200" baseline="-25000">
                <a:solidFill>
                  <a:schemeClr val="bg1"/>
                </a:solidFill>
              </a:rPr>
              <a:t>Don’t Touch Your Face</a:t>
            </a:r>
          </a:p>
        </p:txBody>
      </p:sp>
      <p:sp>
        <p:nvSpPr>
          <p:cNvPr id="115" name="TextBox 114">
            <a:extLst>
              <a:ext uri="{FF2B5EF4-FFF2-40B4-BE49-F238E27FC236}">
                <a16:creationId xmlns:a16="http://schemas.microsoft.com/office/drawing/2014/main" id="{5CBEFBF2-CD42-4B3D-B95F-A1A0D1A0CFFA}"/>
              </a:ext>
            </a:extLst>
          </p:cNvPr>
          <p:cNvSpPr txBox="1"/>
          <p:nvPr userDrawn="1"/>
        </p:nvSpPr>
        <p:spPr>
          <a:xfrm>
            <a:off x="3660506" y="4781465"/>
            <a:ext cx="1166339" cy="215444"/>
          </a:xfrm>
          <a:prstGeom prst="rect">
            <a:avLst/>
          </a:prstGeom>
          <a:noFill/>
        </p:spPr>
        <p:txBody>
          <a:bodyPr wrap="square" rtlCol="0">
            <a:spAutoFit/>
          </a:bodyPr>
          <a:lstStyle/>
          <a:p>
            <a:pPr algn="ctr"/>
            <a:r>
              <a:rPr lang="en-US" sz="1200" baseline="-25000">
                <a:solidFill>
                  <a:schemeClr val="bg1"/>
                </a:solidFill>
              </a:rPr>
              <a:t>Hand Washing</a:t>
            </a:r>
          </a:p>
        </p:txBody>
      </p:sp>
      <p:sp>
        <p:nvSpPr>
          <p:cNvPr id="116" name="TextBox 115">
            <a:extLst>
              <a:ext uri="{FF2B5EF4-FFF2-40B4-BE49-F238E27FC236}">
                <a16:creationId xmlns:a16="http://schemas.microsoft.com/office/drawing/2014/main" id="{CFD1E007-A950-4EDD-AFC5-CFAE83F0AD0F}"/>
              </a:ext>
            </a:extLst>
          </p:cNvPr>
          <p:cNvSpPr txBox="1"/>
          <p:nvPr userDrawn="1"/>
        </p:nvSpPr>
        <p:spPr>
          <a:xfrm>
            <a:off x="4896562" y="4781465"/>
            <a:ext cx="1054307" cy="215444"/>
          </a:xfrm>
          <a:prstGeom prst="rect">
            <a:avLst/>
          </a:prstGeom>
          <a:noFill/>
        </p:spPr>
        <p:txBody>
          <a:bodyPr wrap="square" rtlCol="0">
            <a:spAutoFit/>
          </a:bodyPr>
          <a:lstStyle/>
          <a:p>
            <a:pPr algn="ctr"/>
            <a:r>
              <a:rPr lang="en-US" sz="1200" baseline="-25000">
                <a:solidFill>
                  <a:schemeClr val="bg1"/>
                </a:solidFill>
              </a:rPr>
              <a:t>Hand Sanitizer</a:t>
            </a:r>
          </a:p>
        </p:txBody>
      </p:sp>
      <p:sp>
        <p:nvSpPr>
          <p:cNvPr id="117" name="TextBox 116">
            <a:extLst>
              <a:ext uri="{FF2B5EF4-FFF2-40B4-BE49-F238E27FC236}">
                <a16:creationId xmlns:a16="http://schemas.microsoft.com/office/drawing/2014/main" id="{7BAEC26B-BB35-4FD7-9A0E-6BCDC387D475}"/>
              </a:ext>
            </a:extLst>
          </p:cNvPr>
          <p:cNvSpPr txBox="1"/>
          <p:nvPr userDrawn="1"/>
        </p:nvSpPr>
        <p:spPr>
          <a:xfrm>
            <a:off x="6077553" y="4781465"/>
            <a:ext cx="1054307" cy="215444"/>
          </a:xfrm>
          <a:prstGeom prst="rect">
            <a:avLst/>
          </a:prstGeom>
          <a:noFill/>
        </p:spPr>
        <p:txBody>
          <a:bodyPr wrap="square" rtlCol="0">
            <a:spAutoFit/>
          </a:bodyPr>
          <a:lstStyle/>
          <a:p>
            <a:pPr algn="ctr"/>
            <a:r>
              <a:rPr lang="en-US" sz="1200" baseline="-25000">
                <a:solidFill>
                  <a:schemeClr val="bg1"/>
                </a:solidFill>
              </a:rPr>
              <a:t>Social Distancing</a:t>
            </a:r>
          </a:p>
        </p:txBody>
      </p:sp>
      <p:sp>
        <p:nvSpPr>
          <p:cNvPr id="118" name="TextBox 117">
            <a:extLst>
              <a:ext uri="{FF2B5EF4-FFF2-40B4-BE49-F238E27FC236}">
                <a16:creationId xmlns:a16="http://schemas.microsoft.com/office/drawing/2014/main" id="{F3B8D0A1-405E-43C1-9AEF-C2D52A1B5FE0}"/>
              </a:ext>
            </a:extLst>
          </p:cNvPr>
          <p:cNvSpPr txBox="1"/>
          <p:nvPr userDrawn="1"/>
        </p:nvSpPr>
        <p:spPr>
          <a:xfrm>
            <a:off x="8169751" y="4781465"/>
            <a:ext cx="1054307" cy="215444"/>
          </a:xfrm>
          <a:prstGeom prst="rect">
            <a:avLst/>
          </a:prstGeom>
          <a:noFill/>
        </p:spPr>
        <p:txBody>
          <a:bodyPr wrap="square" rtlCol="0">
            <a:spAutoFit/>
          </a:bodyPr>
          <a:lstStyle/>
          <a:p>
            <a:pPr algn="ctr"/>
            <a:r>
              <a:rPr lang="en-US" sz="1200" baseline="-25000">
                <a:solidFill>
                  <a:schemeClr val="bg1"/>
                </a:solidFill>
              </a:rPr>
              <a:t>Health Check</a:t>
            </a:r>
          </a:p>
        </p:txBody>
      </p:sp>
      <p:sp>
        <p:nvSpPr>
          <p:cNvPr id="119" name="TextBox 118">
            <a:extLst>
              <a:ext uri="{FF2B5EF4-FFF2-40B4-BE49-F238E27FC236}">
                <a16:creationId xmlns:a16="http://schemas.microsoft.com/office/drawing/2014/main" id="{0C49297E-1686-4A8A-8C98-37672B4A791A}"/>
              </a:ext>
            </a:extLst>
          </p:cNvPr>
          <p:cNvSpPr txBox="1"/>
          <p:nvPr userDrawn="1"/>
        </p:nvSpPr>
        <p:spPr>
          <a:xfrm>
            <a:off x="7232260" y="4781465"/>
            <a:ext cx="1054307" cy="215444"/>
          </a:xfrm>
          <a:prstGeom prst="rect">
            <a:avLst/>
          </a:prstGeom>
          <a:noFill/>
        </p:spPr>
        <p:txBody>
          <a:bodyPr wrap="square" rtlCol="0">
            <a:spAutoFit/>
          </a:bodyPr>
          <a:lstStyle/>
          <a:p>
            <a:pPr algn="ctr"/>
            <a:r>
              <a:rPr lang="en-US" sz="1200" baseline="-25000">
                <a:solidFill>
                  <a:schemeClr val="bg1"/>
                </a:solidFill>
              </a:rPr>
              <a:t>Vaccinations</a:t>
            </a:r>
          </a:p>
        </p:txBody>
      </p:sp>
      <p:sp>
        <p:nvSpPr>
          <p:cNvPr id="120" name="TextBox 119">
            <a:extLst>
              <a:ext uri="{FF2B5EF4-FFF2-40B4-BE49-F238E27FC236}">
                <a16:creationId xmlns:a16="http://schemas.microsoft.com/office/drawing/2014/main" id="{1119BEEE-8FEE-40A0-9B60-D2AE27836913}"/>
              </a:ext>
            </a:extLst>
          </p:cNvPr>
          <p:cNvSpPr txBox="1"/>
          <p:nvPr userDrawn="1"/>
        </p:nvSpPr>
        <p:spPr>
          <a:xfrm>
            <a:off x="9033467" y="4781465"/>
            <a:ext cx="1123307" cy="215444"/>
          </a:xfrm>
          <a:prstGeom prst="rect">
            <a:avLst/>
          </a:prstGeom>
          <a:noFill/>
        </p:spPr>
        <p:txBody>
          <a:bodyPr wrap="square" rtlCol="0">
            <a:spAutoFit/>
          </a:bodyPr>
          <a:lstStyle/>
          <a:p>
            <a:pPr algn="ctr"/>
            <a:r>
              <a:rPr lang="en-US" sz="1200" baseline="-25000">
                <a:solidFill>
                  <a:schemeClr val="bg1"/>
                </a:solidFill>
              </a:rPr>
              <a:t>Temperature Check</a:t>
            </a:r>
          </a:p>
        </p:txBody>
      </p:sp>
      <p:sp>
        <p:nvSpPr>
          <p:cNvPr id="121" name="TextBox 120">
            <a:extLst>
              <a:ext uri="{FF2B5EF4-FFF2-40B4-BE49-F238E27FC236}">
                <a16:creationId xmlns:a16="http://schemas.microsoft.com/office/drawing/2014/main" id="{FC8B9F5D-2E17-4552-932B-44C3ACDC2251}"/>
              </a:ext>
            </a:extLst>
          </p:cNvPr>
          <p:cNvSpPr txBox="1"/>
          <p:nvPr userDrawn="1"/>
        </p:nvSpPr>
        <p:spPr>
          <a:xfrm>
            <a:off x="10012069" y="4781465"/>
            <a:ext cx="1123307" cy="215444"/>
          </a:xfrm>
          <a:prstGeom prst="rect">
            <a:avLst/>
          </a:prstGeom>
          <a:noFill/>
        </p:spPr>
        <p:txBody>
          <a:bodyPr wrap="square" rtlCol="0">
            <a:spAutoFit/>
          </a:bodyPr>
          <a:lstStyle/>
          <a:p>
            <a:pPr algn="ctr"/>
            <a:r>
              <a:rPr lang="en-US" sz="1200" baseline="-25000">
                <a:solidFill>
                  <a:schemeClr val="bg1"/>
                </a:solidFill>
              </a:rPr>
              <a:t>Return to Campus</a:t>
            </a:r>
          </a:p>
        </p:txBody>
      </p:sp>
      <p:sp>
        <p:nvSpPr>
          <p:cNvPr id="122" name="TextBox 121">
            <a:extLst>
              <a:ext uri="{FF2B5EF4-FFF2-40B4-BE49-F238E27FC236}">
                <a16:creationId xmlns:a16="http://schemas.microsoft.com/office/drawing/2014/main" id="{8CC52613-5058-4B42-A75E-CB36AE703A81}"/>
              </a:ext>
            </a:extLst>
          </p:cNvPr>
          <p:cNvSpPr txBox="1"/>
          <p:nvPr userDrawn="1"/>
        </p:nvSpPr>
        <p:spPr>
          <a:xfrm>
            <a:off x="10930204" y="4781465"/>
            <a:ext cx="830451" cy="215444"/>
          </a:xfrm>
          <a:prstGeom prst="rect">
            <a:avLst/>
          </a:prstGeom>
          <a:noFill/>
        </p:spPr>
        <p:txBody>
          <a:bodyPr wrap="square" rtlCol="0">
            <a:spAutoFit/>
          </a:bodyPr>
          <a:lstStyle/>
          <a:p>
            <a:pPr algn="ctr"/>
            <a:r>
              <a:rPr lang="en-US" sz="1200" baseline="-25000">
                <a:solidFill>
                  <a:schemeClr val="bg1"/>
                </a:solidFill>
              </a:rPr>
              <a:t>Checkbox</a:t>
            </a:r>
          </a:p>
        </p:txBody>
      </p:sp>
      <p:sp>
        <p:nvSpPr>
          <p:cNvPr id="123" name="TextBox 122">
            <a:extLst>
              <a:ext uri="{FF2B5EF4-FFF2-40B4-BE49-F238E27FC236}">
                <a16:creationId xmlns:a16="http://schemas.microsoft.com/office/drawing/2014/main" id="{823E3A54-1E38-4382-8D28-F856F2A64F4A}"/>
              </a:ext>
            </a:extLst>
          </p:cNvPr>
          <p:cNvSpPr txBox="1"/>
          <p:nvPr userDrawn="1"/>
        </p:nvSpPr>
        <p:spPr>
          <a:xfrm>
            <a:off x="1466003" y="5656005"/>
            <a:ext cx="1031757" cy="215444"/>
          </a:xfrm>
          <a:prstGeom prst="rect">
            <a:avLst/>
          </a:prstGeom>
          <a:noFill/>
        </p:spPr>
        <p:txBody>
          <a:bodyPr wrap="square" rtlCol="0">
            <a:spAutoFit/>
          </a:bodyPr>
          <a:lstStyle/>
          <a:p>
            <a:pPr algn="ctr"/>
            <a:r>
              <a:rPr lang="en-US" sz="1200" baseline="-25000">
                <a:solidFill>
                  <a:schemeClr val="bg1"/>
                </a:solidFill>
              </a:rPr>
              <a:t>Award</a:t>
            </a:r>
          </a:p>
        </p:txBody>
      </p:sp>
      <p:sp>
        <p:nvSpPr>
          <p:cNvPr id="124" name="TextBox 123">
            <a:extLst>
              <a:ext uri="{FF2B5EF4-FFF2-40B4-BE49-F238E27FC236}">
                <a16:creationId xmlns:a16="http://schemas.microsoft.com/office/drawing/2014/main" id="{BA3D897B-FCF7-4EB8-A53C-E5EBB69ACD2B}"/>
              </a:ext>
            </a:extLst>
          </p:cNvPr>
          <p:cNvSpPr txBox="1"/>
          <p:nvPr userDrawn="1"/>
        </p:nvSpPr>
        <p:spPr>
          <a:xfrm>
            <a:off x="2256762" y="5656005"/>
            <a:ext cx="1046434" cy="215444"/>
          </a:xfrm>
          <a:prstGeom prst="rect">
            <a:avLst/>
          </a:prstGeom>
          <a:noFill/>
        </p:spPr>
        <p:txBody>
          <a:bodyPr wrap="square" rtlCol="0">
            <a:spAutoFit/>
          </a:bodyPr>
          <a:lstStyle/>
          <a:p>
            <a:pPr algn="ctr"/>
            <a:r>
              <a:rPr lang="en-US" sz="1200" baseline="-25000">
                <a:solidFill>
                  <a:schemeClr val="bg1"/>
                </a:solidFill>
              </a:rPr>
              <a:t>Scholarship / Prize</a:t>
            </a:r>
          </a:p>
        </p:txBody>
      </p:sp>
      <p:sp>
        <p:nvSpPr>
          <p:cNvPr id="125" name="TextBox 124">
            <a:extLst>
              <a:ext uri="{FF2B5EF4-FFF2-40B4-BE49-F238E27FC236}">
                <a16:creationId xmlns:a16="http://schemas.microsoft.com/office/drawing/2014/main" id="{0F8F9BAD-7AD0-4574-8BA7-0F76E01E6060}"/>
              </a:ext>
            </a:extLst>
          </p:cNvPr>
          <p:cNvSpPr txBox="1"/>
          <p:nvPr userDrawn="1"/>
        </p:nvSpPr>
        <p:spPr>
          <a:xfrm>
            <a:off x="3228447" y="5656005"/>
            <a:ext cx="774610" cy="222519"/>
          </a:xfrm>
          <a:prstGeom prst="rect">
            <a:avLst/>
          </a:prstGeom>
          <a:noFill/>
        </p:spPr>
        <p:txBody>
          <a:bodyPr wrap="square" rtlCol="0">
            <a:spAutoFit/>
          </a:bodyPr>
          <a:lstStyle/>
          <a:p>
            <a:pPr algn="ctr"/>
            <a:r>
              <a:rPr lang="en-US" sz="1200" baseline="-25000">
                <a:solidFill>
                  <a:schemeClr val="bg1"/>
                </a:solidFill>
              </a:rPr>
              <a:t>Laptop</a:t>
            </a:r>
          </a:p>
        </p:txBody>
      </p:sp>
      <p:sp>
        <p:nvSpPr>
          <p:cNvPr id="126" name="TextBox 125">
            <a:extLst>
              <a:ext uri="{FF2B5EF4-FFF2-40B4-BE49-F238E27FC236}">
                <a16:creationId xmlns:a16="http://schemas.microsoft.com/office/drawing/2014/main" id="{9012A9AC-CB01-4C88-9A6B-159BF8C930C7}"/>
              </a:ext>
            </a:extLst>
          </p:cNvPr>
          <p:cNvSpPr txBox="1"/>
          <p:nvPr userDrawn="1"/>
        </p:nvSpPr>
        <p:spPr>
          <a:xfrm>
            <a:off x="3933317" y="5656005"/>
            <a:ext cx="716340" cy="215444"/>
          </a:xfrm>
          <a:prstGeom prst="rect">
            <a:avLst/>
          </a:prstGeom>
          <a:noFill/>
        </p:spPr>
        <p:txBody>
          <a:bodyPr wrap="square" rtlCol="0">
            <a:spAutoFit/>
          </a:bodyPr>
          <a:lstStyle/>
          <a:p>
            <a:pPr algn="ctr"/>
            <a:r>
              <a:rPr lang="en-US" sz="1200" baseline="-25000">
                <a:solidFill>
                  <a:schemeClr val="bg1"/>
                </a:solidFill>
              </a:rPr>
              <a:t>Cell Phone</a:t>
            </a:r>
          </a:p>
        </p:txBody>
      </p:sp>
      <p:sp>
        <p:nvSpPr>
          <p:cNvPr id="127" name="TextBox 126">
            <a:extLst>
              <a:ext uri="{FF2B5EF4-FFF2-40B4-BE49-F238E27FC236}">
                <a16:creationId xmlns:a16="http://schemas.microsoft.com/office/drawing/2014/main" id="{DC430DEC-A745-4573-AF51-7A74F35DC12C}"/>
              </a:ext>
            </a:extLst>
          </p:cNvPr>
          <p:cNvSpPr txBox="1"/>
          <p:nvPr userDrawn="1"/>
        </p:nvSpPr>
        <p:spPr>
          <a:xfrm>
            <a:off x="4508987" y="5656005"/>
            <a:ext cx="899703" cy="215444"/>
          </a:xfrm>
          <a:prstGeom prst="rect">
            <a:avLst/>
          </a:prstGeom>
          <a:noFill/>
        </p:spPr>
        <p:txBody>
          <a:bodyPr wrap="square" rtlCol="0">
            <a:spAutoFit/>
          </a:bodyPr>
          <a:lstStyle/>
          <a:p>
            <a:pPr algn="ctr"/>
            <a:r>
              <a:rPr lang="en-US" sz="1200" baseline="-25000">
                <a:solidFill>
                  <a:schemeClr val="bg1"/>
                </a:solidFill>
              </a:rPr>
              <a:t>Calculator</a:t>
            </a:r>
          </a:p>
        </p:txBody>
      </p:sp>
      <p:sp>
        <p:nvSpPr>
          <p:cNvPr id="128" name="TextBox 127">
            <a:extLst>
              <a:ext uri="{FF2B5EF4-FFF2-40B4-BE49-F238E27FC236}">
                <a16:creationId xmlns:a16="http://schemas.microsoft.com/office/drawing/2014/main" id="{11ED52E3-8579-4FC4-957E-FF6F72A14378}"/>
              </a:ext>
            </a:extLst>
          </p:cNvPr>
          <p:cNvSpPr txBox="1"/>
          <p:nvPr userDrawn="1"/>
        </p:nvSpPr>
        <p:spPr>
          <a:xfrm>
            <a:off x="6195094" y="5656005"/>
            <a:ext cx="1054307" cy="215444"/>
          </a:xfrm>
          <a:prstGeom prst="rect">
            <a:avLst/>
          </a:prstGeom>
          <a:noFill/>
        </p:spPr>
        <p:txBody>
          <a:bodyPr wrap="square" rtlCol="0">
            <a:spAutoFit/>
          </a:bodyPr>
          <a:lstStyle/>
          <a:p>
            <a:pPr algn="ctr"/>
            <a:r>
              <a:rPr lang="en-US" sz="1200" baseline="-25000">
                <a:solidFill>
                  <a:schemeClr val="bg1"/>
                </a:solidFill>
              </a:rPr>
              <a:t>Calendar</a:t>
            </a:r>
          </a:p>
        </p:txBody>
      </p:sp>
      <p:sp>
        <p:nvSpPr>
          <p:cNvPr id="129" name="TextBox 128">
            <a:extLst>
              <a:ext uri="{FF2B5EF4-FFF2-40B4-BE49-F238E27FC236}">
                <a16:creationId xmlns:a16="http://schemas.microsoft.com/office/drawing/2014/main" id="{4B225202-119C-46C3-A828-AC69407B35D7}"/>
              </a:ext>
            </a:extLst>
          </p:cNvPr>
          <p:cNvSpPr txBox="1"/>
          <p:nvPr userDrawn="1"/>
        </p:nvSpPr>
        <p:spPr>
          <a:xfrm>
            <a:off x="5239573" y="5656005"/>
            <a:ext cx="1196146" cy="215444"/>
          </a:xfrm>
          <a:prstGeom prst="rect">
            <a:avLst/>
          </a:prstGeom>
          <a:noFill/>
        </p:spPr>
        <p:txBody>
          <a:bodyPr wrap="square" rtlCol="0">
            <a:spAutoFit/>
          </a:bodyPr>
          <a:lstStyle/>
          <a:p>
            <a:pPr algn="ctr"/>
            <a:r>
              <a:rPr lang="en-US" sz="1200" baseline="-25000">
                <a:solidFill>
                  <a:schemeClr val="bg1"/>
                </a:solidFill>
              </a:rPr>
              <a:t>Jobs/ Career Services</a:t>
            </a:r>
          </a:p>
        </p:txBody>
      </p:sp>
      <p:sp>
        <p:nvSpPr>
          <p:cNvPr id="130" name="TextBox 129">
            <a:extLst>
              <a:ext uri="{FF2B5EF4-FFF2-40B4-BE49-F238E27FC236}">
                <a16:creationId xmlns:a16="http://schemas.microsoft.com/office/drawing/2014/main" id="{CD8C8469-3DB3-46F3-952D-FB505952C75A}"/>
              </a:ext>
            </a:extLst>
          </p:cNvPr>
          <p:cNvSpPr txBox="1"/>
          <p:nvPr userDrawn="1"/>
        </p:nvSpPr>
        <p:spPr>
          <a:xfrm>
            <a:off x="6864050" y="5656005"/>
            <a:ext cx="1123307" cy="215444"/>
          </a:xfrm>
          <a:prstGeom prst="rect">
            <a:avLst/>
          </a:prstGeom>
          <a:noFill/>
        </p:spPr>
        <p:txBody>
          <a:bodyPr wrap="square" rtlCol="0">
            <a:spAutoFit/>
          </a:bodyPr>
          <a:lstStyle/>
          <a:p>
            <a:pPr algn="ctr"/>
            <a:r>
              <a:rPr lang="en-US" sz="1200" baseline="-25000">
                <a:solidFill>
                  <a:schemeClr val="bg1"/>
                </a:solidFill>
              </a:rPr>
              <a:t>Financial Aid</a:t>
            </a:r>
          </a:p>
        </p:txBody>
      </p:sp>
      <p:sp>
        <p:nvSpPr>
          <p:cNvPr id="131" name="TextBox 130">
            <a:extLst>
              <a:ext uri="{FF2B5EF4-FFF2-40B4-BE49-F238E27FC236}">
                <a16:creationId xmlns:a16="http://schemas.microsoft.com/office/drawing/2014/main" id="{B55D40C6-1337-4CB5-B640-B0F644A8680E}"/>
              </a:ext>
            </a:extLst>
          </p:cNvPr>
          <p:cNvSpPr txBox="1"/>
          <p:nvPr userDrawn="1"/>
        </p:nvSpPr>
        <p:spPr>
          <a:xfrm>
            <a:off x="7627147" y="5656005"/>
            <a:ext cx="1123307" cy="215444"/>
          </a:xfrm>
          <a:prstGeom prst="rect">
            <a:avLst/>
          </a:prstGeom>
          <a:noFill/>
        </p:spPr>
        <p:txBody>
          <a:bodyPr wrap="square" rtlCol="0">
            <a:spAutoFit/>
          </a:bodyPr>
          <a:lstStyle/>
          <a:p>
            <a:pPr algn="ctr"/>
            <a:r>
              <a:rPr lang="en-US" sz="1200" baseline="-25000">
                <a:solidFill>
                  <a:schemeClr val="bg1"/>
                </a:solidFill>
              </a:rPr>
              <a:t>Legislature</a:t>
            </a:r>
          </a:p>
        </p:txBody>
      </p:sp>
      <p:sp>
        <p:nvSpPr>
          <p:cNvPr id="132" name="TextBox 131">
            <a:extLst>
              <a:ext uri="{FF2B5EF4-FFF2-40B4-BE49-F238E27FC236}">
                <a16:creationId xmlns:a16="http://schemas.microsoft.com/office/drawing/2014/main" id="{088B76F8-48DB-4EFE-B78B-DA25A973D219}"/>
              </a:ext>
            </a:extLst>
          </p:cNvPr>
          <p:cNvSpPr txBox="1"/>
          <p:nvPr userDrawn="1"/>
        </p:nvSpPr>
        <p:spPr>
          <a:xfrm>
            <a:off x="8385571" y="5656005"/>
            <a:ext cx="1123307" cy="215444"/>
          </a:xfrm>
          <a:prstGeom prst="rect">
            <a:avLst/>
          </a:prstGeom>
          <a:noFill/>
        </p:spPr>
        <p:txBody>
          <a:bodyPr wrap="square" rtlCol="0">
            <a:spAutoFit/>
          </a:bodyPr>
          <a:lstStyle/>
          <a:p>
            <a:pPr algn="ctr"/>
            <a:r>
              <a:rPr lang="en-US" sz="1200" baseline="-25000">
                <a:solidFill>
                  <a:schemeClr val="bg1"/>
                </a:solidFill>
              </a:rPr>
              <a:t>Federal Aid</a:t>
            </a:r>
          </a:p>
        </p:txBody>
      </p:sp>
      <p:sp>
        <p:nvSpPr>
          <p:cNvPr id="133" name="TextBox 132">
            <a:extLst>
              <a:ext uri="{FF2B5EF4-FFF2-40B4-BE49-F238E27FC236}">
                <a16:creationId xmlns:a16="http://schemas.microsoft.com/office/drawing/2014/main" id="{4ACD7A0D-5C48-4166-A9D1-FAF1A8A6BB6F}"/>
              </a:ext>
            </a:extLst>
          </p:cNvPr>
          <p:cNvSpPr txBox="1"/>
          <p:nvPr userDrawn="1"/>
        </p:nvSpPr>
        <p:spPr>
          <a:xfrm>
            <a:off x="9135133" y="5656005"/>
            <a:ext cx="1123307" cy="215444"/>
          </a:xfrm>
          <a:prstGeom prst="rect">
            <a:avLst/>
          </a:prstGeom>
          <a:noFill/>
        </p:spPr>
        <p:txBody>
          <a:bodyPr wrap="square" rtlCol="0">
            <a:spAutoFit/>
          </a:bodyPr>
          <a:lstStyle/>
          <a:p>
            <a:pPr algn="ctr"/>
            <a:r>
              <a:rPr lang="en-US" sz="1200" baseline="-25000">
                <a:solidFill>
                  <a:schemeClr val="bg1"/>
                </a:solidFill>
              </a:rPr>
              <a:t>State Aid</a:t>
            </a:r>
          </a:p>
        </p:txBody>
      </p:sp>
      <p:sp>
        <p:nvSpPr>
          <p:cNvPr id="134" name="TextBox 133">
            <a:extLst>
              <a:ext uri="{FF2B5EF4-FFF2-40B4-BE49-F238E27FC236}">
                <a16:creationId xmlns:a16="http://schemas.microsoft.com/office/drawing/2014/main" id="{B66CABC8-B441-4EC0-BDB0-99366B740B86}"/>
              </a:ext>
            </a:extLst>
          </p:cNvPr>
          <p:cNvSpPr txBox="1"/>
          <p:nvPr userDrawn="1"/>
        </p:nvSpPr>
        <p:spPr>
          <a:xfrm>
            <a:off x="9906460" y="5656005"/>
            <a:ext cx="1123307" cy="215444"/>
          </a:xfrm>
          <a:prstGeom prst="rect">
            <a:avLst/>
          </a:prstGeom>
          <a:noFill/>
        </p:spPr>
        <p:txBody>
          <a:bodyPr wrap="square" rtlCol="0">
            <a:spAutoFit/>
          </a:bodyPr>
          <a:lstStyle/>
          <a:p>
            <a:pPr algn="ctr"/>
            <a:r>
              <a:rPr lang="en-US" sz="1200" baseline="-25000">
                <a:solidFill>
                  <a:schemeClr val="bg1"/>
                </a:solidFill>
              </a:rPr>
              <a:t>Brand Promise</a:t>
            </a:r>
          </a:p>
        </p:txBody>
      </p:sp>
      <p:sp>
        <p:nvSpPr>
          <p:cNvPr id="135" name="TextBox 134">
            <a:extLst>
              <a:ext uri="{FF2B5EF4-FFF2-40B4-BE49-F238E27FC236}">
                <a16:creationId xmlns:a16="http://schemas.microsoft.com/office/drawing/2014/main" id="{54E78EC0-7467-446C-BF9D-8D9657B9FD9D}"/>
              </a:ext>
            </a:extLst>
          </p:cNvPr>
          <p:cNvSpPr txBox="1"/>
          <p:nvPr userDrawn="1"/>
        </p:nvSpPr>
        <p:spPr>
          <a:xfrm>
            <a:off x="10724150" y="5656005"/>
            <a:ext cx="1123307" cy="215444"/>
          </a:xfrm>
          <a:prstGeom prst="rect">
            <a:avLst/>
          </a:prstGeom>
          <a:noFill/>
        </p:spPr>
        <p:txBody>
          <a:bodyPr wrap="square" rtlCol="0">
            <a:spAutoFit/>
          </a:bodyPr>
          <a:lstStyle/>
          <a:p>
            <a:pPr algn="ctr"/>
            <a:r>
              <a:rPr lang="en-US" sz="1200" baseline="-25000">
                <a:solidFill>
                  <a:schemeClr val="bg1"/>
                </a:solidFill>
              </a:rPr>
              <a:t>Power / On</a:t>
            </a:r>
          </a:p>
        </p:txBody>
      </p:sp>
      <p:sp>
        <p:nvSpPr>
          <p:cNvPr id="136" name="TextBox 135">
            <a:extLst>
              <a:ext uri="{FF2B5EF4-FFF2-40B4-BE49-F238E27FC236}">
                <a16:creationId xmlns:a16="http://schemas.microsoft.com/office/drawing/2014/main" id="{AEB992A7-C8BE-4397-9993-5D1D36D2CE67}"/>
              </a:ext>
            </a:extLst>
          </p:cNvPr>
          <p:cNvSpPr txBox="1"/>
          <p:nvPr userDrawn="1"/>
        </p:nvSpPr>
        <p:spPr>
          <a:xfrm>
            <a:off x="2758981" y="6506779"/>
            <a:ext cx="1046434" cy="215444"/>
          </a:xfrm>
          <a:prstGeom prst="rect">
            <a:avLst/>
          </a:prstGeom>
          <a:noFill/>
        </p:spPr>
        <p:txBody>
          <a:bodyPr wrap="square" rtlCol="0">
            <a:spAutoFit/>
          </a:bodyPr>
          <a:lstStyle/>
          <a:p>
            <a:pPr algn="ctr"/>
            <a:r>
              <a:rPr lang="en-US" sz="1200" baseline="-25000">
                <a:solidFill>
                  <a:schemeClr val="bg1"/>
                </a:solidFill>
              </a:rPr>
              <a:t>Arrows</a:t>
            </a:r>
          </a:p>
        </p:txBody>
      </p:sp>
      <p:sp>
        <p:nvSpPr>
          <p:cNvPr id="137" name="TextBox 136">
            <a:extLst>
              <a:ext uri="{FF2B5EF4-FFF2-40B4-BE49-F238E27FC236}">
                <a16:creationId xmlns:a16="http://schemas.microsoft.com/office/drawing/2014/main" id="{622D81CB-CB4D-4F08-8DEB-DB78140905D2}"/>
              </a:ext>
            </a:extLst>
          </p:cNvPr>
          <p:cNvSpPr txBox="1"/>
          <p:nvPr userDrawn="1"/>
        </p:nvSpPr>
        <p:spPr>
          <a:xfrm>
            <a:off x="4627998" y="6506779"/>
            <a:ext cx="899703" cy="215444"/>
          </a:xfrm>
          <a:prstGeom prst="rect">
            <a:avLst/>
          </a:prstGeom>
          <a:noFill/>
        </p:spPr>
        <p:txBody>
          <a:bodyPr wrap="square" rtlCol="0">
            <a:spAutoFit/>
          </a:bodyPr>
          <a:lstStyle/>
          <a:p>
            <a:pPr algn="ctr"/>
            <a:r>
              <a:rPr lang="en-US" sz="1200" baseline="-25000">
                <a:solidFill>
                  <a:schemeClr val="bg1"/>
                </a:solidFill>
              </a:rPr>
              <a:t>Clock / Time</a:t>
            </a:r>
          </a:p>
        </p:txBody>
      </p:sp>
      <p:sp>
        <p:nvSpPr>
          <p:cNvPr id="138" name="TextBox 137">
            <a:extLst>
              <a:ext uri="{FF2B5EF4-FFF2-40B4-BE49-F238E27FC236}">
                <a16:creationId xmlns:a16="http://schemas.microsoft.com/office/drawing/2014/main" id="{E4BBB7BE-B9BA-4002-A7FA-96879FA8C762}"/>
              </a:ext>
            </a:extLst>
          </p:cNvPr>
          <p:cNvSpPr txBox="1"/>
          <p:nvPr userDrawn="1"/>
        </p:nvSpPr>
        <p:spPr>
          <a:xfrm>
            <a:off x="6187448" y="6506779"/>
            <a:ext cx="1054307" cy="215444"/>
          </a:xfrm>
          <a:prstGeom prst="rect">
            <a:avLst/>
          </a:prstGeom>
          <a:noFill/>
        </p:spPr>
        <p:txBody>
          <a:bodyPr wrap="square" rtlCol="0">
            <a:spAutoFit/>
          </a:bodyPr>
          <a:lstStyle/>
          <a:p>
            <a:pPr algn="ctr"/>
            <a:r>
              <a:rPr lang="en-US" sz="1200" baseline="-25000">
                <a:solidFill>
                  <a:schemeClr val="bg1"/>
                </a:solidFill>
              </a:rPr>
              <a:t>Partnership</a:t>
            </a:r>
          </a:p>
        </p:txBody>
      </p:sp>
      <p:sp>
        <p:nvSpPr>
          <p:cNvPr id="139" name="TextBox 138">
            <a:extLst>
              <a:ext uri="{FF2B5EF4-FFF2-40B4-BE49-F238E27FC236}">
                <a16:creationId xmlns:a16="http://schemas.microsoft.com/office/drawing/2014/main" id="{B1A45772-A25A-40E8-BAA2-45827A30C97F}"/>
              </a:ext>
            </a:extLst>
          </p:cNvPr>
          <p:cNvSpPr txBox="1"/>
          <p:nvPr userDrawn="1"/>
        </p:nvSpPr>
        <p:spPr>
          <a:xfrm>
            <a:off x="5430928" y="6506779"/>
            <a:ext cx="1054307" cy="215444"/>
          </a:xfrm>
          <a:prstGeom prst="rect">
            <a:avLst/>
          </a:prstGeom>
          <a:noFill/>
        </p:spPr>
        <p:txBody>
          <a:bodyPr wrap="square" rtlCol="0">
            <a:spAutoFit/>
          </a:bodyPr>
          <a:lstStyle/>
          <a:p>
            <a:pPr algn="ctr"/>
            <a:r>
              <a:rPr lang="en-US" sz="1200" baseline="-25000">
                <a:solidFill>
                  <a:schemeClr val="bg1"/>
                </a:solidFill>
              </a:rPr>
              <a:t>Checkmark</a:t>
            </a:r>
          </a:p>
        </p:txBody>
      </p:sp>
      <p:sp>
        <p:nvSpPr>
          <p:cNvPr id="140" name="TextBox 139">
            <a:extLst>
              <a:ext uri="{FF2B5EF4-FFF2-40B4-BE49-F238E27FC236}">
                <a16:creationId xmlns:a16="http://schemas.microsoft.com/office/drawing/2014/main" id="{275B3A7C-0A14-4DDA-BA72-945DB3930A74}"/>
              </a:ext>
            </a:extLst>
          </p:cNvPr>
          <p:cNvSpPr txBox="1"/>
          <p:nvPr userDrawn="1"/>
        </p:nvSpPr>
        <p:spPr>
          <a:xfrm>
            <a:off x="7074169" y="6506779"/>
            <a:ext cx="1123307" cy="215444"/>
          </a:xfrm>
          <a:prstGeom prst="rect">
            <a:avLst/>
          </a:prstGeom>
          <a:noFill/>
        </p:spPr>
        <p:txBody>
          <a:bodyPr wrap="square" rtlCol="0">
            <a:spAutoFit/>
          </a:bodyPr>
          <a:lstStyle/>
          <a:p>
            <a:pPr algn="ctr"/>
            <a:r>
              <a:rPr lang="en-US" sz="1200" baseline="-25000">
                <a:solidFill>
                  <a:schemeClr val="bg1"/>
                </a:solidFill>
              </a:rPr>
              <a:t>Announcement</a:t>
            </a:r>
          </a:p>
        </p:txBody>
      </p:sp>
      <p:sp>
        <p:nvSpPr>
          <p:cNvPr id="141" name="TextBox 140">
            <a:extLst>
              <a:ext uri="{FF2B5EF4-FFF2-40B4-BE49-F238E27FC236}">
                <a16:creationId xmlns:a16="http://schemas.microsoft.com/office/drawing/2014/main" id="{D7739B46-7C83-47E5-AFD1-132DB889A5CB}"/>
              </a:ext>
            </a:extLst>
          </p:cNvPr>
          <p:cNvSpPr txBox="1"/>
          <p:nvPr userDrawn="1"/>
        </p:nvSpPr>
        <p:spPr>
          <a:xfrm>
            <a:off x="7921234" y="6506779"/>
            <a:ext cx="1123307" cy="215444"/>
          </a:xfrm>
          <a:prstGeom prst="rect">
            <a:avLst/>
          </a:prstGeom>
          <a:noFill/>
        </p:spPr>
        <p:txBody>
          <a:bodyPr wrap="square" rtlCol="0">
            <a:spAutoFit/>
          </a:bodyPr>
          <a:lstStyle/>
          <a:p>
            <a:pPr algn="ctr"/>
            <a:r>
              <a:rPr lang="en-US" sz="1200" baseline="-25000">
                <a:solidFill>
                  <a:schemeClr val="bg1"/>
                </a:solidFill>
              </a:rPr>
              <a:t>Path to Health</a:t>
            </a:r>
          </a:p>
        </p:txBody>
      </p:sp>
      <p:sp>
        <p:nvSpPr>
          <p:cNvPr id="142" name="TextBox 141">
            <a:extLst>
              <a:ext uri="{FF2B5EF4-FFF2-40B4-BE49-F238E27FC236}">
                <a16:creationId xmlns:a16="http://schemas.microsoft.com/office/drawing/2014/main" id="{38A32939-198D-4E9D-8AD1-E051AA5372B8}"/>
              </a:ext>
            </a:extLst>
          </p:cNvPr>
          <p:cNvSpPr txBox="1"/>
          <p:nvPr userDrawn="1"/>
        </p:nvSpPr>
        <p:spPr>
          <a:xfrm>
            <a:off x="8722304" y="6506779"/>
            <a:ext cx="1123307" cy="215444"/>
          </a:xfrm>
          <a:prstGeom prst="rect">
            <a:avLst/>
          </a:prstGeom>
          <a:noFill/>
        </p:spPr>
        <p:txBody>
          <a:bodyPr wrap="square" rtlCol="0">
            <a:spAutoFit/>
          </a:bodyPr>
          <a:lstStyle/>
          <a:p>
            <a:pPr algn="ctr"/>
            <a:r>
              <a:rPr lang="en-US" sz="1200" baseline="-25000">
                <a:solidFill>
                  <a:schemeClr val="bg1"/>
                </a:solidFill>
              </a:rPr>
              <a:t>Road / Path</a:t>
            </a:r>
          </a:p>
        </p:txBody>
      </p:sp>
      <p:sp>
        <p:nvSpPr>
          <p:cNvPr id="143" name="TextBox 142">
            <a:extLst>
              <a:ext uri="{FF2B5EF4-FFF2-40B4-BE49-F238E27FC236}">
                <a16:creationId xmlns:a16="http://schemas.microsoft.com/office/drawing/2014/main" id="{99D9E65E-B3DA-4016-A180-E87F254EA982}"/>
              </a:ext>
            </a:extLst>
          </p:cNvPr>
          <p:cNvSpPr txBox="1"/>
          <p:nvPr userDrawn="1"/>
        </p:nvSpPr>
        <p:spPr>
          <a:xfrm>
            <a:off x="9671509" y="6506779"/>
            <a:ext cx="1123307" cy="215444"/>
          </a:xfrm>
          <a:prstGeom prst="rect">
            <a:avLst/>
          </a:prstGeom>
          <a:noFill/>
        </p:spPr>
        <p:txBody>
          <a:bodyPr wrap="square" rtlCol="0">
            <a:spAutoFit/>
          </a:bodyPr>
          <a:lstStyle/>
          <a:p>
            <a:pPr algn="ctr"/>
            <a:r>
              <a:rPr lang="en-US" sz="1200" baseline="-25000">
                <a:solidFill>
                  <a:schemeClr val="bg1"/>
                </a:solidFill>
              </a:rPr>
              <a:t>Lecture Hall / Class</a:t>
            </a:r>
          </a:p>
        </p:txBody>
      </p:sp>
      <p:sp>
        <p:nvSpPr>
          <p:cNvPr id="144" name="TextBox 143">
            <a:extLst>
              <a:ext uri="{FF2B5EF4-FFF2-40B4-BE49-F238E27FC236}">
                <a16:creationId xmlns:a16="http://schemas.microsoft.com/office/drawing/2014/main" id="{CE596850-8DE1-405F-954A-D62F32694828}"/>
              </a:ext>
            </a:extLst>
          </p:cNvPr>
          <p:cNvSpPr txBox="1"/>
          <p:nvPr userDrawn="1"/>
        </p:nvSpPr>
        <p:spPr>
          <a:xfrm>
            <a:off x="10742680" y="6506779"/>
            <a:ext cx="1123307" cy="215444"/>
          </a:xfrm>
          <a:prstGeom prst="rect">
            <a:avLst/>
          </a:prstGeom>
          <a:noFill/>
        </p:spPr>
        <p:txBody>
          <a:bodyPr wrap="square" rtlCol="0">
            <a:spAutoFit/>
          </a:bodyPr>
          <a:lstStyle/>
          <a:p>
            <a:pPr algn="ctr"/>
            <a:r>
              <a:rPr lang="en-US" sz="1200" baseline="-25000">
                <a:solidFill>
                  <a:schemeClr val="bg1"/>
                </a:solidFill>
              </a:rPr>
              <a:t>Buildings / Facilities</a:t>
            </a:r>
          </a:p>
        </p:txBody>
      </p:sp>
    </p:spTree>
    <p:extLst>
      <p:ext uri="{BB962C8B-B14F-4D97-AF65-F5344CB8AC3E}">
        <p14:creationId xmlns:p14="http://schemas.microsoft.com/office/powerpoint/2010/main" val="106710417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26F38-DFD3-4E85-8489-D8E6A64B719A}"/>
              </a:ext>
            </a:extLst>
          </p:cNvPr>
          <p:cNvSpPr>
            <a:spLocks noGrp="1"/>
          </p:cNvSpPr>
          <p:nvPr>
            <p:ph type="ctrTitle"/>
          </p:nvPr>
        </p:nvSpPr>
        <p:spPr>
          <a:xfrm>
            <a:off x="1600200" y="1177158"/>
            <a:ext cx="8971280" cy="1240221"/>
          </a:xfrm>
        </p:spPr>
        <p:txBody>
          <a:bodyPr anchor="b">
            <a:noAutofit/>
          </a:bodyPr>
          <a:lstStyle>
            <a:lvl1pPr algn="l">
              <a:defRPr sz="4400">
                <a:solidFill>
                  <a:schemeClr val="bg1"/>
                </a:solidFill>
              </a:defRPr>
            </a:lvl1pPr>
          </a:lstStyle>
          <a:p>
            <a:r>
              <a:rPr lang="en-US"/>
              <a:t>Click to edit Master title style</a:t>
            </a:r>
          </a:p>
        </p:txBody>
      </p:sp>
      <p:sp>
        <p:nvSpPr>
          <p:cNvPr id="5" name="Content Placeholder 2">
            <a:extLst>
              <a:ext uri="{FF2B5EF4-FFF2-40B4-BE49-F238E27FC236}">
                <a16:creationId xmlns:a16="http://schemas.microsoft.com/office/drawing/2014/main" id="{7AE3C136-16D3-4F3F-B807-3555BB68D5A4}"/>
              </a:ext>
            </a:extLst>
          </p:cNvPr>
          <p:cNvSpPr>
            <a:spLocks noGrp="1"/>
          </p:cNvSpPr>
          <p:nvPr>
            <p:ph sz="half" idx="1"/>
          </p:nvPr>
        </p:nvSpPr>
        <p:spPr>
          <a:xfrm>
            <a:off x="1600200" y="2554663"/>
            <a:ext cx="8971280" cy="343135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822226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1 Column_Foot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84B0D-CADA-47DB-9F74-652F0BF4546C}"/>
              </a:ext>
            </a:extLst>
          </p:cNvPr>
          <p:cNvSpPr>
            <a:spLocks noGrp="1"/>
          </p:cNvSpPr>
          <p:nvPr>
            <p:ph type="title"/>
          </p:nvPr>
        </p:nvSpPr>
        <p:spPr>
          <a:xfrm>
            <a:off x="914400" y="365125"/>
            <a:ext cx="10515600" cy="1325563"/>
          </a:xfrm>
        </p:spPr>
        <p:txBody>
          <a:bodyPr/>
          <a:lstStyle>
            <a:lvl1pPr>
              <a:defRPr b="1" i="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1718286-53E2-4DA6-A8DF-B56C1FF900D7}"/>
              </a:ext>
            </a:extLst>
          </p:cNvPr>
          <p:cNvSpPr>
            <a:spLocks noGrp="1"/>
          </p:cNvSpPr>
          <p:nvPr>
            <p:ph idx="1"/>
          </p:nvPr>
        </p:nvSpPr>
        <p:spPr>
          <a:xfrm>
            <a:off x="914400" y="1825625"/>
            <a:ext cx="10515600" cy="4152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671830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t_2 Columns_Foot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97DC9-72AD-48D8-B13B-995A1A37BB63}"/>
              </a:ext>
            </a:extLst>
          </p:cNvPr>
          <p:cNvSpPr>
            <a:spLocks noGrp="1"/>
          </p:cNvSpPr>
          <p:nvPr>
            <p:ph type="title"/>
          </p:nvPr>
        </p:nvSpPr>
        <p:spPr>
          <a:xfrm>
            <a:off x="914400" y="365125"/>
            <a:ext cx="10515600" cy="1325563"/>
          </a:xfrm>
        </p:spPr>
        <p:txBody>
          <a:bodyPr/>
          <a:lstStyle>
            <a:lvl1pPr>
              <a:defRPr b="1">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A856D83-98B6-4B1A-A211-217470709D91}"/>
              </a:ext>
            </a:extLst>
          </p:cNvPr>
          <p:cNvSpPr>
            <a:spLocks noGrp="1"/>
          </p:cNvSpPr>
          <p:nvPr>
            <p:ph sz="half" idx="1"/>
          </p:nvPr>
        </p:nvSpPr>
        <p:spPr>
          <a:xfrm>
            <a:off x="914400" y="1825625"/>
            <a:ext cx="5181600" cy="4158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8C3CE4-7E6E-46EB-8C98-FDF5E29A572A}"/>
              </a:ext>
            </a:extLst>
          </p:cNvPr>
          <p:cNvSpPr>
            <a:spLocks noGrp="1"/>
          </p:cNvSpPr>
          <p:nvPr>
            <p:ph sz="half" idx="2"/>
          </p:nvPr>
        </p:nvSpPr>
        <p:spPr>
          <a:xfrm>
            <a:off x="6248400" y="1825625"/>
            <a:ext cx="5181600" cy="4158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58333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3 Columns_Foot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97DC9-72AD-48D8-B13B-995A1A37BB63}"/>
              </a:ext>
            </a:extLst>
          </p:cNvPr>
          <p:cNvSpPr>
            <a:spLocks noGrp="1"/>
          </p:cNvSpPr>
          <p:nvPr>
            <p:ph type="title"/>
          </p:nvPr>
        </p:nvSpPr>
        <p:spPr>
          <a:xfrm>
            <a:off x="914400" y="365125"/>
            <a:ext cx="10439400" cy="1325563"/>
          </a:xfrm>
        </p:spPr>
        <p:txBody>
          <a:bodyPr/>
          <a:lstStyle>
            <a:lvl1pPr>
              <a:defRPr b="1">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A856D83-98B6-4B1A-A211-217470709D91}"/>
              </a:ext>
            </a:extLst>
          </p:cNvPr>
          <p:cNvSpPr>
            <a:spLocks noGrp="1"/>
          </p:cNvSpPr>
          <p:nvPr>
            <p:ph sz="half" idx="1"/>
          </p:nvPr>
        </p:nvSpPr>
        <p:spPr>
          <a:xfrm>
            <a:off x="914400" y="1825625"/>
            <a:ext cx="3383280" cy="4158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8C3CE4-7E6E-46EB-8C98-FDF5E29A572A}"/>
              </a:ext>
            </a:extLst>
          </p:cNvPr>
          <p:cNvSpPr>
            <a:spLocks noGrp="1"/>
          </p:cNvSpPr>
          <p:nvPr>
            <p:ph sz="half" idx="2"/>
          </p:nvPr>
        </p:nvSpPr>
        <p:spPr>
          <a:xfrm>
            <a:off x="7970520" y="1825625"/>
            <a:ext cx="3383280" cy="4158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A3E1A228-D740-4210-8629-FE14F390172F}"/>
              </a:ext>
            </a:extLst>
          </p:cNvPr>
          <p:cNvSpPr>
            <a:spLocks noGrp="1"/>
          </p:cNvSpPr>
          <p:nvPr>
            <p:ph sz="half" idx="10"/>
          </p:nvPr>
        </p:nvSpPr>
        <p:spPr>
          <a:xfrm>
            <a:off x="4453421" y="1820738"/>
            <a:ext cx="3383280" cy="4158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010465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Mission_Foot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245D6-7ADF-4C3F-BE90-863B92E53FB4}"/>
              </a:ext>
            </a:extLst>
          </p:cNvPr>
          <p:cNvSpPr>
            <a:spLocks noGrp="1"/>
          </p:cNvSpPr>
          <p:nvPr>
            <p:ph type="title" hasCustomPrompt="1"/>
          </p:nvPr>
        </p:nvSpPr>
        <p:spPr>
          <a:xfrm>
            <a:off x="594360" y="457200"/>
            <a:ext cx="2987494" cy="1600200"/>
          </a:xfrm>
        </p:spPr>
        <p:txBody>
          <a:bodyPr anchor="b"/>
          <a:lstStyle>
            <a:lvl1pPr>
              <a:defRPr sz="3200"/>
            </a:lvl1pPr>
          </a:lstStyle>
          <a:p>
            <a:r>
              <a:rPr lang="en-US"/>
              <a:t>Our Mission</a:t>
            </a:r>
          </a:p>
        </p:txBody>
      </p:sp>
      <p:sp>
        <p:nvSpPr>
          <p:cNvPr id="3" name="Picture Placeholder 2">
            <a:extLst>
              <a:ext uri="{FF2B5EF4-FFF2-40B4-BE49-F238E27FC236}">
                <a16:creationId xmlns:a16="http://schemas.microsoft.com/office/drawing/2014/main" id="{D310E217-2764-4420-9915-3657372EFC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684711-E9A2-4342-8422-5D5F05BB9FAC}"/>
              </a:ext>
            </a:extLst>
          </p:cNvPr>
          <p:cNvSpPr>
            <a:spLocks noGrp="1"/>
          </p:cNvSpPr>
          <p:nvPr>
            <p:ph type="body" sz="half" idx="2" hasCustomPrompt="1"/>
          </p:nvPr>
        </p:nvSpPr>
        <p:spPr>
          <a:xfrm>
            <a:off x="594360" y="2469821"/>
            <a:ext cx="2987494" cy="30220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To strive for excellence in supporting a safe, productive, and creative environment for the MSU Denver community.</a:t>
            </a:r>
          </a:p>
        </p:txBody>
      </p:sp>
      <p:cxnSp>
        <p:nvCxnSpPr>
          <p:cNvPr id="11" name="Straight Connector 10">
            <a:extLst>
              <a:ext uri="{FF2B5EF4-FFF2-40B4-BE49-F238E27FC236}">
                <a16:creationId xmlns:a16="http://schemas.microsoft.com/office/drawing/2014/main" id="{DCC4254B-1364-4C90-9F77-132C80EF30AF}"/>
              </a:ext>
            </a:extLst>
          </p:cNvPr>
          <p:cNvCxnSpPr>
            <a:cxnSpLocks/>
          </p:cNvCxnSpPr>
          <p:nvPr userDrawn="1"/>
        </p:nvCxnSpPr>
        <p:spPr>
          <a:xfrm>
            <a:off x="594360" y="2187019"/>
            <a:ext cx="2971800" cy="1"/>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2271598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Vision &amp; Values_Foot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245D6-7ADF-4C3F-BE90-863B92E53FB4}"/>
              </a:ext>
            </a:extLst>
          </p:cNvPr>
          <p:cNvSpPr>
            <a:spLocks noGrp="1"/>
          </p:cNvSpPr>
          <p:nvPr>
            <p:ph type="title" hasCustomPrompt="1"/>
          </p:nvPr>
        </p:nvSpPr>
        <p:spPr>
          <a:xfrm>
            <a:off x="589978" y="457200"/>
            <a:ext cx="3237305" cy="1600200"/>
          </a:xfrm>
        </p:spPr>
        <p:txBody>
          <a:bodyPr anchor="b"/>
          <a:lstStyle>
            <a:lvl1pPr>
              <a:defRPr sz="3200"/>
            </a:lvl1pPr>
          </a:lstStyle>
          <a:p>
            <a:r>
              <a:rPr lang="en-US"/>
              <a:t>Our Vision</a:t>
            </a:r>
            <a:br>
              <a:rPr lang="en-US"/>
            </a:br>
            <a:r>
              <a:rPr lang="en-US"/>
              <a:t>&amp; Values</a:t>
            </a:r>
          </a:p>
        </p:txBody>
      </p:sp>
      <p:sp>
        <p:nvSpPr>
          <p:cNvPr id="3" name="Picture Placeholder 2">
            <a:extLst>
              <a:ext uri="{FF2B5EF4-FFF2-40B4-BE49-F238E27FC236}">
                <a16:creationId xmlns:a16="http://schemas.microsoft.com/office/drawing/2014/main" id="{D310E217-2764-4420-9915-3657372EFC02}"/>
              </a:ext>
            </a:extLst>
          </p:cNvPr>
          <p:cNvSpPr>
            <a:spLocks noGrp="1"/>
          </p:cNvSpPr>
          <p:nvPr>
            <p:ph type="pic" idx="1"/>
          </p:nvPr>
        </p:nvSpPr>
        <p:spPr>
          <a:xfrm>
            <a:off x="4562573" y="1"/>
            <a:ext cx="7629427" cy="6174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684711-E9A2-4342-8422-5D5F05BB9FAC}"/>
              </a:ext>
            </a:extLst>
          </p:cNvPr>
          <p:cNvSpPr>
            <a:spLocks noGrp="1"/>
          </p:cNvSpPr>
          <p:nvPr>
            <p:ph type="body" sz="half" idx="2" hasCustomPrompt="1"/>
          </p:nvPr>
        </p:nvSpPr>
        <p:spPr>
          <a:xfrm>
            <a:off x="589978" y="2469821"/>
            <a:ext cx="3487114" cy="3223967"/>
          </a:xfrm>
        </p:spPr>
        <p:txBody>
          <a:bodyPr/>
          <a:lstStyle>
            <a:lvl1pPr marL="285750" indent="-285750">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285750" indent="-285750">
              <a:buFont typeface="Arial" panose="020B0604020202020204" pitchFamily="34" charset="0"/>
              <a:buChar char="•"/>
            </a:pPr>
            <a:r>
              <a:rPr lang="en-US"/>
              <a:t>We are stewards of university resources.</a:t>
            </a:r>
          </a:p>
          <a:p>
            <a:pPr marL="285750" indent="-285750">
              <a:buFont typeface="Arial" panose="020B0604020202020204" pitchFamily="34" charset="0"/>
              <a:buChar char="•"/>
            </a:pPr>
            <a:r>
              <a:rPr lang="en-US"/>
              <a:t>We are leaders in creating adaptable facilities that can address current and future needs.</a:t>
            </a:r>
          </a:p>
          <a:p>
            <a:pPr marL="285750" indent="-285750">
              <a:buFont typeface="Arial" panose="020B0604020202020204" pitchFamily="34" charset="0"/>
              <a:buChar char="•"/>
            </a:pPr>
            <a:r>
              <a:rPr lang="en-US"/>
              <a:t>We are dedicated to excellent customer service and strive to address the university’s needs.</a:t>
            </a:r>
          </a:p>
          <a:p>
            <a:pPr marL="285750" indent="-285750">
              <a:buFont typeface="Arial" panose="020B0604020202020204" pitchFamily="34" charset="0"/>
              <a:buChar char="•"/>
            </a:pPr>
            <a:r>
              <a:rPr lang="en-US"/>
              <a:t>We are innovative in providing progressive solutions. </a:t>
            </a:r>
          </a:p>
          <a:p>
            <a:pPr marL="285750" indent="-285750">
              <a:buFont typeface="Arial" panose="020B0604020202020204" pitchFamily="34" charset="0"/>
              <a:buChar char="•"/>
            </a:pPr>
            <a:r>
              <a:rPr lang="en-US"/>
              <a:t>We are problem solvers.</a:t>
            </a:r>
          </a:p>
        </p:txBody>
      </p:sp>
      <p:cxnSp>
        <p:nvCxnSpPr>
          <p:cNvPr id="11" name="Straight Connector 10">
            <a:extLst>
              <a:ext uri="{FF2B5EF4-FFF2-40B4-BE49-F238E27FC236}">
                <a16:creationId xmlns:a16="http://schemas.microsoft.com/office/drawing/2014/main" id="{DCC4254B-1364-4C90-9F77-132C80EF30AF}"/>
              </a:ext>
            </a:extLst>
          </p:cNvPr>
          <p:cNvCxnSpPr>
            <a:cxnSpLocks/>
          </p:cNvCxnSpPr>
          <p:nvPr userDrawn="1"/>
        </p:nvCxnSpPr>
        <p:spPr>
          <a:xfrm>
            <a:off x="589978" y="2187019"/>
            <a:ext cx="3200400" cy="0"/>
          </a:xfrm>
          <a:prstGeom prst="line">
            <a:avLst/>
          </a:prstGeom>
          <a:ln w="381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0981218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Sidebar_Blue b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F366848-131F-4ADB-B8C0-D850F31005A4}"/>
              </a:ext>
            </a:extLst>
          </p:cNvPr>
          <p:cNvSpPr>
            <a:spLocks noGrp="1"/>
          </p:cNvSpPr>
          <p:nvPr>
            <p:ph type="title"/>
          </p:nvPr>
        </p:nvSpPr>
        <p:spPr>
          <a:xfrm>
            <a:off x="838200" y="365125"/>
            <a:ext cx="10515600" cy="1325563"/>
          </a:xfrm>
        </p:spPr>
        <p:txBody>
          <a:bodyPr/>
          <a:lstStyle>
            <a:lvl1pPr>
              <a:defRPr b="1" i="0">
                <a:solidFill>
                  <a:schemeClr val="bg1"/>
                </a:solidFill>
              </a:defRPr>
            </a:lvl1pPr>
          </a:lstStyle>
          <a:p>
            <a:r>
              <a:rPr lang="en-US"/>
              <a:t>Click to edit Master title style</a:t>
            </a:r>
          </a:p>
        </p:txBody>
      </p:sp>
      <p:sp>
        <p:nvSpPr>
          <p:cNvPr id="6" name="Content Placeholder 2">
            <a:extLst>
              <a:ext uri="{FF2B5EF4-FFF2-40B4-BE49-F238E27FC236}">
                <a16:creationId xmlns:a16="http://schemas.microsoft.com/office/drawing/2014/main" id="{7CD38693-B9A5-4EA7-A86E-5515FF52705B}"/>
              </a:ext>
            </a:extLst>
          </p:cNvPr>
          <p:cNvSpPr>
            <a:spLocks noGrp="1"/>
          </p:cNvSpPr>
          <p:nvPr>
            <p:ph idx="1"/>
          </p:nvPr>
        </p:nvSpPr>
        <p:spPr>
          <a:xfrm>
            <a:off x="838200" y="1825625"/>
            <a:ext cx="10515600" cy="415248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337090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SU Denver Timeline_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3B0CCA-03F7-48F9-9151-4A332257D48C}"/>
              </a:ext>
            </a:extLst>
          </p:cNvPr>
          <p:cNvSpPr>
            <a:spLocks noGrp="1"/>
          </p:cNvSpPr>
          <p:nvPr>
            <p:ph type="title"/>
          </p:nvPr>
        </p:nvSpPr>
        <p:spPr>
          <a:xfrm>
            <a:off x="839788" y="457200"/>
            <a:ext cx="2481481" cy="2286000"/>
          </a:xfrm>
        </p:spPr>
        <p:txBody>
          <a:bodyPr anchor="ctr"/>
          <a:lstStyle>
            <a:lvl1pPr>
              <a:defRPr sz="3200"/>
            </a:lvl1pPr>
          </a:lstStyle>
          <a:p>
            <a:r>
              <a:rPr lang="en-US"/>
              <a:t>Click to edit Master title style</a:t>
            </a:r>
          </a:p>
        </p:txBody>
      </p:sp>
      <p:pic>
        <p:nvPicPr>
          <p:cNvPr id="4" name="Picture 3" descr="A picture containing text&#10;&#10;Description automatically generated">
            <a:extLst>
              <a:ext uri="{FF2B5EF4-FFF2-40B4-BE49-F238E27FC236}">
                <a16:creationId xmlns:a16="http://schemas.microsoft.com/office/drawing/2014/main" id="{A257FDDB-759A-40D8-B85D-E2C4AF323C1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4262" y="245681"/>
            <a:ext cx="11427738" cy="5788152"/>
          </a:xfrm>
          <a:prstGeom prst="rect">
            <a:avLst/>
          </a:prstGeom>
        </p:spPr>
      </p:pic>
      <p:pic>
        <p:nvPicPr>
          <p:cNvPr id="3" name="Graphic 2">
            <a:extLst>
              <a:ext uri="{FF2B5EF4-FFF2-40B4-BE49-F238E27FC236}">
                <a16:creationId xmlns:a16="http://schemas.microsoft.com/office/drawing/2014/main" id="{3B6F3442-4938-4FF0-87F2-4DFFE121962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847063" y="6377207"/>
            <a:ext cx="3123590" cy="109728"/>
          </a:xfrm>
          <a:prstGeom prst="rect">
            <a:avLst/>
          </a:prstGeom>
        </p:spPr>
      </p:pic>
      <p:pic>
        <p:nvPicPr>
          <p:cNvPr id="7" name="Graphic 6">
            <a:extLst>
              <a:ext uri="{FF2B5EF4-FFF2-40B4-BE49-F238E27FC236}">
                <a16:creationId xmlns:a16="http://schemas.microsoft.com/office/drawing/2014/main" id="{E06FB497-5D70-45F3-9E6B-7463E298B71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869113" y="989011"/>
            <a:ext cx="45719" cy="45719"/>
          </a:xfrm>
          <a:prstGeom prst="rect">
            <a:avLst/>
          </a:prstGeom>
        </p:spPr>
      </p:pic>
    </p:spTree>
    <p:extLst>
      <p:ext uri="{BB962C8B-B14F-4D97-AF65-F5344CB8AC3E}">
        <p14:creationId xmlns:p14="http://schemas.microsoft.com/office/powerpoint/2010/main" val="254272893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A583F3-1816-426D-AA9F-061A514D37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A7DAE7-2B2B-4043-9FB3-6270F2999D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72260-84E6-4574-AE41-45B63C5BF9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977D9-FF19-4B85-B87B-8E8B5E1AB56A}" type="datetimeFigureOut">
              <a:rPr lang="en-US" smtClean="0"/>
              <a:t>5/31/2023</a:t>
            </a:fld>
            <a:endParaRPr lang="en-US"/>
          </a:p>
        </p:txBody>
      </p:sp>
      <p:sp>
        <p:nvSpPr>
          <p:cNvPr id="5" name="Footer Placeholder 4">
            <a:extLst>
              <a:ext uri="{FF2B5EF4-FFF2-40B4-BE49-F238E27FC236}">
                <a16:creationId xmlns:a16="http://schemas.microsoft.com/office/drawing/2014/main" id="{9CCEF700-A452-49C9-8976-6F1CD7AE72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A01BA1-4A41-4438-9E22-C340080BD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F256-5307-4687-B456-FD365221ADA1}" type="slidenum">
              <a:rPr lang="en-US" smtClean="0"/>
              <a:t>‹#›</a:t>
            </a:fld>
            <a:endParaRPr lang="en-US"/>
          </a:p>
        </p:txBody>
      </p:sp>
    </p:spTree>
    <p:extLst>
      <p:ext uri="{BB962C8B-B14F-4D97-AF65-F5344CB8AC3E}">
        <p14:creationId xmlns:p14="http://schemas.microsoft.com/office/powerpoint/2010/main" val="3049770635"/>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796" r:id="rId3"/>
    <p:sldLayoutId id="2147483652" r:id="rId4"/>
    <p:sldLayoutId id="2147483674" r:id="rId5"/>
    <p:sldLayoutId id="2147483657" r:id="rId6"/>
    <p:sldLayoutId id="2147483669" r:id="rId7"/>
    <p:sldLayoutId id="2147483671" r:id="rId8"/>
    <p:sldLayoutId id="2147483673" r:id="rId9"/>
    <p:sldLayoutId id="2147483663" r:id="rId10"/>
    <p:sldLayoutId id="2147483665" r:id="rId11"/>
    <p:sldLayoutId id="2147483655" r:id="rId12"/>
  </p:sldLayoutIdLst>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5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EA7154-DC13-4E19-80A5-1945D375A644}"/>
              </a:ext>
            </a:extLst>
          </p:cNvPr>
          <p:cNvSpPr>
            <a:spLocks noGrp="1"/>
          </p:cNvSpPr>
          <p:nvPr>
            <p:ph type="ctrTitle"/>
          </p:nvPr>
        </p:nvSpPr>
        <p:spPr>
          <a:xfrm>
            <a:off x="649263" y="1012535"/>
            <a:ext cx="6258057" cy="3163224"/>
          </a:xfrm>
        </p:spPr>
        <p:txBody>
          <a:bodyPr vert="horz" lIns="91440" tIns="45720" rIns="91440" bIns="45720" rtlCol="0" anchor="t">
            <a:normAutofit/>
          </a:bodyPr>
          <a:lstStyle/>
          <a:p>
            <a:r>
              <a:rPr kumimoji="0" lang="en-US" b="1" i="0" u="none" strike="noStrike" cap="none" spc="0" normalizeH="0" baseline="0" noProof="0">
                <a:ln>
                  <a:noFill/>
                </a:ln>
                <a:solidFill>
                  <a:schemeClr val="tx1"/>
                </a:solidFill>
                <a:effectLst/>
                <a:uLnTx/>
                <a:uFillTx/>
              </a:rPr>
              <a:t>Master of Social Work</a:t>
            </a:r>
            <a:br>
              <a:rPr kumimoji="0" lang="en-US" b="1" i="0" u="none" strike="noStrike" cap="none" spc="0" normalizeH="0" baseline="0" noProof="0">
                <a:ln>
                  <a:noFill/>
                </a:ln>
                <a:solidFill>
                  <a:schemeClr val="tx1"/>
                </a:solidFill>
                <a:effectLst/>
                <a:uLnTx/>
                <a:uFillTx/>
              </a:rPr>
            </a:br>
            <a:r>
              <a:rPr kumimoji="0" lang="en-US" b="1" i="0" u="none" strike="noStrike" cap="none" spc="0" normalizeH="0" baseline="0" noProof="0">
                <a:ln>
                  <a:noFill/>
                </a:ln>
                <a:solidFill>
                  <a:schemeClr val="tx1"/>
                </a:solidFill>
                <a:effectLst/>
                <a:uLnTx/>
                <a:uFillTx/>
              </a:rPr>
              <a:t>Pinning &amp; Hooding Ceremony</a:t>
            </a:r>
            <a:endParaRPr lang="en-US">
              <a:solidFill>
                <a:schemeClr val="tx1"/>
              </a:solidFill>
            </a:endParaRPr>
          </a:p>
        </p:txBody>
      </p:sp>
      <p:sp>
        <p:nvSpPr>
          <p:cNvPr id="3" name="Subtitle 2">
            <a:extLst>
              <a:ext uri="{FF2B5EF4-FFF2-40B4-BE49-F238E27FC236}">
                <a16:creationId xmlns:a16="http://schemas.microsoft.com/office/drawing/2014/main" id="{890AEA73-5E7A-486F-B57C-F434198968F8}"/>
              </a:ext>
            </a:extLst>
          </p:cNvPr>
          <p:cNvSpPr>
            <a:spLocks noGrp="1"/>
          </p:cNvSpPr>
          <p:nvPr>
            <p:ph type="subTitle" idx="1"/>
          </p:nvPr>
        </p:nvSpPr>
        <p:spPr>
          <a:xfrm>
            <a:off x="649262" y="2832589"/>
            <a:ext cx="1989162" cy="1192815"/>
          </a:xfrm>
        </p:spPr>
        <p:txBody>
          <a:bodyPr vert="horz" lIns="91440" tIns="45720" rIns="91440" bIns="45720" rtlCol="0" anchor="b">
            <a:normAutofit/>
          </a:bodyPr>
          <a:lstStyle/>
          <a:p>
            <a:r>
              <a:rPr lang="en-US">
                <a:solidFill>
                  <a:schemeClr val="tx1"/>
                </a:solidFill>
              </a:rPr>
              <a:t>Spring 2023</a:t>
            </a:r>
          </a:p>
        </p:txBody>
      </p:sp>
      <p:sp>
        <p:nvSpPr>
          <p:cNvPr id="22" name="Rectangle 21">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9401A96C-5DE6-434A-A9DA-868CDF6A3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3594" y="570387"/>
            <a:ext cx="2430946" cy="2713110"/>
          </a:xfrm>
          <a:prstGeom prst="rect">
            <a:avLst/>
          </a:prstGeom>
        </p:spPr>
      </p:pic>
      <p:sp>
        <p:nvSpPr>
          <p:cNvPr id="4" name="Flowchart: Connector 3">
            <a:extLst>
              <a:ext uri="{FF2B5EF4-FFF2-40B4-BE49-F238E27FC236}">
                <a16:creationId xmlns:a16="http://schemas.microsoft.com/office/drawing/2014/main" id="{E9D75D53-1682-443C-B535-7BB7432814BD}"/>
              </a:ext>
            </a:extLst>
          </p:cNvPr>
          <p:cNvSpPr/>
          <p:nvPr/>
        </p:nvSpPr>
        <p:spPr>
          <a:xfrm>
            <a:off x="7003871" y="4094817"/>
            <a:ext cx="2634009" cy="2575411"/>
          </a:xfrm>
          <a:prstGeom prst="flowChartConnector">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69AD1F23-FFA4-49BC-BA03-ADA893682C3A}"/>
              </a:ext>
            </a:extLst>
          </p:cNvPr>
          <p:cNvSpPr/>
          <p:nvPr/>
        </p:nvSpPr>
        <p:spPr>
          <a:xfrm>
            <a:off x="4802854" y="3000546"/>
            <a:ext cx="4104833" cy="3825507"/>
          </a:xfrm>
          <a:prstGeom prst="flowChartConnector">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A4C0D33-E27C-4702-9DCD-75070608C1DB}"/>
              </a:ext>
            </a:extLst>
          </p:cNvPr>
          <p:cNvPicPr>
            <a:picLocks noChangeAspect="1"/>
          </p:cNvPicPr>
          <p:nvPr/>
        </p:nvPicPr>
        <p:blipFill rotWithShape="1">
          <a:blip r:embed="rId3"/>
          <a:srcRect l="9824" t="-659" r="23460" b="659"/>
          <a:stretch/>
        </p:blipFill>
        <p:spPr>
          <a:xfrm>
            <a:off x="3906489" y="2426882"/>
            <a:ext cx="4228363" cy="4227379"/>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p:spPr>
      </p:pic>
    </p:spTree>
    <p:extLst>
      <p:ext uri="{BB962C8B-B14F-4D97-AF65-F5344CB8AC3E}">
        <p14:creationId xmlns:p14="http://schemas.microsoft.com/office/powerpoint/2010/main" val="78087444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a:normAutofit/>
          </a:bodyPr>
          <a:lstStyle/>
          <a:p>
            <a:pPr>
              <a:lnSpc>
                <a:spcPct val="100000"/>
              </a:lnSpc>
            </a:pPr>
            <a:r>
              <a:rPr lang="en-US" sz="1800" dirty="0"/>
              <a:t>Name: </a:t>
            </a:r>
            <a:r>
              <a:rPr lang="en-US" sz="1800" b="1" dirty="0">
                <a:solidFill>
                  <a:schemeClr val="accent2"/>
                </a:solidFill>
              </a:rPr>
              <a:t>Chase Hagen</a:t>
            </a:r>
          </a:p>
          <a:p>
            <a:pPr>
              <a:lnSpc>
                <a:spcPct val="100000"/>
              </a:lnSpc>
            </a:pPr>
            <a:r>
              <a:rPr lang="en-US" sz="1800" dirty="0"/>
              <a:t>Title: </a:t>
            </a:r>
            <a:r>
              <a:rPr lang="en-US" sz="1800" b="1" dirty="0">
                <a:solidFill>
                  <a:schemeClr val="accent2"/>
                </a:solidFill>
              </a:rPr>
              <a:t>Moral Injury in Social Work</a:t>
            </a:r>
          </a:p>
          <a:p>
            <a:pPr>
              <a:lnSpc>
                <a:spcPct val="100000"/>
              </a:lnSpc>
            </a:pPr>
            <a:r>
              <a:rPr lang="en-US" sz="1800" dirty="0"/>
              <a:t>Type: </a:t>
            </a:r>
            <a:r>
              <a:rPr lang="en-US" sz="1800" b="1" dirty="0">
                <a:solidFill>
                  <a:schemeClr val="accent2"/>
                </a:solidFill>
              </a:rPr>
              <a:t>Training </a:t>
            </a:r>
          </a:p>
          <a:p>
            <a:pPr>
              <a:lnSpc>
                <a:spcPct val="100000"/>
              </a:lnSpc>
            </a:pPr>
            <a:r>
              <a:rPr lang="en-US" sz="1800" b="1" i="0" dirty="0">
                <a:effectLst/>
                <a:latin typeface="Roboto" panose="02000000000000000000" pitchFamily="2" charset="0"/>
              </a:rPr>
              <a:t>The content of the presentation/material is important for those at our division (child welfare and adult protection) and other agencies that work in conditions that procure high levels of moral injury to be able to assess, intervene, support, and/or supervise staff that experience moral injury. This training can help prompt organizational conversation around moral injury to help inform direct team building, retention issues, supervision tactics, and where to put their energy on how to support workers in the work we do.</a:t>
            </a:r>
            <a:endParaRPr lang="en-US" sz="1800" b="1" dirty="0"/>
          </a:p>
        </p:txBody>
      </p:sp>
    </p:spTree>
    <p:extLst>
      <p:ext uri="{BB962C8B-B14F-4D97-AF65-F5344CB8AC3E}">
        <p14:creationId xmlns:p14="http://schemas.microsoft.com/office/powerpoint/2010/main" val="325332456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Lyric Anderson</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Burn-out and Mental Wellness HUD-VASH Employee Survey</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Evaluation Project</a:t>
            </a:r>
            <a:endParaRPr lang="en-US" sz="1800" b="1" dirty="0">
              <a:solidFill>
                <a:schemeClr val="accent2"/>
              </a:solidFill>
              <a:cs typeface="Arial"/>
            </a:endParaRPr>
          </a:p>
          <a:p>
            <a:pPr>
              <a:lnSpc>
                <a:spcPct val="100000"/>
              </a:lnSpc>
            </a:pPr>
            <a:r>
              <a:rPr lang="en-US" sz="1800" b="1" i="0" dirty="0">
                <a:effectLst/>
                <a:ea typeface="Roboto"/>
                <a:cs typeface="Roboto"/>
              </a:rPr>
              <a:t>My project was meaningful to my agency because it helped identify contributing factors to burn-out among HUD-VASH staff and protective factors in reducing burn-out symptoms.</a:t>
            </a:r>
            <a:endParaRPr lang="en-US" sz="1800" b="1" dirty="0">
              <a:ea typeface="Roboto"/>
              <a:cs typeface="Roboto"/>
            </a:endParaRPr>
          </a:p>
        </p:txBody>
      </p:sp>
    </p:spTree>
    <p:extLst>
      <p:ext uri="{BB962C8B-B14F-4D97-AF65-F5344CB8AC3E}">
        <p14:creationId xmlns:p14="http://schemas.microsoft.com/office/powerpoint/2010/main" val="342309195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Molly Anderson</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LGBTQ+ Safe Spaces</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Training</a:t>
            </a:r>
            <a:endParaRPr lang="en-US" sz="1800" b="1" dirty="0">
              <a:solidFill>
                <a:schemeClr val="accent2"/>
              </a:solidFill>
              <a:cs typeface="Arial"/>
            </a:endParaRPr>
          </a:p>
          <a:p>
            <a:pPr>
              <a:lnSpc>
                <a:spcPct val="100000"/>
              </a:lnSpc>
            </a:pPr>
            <a:r>
              <a:rPr lang="en-US" sz="1800" b="1" i="0" dirty="0">
                <a:effectLst/>
                <a:ea typeface="Roboto"/>
                <a:cs typeface="Roboto"/>
              </a:rPr>
              <a:t>This training provided information on how to create safe spaces for people in the LGBTQ+ community, which can also be applied to other communities. Creating positive environments for the people we serve is incredibly important to our work.</a:t>
            </a:r>
            <a:endParaRPr lang="en-US" sz="1800" b="1" dirty="0">
              <a:ea typeface="Roboto"/>
              <a:cs typeface="Roboto"/>
            </a:endParaRPr>
          </a:p>
        </p:txBody>
      </p:sp>
    </p:spTree>
    <p:extLst>
      <p:ext uri="{BB962C8B-B14F-4D97-AF65-F5344CB8AC3E}">
        <p14:creationId xmlns:p14="http://schemas.microsoft.com/office/powerpoint/2010/main" val="36557929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Teresa Annette Lozano</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School Tragedy Prevention</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Training</a:t>
            </a:r>
            <a:endParaRPr lang="en-US" sz="1800" b="1" dirty="0">
              <a:solidFill>
                <a:schemeClr val="accent2"/>
              </a:solidFill>
              <a:cs typeface="Arial"/>
            </a:endParaRPr>
          </a:p>
          <a:p>
            <a:pPr>
              <a:lnSpc>
                <a:spcPct val="100000"/>
              </a:lnSpc>
            </a:pPr>
            <a:r>
              <a:rPr lang="en-US" sz="1800" b="1" i="0" dirty="0">
                <a:effectLst/>
              </a:rPr>
              <a:t>School safety has impacted our nation immensely. Protecting our youth is essential to effective education. Change starts now!</a:t>
            </a:r>
            <a:r>
              <a:rPr lang="en-US" sz="1800" b="1" dirty="0"/>
              <a:t> </a:t>
            </a:r>
            <a:endParaRPr lang="en-US" sz="1800" b="1" dirty="0">
              <a:cs typeface="Arial"/>
            </a:endParaRPr>
          </a:p>
        </p:txBody>
      </p:sp>
    </p:spTree>
    <p:extLst>
      <p:ext uri="{BB962C8B-B14F-4D97-AF65-F5344CB8AC3E}">
        <p14:creationId xmlns:p14="http://schemas.microsoft.com/office/powerpoint/2010/main" val="60943938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Kaylin Riggs</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A Twist of Two Tales</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Social Documentary</a:t>
            </a:r>
            <a:endParaRPr lang="en-US" sz="1800" b="1" dirty="0">
              <a:solidFill>
                <a:schemeClr val="accent2"/>
              </a:solidFill>
              <a:cs typeface="Arial"/>
            </a:endParaRPr>
          </a:p>
          <a:p>
            <a:pPr>
              <a:lnSpc>
                <a:spcPct val="100000"/>
              </a:lnSpc>
            </a:pPr>
            <a:r>
              <a:rPr lang="en-US" sz="1800" b="1" i="0" dirty="0">
                <a:effectLst/>
              </a:rPr>
              <a:t>There is ever-present strength, hope, and connectedness that lies within Native American communities here in Denver, and throughout the U.S. This documentary serves as a memoir for the American Indian Academy of Denver.</a:t>
            </a:r>
            <a:endParaRPr lang="en-US" sz="1800" b="1" dirty="0">
              <a:cs typeface="Arial"/>
            </a:endParaRPr>
          </a:p>
        </p:txBody>
      </p:sp>
    </p:spTree>
    <p:extLst>
      <p:ext uri="{BB962C8B-B14F-4D97-AF65-F5344CB8AC3E}">
        <p14:creationId xmlns:p14="http://schemas.microsoft.com/office/powerpoint/2010/main" val="197509187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Laura Cleaver</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How Nutrition Fits into the Mental Health Puzzle</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Curriculum</a:t>
            </a:r>
            <a:endParaRPr lang="en-US" sz="1800" b="1" dirty="0">
              <a:solidFill>
                <a:schemeClr val="accent2"/>
              </a:solidFill>
              <a:cs typeface="Arial"/>
            </a:endParaRPr>
          </a:p>
          <a:p>
            <a:pPr>
              <a:lnSpc>
                <a:spcPct val="100000"/>
              </a:lnSpc>
            </a:pPr>
            <a:r>
              <a:rPr lang="en-US" sz="1800" b="1" dirty="0"/>
              <a:t>This project allowed me to integrate my undergraduate studies in dietetics with my graduate studies in social work.</a:t>
            </a:r>
            <a:endParaRPr lang="en-US" sz="1800" b="1" dirty="0">
              <a:cs typeface="Arial"/>
            </a:endParaRPr>
          </a:p>
        </p:txBody>
      </p:sp>
    </p:spTree>
    <p:extLst>
      <p:ext uri="{BB962C8B-B14F-4D97-AF65-F5344CB8AC3E}">
        <p14:creationId xmlns:p14="http://schemas.microsoft.com/office/powerpoint/2010/main" val="197514383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a:noAutofit/>
          </a:bodyPr>
          <a:lstStyle/>
          <a:p>
            <a:pPr>
              <a:lnSpc>
                <a:spcPct val="100000"/>
              </a:lnSpc>
            </a:pPr>
            <a:r>
              <a:rPr lang="en-US" sz="1800" dirty="0"/>
              <a:t>Name: </a:t>
            </a:r>
            <a:r>
              <a:rPr lang="en-US" sz="1800" b="1" dirty="0">
                <a:solidFill>
                  <a:schemeClr val="accent2"/>
                </a:solidFill>
              </a:rPr>
              <a:t>Mariana Gonzalez Ramos</a:t>
            </a:r>
          </a:p>
          <a:p>
            <a:pPr>
              <a:lnSpc>
                <a:spcPct val="100000"/>
              </a:lnSpc>
            </a:pPr>
            <a:r>
              <a:rPr lang="en-US" sz="1800" dirty="0"/>
              <a:t>Title: </a:t>
            </a:r>
            <a:r>
              <a:rPr lang="en-US" sz="1800" b="1" dirty="0">
                <a:solidFill>
                  <a:schemeClr val="accent2"/>
                </a:solidFill>
              </a:rPr>
              <a:t>Cultural Humility when working with the Undocumented Population in Integrated Behavioral Health Care</a:t>
            </a:r>
          </a:p>
          <a:p>
            <a:pPr>
              <a:lnSpc>
                <a:spcPct val="100000"/>
              </a:lnSpc>
            </a:pPr>
            <a:r>
              <a:rPr lang="en-US" sz="1800" dirty="0"/>
              <a:t>Type: </a:t>
            </a:r>
            <a:r>
              <a:rPr lang="en-US" sz="1800" b="1" dirty="0">
                <a:solidFill>
                  <a:schemeClr val="accent2"/>
                </a:solidFill>
              </a:rPr>
              <a:t>Training</a:t>
            </a:r>
          </a:p>
          <a:p>
            <a:pPr>
              <a:lnSpc>
                <a:spcPct val="100000"/>
              </a:lnSpc>
            </a:pPr>
            <a:r>
              <a:rPr lang="en-US" sz="1800" b="1" i="0" dirty="0">
                <a:effectLst/>
              </a:rPr>
              <a:t>This training was meaningful to me because I have firsthand lived experience with this topic. This project was also very meaningful to the agency I interned at, Denver Health Hospital. This is because clinicians at Denver Health serve diverse populations and some families may identify as undocumented immigrants. With the high level of mistrust and fear that this population experiences with healthcare systems, it is important to understand how to practice cultural humility to support these individuals and families. This training provided information on what “being an undocumented immigrant” means and how this identity impacts their mental health and well-being. The training discussed immigration basics, cultural competency vs. cultural humility when working with this population, case examples, and ideal therapeutic considerations for the behavioral health treatment of these patients. </a:t>
            </a:r>
            <a:br>
              <a:rPr lang="en-US" sz="1800" dirty="0"/>
            </a:br>
            <a:endParaRPr lang="en-US" sz="1800" dirty="0"/>
          </a:p>
        </p:txBody>
      </p:sp>
    </p:spTree>
    <p:extLst>
      <p:ext uri="{BB962C8B-B14F-4D97-AF65-F5344CB8AC3E}">
        <p14:creationId xmlns:p14="http://schemas.microsoft.com/office/powerpoint/2010/main" val="355210021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Sarah Cooley</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Healing the Mind after an STI Diagnosis with Talk Therapy</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Training</a:t>
            </a:r>
            <a:endParaRPr lang="en-US" sz="1800" b="1" dirty="0">
              <a:solidFill>
                <a:schemeClr val="accent2"/>
              </a:solidFill>
              <a:cs typeface="Arial"/>
            </a:endParaRPr>
          </a:p>
          <a:p>
            <a:pPr>
              <a:lnSpc>
                <a:spcPct val="100000"/>
              </a:lnSpc>
            </a:pPr>
            <a:r>
              <a:rPr lang="en-US" sz="1800" b="1" dirty="0"/>
              <a:t>This project was meaningful to my agency as it allowed space to discuss an area of mental health many had not discussed before. </a:t>
            </a:r>
            <a:endParaRPr lang="en-US" sz="1800" b="1" dirty="0">
              <a:cs typeface="Arial"/>
            </a:endParaRPr>
          </a:p>
        </p:txBody>
      </p:sp>
    </p:spTree>
    <p:extLst>
      <p:ext uri="{BB962C8B-B14F-4D97-AF65-F5344CB8AC3E}">
        <p14:creationId xmlns:p14="http://schemas.microsoft.com/office/powerpoint/2010/main" val="155521445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Autofit/>
          </a:bodyPr>
          <a:lstStyle/>
          <a:p>
            <a:pPr>
              <a:lnSpc>
                <a:spcPct val="100000"/>
              </a:lnSpc>
            </a:pPr>
            <a:r>
              <a:rPr lang="en-US" sz="1800" dirty="0"/>
              <a:t>Name: </a:t>
            </a:r>
            <a:r>
              <a:rPr lang="en-US" sz="1800" b="1" dirty="0">
                <a:solidFill>
                  <a:schemeClr val="accent2"/>
                </a:solidFill>
              </a:rPr>
              <a:t>Jody Britton</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Empower the Family Case Management </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Program Plan</a:t>
            </a:r>
            <a:endParaRPr lang="en-US" sz="1800" b="1" dirty="0">
              <a:solidFill>
                <a:schemeClr val="accent2"/>
              </a:solidFill>
              <a:cs typeface="Arial"/>
            </a:endParaRPr>
          </a:p>
          <a:p>
            <a:pPr>
              <a:lnSpc>
                <a:spcPct val="100000"/>
              </a:lnSpc>
            </a:pPr>
            <a:r>
              <a:rPr lang="en-US" sz="1800" b="1" dirty="0"/>
              <a:t>I have been able to create a program that is both personally and professionally meaningful to me. My program has the potential to fill a deep need of kinship caregivers in the state of Colorado. Kinship families have little to no support and are doing for free what paid foster parents have long provided. Kin are a highly overlooked, marginalized group. When they do not have the support they need, children in care will suffer. The child welfare system is broken. My program is intended to be one piece of the puzzle in bettering the outcomes for our most vulnerable children and families. As a kinship caregiver myself, I wish I would have had access to the program I have created!</a:t>
            </a:r>
            <a:endParaRPr lang="en-US" sz="1800" b="1" dirty="0">
              <a:cs typeface="Arial"/>
            </a:endParaRPr>
          </a:p>
        </p:txBody>
      </p:sp>
    </p:spTree>
    <p:extLst>
      <p:ext uri="{BB962C8B-B14F-4D97-AF65-F5344CB8AC3E}">
        <p14:creationId xmlns:p14="http://schemas.microsoft.com/office/powerpoint/2010/main" val="56624963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Autofit/>
          </a:bodyPr>
          <a:lstStyle/>
          <a:p>
            <a:pPr>
              <a:lnSpc>
                <a:spcPct val="100000"/>
              </a:lnSpc>
            </a:pPr>
            <a:r>
              <a:rPr lang="en-US" sz="1800" dirty="0"/>
              <a:t>Name: </a:t>
            </a:r>
            <a:r>
              <a:rPr lang="en-US" sz="1800" b="1" dirty="0">
                <a:solidFill>
                  <a:schemeClr val="accent2"/>
                </a:solidFill>
              </a:rPr>
              <a:t>Holly Kaiser</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Breastfeeding’s Impact on the Mental and Physical Health of Mother and Child: a Mixed Methods Study</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Evaluation Project</a:t>
            </a:r>
            <a:endParaRPr lang="en-US" sz="1800" b="1" dirty="0">
              <a:solidFill>
                <a:schemeClr val="accent2"/>
              </a:solidFill>
              <a:cs typeface="Arial"/>
            </a:endParaRPr>
          </a:p>
          <a:p>
            <a:pPr>
              <a:lnSpc>
                <a:spcPct val="100000"/>
              </a:lnSpc>
            </a:pPr>
            <a:r>
              <a:rPr lang="en-US" sz="1800" b="1" dirty="0"/>
              <a:t>One way that my project was meaningful to me, and my agency was that it highlighted how difficult breastfeeding can be and how much support women need to have a successful breastfeeding experience. The benefits of breastfeeding are unparalleled, but it can take its toll on a mother's mental health. My study highlighted the disparities that low-income women and women of color experience in accessing lactation support.</a:t>
            </a:r>
            <a:endParaRPr lang="en-US" sz="1800" b="1" dirty="0">
              <a:cs typeface="Arial"/>
            </a:endParaRPr>
          </a:p>
        </p:txBody>
      </p:sp>
    </p:spTree>
    <p:extLst>
      <p:ext uri="{BB962C8B-B14F-4D97-AF65-F5344CB8AC3E}">
        <p14:creationId xmlns:p14="http://schemas.microsoft.com/office/powerpoint/2010/main" val="218541284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Amy L. Van Roo</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A Needs Assessment of the Local LGBTQ+ Community: Fighting Oppression, Creating Connection, and Celebrating Queer Joy</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Research Project</a:t>
            </a:r>
            <a:endParaRPr lang="en-US" sz="1800" b="1" dirty="0">
              <a:solidFill>
                <a:schemeClr val="accent2"/>
              </a:solidFill>
              <a:cs typeface="Arial"/>
            </a:endParaRPr>
          </a:p>
          <a:p>
            <a:pPr>
              <a:lnSpc>
                <a:spcPct val="100000"/>
              </a:lnSpc>
            </a:pPr>
            <a:r>
              <a:rPr lang="en-US" sz="1800" b="1" dirty="0"/>
              <a:t>Help provide a base of empathy and understanding for he nuances of the LGBTQ+ community</a:t>
            </a:r>
            <a:endParaRPr lang="en-US" sz="1800" b="1" dirty="0">
              <a:cs typeface="Arial"/>
            </a:endParaRPr>
          </a:p>
        </p:txBody>
      </p:sp>
    </p:spTree>
    <p:extLst>
      <p:ext uri="{BB962C8B-B14F-4D97-AF65-F5344CB8AC3E}">
        <p14:creationId xmlns:p14="http://schemas.microsoft.com/office/powerpoint/2010/main" val="32887091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Autofit/>
          </a:bodyPr>
          <a:lstStyle/>
          <a:p>
            <a:pPr>
              <a:lnSpc>
                <a:spcPct val="100000"/>
              </a:lnSpc>
            </a:pPr>
            <a:r>
              <a:rPr lang="en-US" sz="1800" dirty="0"/>
              <a:t>Name: </a:t>
            </a:r>
            <a:r>
              <a:rPr lang="en-US" sz="1800" b="1" dirty="0">
                <a:solidFill>
                  <a:schemeClr val="accent2"/>
                </a:solidFill>
              </a:rPr>
              <a:t>Emily Anderson-Diepenbrock</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School-Based Mental Health Supports for High Schoolers: Evaluation of a Wellness Room</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Evaluation Project</a:t>
            </a:r>
            <a:endParaRPr lang="en-US" sz="1800" b="1" dirty="0">
              <a:solidFill>
                <a:schemeClr val="accent2"/>
              </a:solidFill>
              <a:cs typeface="Arial"/>
            </a:endParaRPr>
          </a:p>
          <a:p>
            <a:pPr>
              <a:lnSpc>
                <a:spcPct val="100000"/>
              </a:lnSpc>
            </a:pPr>
            <a:r>
              <a:rPr lang="en-US" sz="1800" b="1" dirty="0"/>
              <a:t>The findings from my project provided Fairview High School with student perspectives on the benefits of having a mental health wellness room available to all students. These results contributed meaningful information about the positive impacts that implementing a school wellness room has on high schoolers’ mental health and support Fairview's current efforts to incorporate a wellness room more consistently during the upcoming school year. </a:t>
            </a:r>
            <a:endParaRPr lang="en-US" sz="1800" b="1" dirty="0">
              <a:cs typeface="Arial"/>
            </a:endParaRPr>
          </a:p>
        </p:txBody>
      </p:sp>
    </p:spTree>
    <p:extLst>
      <p:ext uri="{BB962C8B-B14F-4D97-AF65-F5344CB8AC3E}">
        <p14:creationId xmlns:p14="http://schemas.microsoft.com/office/powerpoint/2010/main" val="401883606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Autofit/>
          </a:bodyPr>
          <a:lstStyle/>
          <a:p>
            <a:pPr>
              <a:lnSpc>
                <a:spcPct val="100000"/>
              </a:lnSpc>
            </a:pPr>
            <a:r>
              <a:rPr lang="en-US" sz="1800" dirty="0"/>
              <a:t>Name: </a:t>
            </a:r>
            <a:r>
              <a:rPr lang="en-US" sz="1800" b="1" dirty="0">
                <a:solidFill>
                  <a:schemeClr val="accent2"/>
                </a:solidFill>
              </a:rPr>
              <a:t>Karina L Muro</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Accessing Mental Health Services for </a:t>
            </a:r>
            <a:r>
              <a:rPr lang="en-US" sz="1800" b="1" dirty="0" err="1">
                <a:solidFill>
                  <a:schemeClr val="accent2"/>
                </a:solidFill>
              </a:rPr>
              <a:t>LatinX</a:t>
            </a:r>
            <a:r>
              <a:rPr lang="en-US" sz="1800" b="1" dirty="0">
                <a:solidFill>
                  <a:schemeClr val="accent2"/>
                </a:solidFill>
              </a:rPr>
              <a:t> Community</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Research Project</a:t>
            </a:r>
            <a:endParaRPr lang="en-US" sz="1800" b="1" dirty="0">
              <a:solidFill>
                <a:schemeClr val="accent2"/>
              </a:solidFill>
              <a:cs typeface="Arial"/>
            </a:endParaRPr>
          </a:p>
          <a:p>
            <a:pPr>
              <a:lnSpc>
                <a:spcPct val="100000"/>
              </a:lnSpc>
            </a:pPr>
            <a:r>
              <a:rPr lang="en-US" sz="1800" b="1" dirty="0"/>
              <a:t>This project was meaningful to me because, within the Latinx community at my agency, Latinx individuals want to access mental health treatment and receive services however due to the lack of representation of Latinx therapists or leadership roles it can be disheartening for them. This project means to me finding more Latinx social workers for representation. Advocating and finding other alternative options to provide resources for this community. </a:t>
            </a:r>
            <a:endParaRPr lang="en-US" sz="1800" b="1" dirty="0">
              <a:cs typeface="Arial"/>
            </a:endParaRPr>
          </a:p>
        </p:txBody>
      </p:sp>
    </p:spTree>
    <p:extLst>
      <p:ext uri="{BB962C8B-B14F-4D97-AF65-F5344CB8AC3E}">
        <p14:creationId xmlns:p14="http://schemas.microsoft.com/office/powerpoint/2010/main" val="252946322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Autofit/>
          </a:bodyPr>
          <a:lstStyle/>
          <a:p>
            <a:pPr>
              <a:lnSpc>
                <a:spcPct val="100000"/>
              </a:lnSpc>
            </a:pPr>
            <a:r>
              <a:rPr lang="en-US" sz="1800" dirty="0"/>
              <a:t>Name: </a:t>
            </a:r>
            <a:r>
              <a:rPr lang="en-US" sz="1800" b="1" dirty="0">
                <a:solidFill>
                  <a:schemeClr val="accent2"/>
                </a:solidFill>
              </a:rPr>
              <a:t>Jayme Harker</a:t>
            </a:r>
            <a:endParaRPr lang="en-US" sz="1800" dirty="0">
              <a:cs typeface="Arial"/>
            </a:endParaRPr>
          </a:p>
          <a:p>
            <a:pPr>
              <a:lnSpc>
                <a:spcPct val="100000"/>
              </a:lnSpc>
            </a:pPr>
            <a:r>
              <a:rPr lang="en-US" sz="1800" dirty="0"/>
              <a:t>Title: </a:t>
            </a:r>
            <a:r>
              <a:rPr lang="en-US" sz="1800" b="1" dirty="0">
                <a:solidFill>
                  <a:schemeClr val="accent2"/>
                </a:solidFill>
              </a:rPr>
              <a:t>Maria </a:t>
            </a:r>
            <a:r>
              <a:rPr lang="en-US" sz="1800" b="1" dirty="0" err="1">
                <a:solidFill>
                  <a:schemeClr val="accent2"/>
                </a:solidFill>
              </a:rPr>
              <a:t>Droste</a:t>
            </a:r>
            <a:r>
              <a:rPr lang="en-US" sz="1800" b="1" dirty="0">
                <a:solidFill>
                  <a:schemeClr val="accent2"/>
                </a:solidFill>
              </a:rPr>
              <a:t> Technology Grant</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Grant Proposal </a:t>
            </a:r>
            <a:endParaRPr lang="en-US" sz="1800" b="1" dirty="0">
              <a:solidFill>
                <a:schemeClr val="accent2"/>
              </a:solidFill>
              <a:cs typeface="Arial"/>
            </a:endParaRPr>
          </a:p>
          <a:p>
            <a:pPr>
              <a:lnSpc>
                <a:spcPct val="100000"/>
              </a:lnSpc>
            </a:pPr>
            <a:r>
              <a:rPr lang="en-US" sz="1800" b="1" dirty="0"/>
              <a:t>I wrote a grant proposal to fund laptops for the Maria </a:t>
            </a:r>
            <a:r>
              <a:rPr lang="en-US" sz="1800" b="1" dirty="0" err="1"/>
              <a:t>Droste</a:t>
            </a:r>
            <a:r>
              <a:rPr lang="en-US" sz="1800" b="1" dirty="0"/>
              <a:t> Counseling Center intern cohort in order to hopefully eliminate one barrier to entry that social work students may face. The project also sought to bring awareness to the effects of unpaid internships on social work students and the various barriers that those from diverse backgrounds may experience in seeking and maintaining careers in the behavioral and mental health fields.</a:t>
            </a:r>
            <a:endParaRPr lang="en-US" sz="1800" b="1" dirty="0">
              <a:cs typeface="Arial"/>
            </a:endParaRPr>
          </a:p>
        </p:txBody>
      </p:sp>
    </p:spTree>
    <p:extLst>
      <p:ext uri="{BB962C8B-B14F-4D97-AF65-F5344CB8AC3E}">
        <p14:creationId xmlns:p14="http://schemas.microsoft.com/office/powerpoint/2010/main" val="202787567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Katy Burke</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Autism Spectrum Clinical Training Project</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Social Documentary</a:t>
            </a:r>
            <a:endParaRPr lang="en-US" sz="1800" b="1" dirty="0">
              <a:solidFill>
                <a:schemeClr val="accent2"/>
              </a:solidFill>
              <a:cs typeface="Arial"/>
            </a:endParaRPr>
          </a:p>
          <a:p>
            <a:pPr>
              <a:lnSpc>
                <a:spcPct val="100000"/>
              </a:lnSpc>
            </a:pPr>
            <a:r>
              <a:rPr lang="en-US" sz="1800" b="1" dirty="0"/>
              <a:t>Three out of four autistic people report concerns with their mental health, but clinicians and other providers don’t always get their care right. This documentary engages autistic adults directly to learn how providers can do better.</a:t>
            </a:r>
            <a:endParaRPr lang="en-US" sz="1800" b="1" dirty="0">
              <a:cs typeface="Arial"/>
            </a:endParaRPr>
          </a:p>
        </p:txBody>
      </p:sp>
    </p:spTree>
    <p:extLst>
      <p:ext uri="{BB962C8B-B14F-4D97-AF65-F5344CB8AC3E}">
        <p14:creationId xmlns:p14="http://schemas.microsoft.com/office/powerpoint/2010/main" val="130642822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Autofit/>
          </a:bodyPr>
          <a:lstStyle/>
          <a:p>
            <a:pPr>
              <a:lnSpc>
                <a:spcPct val="100000"/>
              </a:lnSpc>
            </a:pPr>
            <a:r>
              <a:rPr lang="en-US" sz="1800" dirty="0"/>
              <a:t>Name: </a:t>
            </a:r>
            <a:r>
              <a:rPr lang="en-US" sz="1800" b="1" dirty="0">
                <a:solidFill>
                  <a:schemeClr val="accent2"/>
                </a:solidFill>
              </a:rPr>
              <a:t>Billie Bain</a:t>
            </a:r>
            <a:endParaRPr lang="en-US" sz="1800" dirty="0">
              <a:cs typeface="Arial"/>
            </a:endParaRPr>
          </a:p>
          <a:p>
            <a:pPr>
              <a:lnSpc>
                <a:spcPct val="100000"/>
              </a:lnSpc>
            </a:pPr>
            <a:r>
              <a:rPr lang="en-US" sz="1800" dirty="0"/>
              <a:t>Title: </a:t>
            </a:r>
            <a:r>
              <a:rPr lang="en-US" sz="1800" b="1" dirty="0">
                <a:solidFill>
                  <a:schemeClr val="accent2"/>
                </a:solidFill>
              </a:rPr>
              <a:t>Teen Refresher Training</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Training</a:t>
            </a:r>
            <a:endParaRPr lang="en-US" sz="1800" b="1" dirty="0">
              <a:solidFill>
                <a:schemeClr val="accent2"/>
              </a:solidFill>
              <a:cs typeface="Arial"/>
            </a:endParaRPr>
          </a:p>
          <a:p>
            <a:pPr>
              <a:lnSpc>
                <a:spcPct val="100000"/>
              </a:lnSpc>
            </a:pPr>
            <a:r>
              <a:rPr lang="en-US" sz="1800" b="1" dirty="0"/>
              <a:t>This training was meaningful to the agency I work at because it provided current foster parents with additional training and education on how to provide the most stable homes for teenagers in the foster care system. The foster parents that participated left the training feeling more confident in their parenting skills, better supported, and overall, further equipped to address behaviors that are common in children who have experienced significant trauma. </a:t>
            </a:r>
            <a:endParaRPr lang="en-US" sz="1800" b="1" dirty="0">
              <a:cs typeface="Arial"/>
            </a:endParaRPr>
          </a:p>
        </p:txBody>
      </p:sp>
    </p:spTree>
    <p:extLst>
      <p:ext uri="{BB962C8B-B14F-4D97-AF65-F5344CB8AC3E}">
        <p14:creationId xmlns:p14="http://schemas.microsoft.com/office/powerpoint/2010/main" val="279442887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Sandra Jeanne Carter</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Like An Aspen Grove</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Evaluation Project</a:t>
            </a:r>
            <a:endParaRPr lang="en-US" sz="1800" b="1" dirty="0">
              <a:solidFill>
                <a:schemeClr val="accent2"/>
              </a:solidFill>
              <a:cs typeface="Arial"/>
            </a:endParaRPr>
          </a:p>
          <a:p>
            <a:pPr>
              <a:lnSpc>
                <a:spcPct val="100000"/>
              </a:lnSpc>
            </a:pPr>
            <a:r>
              <a:rPr lang="en-US" sz="1800" b="1" dirty="0"/>
              <a:t>Providing data to prove The Mountain Center is using trauma-informed and nature-based practices while using the resilience model. </a:t>
            </a:r>
            <a:endParaRPr lang="en-US" sz="1800" b="1" dirty="0">
              <a:cs typeface="Arial"/>
            </a:endParaRPr>
          </a:p>
        </p:txBody>
      </p:sp>
    </p:spTree>
    <p:extLst>
      <p:ext uri="{BB962C8B-B14F-4D97-AF65-F5344CB8AC3E}">
        <p14:creationId xmlns:p14="http://schemas.microsoft.com/office/powerpoint/2010/main" val="397073726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Marina Scalise</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Therapy and Sexual Pleasure: How Generalist Practitioners Can Use Humanistic, Somatic, and Liberation Psychology to Support Clients in Increasing Sexual Pleasure, Specifically After an Experience of Sexual Trauma</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Training</a:t>
            </a:r>
            <a:endParaRPr lang="en-US" sz="1800" b="1" dirty="0">
              <a:solidFill>
                <a:schemeClr val="accent2"/>
              </a:solidFill>
              <a:cs typeface="Arial"/>
            </a:endParaRPr>
          </a:p>
          <a:p>
            <a:pPr>
              <a:lnSpc>
                <a:spcPct val="100000"/>
              </a:lnSpc>
            </a:pPr>
            <a:r>
              <a:rPr lang="en-US" sz="1800" b="1" dirty="0"/>
              <a:t>Seeing the engagement from therapists and other professionals that want to grow in their knowledge and support for their clients!</a:t>
            </a:r>
            <a:endParaRPr lang="en-US" sz="1800" b="1" dirty="0">
              <a:cs typeface="Arial"/>
            </a:endParaRPr>
          </a:p>
        </p:txBody>
      </p:sp>
    </p:spTree>
    <p:extLst>
      <p:ext uri="{BB962C8B-B14F-4D97-AF65-F5344CB8AC3E}">
        <p14:creationId xmlns:p14="http://schemas.microsoft.com/office/powerpoint/2010/main" val="248226852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Catherine Marx</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Peer Mentorship Guide</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Program Plan </a:t>
            </a:r>
            <a:endParaRPr lang="en-US" sz="1800" b="1" dirty="0">
              <a:solidFill>
                <a:schemeClr val="accent2"/>
              </a:solidFill>
              <a:cs typeface="Arial"/>
            </a:endParaRPr>
          </a:p>
          <a:p>
            <a:pPr>
              <a:lnSpc>
                <a:spcPct val="100000"/>
              </a:lnSpc>
            </a:pPr>
            <a:r>
              <a:rPr lang="en-US" sz="1800" b="1" dirty="0"/>
              <a:t>Peer mentorship within carceral settings is proven to be effective in reducing recidivism and relapse rates, and overall provide a smooth transition back into the community. This project helps emphasize the valuable experiential knowledge of the community members at the ICCS halfway house!</a:t>
            </a:r>
            <a:endParaRPr lang="en-US" sz="1800" b="1" dirty="0">
              <a:cs typeface="Arial"/>
            </a:endParaRPr>
          </a:p>
        </p:txBody>
      </p:sp>
    </p:spTree>
    <p:extLst>
      <p:ext uri="{BB962C8B-B14F-4D97-AF65-F5344CB8AC3E}">
        <p14:creationId xmlns:p14="http://schemas.microsoft.com/office/powerpoint/2010/main" val="196005668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Deysi Bueno De Luna</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Welcome Packet</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Public Education Campaign</a:t>
            </a:r>
            <a:endParaRPr lang="en-US" sz="1800" b="1" dirty="0">
              <a:solidFill>
                <a:schemeClr val="accent2"/>
              </a:solidFill>
              <a:cs typeface="Arial"/>
            </a:endParaRPr>
          </a:p>
          <a:p>
            <a:pPr>
              <a:lnSpc>
                <a:spcPct val="100000"/>
              </a:lnSpc>
            </a:pPr>
            <a:r>
              <a:rPr lang="en-US" sz="1800" b="1" dirty="0"/>
              <a:t>Gave the organization a hard copy of information that can be provided to members in a physical form and with that we can begin telling others about the work we are doing. </a:t>
            </a:r>
            <a:endParaRPr lang="en-US" sz="1800" b="1" dirty="0">
              <a:cs typeface="Arial"/>
            </a:endParaRPr>
          </a:p>
        </p:txBody>
      </p:sp>
    </p:spTree>
    <p:extLst>
      <p:ext uri="{BB962C8B-B14F-4D97-AF65-F5344CB8AC3E}">
        <p14:creationId xmlns:p14="http://schemas.microsoft.com/office/powerpoint/2010/main" val="332182235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Audrey Keen</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Grant to Fund a Full-Time Therapist at The Phoenix Center at Auraria</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Grant Proposal</a:t>
            </a:r>
            <a:endParaRPr lang="en-US" sz="1800" b="1" dirty="0">
              <a:solidFill>
                <a:schemeClr val="accent2"/>
              </a:solidFill>
              <a:cs typeface="Arial"/>
            </a:endParaRPr>
          </a:p>
          <a:p>
            <a:pPr>
              <a:lnSpc>
                <a:spcPct val="100000"/>
              </a:lnSpc>
            </a:pPr>
            <a:r>
              <a:rPr lang="en-US" sz="1800" b="1" dirty="0"/>
              <a:t>My project could help to close gaps in mental health services for survivors of interpersonal violence and aid in the healing process for these individuals. </a:t>
            </a:r>
            <a:endParaRPr lang="en-US" sz="1800" b="1" dirty="0">
              <a:cs typeface="Arial"/>
            </a:endParaRPr>
          </a:p>
        </p:txBody>
      </p:sp>
    </p:spTree>
    <p:extLst>
      <p:ext uri="{BB962C8B-B14F-4D97-AF65-F5344CB8AC3E}">
        <p14:creationId xmlns:p14="http://schemas.microsoft.com/office/powerpoint/2010/main" val="316037600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Autofit/>
          </a:bodyPr>
          <a:lstStyle/>
          <a:p>
            <a:pPr>
              <a:lnSpc>
                <a:spcPct val="100000"/>
              </a:lnSpc>
            </a:pPr>
            <a:r>
              <a:rPr lang="en-US" sz="1800" dirty="0"/>
              <a:t>Name: </a:t>
            </a:r>
            <a:r>
              <a:rPr lang="en-US" sz="1800" b="1" dirty="0">
                <a:solidFill>
                  <a:schemeClr val="accent2"/>
                </a:solidFill>
              </a:rPr>
              <a:t>Skyelar Clark</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Vanderhoof Elementary Needs Assessment</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Evaluation Project</a:t>
            </a:r>
            <a:endParaRPr lang="en-US" sz="1800" b="1" dirty="0">
              <a:solidFill>
                <a:schemeClr val="accent2"/>
              </a:solidFill>
              <a:cs typeface="Arial"/>
            </a:endParaRPr>
          </a:p>
          <a:p>
            <a:pPr>
              <a:lnSpc>
                <a:spcPct val="100000"/>
              </a:lnSpc>
            </a:pPr>
            <a:r>
              <a:rPr lang="en-US" sz="1800" b="1" i="0" dirty="0">
                <a:effectLst/>
              </a:rPr>
              <a:t>Vanderhoof Elementary is a receiving school because its neighboring school is one of the sixteen schools closing in Jefferson County public schools. I conducted a needs assessment to help better prepare Vanderhoof staff, in welcoming this community. Doing so allowed space for Vanderhoof staff and the closing school's parents to state what they needed for the upcoming school year, as this is a massive change for both communities. There are great things in the works for these communities joining together as one while still honoring the traditions from the closing school and being aware of the heavy feelings around this change.</a:t>
            </a:r>
            <a:r>
              <a:rPr lang="en-US" sz="1800" b="1" dirty="0"/>
              <a:t> </a:t>
            </a:r>
            <a:endParaRPr lang="en-US" sz="1800" b="1" dirty="0">
              <a:cs typeface="Arial"/>
            </a:endParaRPr>
          </a:p>
        </p:txBody>
      </p:sp>
    </p:spTree>
    <p:extLst>
      <p:ext uri="{BB962C8B-B14F-4D97-AF65-F5344CB8AC3E}">
        <p14:creationId xmlns:p14="http://schemas.microsoft.com/office/powerpoint/2010/main" val="44703985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Autofit/>
          </a:bodyPr>
          <a:lstStyle/>
          <a:p>
            <a:pPr>
              <a:lnSpc>
                <a:spcPct val="100000"/>
              </a:lnSpc>
            </a:pPr>
            <a:r>
              <a:rPr lang="en-US" sz="1800" dirty="0"/>
              <a:t>Name: </a:t>
            </a:r>
            <a:r>
              <a:rPr lang="en-US" sz="1800" b="1" dirty="0">
                <a:solidFill>
                  <a:schemeClr val="accent2"/>
                </a:solidFill>
              </a:rPr>
              <a:t>Ana Francisca Urbina</a:t>
            </a:r>
          </a:p>
          <a:p>
            <a:pPr>
              <a:lnSpc>
                <a:spcPct val="100000"/>
              </a:lnSpc>
            </a:pPr>
            <a:r>
              <a:rPr lang="en-US" sz="1800" dirty="0"/>
              <a:t>Title: </a:t>
            </a:r>
            <a:r>
              <a:rPr lang="en-US" sz="1800" b="1" dirty="0">
                <a:solidFill>
                  <a:schemeClr val="accent2"/>
                </a:solidFill>
              </a:rPr>
              <a:t>The </a:t>
            </a:r>
            <a:r>
              <a:rPr lang="en-US" sz="1800" b="1" dirty="0" err="1">
                <a:solidFill>
                  <a:schemeClr val="accent2"/>
                </a:solidFill>
              </a:rPr>
              <a:t>CHoSEN</a:t>
            </a:r>
            <a:r>
              <a:rPr lang="en-US" sz="1800" b="1" dirty="0">
                <a:solidFill>
                  <a:schemeClr val="accent2"/>
                </a:solidFill>
              </a:rPr>
              <a:t> Perinatal Navigator Training Guide </a:t>
            </a:r>
          </a:p>
          <a:p>
            <a:pPr>
              <a:lnSpc>
                <a:spcPct val="100000"/>
              </a:lnSpc>
            </a:pPr>
            <a:r>
              <a:rPr lang="en-US" sz="1800" dirty="0"/>
              <a:t>Type: </a:t>
            </a:r>
            <a:r>
              <a:rPr lang="en-US" sz="1800" b="1" dirty="0">
                <a:solidFill>
                  <a:schemeClr val="accent2"/>
                </a:solidFill>
              </a:rPr>
              <a:t>Training</a:t>
            </a:r>
          </a:p>
          <a:p>
            <a:pPr>
              <a:lnSpc>
                <a:spcPct val="100000"/>
              </a:lnSpc>
            </a:pPr>
            <a:r>
              <a:rPr lang="en-US" sz="1800" b="1" dirty="0"/>
              <a:t>The creation of the </a:t>
            </a:r>
            <a:r>
              <a:rPr lang="en-US" sz="1800" b="1" dirty="0" err="1"/>
              <a:t>CHoSEN</a:t>
            </a:r>
            <a:r>
              <a:rPr lang="en-US" sz="1800" b="1" dirty="0"/>
              <a:t> Navigator training guide was meaningful to the agency because the role was the first of its kind. It will provide future navigators with a process to follow. The training guide will serve as a tool to implement new and supportive approaches in working with pregnant individuals with substance use disorder (SUD). The project of creating a training guide for </a:t>
            </a:r>
            <a:r>
              <a:rPr lang="en-US" sz="1800" b="1" dirty="0" err="1"/>
              <a:t>CHoSEN</a:t>
            </a:r>
            <a:r>
              <a:rPr lang="en-US" sz="1800" b="1" dirty="0"/>
              <a:t> Navigators comes from research-based evidence that individuals with the right supports have better life and health outcomes for themselves and their children.</a:t>
            </a:r>
            <a:endParaRPr lang="en-US" sz="1800" b="1" dirty="0">
              <a:cs typeface="Arial"/>
            </a:endParaRPr>
          </a:p>
        </p:txBody>
      </p:sp>
    </p:spTree>
    <p:extLst>
      <p:ext uri="{BB962C8B-B14F-4D97-AF65-F5344CB8AC3E}">
        <p14:creationId xmlns:p14="http://schemas.microsoft.com/office/powerpoint/2010/main" val="18001539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Jalia Garza</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Training for Mental Health Teams: Interpersonal Violence and Adolescents of Color</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Training</a:t>
            </a:r>
            <a:endParaRPr lang="en-US" sz="1800" b="1" dirty="0">
              <a:solidFill>
                <a:schemeClr val="accent2"/>
              </a:solidFill>
              <a:cs typeface="Arial"/>
            </a:endParaRPr>
          </a:p>
          <a:p>
            <a:pPr>
              <a:lnSpc>
                <a:spcPct val="100000"/>
              </a:lnSpc>
            </a:pPr>
            <a:r>
              <a:rPr lang="en-US" sz="1800" b="1" dirty="0"/>
              <a:t>This project has been meaningful to me, as a Black and Latina woman entering a white-dominated field, because I have learned to speak up when noticing gaps in services or a lack of important conversations being had about ensuring that Black and Brown adolescents are receiving culturally competent and holistic care and support. </a:t>
            </a:r>
            <a:endParaRPr lang="en-US" sz="1800" b="1" dirty="0">
              <a:cs typeface="Arial"/>
            </a:endParaRPr>
          </a:p>
        </p:txBody>
      </p:sp>
    </p:spTree>
    <p:extLst>
      <p:ext uri="{BB962C8B-B14F-4D97-AF65-F5344CB8AC3E}">
        <p14:creationId xmlns:p14="http://schemas.microsoft.com/office/powerpoint/2010/main" val="77478537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Roman Leckey</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Client’s Barriers to Treatment and its Effects on Engagement.</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Program Plan</a:t>
            </a:r>
            <a:endParaRPr lang="en-US" sz="1800" b="1" dirty="0">
              <a:solidFill>
                <a:schemeClr val="accent2"/>
              </a:solidFill>
              <a:cs typeface="Arial"/>
            </a:endParaRPr>
          </a:p>
          <a:p>
            <a:pPr>
              <a:lnSpc>
                <a:spcPct val="100000"/>
              </a:lnSpc>
            </a:pPr>
            <a:r>
              <a:rPr lang="en-US" sz="1800" b="1" dirty="0"/>
              <a:t>This survey helped clinicians understand some of the common barriers their clients face. These barriers aimed to understand which barriers impede treatment the most. The findings show that housing, family, and transportation are the most common barriers.</a:t>
            </a:r>
            <a:endParaRPr lang="en-US" sz="1800" b="1" dirty="0">
              <a:cs typeface="Arial"/>
            </a:endParaRPr>
          </a:p>
        </p:txBody>
      </p:sp>
    </p:spTree>
    <p:extLst>
      <p:ext uri="{BB962C8B-B14F-4D97-AF65-F5344CB8AC3E}">
        <p14:creationId xmlns:p14="http://schemas.microsoft.com/office/powerpoint/2010/main" val="155930984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Greta James Sandberg</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Grant Proposal to Advance Health Equity for Low-Income Youth in Boulder</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Grant Proposal</a:t>
            </a:r>
            <a:endParaRPr lang="en-US" sz="1800" b="1" dirty="0">
              <a:solidFill>
                <a:schemeClr val="accent2"/>
              </a:solidFill>
              <a:cs typeface="Arial"/>
            </a:endParaRPr>
          </a:p>
          <a:p>
            <a:pPr>
              <a:lnSpc>
                <a:spcPct val="100000"/>
              </a:lnSpc>
            </a:pPr>
            <a:r>
              <a:rPr lang="en-US" sz="1800" b="1" dirty="0"/>
              <a:t>This project holds significant value for my agency, PLAY Boulder Foundation, and the </a:t>
            </a:r>
            <a:r>
              <a:rPr lang="en-US" sz="1800" b="1" dirty="0" err="1"/>
              <a:t>PLAYpass</a:t>
            </a:r>
            <a:r>
              <a:rPr lang="en-US" sz="1800" b="1" dirty="0"/>
              <a:t> program as it furnishes crucial context that our agency can leverage in securing additional funding opportunities. This, in turn, will enable us to enhance our capacity to offer low-income youth in the Boulder community with more accessible avenues to afford and participate in sports and recreation programs. </a:t>
            </a:r>
            <a:endParaRPr lang="en-US" sz="1800" b="1" dirty="0">
              <a:cs typeface="Arial"/>
            </a:endParaRPr>
          </a:p>
        </p:txBody>
      </p:sp>
    </p:spTree>
    <p:extLst>
      <p:ext uri="{BB962C8B-B14F-4D97-AF65-F5344CB8AC3E}">
        <p14:creationId xmlns:p14="http://schemas.microsoft.com/office/powerpoint/2010/main" val="13275026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Autofit/>
          </a:bodyPr>
          <a:lstStyle/>
          <a:p>
            <a:pPr>
              <a:lnSpc>
                <a:spcPct val="100000"/>
              </a:lnSpc>
            </a:pPr>
            <a:r>
              <a:rPr lang="en-US" sz="1800" dirty="0"/>
              <a:t>Name: </a:t>
            </a:r>
            <a:r>
              <a:rPr lang="en-US" sz="1800" b="1" dirty="0">
                <a:solidFill>
                  <a:schemeClr val="accent2"/>
                </a:solidFill>
              </a:rPr>
              <a:t>Lisa J. Libhart</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Using a Morning Meeting Curriculum to Cultivate a Sense of Belonging</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Research Curriculum Project</a:t>
            </a:r>
            <a:endParaRPr lang="en-US" sz="1800" b="1" dirty="0">
              <a:solidFill>
                <a:schemeClr val="accent2"/>
              </a:solidFill>
              <a:cs typeface="Arial"/>
            </a:endParaRPr>
          </a:p>
          <a:p>
            <a:pPr>
              <a:lnSpc>
                <a:spcPct val="100000"/>
              </a:lnSpc>
            </a:pPr>
            <a:r>
              <a:rPr lang="en-US" sz="1800" b="1" dirty="0"/>
              <a:t>Because I created a morning meeting curriculum for elementary schools and then implemented the curriculum with a research project that included a pretest/posttest study, I have data to show the effectiveness of the curriculum. The data far exceeded my expectations. Creating a sense of belonging is my newfound passion that I discovered through this capstone project. A true sense of belonging is more than just fitting in. It includes feeling understood, valued, accepted, respected, safe, and an integral part of something. My goal in life is to help everyone feel that because I saw firsthand the benefits that come from feeling a true sense of belonging.</a:t>
            </a:r>
            <a:endParaRPr lang="en-US" sz="1800" b="1" dirty="0">
              <a:cs typeface="Arial"/>
            </a:endParaRPr>
          </a:p>
        </p:txBody>
      </p:sp>
    </p:spTree>
    <p:extLst>
      <p:ext uri="{BB962C8B-B14F-4D97-AF65-F5344CB8AC3E}">
        <p14:creationId xmlns:p14="http://schemas.microsoft.com/office/powerpoint/2010/main" val="82744056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Flannery Davis Love</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Family Caregivers in Need: Understanding the Effects of Caregiving on Identity</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Evaluation Project</a:t>
            </a:r>
            <a:endParaRPr lang="en-US" sz="1800" b="1" dirty="0">
              <a:solidFill>
                <a:schemeClr val="accent2"/>
              </a:solidFill>
              <a:cs typeface="Arial"/>
            </a:endParaRPr>
          </a:p>
          <a:p>
            <a:pPr>
              <a:lnSpc>
                <a:spcPct val="100000"/>
              </a:lnSpc>
            </a:pPr>
            <a:r>
              <a:rPr lang="en-US" sz="1800" b="1" dirty="0"/>
              <a:t>Explored how Primary Care Behavioral Health providers can better support family (informal) caregivers, as both Boulder County and the greater U.S. grapples with an increasingly older population. This descriptive survey study illuminated that caregiver stress and meaning are deeply complex, and more so, that behavioral health support can be effective towards processing these feelings. </a:t>
            </a:r>
            <a:endParaRPr lang="en-US" sz="1800" b="1" dirty="0">
              <a:cs typeface="Arial"/>
            </a:endParaRPr>
          </a:p>
        </p:txBody>
      </p:sp>
    </p:spTree>
    <p:extLst>
      <p:ext uri="{BB962C8B-B14F-4D97-AF65-F5344CB8AC3E}">
        <p14:creationId xmlns:p14="http://schemas.microsoft.com/office/powerpoint/2010/main" val="335918447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Cory Jenkins</a:t>
            </a:r>
            <a:endParaRPr lang="en-US" sz="1800" b="1" dirty="0">
              <a:solidFill>
                <a:schemeClr val="accent2"/>
              </a:solidFill>
              <a:cs typeface="Arial"/>
            </a:endParaRPr>
          </a:p>
          <a:p>
            <a:pPr>
              <a:lnSpc>
                <a:spcPct val="100000"/>
              </a:lnSpc>
            </a:pPr>
            <a:r>
              <a:rPr lang="en-US" sz="1800" dirty="0"/>
              <a:t>Title:</a:t>
            </a:r>
            <a:r>
              <a:rPr lang="en-US" sz="1800" b="1" dirty="0"/>
              <a:t> </a:t>
            </a:r>
            <a:r>
              <a:rPr lang="en-US" sz="1800" b="1" dirty="0">
                <a:solidFill>
                  <a:schemeClr val="accent2"/>
                </a:solidFill>
              </a:rPr>
              <a:t>Harm Reduction Public Education Campaign</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Public Education Campaign</a:t>
            </a:r>
            <a:endParaRPr lang="en-US" sz="1800" b="1" dirty="0">
              <a:solidFill>
                <a:schemeClr val="accent2"/>
              </a:solidFill>
              <a:cs typeface="Arial"/>
            </a:endParaRPr>
          </a:p>
          <a:p>
            <a:pPr>
              <a:lnSpc>
                <a:spcPct val="100000"/>
              </a:lnSpc>
            </a:pPr>
            <a:r>
              <a:rPr lang="en-US" sz="1800" b="1" dirty="0"/>
              <a:t>The most meaningful aspect of my Capstone project was bringing attention to harm reduction to harm reduction methods regarding substance abuse, specifically by providing naloxone education and distribution in rural Western Colorado. </a:t>
            </a:r>
            <a:endParaRPr lang="en-US" sz="1800" b="1" dirty="0">
              <a:cs typeface="Arial"/>
            </a:endParaRPr>
          </a:p>
        </p:txBody>
      </p:sp>
    </p:spTree>
    <p:extLst>
      <p:ext uri="{BB962C8B-B14F-4D97-AF65-F5344CB8AC3E}">
        <p14:creationId xmlns:p14="http://schemas.microsoft.com/office/powerpoint/2010/main" val="189646891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Dominique Gaston &amp; Shanda Kinch</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VA HBPC Handbook </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Handbook</a:t>
            </a:r>
            <a:endParaRPr lang="en-US" sz="1800" b="1" dirty="0">
              <a:solidFill>
                <a:schemeClr val="accent2"/>
              </a:solidFill>
              <a:cs typeface="Arial"/>
            </a:endParaRPr>
          </a:p>
          <a:p>
            <a:pPr>
              <a:lnSpc>
                <a:spcPct val="100000"/>
              </a:lnSpc>
            </a:pPr>
            <a:r>
              <a:rPr lang="en-US" sz="1800" b="1" dirty="0"/>
              <a:t>This handbook was designed to help veterans and their caregivers, community providers, and future HBPC social work interns gain a better understanding of VA resources and non-VA community resources and service-connected disabilities, and program eligibility.</a:t>
            </a:r>
            <a:endParaRPr lang="en-US" sz="1800" b="1" dirty="0">
              <a:cs typeface="Arial"/>
            </a:endParaRPr>
          </a:p>
        </p:txBody>
      </p:sp>
    </p:spTree>
    <p:extLst>
      <p:ext uri="{BB962C8B-B14F-4D97-AF65-F5344CB8AC3E}">
        <p14:creationId xmlns:p14="http://schemas.microsoft.com/office/powerpoint/2010/main" val="191885215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Yolanda Gonzales</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Newcomers Social-Emotional Curriculum </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Curriculum</a:t>
            </a:r>
            <a:endParaRPr lang="en-US" sz="1800" b="1" dirty="0">
              <a:solidFill>
                <a:schemeClr val="accent2"/>
              </a:solidFill>
              <a:cs typeface="Arial"/>
            </a:endParaRPr>
          </a:p>
          <a:p>
            <a:pPr>
              <a:lnSpc>
                <a:spcPct val="100000"/>
              </a:lnSpc>
            </a:pPr>
            <a:r>
              <a:rPr lang="en-US" sz="1800" b="1" dirty="0"/>
              <a:t>This project helped me to strengthen empathy, humbleness, and resilience. Newcomers, students have incredible resilience, hope, and motivation despite all the changes and adversities they faced day by day. </a:t>
            </a:r>
            <a:endParaRPr lang="en-US" sz="1800" b="1" dirty="0">
              <a:cs typeface="Arial"/>
            </a:endParaRPr>
          </a:p>
        </p:txBody>
      </p:sp>
    </p:spTree>
    <p:extLst>
      <p:ext uri="{BB962C8B-B14F-4D97-AF65-F5344CB8AC3E}">
        <p14:creationId xmlns:p14="http://schemas.microsoft.com/office/powerpoint/2010/main" val="45303583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Zoe Colvin</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JPP High School Student "Best Practices" Curriculum</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Curriculum</a:t>
            </a:r>
            <a:endParaRPr lang="en-US" sz="1800" b="1" dirty="0">
              <a:solidFill>
                <a:schemeClr val="accent2"/>
              </a:solidFill>
              <a:cs typeface="Arial"/>
            </a:endParaRPr>
          </a:p>
          <a:p>
            <a:pPr>
              <a:lnSpc>
                <a:spcPct val="100000"/>
              </a:lnSpc>
            </a:pPr>
            <a:r>
              <a:rPr lang="en-US" sz="1800" b="1" dirty="0"/>
              <a:t>Supported youth to earn their high school diplomas! Connected youth with mental health, academic, and social-emotional resources needed to be successful with graduation. </a:t>
            </a:r>
            <a:endParaRPr lang="en-US" sz="1800" b="1" dirty="0">
              <a:cs typeface="Arial"/>
            </a:endParaRPr>
          </a:p>
        </p:txBody>
      </p:sp>
    </p:spTree>
    <p:extLst>
      <p:ext uri="{BB962C8B-B14F-4D97-AF65-F5344CB8AC3E}">
        <p14:creationId xmlns:p14="http://schemas.microsoft.com/office/powerpoint/2010/main" val="320423310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Sean E. Theodoratos</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DBT Skills Training Group Curriculum</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Curriculum</a:t>
            </a:r>
            <a:endParaRPr lang="en-US" sz="1800" b="1" dirty="0">
              <a:solidFill>
                <a:schemeClr val="accent2"/>
              </a:solidFill>
              <a:cs typeface="Arial"/>
            </a:endParaRPr>
          </a:p>
          <a:p>
            <a:pPr>
              <a:lnSpc>
                <a:spcPct val="100000"/>
              </a:lnSpc>
            </a:pPr>
            <a:r>
              <a:rPr lang="en-US" sz="1800" b="1" i="0" dirty="0">
                <a:effectLst/>
              </a:rPr>
              <a:t>The DBT skills training is meaningful to the Center for Valued Living because of its potential to help clients learn coping skills for the management of distress and emotional regulation; The goal is to help clients become unstuck from presenting symptoms of mental health struggles by teaching skills that can be used during and outside of the therapy room.</a:t>
            </a:r>
            <a:endParaRPr lang="en-US" sz="1800" b="1" dirty="0">
              <a:cs typeface="Arial"/>
            </a:endParaRPr>
          </a:p>
        </p:txBody>
      </p:sp>
    </p:spTree>
    <p:extLst>
      <p:ext uri="{BB962C8B-B14F-4D97-AF65-F5344CB8AC3E}">
        <p14:creationId xmlns:p14="http://schemas.microsoft.com/office/powerpoint/2010/main" val="120268153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Cinzia Ayite</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HIV Testing in Corrections</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Curriculum</a:t>
            </a:r>
            <a:endParaRPr lang="en-US" sz="1800" b="1" dirty="0">
              <a:solidFill>
                <a:schemeClr val="accent2"/>
              </a:solidFill>
              <a:cs typeface="Arial"/>
            </a:endParaRPr>
          </a:p>
          <a:p>
            <a:pPr>
              <a:lnSpc>
                <a:spcPct val="100000"/>
              </a:lnSpc>
            </a:pPr>
            <a:r>
              <a:rPr lang="en-US" sz="1800" b="1" dirty="0"/>
              <a:t>This curriculum was developed to standardize HIV care and Prevention efforts in corrections, therefore pursuing health equity for incarcerated individuals at higher risk of contracting communicable diseases.</a:t>
            </a:r>
            <a:endParaRPr lang="en-US" sz="1800" b="1" dirty="0">
              <a:cs typeface="Arial"/>
            </a:endParaRPr>
          </a:p>
        </p:txBody>
      </p:sp>
    </p:spTree>
    <p:extLst>
      <p:ext uri="{BB962C8B-B14F-4D97-AF65-F5344CB8AC3E}">
        <p14:creationId xmlns:p14="http://schemas.microsoft.com/office/powerpoint/2010/main" val="257872768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Giavanni </a:t>
            </a:r>
            <a:r>
              <a:rPr lang="en-US" sz="1800" b="1" dirty="0" err="1">
                <a:solidFill>
                  <a:schemeClr val="accent2"/>
                </a:solidFill>
              </a:rPr>
              <a:t>AÍda</a:t>
            </a:r>
            <a:r>
              <a:rPr lang="en-US" sz="1800" b="1" dirty="0">
                <a:solidFill>
                  <a:schemeClr val="accent2"/>
                </a:solidFill>
              </a:rPr>
              <a:t> Heflin</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Organizational Assessment of Commitment to Diversity, Equity, and Inclusion</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Training</a:t>
            </a:r>
            <a:endParaRPr lang="en-US" sz="1800" b="1" dirty="0">
              <a:solidFill>
                <a:schemeClr val="accent2"/>
              </a:solidFill>
              <a:cs typeface="Arial"/>
            </a:endParaRPr>
          </a:p>
          <a:p>
            <a:pPr>
              <a:lnSpc>
                <a:spcPct val="100000"/>
              </a:lnSpc>
            </a:pPr>
            <a:r>
              <a:rPr lang="en-US" sz="1800" b="1" dirty="0"/>
              <a:t>Neighbor to Neighbor has a commitment to Diversity, Equity, and Inclusion. The purpose of doing an agency assessment is to evaluate where our agency stands in our commitment. The survey allows us to collect data and share with staff where we have gaps, services that are working, and next educational opportunities. This data can also be utilized for future funding opportunities. </a:t>
            </a:r>
            <a:endParaRPr lang="en-US" sz="1800" b="1" dirty="0">
              <a:cs typeface="Arial"/>
            </a:endParaRPr>
          </a:p>
        </p:txBody>
      </p:sp>
    </p:spTree>
    <p:extLst>
      <p:ext uri="{BB962C8B-B14F-4D97-AF65-F5344CB8AC3E}">
        <p14:creationId xmlns:p14="http://schemas.microsoft.com/office/powerpoint/2010/main" val="225232918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Jake Goulder</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Enhancing Holistic Defense</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Grant  Proposal</a:t>
            </a:r>
            <a:endParaRPr lang="en-US" sz="1800" b="1" dirty="0">
              <a:solidFill>
                <a:schemeClr val="accent2"/>
              </a:solidFill>
              <a:cs typeface="Arial"/>
            </a:endParaRPr>
          </a:p>
          <a:p>
            <a:pPr>
              <a:lnSpc>
                <a:spcPct val="100000"/>
              </a:lnSpc>
            </a:pPr>
            <a:r>
              <a:rPr lang="en-US" sz="1800" b="1" dirty="0"/>
              <a:t>Created a grant proposal template and a set of other grants-related resources for the Office of the Alternate Defense Counsel to use as it seeks ways to expand its programming for marginalized communities.</a:t>
            </a:r>
            <a:endParaRPr lang="en-US" sz="1800" b="1" dirty="0">
              <a:cs typeface="Arial"/>
            </a:endParaRPr>
          </a:p>
        </p:txBody>
      </p:sp>
    </p:spTree>
    <p:extLst>
      <p:ext uri="{BB962C8B-B14F-4D97-AF65-F5344CB8AC3E}">
        <p14:creationId xmlns:p14="http://schemas.microsoft.com/office/powerpoint/2010/main" val="337054478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a:noAutofit/>
          </a:bodyPr>
          <a:lstStyle/>
          <a:p>
            <a:pPr>
              <a:lnSpc>
                <a:spcPct val="100000"/>
              </a:lnSpc>
            </a:pPr>
            <a:r>
              <a:rPr lang="en-US" sz="1800" dirty="0"/>
              <a:t>Name: </a:t>
            </a:r>
            <a:r>
              <a:rPr lang="en-US" sz="1800" b="1" dirty="0">
                <a:solidFill>
                  <a:schemeClr val="accent2"/>
                </a:solidFill>
              </a:rPr>
              <a:t>Rohini Chandra </a:t>
            </a:r>
          </a:p>
          <a:p>
            <a:pPr>
              <a:lnSpc>
                <a:spcPct val="100000"/>
              </a:lnSpc>
            </a:pPr>
            <a:r>
              <a:rPr lang="en-US" sz="1800" dirty="0"/>
              <a:t>Title:  </a:t>
            </a:r>
            <a:r>
              <a:rPr lang="en-US" sz="1800" b="1" dirty="0">
                <a:solidFill>
                  <a:schemeClr val="accent2"/>
                </a:solidFill>
              </a:rPr>
              <a:t>A New Way of Living: Sanderson Residents’ Experiences Transitioning from Homelessness to Housing</a:t>
            </a:r>
          </a:p>
          <a:p>
            <a:pPr>
              <a:lnSpc>
                <a:spcPct val="100000"/>
              </a:lnSpc>
            </a:pPr>
            <a:r>
              <a:rPr lang="en-US" sz="1800" dirty="0"/>
              <a:t>Type: </a:t>
            </a:r>
            <a:r>
              <a:rPr lang="en-US" sz="1800" b="1" dirty="0">
                <a:solidFill>
                  <a:schemeClr val="accent2"/>
                </a:solidFill>
              </a:rPr>
              <a:t>Evaluation Project</a:t>
            </a:r>
          </a:p>
          <a:p>
            <a:pPr>
              <a:lnSpc>
                <a:spcPct val="100000"/>
              </a:lnSpc>
            </a:pPr>
            <a:r>
              <a:rPr lang="en-US" sz="1800" b="1" dirty="0"/>
              <a:t>There is a wealth of quantitative information about the successes of Denver's 2016 Permanent Supportive Housing Social Impact Bond Initiative. However, there is no qualitative information about the subjective experiences of the individuals who received housing through this program. This program gave me the opportunity to interview residents at </a:t>
            </a:r>
            <a:r>
              <a:rPr lang="en-US" sz="1800" b="1" dirty="0" err="1"/>
              <a:t>WellPower's</a:t>
            </a:r>
            <a:r>
              <a:rPr lang="en-US" sz="1800" b="1" dirty="0"/>
              <a:t> Sanderson building to gain an understanding of this major transition in their own words. My hope is that my findings may help improve this program for new residents down the line.</a:t>
            </a:r>
          </a:p>
        </p:txBody>
      </p:sp>
    </p:spTree>
    <p:extLst>
      <p:ext uri="{BB962C8B-B14F-4D97-AF65-F5344CB8AC3E}">
        <p14:creationId xmlns:p14="http://schemas.microsoft.com/office/powerpoint/2010/main" val="187690049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Sharon Sena</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Ageism in the Workplace</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Evaluation Project</a:t>
            </a:r>
            <a:endParaRPr lang="en-US" sz="1800" b="1" dirty="0">
              <a:solidFill>
                <a:schemeClr val="accent2"/>
              </a:solidFill>
              <a:cs typeface="Arial"/>
            </a:endParaRPr>
          </a:p>
          <a:p>
            <a:pPr>
              <a:lnSpc>
                <a:spcPct val="100000"/>
              </a:lnSpc>
            </a:pPr>
            <a:r>
              <a:rPr lang="en-US" sz="1800" b="1" dirty="0"/>
              <a:t>Through my research and analysis, I have been able to bring attention to the ways in which ageism can negatively impact older adults and their mental health. By sharing this information with agency staff and advocating for change, I have played a role in helping the agency better support our behavioral health clients who may be struggling with ageism-related issues.</a:t>
            </a:r>
            <a:endParaRPr lang="en-US" sz="1800" b="1" dirty="0">
              <a:cs typeface="Arial"/>
            </a:endParaRPr>
          </a:p>
        </p:txBody>
      </p:sp>
    </p:spTree>
    <p:extLst>
      <p:ext uri="{BB962C8B-B14F-4D97-AF65-F5344CB8AC3E}">
        <p14:creationId xmlns:p14="http://schemas.microsoft.com/office/powerpoint/2010/main" val="412581972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Pamela Kaspar</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Grant Proposal for Fostering Healthy Futures</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Grant Proposal</a:t>
            </a:r>
            <a:endParaRPr lang="en-US" sz="1800" b="1" dirty="0">
              <a:solidFill>
                <a:schemeClr val="accent2"/>
              </a:solidFill>
              <a:cs typeface="Arial"/>
            </a:endParaRPr>
          </a:p>
          <a:p>
            <a:pPr>
              <a:lnSpc>
                <a:spcPct val="100000"/>
              </a:lnSpc>
            </a:pPr>
            <a:r>
              <a:rPr lang="en-US" sz="1800" b="1" dirty="0"/>
              <a:t>Through this project I found where there are gaps in making the program more inclusive and trauma-informed.</a:t>
            </a:r>
            <a:endParaRPr lang="en-US" sz="1800" b="1" dirty="0">
              <a:cs typeface="Arial"/>
            </a:endParaRPr>
          </a:p>
        </p:txBody>
      </p:sp>
    </p:spTree>
    <p:extLst>
      <p:ext uri="{BB962C8B-B14F-4D97-AF65-F5344CB8AC3E}">
        <p14:creationId xmlns:p14="http://schemas.microsoft.com/office/powerpoint/2010/main" val="231982993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Essence Williams</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Justice, Equity, Diversity, and Inclusion on Probation</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Research Project</a:t>
            </a:r>
            <a:endParaRPr lang="en-US" sz="1800" b="1" dirty="0">
              <a:solidFill>
                <a:schemeClr val="accent2"/>
              </a:solidFill>
              <a:cs typeface="Arial"/>
            </a:endParaRPr>
          </a:p>
          <a:p>
            <a:pPr>
              <a:lnSpc>
                <a:spcPct val="100000"/>
              </a:lnSpc>
            </a:pPr>
            <a:r>
              <a:rPr lang="en-US" sz="1800" b="1" dirty="0"/>
              <a:t>My project was meaningful and combatting recidivism on probation and hopefully in the future better access to services, decision-making, and equality. </a:t>
            </a:r>
            <a:endParaRPr lang="en-US" sz="1800" b="1" dirty="0">
              <a:cs typeface="Arial"/>
            </a:endParaRPr>
          </a:p>
        </p:txBody>
      </p:sp>
    </p:spTree>
    <p:extLst>
      <p:ext uri="{BB962C8B-B14F-4D97-AF65-F5344CB8AC3E}">
        <p14:creationId xmlns:p14="http://schemas.microsoft.com/office/powerpoint/2010/main" val="2169548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Ryan Lappi</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Advanced Recovery Skills: Mindful Communication.</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Curriculum</a:t>
            </a:r>
            <a:endParaRPr lang="en-US" sz="1800" b="1" dirty="0">
              <a:solidFill>
                <a:schemeClr val="accent2"/>
              </a:solidFill>
              <a:cs typeface="Arial"/>
            </a:endParaRPr>
          </a:p>
          <a:p>
            <a:pPr>
              <a:lnSpc>
                <a:spcPct val="100000"/>
              </a:lnSpc>
            </a:pPr>
            <a:r>
              <a:rPr lang="en-US" sz="1800" b="1" dirty="0"/>
              <a:t>Provides both educational and practical skills for clients in recovery</a:t>
            </a:r>
            <a:endParaRPr lang="en-US" sz="1800" b="1" dirty="0">
              <a:cs typeface="Arial"/>
            </a:endParaRPr>
          </a:p>
        </p:txBody>
      </p:sp>
    </p:spTree>
    <p:extLst>
      <p:ext uri="{BB962C8B-B14F-4D97-AF65-F5344CB8AC3E}">
        <p14:creationId xmlns:p14="http://schemas.microsoft.com/office/powerpoint/2010/main" val="275452221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Renae Wright</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Life Skills Group</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Agency Resource</a:t>
            </a:r>
            <a:endParaRPr lang="en-US" sz="1800" b="1" dirty="0">
              <a:solidFill>
                <a:schemeClr val="accent2"/>
              </a:solidFill>
              <a:cs typeface="Arial"/>
            </a:endParaRPr>
          </a:p>
          <a:p>
            <a:pPr>
              <a:lnSpc>
                <a:spcPct val="100000"/>
              </a:lnSpc>
            </a:pPr>
            <a:r>
              <a:rPr lang="en-US" sz="1800" b="1" dirty="0"/>
              <a:t>At Colorado Coalition for the Homeless, I ran a 12-week-long life skills group in which I taught clients who were previously unhoused skills that were the most valuable to them.  I got a nurse to come in and teach clients first aid and wound care, I took clients to the library to learn about resources and get library cards, and we learned about social skills such as conflict resolution.  In each group we reflected on their feelings, processed trauma from being unhoused, and discussed strategies surrounding harm reduction. </a:t>
            </a:r>
            <a:endParaRPr lang="en-US" sz="1800" b="1" dirty="0">
              <a:cs typeface="Arial"/>
            </a:endParaRPr>
          </a:p>
        </p:txBody>
      </p:sp>
    </p:spTree>
    <p:extLst>
      <p:ext uri="{BB962C8B-B14F-4D97-AF65-F5344CB8AC3E}">
        <p14:creationId xmlns:p14="http://schemas.microsoft.com/office/powerpoint/2010/main" val="262441108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Cole Meierhoff</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The Incorporation of Keepsakes in Bereavement Services</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Agency Resources</a:t>
            </a:r>
            <a:endParaRPr lang="en-US" sz="1800" b="1" dirty="0">
              <a:solidFill>
                <a:schemeClr val="accent2"/>
              </a:solidFill>
              <a:cs typeface="Arial"/>
            </a:endParaRPr>
          </a:p>
          <a:p>
            <a:pPr>
              <a:lnSpc>
                <a:spcPct val="100000"/>
              </a:lnSpc>
            </a:pPr>
            <a:r>
              <a:rPr lang="en-US" sz="1800" b="1" i="0" dirty="0">
                <a:effectLst/>
              </a:rPr>
              <a:t>Grief is considered one of life's biggest challenges, so I wanted to incorporate a keepsake into our company's bereavement services that would provide therapeutic support to families in the grieving process.</a:t>
            </a:r>
            <a:endParaRPr lang="en-US" sz="1800" b="1" dirty="0">
              <a:cs typeface="Arial"/>
            </a:endParaRPr>
          </a:p>
        </p:txBody>
      </p:sp>
    </p:spTree>
    <p:extLst>
      <p:ext uri="{BB962C8B-B14F-4D97-AF65-F5344CB8AC3E}">
        <p14:creationId xmlns:p14="http://schemas.microsoft.com/office/powerpoint/2010/main" val="177567076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Autofit/>
          </a:bodyPr>
          <a:lstStyle/>
          <a:p>
            <a:pPr>
              <a:lnSpc>
                <a:spcPct val="100000"/>
              </a:lnSpc>
            </a:pPr>
            <a:r>
              <a:rPr lang="en-US" sz="1800" dirty="0"/>
              <a:t>Name: </a:t>
            </a:r>
            <a:r>
              <a:rPr lang="en-US" sz="1800" b="1" dirty="0">
                <a:solidFill>
                  <a:schemeClr val="accent2"/>
                </a:solidFill>
              </a:rPr>
              <a:t>Paige Lindbloom</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Secondary Trauma Amongst Medical Professionals at Children’s Hospital Colorado</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Evaluation Project</a:t>
            </a:r>
            <a:endParaRPr lang="en-US" sz="1800" b="1" dirty="0">
              <a:solidFill>
                <a:schemeClr val="accent2"/>
              </a:solidFill>
              <a:cs typeface="Arial"/>
            </a:endParaRPr>
          </a:p>
          <a:p>
            <a:pPr>
              <a:lnSpc>
                <a:spcPct val="100000"/>
              </a:lnSpc>
            </a:pPr>
            <a:r>
              <a:rPr lang="en-US" sz="1800" b="1" i="0" dirty="0">
                <a:effectLst/>
              </a:rPr>
              <a:t>While patient care is a priority for CHCO, so should the mental well-being of their staff members. Whether due to hearing a patient’s story or being an active part of it during their stay, medical professionals have a high chance of experiencing Secondary Trauma throughout the duration of their career. Without proper interventions staff can become burnt out, passionless, and unmotivated to continue their work during an already challenging staffing time for many medical facilities. By creating a secondary trauma survey and subsequential resource packet, the goal was to not only hear concerns from staff regarding their mental health but also to learn how leadership can best support them as they attempt to process the traumas they have and continue to experience. I have been able to share my findings with senior leadership at CHCO, hopefully creating change and recognition of the challenges that may be made less impactful due to the honesty of the survey's respondents.</a:t>
            </a:r>
            <a:endParaRPr lang="en-US" sz="1800" b="1" dirty="0">
              <a:cs typeface="Arial"/>
            </a:endParaRPr>
          </a:p>
        </p:txBody>
      </p:sp>
    </p:spTree>
    <p:extLst>
      <p:ext uri="{BB962C8B-B14F-4D97-AF65-F5344CB8AC3E}">
        <p14:creationId xmlns:p14="http://schemas.microsoft.com/office/powerpoint/2010/main" val="65324863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Anna Boehm</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An Analysis of Unhoused Patient’s Bounce backs to the Emergency Department After Referrals to Homeless Shelters</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Evaluation Project</a:t>
            </a:r>
            <a:endParaRPr lang="en-US" sz="1800" b="1" dirty="0">
              <a:solidFill>
                <a:schemeClr val="accent2"/>
              </a:solidFill>
              <a:cs typeface="Arial"/>
            </a:endParaRPr>
          </a:p>
          <a:p>
            <a:pPr>
              <a:lnSpc>
                <a:spcPct val="100000"/>
              </a:lnSpc>
            </a:pPr>
            <a:r>
              <a:rPr lang="en-US" sz="1800" b="1" i="0" dirty="0">
                <a:effectLst/>
              </a:rPr>
              <a:t>I loved the opportunity to look at the experiences of those that are not normally represented in research and to hopefully fill a small gap in the research for my agency</a:t>
            </a:r>
            <a:endParaRPr lang="en-US" sz="1800" b="1" dirty="0">
              <a:cs typeface="Arial"/>
            </a:endParaRPr>
          </a:p>
        </p:txBody>
      </p:sp>
    </p:spTree>
    <p:extLst>
      <p:ext uri="{BB962C8B-B14F-4D97-AF65-F5344CB8AC3E}">
        <p14:creationId xmlns:p14="http://schemas.microsoft.com/office/powerpoint/2010/main" val="410700489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Savanna Hughes</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Mindfulness Curriculum</a:t>
            </a:r>
            <a:endParaRPr lang="en-US" sz="1800" b="1" dirty="0">
              <a:solidFill>
                <a:schemeClr val="accent2"/>
              </a:solidFill>
              <a:cs typeface="Arial"/>
            </a:endParaRPr>
          </a:p>
          <a:p>
            <a:pPr>
              <a:lnSpc>
                <a:spcPct val="100000"/>
              </a:lnSpc>
            </a:pPr>
            <a:r>
              <a:rPr lang="en-US" sz="1800" dirty="0"/>
              <a:t>Type: </a:t>
            </a:r>
            <a:r>
              <a:rPr lang="en-US" sz="1800" b="1" dirty="0">
                <a:solidFill>
                  <a:schemeClr val="accent2"/>
                </a:solidFill>
              </a:rPr>
              <a:t>Curriculum </a:t>
            </a:r>
            <a:endParaRPr lang="en-US" sz="1800" b="1" dirty="0">
              <a:solidFill>
                <a:schemeClr val="accent2"/>
              </a:solidFill>
              <a:cs typeface="Arial"/>
            </a:endParaRPr>
          </a:p>
          <a:p>
            <a:pPr>
              <a:lnSpc>
                <a:spcPct val="100000"/>
              </a:lnSpc>
            </a:pPr>
            <a:r>
              <a:rPr lang="en-US" sz="1800" b="1" i="0" dirty="0">
                <a:effectLst/>
              </a:rPr>
              <a:t>This was the first group curriculum that I developed and facilitated from start to finish. I am excited to make the necessary changes to implement the curriculum for future students</a:t>
            </a:r>
            <a:endParaRPr lang="en-US" sz="1800" b="1" dirty="0">
              <a:cs typeface="Arial"/>
            </a:endParaRPr>
          </a:p>
        </p:txBody>
      </p:sp>
    </p:spTree>
    <p:extLst>
      <p:ext uri="{BB962C8B-B14F-4D97-AF65-F5344CB8AC3E}">
        <p14:creationId xmlns:p14="http://schemas.microsoft.com/office/powerpoint/2010/main" val="200289799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89E70-D432-4251-A7C8-AA4767B15F28}"/>
              </a:ext>
            </a:extLst>
          </p:cNvPr>
          <p:cNvSpPr>
            <a:spLocks noGrp="1"/>
          </p:cNvSpPr>
          <p:nvPr>
            <p:ph type="title"/>
          </p:nvPr>
        </p:nvSpPr>
        <p:spPr/>
        <p:txBody>
          <a:bodyPr/>
          <a:lstStyle/>
          <a:p>
            <a:pPr algn="ctr"/>
            <a:r>
              <a:rPr lang="en-US"/>
              <a:t>Capstone Project Recognition</a:t>
            </a:r>
          </a:p>
        </p:txBody>
      </p:sp>
      <p:sp>
        <p:nvSpPr>
          <p:cNvPr id="5" name="Content Placeholder 4">
            <a:extLst>
              <a:ext uri="{FF2B5EF4-FFF2-40B4-BE49-F238E27FC236}">
                <a16:creationId xmlns:a16="http://schemas.microsoft.com/office/drawing/2014/main" id="{27D3AB8E-840B-4821-B386-5D34A2A0CA85}"/>
              </a:ext>
            </a:extLst>
          </p:cNvPr>
          <p:cNvSpPr>
            <a:spLocks noGrp="1"/>
          </p:cNvSpPr>
          <p:nvPr>
            <p:ph idx="1"/>
          </p:nvPr>
        </p:nvSpPr>
        <p:spPr/>
        <p:txBody>
          <a:bodyPr vert="horz" lIns="91440" tIns="45720" rIns="91440" bIns="45720" rtlCol="0" anchor="t">
            <a:normAutofit/>
          </a:bodyPr>
          <a:lstStyle/>
          <a:p>
            <a:pPr>
              <a:lnSpc>
                <a:spcPct val="100000"/>
              </a:lnSpc>
            </a:pPr>
            <a:r>
              <a:rPr lang="en-US" sz="1800" dirty="0"/>
              <a:t>Name: </a:t>
            </a:r>
            <a:r>
              <a:rPr lang="en-US" sz="1800" b="1" dirty="0">
                <a:solidFill>
                  <a:schemeClr val="accent2"/>
                </a:solidFill>
              </a:rPr>
              <a:t>Talia Karu Katz</a:t>
            </a:r>
            <a:endParaRPr lang="en-US" sz="1800" b="1" dirty="0">
              <a:solidFill>
                <a:schemeClr val="accent2"/>
              </a:solidFill>
              <a:cs typeface="Arial"/>
            </a:endParaRPr>
          </a:p>
          <a:p>
            <a:pPr>
              <a:lnSpc>
                <a:spcPct val="100000"/>
              </a:lnSpc>
            </a:pPr>
            <a:r>
              <a:rPr lang="en-US" sz="1800" dirty="0"/>
              <a:t>Title: </a:t>
            </a:r>
            <a:r>
              <a:rPr lang="en-US" sz="1800" b="1" dirty="0">
                <a:solidFill>
                  <a:schemeClr val="accent2"/>
                </a:solidFill>
              </a:rPr>
              <a:t>Studying the Impact of Mindfulness on Anxiety and Loneliness in Older Adults</a:t>
            </a:r>
            <a:endParaRPr lang="en-US" sz="1800" b="1" dirty="0">
              <a:solidFill>
                <a:schemeClr val="accent2"/>
              </a:solidFill>
              <a:cs typeface="Arial"/>
            </a:endParaRPr>
          </a:p>
          <a:p>
            <a:pPr>
              <a:lnSpc>
                <a:spcPct val="100000"/>
              </a:lnSpc>
            </a:pPr>
            <a:r>
              <a:rPr lang="en-US" sz="1800" dirty="0"/>
              <a:t>Type:</a:t>
            </a:r>
            <a:r>
              <a:rPr lang="en-US" sz="1800" b="1" dirty="0"/>
              <a:t> </a:t>
            </a:r>
            <a:r>
              <a:rPr lang="en-US" sz="1800" b="1" dirty="0">
                <a:solidFill>
                  <a:schemeClr val="accent2"/>
                </a:solidFill>
              </a:rPr>
              <a:t>Evaluation Project</a:t>
            </a:r>
            <a:endParaRPr lang="en-US" sz="1800" b="1" dirty="0">
              <a:solidFill>
                <a:schemeClr val="accent2"/>
              </a:solidFill>
              <a:cs typeface="Arial"/>
            </a:endParaRPr>
          </a:p>
          <a:p>
            <a:pPr>
              <a:lnSpc>
                <a:spcPct val="100000"/>
              </a:lnSpc>
            </a:pPr>
            <a:r>
              <a:rPr lang="en-US" sz="1800" b="1" i="0" dirty="0">
                <a:effectLst/>
                <a:ea typeface="Roboto"/>
                <a:cs typeface="Roboto"/>
              </a:rPr>
              <a:t>The agency had over 100 interested participants for the mindfulness class, and this project spurred the creation of other mindfulness classes in the Denver One Medical Seniors market! It showed a great hunger for mindfulness among the agency’s older adult population.</a:t>
            </a:r>
            <a:r>
              <a:rPr lang="en-US" sz="1800" b="1" dirty="0">
                <a:ea typeface="Roboto"/>
                <a:cs typeface="Roboto"/>
              </a:rPr>
              <a:t> </a:t>
            </a:r>
            <a:endParaRPr lang="en-US" sz="1800" b="1" dirty="0"/>
          </a:p>
        </p:txBody>
      </p:sp>
    </p:spTree>
    <p:extLst>
      <p:ext uri="{BB962C8B-B14F-4D97-AF65-F5344CB8AC3E}">
        <p14:creationId xmlns:p14="http://schemas.microsoft.com/office/powerpoint/2010/main" val="270710676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theme/theme1.xml><?xml version="1.0" encoding="utf-8"?>
<a:theme xmlns:a="http://schemas.openxmlformats.org/drawingml/2006/main" name="Office Theme">
  <a:themeElements>
    <a:clrScheme name="MSU Denver Color Palette">
      <a:dk1>
        <a:srgbClr val="00457C"/>
      </a:dk1>
      <a:lt1>
        <a:sysClr val="window" lastClr="FFFFFF"/>
      </a:lt1>
      <a:dk2>
        <a:srgbClr val="00457C"/>
      </a:dk2>
      <a:lt2>
        <a:srgbClr val="E7E6E6"/>
      </a:lt2>
      <a:accent1>
        <a:srgbClr val="508FCC"/>
      </a:accent1>
      <a:accent2>
        <a:srgbClr val="D11242"/>
      </a:accent2>
      <a:accent3>
        <a:srgbClr val="B3B5B7"/>
      </a:accent3>
      <a:accent4>
        <a:srgbClr val="6D6E70"/>
      </a:accent4>
      <a:accent5>
        <a:srgbClr val="00457C"/>
      </a:accent5>
      <a:accent6>
        <a:srgbClr val="0C0C0C"/>
      </a:accent6>
      <a:hlink>
        <a:srgbClr val="508FCC"/>
      </a:hlink>
      <a:folHlink>
        <a:srgbClr val="D1124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417ac21-5644-4bca-9a6c-b66ee6703ac0">
      <Terms xmlns="http://schemas.microsoft.com/office/infopath/2007/PartnerControls"/>
    </lcf76f155ced4ddcb4097134ff3c332f>
    <TaxCatchAll xmlns="a043566a-b185-46a4-83dc-b475442fdbb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24DD20803D16D409337D2FBB6248F16" ma:contentTypeVersion="13" ma:contentTypeDescription="Create a new document." ma:contentTypeScope="" ma:versionID="e411af8fa4cd64d8a50d311f5c9858ed">
  <xsd:schema xmlns:xsd="http://www.w3.org/2001/XMLSchema" xmlns:xs="http://www.w3.org/2001/XMLSchema" xmlns:p="http://schemas.microsoft.com/office/2006/metadata/properties" xmlns:ns2="6417ac21-5644-4bca-9a6c-b66ee6703ac0" xmlns:ns3="a043566a-b185-46a4-83dc-b475442fdbb3" targetNamespace="http://schemas.microsoft.com/office/2006/metadata/properties" ma:root="true" ma:fieldsID="7500e6e87f21430849565f509101457b" ns2:_="" ns3:_="">
    <xsd:import namespace="6417ac21-5644-4bca-9a6c-b66ee6703ac0"/>
    <xsd:import namespace="a043566a-b185-46a4-83dc-b475442fdbb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17ac21-5644-4bca-9a6c-b66ee6703a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23401fd-4171-4ebb-b21f-c984330e7b5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43566a-b185-46a4-83dc-b475442fdbb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a56dae0-2015-4725-b1bc-6e25a3316e10}" ma:internalName="TaxCatchAll" ma:showField="CatchAllData" ma:web="a043566a-b185-46a4-83dc-b475442fdbb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1E77DD-ECE0-4755-8739-B07746CC95F7}">
  <ds:schemaRefs>
    <ds:schemaRef ds:uri="46524f8b-2186-4769-91a3-e2dc4b2df958"/>
    <ds:schemaRef ds:uri="6417ac21-5644-4bca-9a6c-b66ee6703ac0"/>
    <ds:schemaRef ds:uri="98e0f6b7-16da-4c58-ae45-e5338def441a"/>
    <ds:schemaRef ds:uri="a043566a-b185-46a4-83dc-b475442fdbb3"/>
    <ds:schemaRef ds:uri="a34b71f8-b635-468e-a4fa-cff4ff42b9db"/>
    <ds:schemaRef ds:uri="bfa0ec50-6e55-4e99-9d4f-23f28382cf30"/>
    <ds:schemaRef ds:uri="f3b71aa4-e32c-4032-938e-1440ab7e5b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60836AA-9BB3-49D6-8EE2-4DAFB375424D}">
  <ds:schemaRefs>
    <ds:schemaRef ds:uri="6417ac21-5644-4bca-9a6c-b66ee6703ac0"/>
    <ds:schemaRef ds:uri="a043566a-b185-46a4-83dc-b475442fdbb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12EEF44-0359-43B5-AF4C-B3B2EE9A65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TotalTime>
  <Words>3595</Words>
  <Application>Microsoft Office PowerPoint</Application>
  <PresentationFormat>Widescreen</PresentationFormat>
  <Paragraphs>237</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Roboto</vt:lpstr>
      <vt:lpstr>Office Theme</vt:lpstr>
      <vt:lpstr>Master of Social Work Pinning &amp; Hooding Ceremony</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lpstr>Capstone Project Recognition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Caston, Cheryl</dc:creator>
  <cp:lastModifiedBy>Caitlin Plamp</cp:lastModifiedBy>
  <cp:revision>2</cp:revision>
  <cp:lastPrinted>2022-06-23T16:01:45Z</cp:lastPrinted>
  <dcterms:created xsi:type="dcterms:W3CDTF">2022-06-08T18:24:12Z</dcterms:created>
  <dcterms:modified xsi:type="dcterms:W3CDTF">2023-05-31T15:15:58Z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0x010100924DD20803D16D409337D2FBB6248F16</vt:lpwstr>
  </property>
  <property fmtid="{D5CDD505-2E9C-101B-9397-08002B2CF9AE}" pid="3" name="MediaServiceImageTags">
    <vt:lpwstr/>
  </property>
</Properties>
</file>