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4"/>
    <p:sldMasterId id="2147483788" r:id="rId5"/>
    <p:sldMasterId id="2147483648" r:id="rId6"/>
  </p:sldMasterIdLst>
  <p:notesMasterIdLst>
    <p:notesMasterId r:id="rId105"/>
  </p:notesMasterIdLst>
  <p:sldIdLst>
    <p:sldId id="262" r:id="rId7"/>
    <p:sldId id="314" r:id="rId8"/>
    <p:sldId id="315" r:id="rId9"/>
    <p:sldId id="316" r:id="rId10"/>
    <p:sldId id="317" r:id="rId11"/>
    <p:sldId id="377" r:id="rId12"/>
    <p:sldId id="319" r:id="rId13"/>
    <p:sldId id="320" r:id="rId14"/>
    <p:sldId id="321" r:id="rId15"/>
    <p:sldId id="322" r:id="rId16"/>
    <p:sldId id="323" r:id="rId17"/>
    <p:sldId id="324" r:id="rId18"/>
    <p:sldId id="325" r:id="rId19"/>
    <p:sldId id="403" r:id="rId20"/>
    <p:sldId id="327" r:id="rId21"/>
    <p:sldId id="328" r:id="rId22"/>
    <p:sldId id="329" r:id="rId23"/>
    <p:sldId id="330" r:id="rId24"/>
    <p:sldId id="331"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404"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34" r:id="rId99"/>
    <p:sldId id="435" r:id="rId100"/>
    <p:sldId id="436" r:id="rId101"/>
    <p:sldId id="437" r:id="rId102"/>
    <p:sldId id="438" r:id="rId103"/>
    <p:sldId id="439"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viewProps" Target="view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theme" Target="theme/theme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microsoft.com/office/2016/11/relationships/changesInfo" Target="changesInfos/changesInfo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Plamp" userId="0d7a6564-e5b7-4ed5-b400-50b891bc508d" providerId="ADAL" clId="{04F3AAB0-B68A-4CDF-9725-0D19AF012B55}"/>
    <pc:docChg chg="delSld delMainMaster">
      <pc:chgData name="Caitlin Plamp" userId="0d7a6564-e5b7-4ed5-b400-50b891bc508d" providerId="ADAL" clId="{04F3AAB0-B68A-4CDF-9725-0D19AF012B55}" dt="2023-05-31T15:18:26.334" v="14" actId="47"/>
      <pc:docMkLst>
        <pc:docMk/>
      </pc:docMkLst>
      <pc:sldChg chg="del">
        <pc:chgData name="Caitlin Plamp" userId="0d7a6564-e5b7-4ed5-b400-50b891bc508d" providerId="ADAL" clId="{04F3AAB0-B68A-4CDF-9725-0D19AF012B55}" dt="2023-05-31T15:17:42.458" v="0" actId="47"/>
        <pc:sldMkLst>
          <pc:docMk/>
          <pc:sldMk cId="2047125461" sldId="313"/>
        </pc:sldMkLst>
      </pc:sldChg>
      <pc:sldChg chg="del">
        <pc:chgData name="Caitlin Plamp" userId="0d7a6564-e5b7-4ed5-b400-50b891bc508d" providerId="ADAL" clId="{04F3AAB0-B68A-4CDF-9725-0D19AF012B55}" dt="2023-05-31T15:17:45.861" v="1" actId="47"/>
        <pc:sldMkLst>
          <pc:docMk/>
          <pc:sldMk cId="2156864050" sldId="378"/>
        </pc:sldMkLst>
      </pc:sldChg>
      <pc:sldChg chg="del">
        <pc:chgData name="Caitlin Plamp" userId="0d7a6564-e5b7-4ed5-b400-50b891bc508d" providerId="ADAL" clId="{04F3AAB0-B68A-4CDF-9725-0D19AF012B55}" dt="2023-05-31T15:17:42.458" v="0" actId="47"/>
        <pc:sldMkLst>
          <pc:docMk/>
          <pc:sldMk cId="4107381907" sldId="379"/>
        </pc:sldMkLst>
      </pc:sldChg>
      <pc:sldChg chg="del">
        <pc:chgData name="Caitlin Plamp" userId="0d7a6564-e5b7-4ed5-b400-50b891bc508d" providerId="ADAL" clId="{04F3AAB0-B68A-4CDF-9725-0D19AF012B55}" dt="2023-05-31T15:17:48.903" v="2" actId="47"/>
        <pc:sldMkLst>
          <pc:docMk/>
          <pc:sldMk cId="3232281863" sldId="380"/>
        </pc:sldMkLst>
      </pc:sldChg>
      <pc:sldChg chg="del">
        <pc:chgData name="Caitlin Plamp" userId="0d7a6564-e5b7-4ed5-b400-50b891bc508d" providerId="ADAL" clId="{04F3AAB0-B68A-4CDF-9725-0D19AF012B55}" dt="2023-05-31T15:17:48.903" v="2" actId="47"/>
        <pc:sldMkLst>
          <pc:docMk/>
          <pc:sldMk cId="2666437109" sldId="381"/>
        </pc:sldMkLst>
      </pc:sldChg>
      <pc:sldChg chg="del">
        <pc:chgData name="Caitlin Plamp" userId="0d7a6564-e5b7-4ed5-b400-50b891bc508d" providerId="ADAL" clId="{04F3AAB0-B68A-4CDF-9725-0D19AF012B55}" dt="2023-05-31T15:17:45.861" v="1" actId="47"/>
        <pc:sldMkLst>
          <pc:docMk/>
          <pc:sldMk cId="4230129295" sldId="382"/>
        </pc:sldMkLst>
      </pc:sldChg>
      <pc:sldChg chg="del">
        <pc:chgData name="Caitlin Plamp" userId="0d7a6564-e5b7-4ed5-b400-50b891bc508d" providerId="ADAL" clId="{04F3AAB0-B68A-4CDF-9725-0D19AF012B55}" dt="2023-05-31T15:17:45.861" v="1" actId="47"/>
        <pc:sldMkLst>
          <pc:docMk/>
          <pc:sldMk cId="2519958591" sldId="383"/>
        </pc:sldMkLst>
      </pc:sldChg>
      <pc:sldChg chg="del">
        <pc:chgData name="Caitlin Plamp" userId="0d7a6564-e5b7-4ed5-b400-50b891bc508d" providerId="ADAL" clId="{04F3AAB0-B68A-4CDF-9725-0D19AF012B55}" dt="2023-05-31T15:17:48.903" v="2" actId="47"/>
        <pc:sldMkLst>
          <pc:docMk/>
          <pc:sldMk cId="2686382856" sldId="384"/>
        </pc:sldMkLst>
      </pc:sldChg>
      <pc:sldChg chg="del">
        <pc:chgData name="Caitlin Plamp" userId="0d7a6564-e5b7-4ed5-b400-50b891bc508d" providerId="ADAL" clId="{04F3AAB0-B68A-4CDF-9725-0D19AF012B55}" dt="2023-05-31T15:17:51.928" v="3" actId="47"/>
        <pc:sldMkLst>
          <pc:docMk/>
          <pc:sldMk cId="2160472590" sldId="385"/>
        </pc:sldMkLst>
      </pc:sldChg>
      <pc:sldChg chg="del">
        <pc:chgData name="Caitlin Plamp" userId="0d7a6564-e5b7-4ed5-b400-50b891bc508d" providerId="ADAL" clId="{04F3AAB0-B68A-4CDF-9725-0D19AF012B55}" dt="2023-05-31T15:17:51.928" v="3" actId="47"/>
        <pc:sldMkLst>
          <pc:docMk/>
          <pc:sldMk cId="3183616667" sldId="386"/>
        </pc:sldMkLst>
      </pc:sldChg>
      <pc:sldChg chg="del">
        <pc:chgData name="Caitlin Plamp" userId="0d7a6564-e5b7-4ed5-b400-50b891bc508d" providerId="ADAL" clId="{04F3AAB0-B68A-4CDF-9725-0D19AF012B55}" dt="2023-05-31T15:17:51.928" v="3" actId="47"/>
        <pc:sldMkLst>
          <pc:docMk/>
          <pc:sldMk cId="3674404281" sldId="387"/>
        </pc:sldMkLst>
      </pc:sldChg>
      <pc:sldChg chg="del">
        <pc:chgData name="Caitlin Plamp" userId="0d7a6564-e5b7-4ed5-b400-50b891bc508d" providerId="ADAL" clId="{04F3AAB0-B68A-4CDF-9725-0D19AF012B55}" dt="2023-05-31T15:17:54.893" v="4" actId="47"/>
        <pc:sldMkLst>
          <pc:docMk/>
          <pc:sldMk cId="2943711982" sldId="388"/>
        </pc:sldMkLst>
      </pc:sldChg>
      <pc:sldChg chg="del">
        <pc:chgData name="Caitlin Plamp" userId="0d7a6564-e5b7-4ed5-b400-50b891bc508d" providerId="ADAL" clId="{04F3AAB0-B68A-4CDF-9725-0D19AF012B55}" dt="2023-05-31T15:17:54.893" v="4" actId="47"/>
        <pc:sldMkLst>
          <pc:docMk/>
          <pc:sldMk cId="94851319" sldId="389"/>
        </pc:sldMkLst>
      </pc:sldChg>
      <pc:sldChg chg="del">
        <pc:chgData name="Caitlin Plamp" userId="0d7a6564-e5b7-4ed5-b400-50b891bc508d" providerId="ADAL" clId="{04F3AAB0-B68A-4CDF-9725-0D19AF012B55}" dt="2023-05-31T15:17:54.893" v="4" actId="47"/>
        <pc:sldMkLst>
          <pc:docMk/>
          <pc:sldMk cId="3640025521" sldId="390"/>
        </pc:sldMkLst>
      </pc:sldChg>
      <pc:sldChg chg="del">
        <pc:chgData name="Caitlin Plamp" userId="0d7a6564-e5b7-4ed5-b400-50b891bc508d" providerId="ADAL" clId="{04F3AAB0-B68A-4CDF-9725-0D19AF012B55}" dt="2023-05-31T15:17:58.002" v="5" actId="47"/>
        <pc:sldMkLst>
          <pc:docMk/>
          <pc:sldMk cId="2244636703" sldId="391"/>
        </pc:sldMkLst>
      </pc:sldChg>
      <pc:sldChg chg="del">
        <pc:chgData name="Caitlin Plamp" userId="0d7a6564-e5b7-4ed5-b400-50b891bc508d" providerId="ADAL" clId="{04F3AAB0-B68A-4CDF-9725-0D19AF012B55}" dt="2023-05-31T15:17:58.002" v="5" actId="47"/>
        <pc:sldMkLst>
          <pc:docMk/>
          <pc:sldMk cId="45769239" sldId="392"/>
        </pc:sldMkLst>
      </pc:sldChg>
      <pc:sldChg chg="del">
        <pc:chgData name="Caitlin Plamp" userId="0d7a6564-e5b7-4ed5-b400-50b891bc508d" providerId="ADAL" clId="{04F3AAB0-B68A-4CDF-9725-0D19AF012B55}" dt="2023-05-31T15:17:58.002" v="5" actId="47"/>
        <pc:sldMkLst>
          <pc:docMk/>
          <pc:sldMk cId="1366094944" sldId="393"/>
        </pc:sldMkLst>
      </pc:sldChg>
      <pc:sldChg chg="del">
        <pc:chgData name="Caitlin Plamp" userId="0d7a6564-e5b7-4ed5-b400-50b891bc508d" providerId="ADAL" clId="{04F3AAB0-B68A-4CDF-9725-0D19AF012B55}" dt="2023-05-31T15:18:01.532" v="6" actId="47"/>
        <pc:sldMkLst>
          <pc:docMk/>
          <pc:sldMk cId="1294851487" sldId="394"/>
        </pc:sldMkLst>
      </pc:sldChg>
      <pc:sldChg chg="del">
        <pc:chgData name="Caitlin Plamp" userId="0d7a6564-e5b7-4ed5-b400-50b891bc508d" providerId="ADAL" clId="{04F3AAB0-B68A-4CDF-9725-0D19AF012B55}" dt="2023-05-31T15:18:01.532" v="6" actId="47"/>
        <pc:sldMkLst>
          <pc:docMk/>
          <pc:sldMk cId="2519325677" sldId="395"/>
        </pc:sldMkLst>
      </pc:sldChg>
      <pc:sldChg chg="del">
        <pc:chgData name="Caitlin Plamp" userId="0d7a6564-e5b7-4ed5-b400-50b891bc508d" providerId="ADAL" clId="{04F3AAB0-B68A-4CDF-9725-0D19AF012B55}" dt="2023-05-31T15:18:01.532" v="6" actId="47"/>
        <pc:sldMkLst>
          <pc:docMk/>
          <pc:sldMk cId="2308009012" sldId="396"/>
        </pc:sldMkLst>
      </pc:sldChg>
      <pc:sldChg chg="del">
        <pc:chgData name="Caitlin Plamp" userId="0d7a6564-e5b7-4ed5-b400-50b891bc508d" providerId="ADAL" clId="{04F3AAB0-B68A-4CDF-9725-0D19AF012B55}" dt="2023-05-31T15:18:04.901" v="7" actId="47"/>
        <pc:sldMkLst>
          <pc:docMk/>
          <pc:sldMk cId="2284338007" sldId="397"/>
        </pc:sldMkLst>
      </pc:sldChg>
      <pc:sldChg chg="del">
        <pc:chgData name="Caitlin Plamp" userId="0d7a6564-e5b7-4ed5-b400-50b891bc508d" providerId="ADAL" clId="{04F3AAB0-B68A-4CDF-9725-0D19AF012B55}" dt="2023-05-31T15:18:04.901" v="7" actId="47"/>
        <pc:sldMkLst>
          <pc:docMk/>
          <pc:sldMk cId="4166608798" sldId="398"/>
        </pc:sldMkLst>
      </pc:sldChg>
      <pc:sldChg chg="del">
        <pc:chgData name="Caitlin Plamp" userId="0d7a6564-e5b7-4ed5-b400-50b891bc508d" providerId="ADAL" clId="{04F3AAB0-B68A-4CDF-9725-0D19AF012B55}" dt="2023-05-31T15:18:04.901" v="7" actId="47"/>
        <pc:sldMkLst>
          <pc:docMk/>
          <pc:sldMk cId="3260729312" sldId="399"/>
        </pc:sldMkLst>
      </pc:sldChg>
      <pc:sldChg chg="del">
        <pc:chgData name="Caitlin Plamp" userId="0d7a6564-e5b7-4ed5-b400-50b891bc508d" providerId="ADAL" clId="{04F3AAB0-B68A-4CDF-9725-0D19AF012B55}" dt="2023-05-31T15:18:07.750" v="8" actId="47"/>
        <pc:sldMkLst>
          <pc:docMk/>
          <pc:sldMk cId="3988354236" sldId="400"/>
        </pc:sldMkLst>
      </pc:sldChg>
      <pc:sldChg chg="del">
        <pc:chgData name="Caitlin Plamp" userId="0d7a6564-e5b7-4ed5-b400-50b891bc508d" providerId="ADAL" clId="{04F3AAB0-B68A-4CDF-9725-0D19AF012B55}" dt="2023-05-31T15:18:07.750" v="8" actId="47"/>
        <pc:sldMkLst>
          <pc:docMk/>
          <pc:sldMk cId="1066343727" sldId="401"/>
        </pc:sldMkLst>
      </pc:sldChg>
      <pc:sldChg chg="del">
        <pc:chgData name="Caitlin Plamp" userId="0d7a6564-e5b7-4ed5-b400-50b891bc508d" providerId="ADAL" clId="{04F3AAB0-B68A-4CDF-9725-0D19AF012B55}" dt="2023-05-31T15:18:07.750" v="8" actId="47"/>
        <pc:sldMkLst>
          <pc:docMk/>
          <pc:sldMk cId="251349764" sldId="402"/>
        </pc:sldMkLst>
      </pc:sldChg>
      <pc:sldChg chg="del">
        <pc:chgData name="Caitlin Plamp" userId="0d7a6564-e5b7-4ed5-b400-50b891bc508d" providerId="ADAL" clId="{04F3AAB0-B68A-4CDF-9725-0D19AF012B55}" dt="2023-05-31T15:18:10.854" v="9" actId="47"/>
        <pc:sldMkLst>
          <pc:docMk/>
          <pc:sldMk cId="991250509" sldId="440"/>
        </pc:sldMkLst>
      </pc:sldChg>
      <pc:sldChg chg="del">
        <pc:chgData name="Caitlin Plamp" userId="0d7a6564-e5b7-4ed5-b400-50b891bc508d" providerId="ADAL" clId="{04F3AAB0-B68A-4CDF-9725-0D19AF012B55}" dt="2023-05-31T15:18:10.854" v="9" actId="47"/>
        <pc:sldMkLst>
          <pc:docMk/>
          <pc:sldMk cId="683060100" sldId="441"/>
        </pc:sldMkLst>
      </pc:sldChg>
      <pc:sldChg chg="del">
        <pc:chgData name="Caitlin Plamp" userId="0d7a6564-e5b7-4ed5-b400-50b891bc508d" providerId="ADAL" clId="{04F3AAB0-B68A-4CDF-9725-0D19AF012B55}" dt="2023-05-31T15:18:10.854" v="9" actId="47"/>
        <pc:sldMkLst>
          <pc:docMk/>
          <pc:sldMk cId="3546129459" sldId="442"/>
        </pc:sldMkLst>
      </pc:sldChg>
      <pc:sldChg chg="del">
        <pc:chgData name="Caitlin Plamp" userId="0d7a6564-e5b7-4ed5-b400-50b891bc508d" providerId="ADAL" clId="{04F3AAB0-B68A-4CDF-9725-0D19AF012B55}" dt="2023-05-31T15:18:13.947" v="10" actId="47"/>
        <pc:sldMkLst>
          <pc:docMk/>
          <pc:sldMk cId="884254408" sldId="443"/>
        </pc:sldMkLst>
      </pc:sldChg>
      <pc:sldChg chg="del">
        <pc:chgData name="Caitlin Plamp" userId="0d7a6564-e5b7-4ed5-b400-50b891bc508d" providerId="ADAL" clId="{04F3AAB0-B68A-4CDF-9725-0D19AF012B55}" dt="2023-05-31T15:18:13.947" v="10" actId="47"/>
        <pc:sldMkLst>
          <pc:docMk/>
          <pc:sldMk cId="1191790030" sldId="444"/>
        </pc:sldMkLst>
      </pc:sldChg>
      <pc:sldChg chg="del">
        <pc:chgData name="Caitlin Plamp" userId="0d7a6564-e5b7-4ed5-b400-50b891bc508d" providerId="ADAL" clId="{04F3AAB0-B68A-4CDF-9725-0D19AF012B55}" dt="2023-05-31T15:18:13.947" v="10" actId="47"/>
        <pc:sldMkLst>
          <pc:docMk/>
          <pc:sldMk cId="2592869503" sldId="445"/>
        </pc:sldMkLst>
      </pc:sldChg>
      <pc:sldChg chg="del">
        <pc:chgData name="Caitlin Plamp" userId="0d7a6564-e5b7-4ed5-b400-50b891bc508d" providerId="ADAL" clId="{04F3AAB0-B68A-4CDF-9725-0D19AF012B55}" dt="2023-05-31T15:18:17.381" v="11" actId="47"/>
        <pc:sldMkLst>
          <pc:docMk/>
          <pc:sldMk cId="3706855672" sldId="446"/>
        </pc:sldMkLst>
      </pc:sldChg>
      <pc:sldChg chg="del">
        <pc:chgData name="Caitlin Plamp" userId="0d7a6564-e5b7-4ed5-b400-50b891bc508d" providerId="ADAL" clId="{04F3AAB0-B68A-4CDF-9725-0D19AF012B55}" dt="2023-05-31T15:18:17.381" v="11" actId="47"/>
        <pc:sldMkLst>
          <pc:docMk/>
          <pc:sldMk cId="1442541978" sldId="447"/>
        </pc:sldMkLst>
      </pc:sldChg>
      <pc:sldChg chg="del">
        <pc:chgData name="Caitlin Plamp" userId="0d7a6564-e5b7-4ed5-b400-50b891bc508d" providerId="ADAL" clId="{04F3AAB0-B68A-4CDF-9725-0D19AF012B55}" dt="2023-05-31T15:18:17.381" v="11" actId="47"/>
        <pc:sldMkLst>
          <pc:docMk/>
          <pc:sldMk cId="1746470123" sldId="448"/>
        </pc:sldMkLst>
      </pc:sldChg>
      <pc:sldChg chg="del">
        <pc:chgData name="Caitlin Plamp" userId="0d7a6564-e5b7-4ed5-b400-50b891bc508d" providerId="ADAL" clId="{04F3AAB0-B68A-4CDF-9725-0D19AF012B55}" dt="2023-05-31T15:18:20.092" v="12" actId="47"/>
        <pc:sldMkLst>
          <pc:docMk/>
          <pc:sldMk cId="3568762905" sldId="449"/>
        </pc:sldMkLst>
      </pc:sldChg>
      <pc:sldChg chg="del">
        <pc:chgData name="Caitlin Plamp" userId="0d7a6564-e5b7-4ed5-b400-50b891bc508d" providerId="ADAL" clId="{04F3AAB0-B68A-4CDF-9725-0D19AF012B55}" dt="2023-05-31T15:18:20.092" v="12" actId="47"/>
        <pc:sldMkLst>
          <pc:docMk/>
          <pc:sldMk cId="2098837722" sldId="450"/>
        </pc:sldMkLst>
      </pc:sldChg>
      <pc:sldChg chg="del">
        <pc:chgData name="Caitlin Plamp" userId="0d7a6564-e5b7-4ed5-b400-50b891bc508d" providerId="ADAL" clId="{04F3AAB0-B68A-4CDF-9725-0D19AF012B55}" dt="2023-05-31T15:18:20.092" v="12" actId="47"/>
        <pc:sldMkLst>
          <pc:docMk/>
          <pc:sldMk cId="1464450549" sldId="451"/>
        </pc:sldMkLst>
      </pc:sldChg>
      <pc:sldChg chg="del">
        <pc:chgData name="Caitlin Plamp" userId="0d7a6564-e5b7-4ed5-b400-50b891bc508d" providerId="ADAL" clId="{04F3AAB0-B68A-4CDF-9725-0D19AF012B55}" dt="2023-05-31T15:18:23.434" v="13" actId="47"/>
        <pc:sldMkLst>
          <pc:docMk/>
          <pc:sldMk cId="2525790433" sldId="452"/>
        </pc:sldMkLst>
      </pc:sldChg>
      <pc:sldChg chg="del">
        <pc:chgData name="Caitlin Plamp" userId="0d7a6564-e5b7-4ed5-b400-50b891bc508d" providerId="ADAL" clId="{04F3AAB0-B68A-4CDF-9725-0D19AF012B55}" dt="2023-05-31T15:18:23.434" v="13" actId="47"/>
        <pc:sldMkLst>
          <pc:docMk/>
          <pc:sldMk cId="1577316898" sldId="453"/>
        </pc:sldMkLst>
      </pc:sldChg>
      <pc:sldChg chg="del">
        <pc:chgData name="Caitlin Plamp" userId="0d7a6564-e5b7-4ed5-b400-50b891bc508d" providerId="ADAL" clId="{04F3AAB0-B68A-4CDF-9725-0D19AF012B55}" dt="2023-05-31T15:18:23.434" v="13" actId="47"/>
        <pc:sldMkLst>
          <pc:docMk/>
          <pc:sldMk cId="2270363739" sldId="454"/>
        </pc:sldMkLst>
      </pc:sldChg>
      <pc:sldChg chg="del">
        <pc:chgData name="Caitlin Plamp" userId="0d7a6564-e5b7-4ed5-b400-50b891bc508d" providerId="ADAL" clId="{04F3AAB0-B68A-4CDF-9725-0D19AF012B55}" dt="2023-05-31T15:18:26.334" v="14" actId="47"/>
        <pc:sldMkLst>
          <pc:docMk/>
          <pc:sldMk cId="180094967" sldId="455"/>
        </pc:sldMkLst>
      </pc:sldChg>
      <pc:sldChg chg="del">
        <pc:chgData name="Caitlin Plamp" userId="0d7a6564-e5b7-4ed5-b400-50b891bc508d" providerId="ADAL" clId="{04F3AAB0-B68A-4CDF-9725-0D19AF012B55}" dt="2023-05-31T15:18:26.334" v="14" actId="47"/>
        <pc:sldMkLst>
          <pc:docMk/>
          <pc:sldMk cId="1039805159" sldId="456"/>
        </pc:sldMkLst>
      </pc:sldChg>
      <pc:sldChg chg="del">
        <pc:chgData name="Caitlin Plamp" userId="0d7a6564-e5b7-4ed5-b400-50b891bc508d" providerId="ADAL" clId="{04F3AAB0-B68A-4CDF-9725-0D19AF012B55}" dt="2023-05-31T15:18:26.334" v="14" actId="47"/>
        <pc:sldMkLst>
          <pc:docMk/>
          <pc:sldMk cId="2534523133" sldId="457"/>
        </pc:sldMkLst>
      </pc:sldChg>
      <pc:sldMasterChg chg="del delSldLayout">
        <pc:chgData name="Caitlin Plamp" userId="0d7a6564-e5b7-4ed5-b400-50b891bc508d" providerId="ADAL" clId="{04F3AAB0-B68A-4CDF-9725-0D19AF012B55}" dt="2023-05-31T15:18:26.334" v="14" actId="47"/>
        <pc:sldMasterMkLst>
          <pc:docMk/>
          <pc:sldMasterMk cId="732471912" sldId="2147483793"/>
        </pc:sldMasterMkLst>
        <pc:sldLayoutChg chg="del">
          <pc:chgData name="Caitlin Plamp" userId="0d7a6564-e5b7-4ed5-b400-50b891bc508d" providerId="ADAL" clId="{04F3AAB0-B68A-4CDF-9725-0D19AF012B55}" dt="2023-05-31T15:18:26.334" v="14" actId="47"/>
          <pc:sldLayoutMkLst>
            <pc:docMk/>
            <pc:sldMasterMk cId="732471912" sldId="2147483793"/>
            <pc:sldLayoutMk cId="4033481315" sldId="21474837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80F37-7CCC-4143-A6A9-FDFD298758C7}"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219F0-9EF4-4281-9D4B-27110ACAAFE9}" type="slidenum">
              <a:rPr lang="en-US" smtClean="0"/>
              <a:t>‹#›</a:t>
            </a:fld>
            <a:endParaRPr lang="en-US"/>
          </a:p>
        </p:txBody>
      </p:sp>
    </p:spTree>
    <p:extLst>
      <p:ext uri="{BB962C8B-B14F-4D97-AF65-F5344CB8AC3E}">
        <p14:creationId xmlns:p14="http://schemas.microsoft.com/office/powerpoint/2010/main" val="34542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Slide</a:t>
            </a:r>
          </a:p>
        </p:txBody>
      </p:sp>
      <p:sp>
        <p:nvSpPr>
          <p:cNvPr id="4" name="Slide Number Placeholder 3"/>
          <p:cNvSpPr>
            <a:spLocks noGrp="1"/>
          </p:cNvSpPr>
          <p:nvPr>
            <p:ph type="sldNum" sz="quarter" idx="5"/>
          </p:nvPr>
        </p:nvSpPr>
        <p:spPr/>
        <p:txBody>
          <a:bodyPr/>
          <a:lstStyle/>
          <a:p>
            <a:fld id="{3CDC6B30-96C4-8848-954D-5831F610C7F8}" type="slidenum">
              <a:rPr lang="en-US" smtClean="0"/>
              <a:t>1</a:t>
            </a:fld>
            <a:endParaRPr lang="en-US"/>
          </a:p>
        </p:txBody>
      </p:sp>
    </p:spTree>
    <p:extLst>
      <p:ext uri="{BB962C8B-B14F-4D97-AF65-F5344CB8AC3E}">
        <p14:creationId xmlns:p14="http://schemas.microsoft.com/office/powerpoint/2010/main" val="324755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6B7F-FF7F-4C13-B4B6-386BA3133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BBF38B-862C-4E49-A4A4-2AEC82239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5BA709-7490-450F-A57A-B25EEB1A88A0}"/>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5" name="Footer Placeholder 4">
            <a:extLst>
              <a:ext uri="{FF2B5EF4-FFF2-40B4-BE49-F238E27FC236}">
                <a16:creationId xmlns:a16="http://schemas.microsoft.com/office/drawing/2014/main" id="{2D6A2804-B9D4-4BAD-95F3-EA1F42D5B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E1CE8-9329-45B3-B43F-B0D246A3BC64}"/>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123724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2D95-B257-4366-8521-04E04BB98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C2BFCA-0246-4532-A0B1-870DF23DC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075FD-78AF-488C-9741-2510F1D5E1CA}"/>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5" name="Footer Placeholder 4">
            <a:extLst>
              <a:ext uri="{FF2B5EF4-FFF2-40B4-BE49-F238E27FC236}">
                <a16:creationId xmlns:a16="http://schemas.microsoft.com/office/drawing/2014/main" id="{7BB6232F-44D3-4B60-B3ED-254CC6471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1E5E9-E741-4875-BE5E-ABA42B7C33C7}"/>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139705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6750B-75C6-4A50-A2B2-94993DDEF5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EBCCE-4A73-4595-8F83-E8FA78CC9C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0A59D-30D3-435A-8ACE-CCA25F5FC1FB}"/>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5" name="Footer Placeholder 4">
            <a:extLst>
              <a:ext uri="{FF2B5EF4-FFF2-40B4-BE49-F238E27FC236}">
                <a16:creationId xmlns:a16="http://schemas.microsoft.com/office/drawing/2014/main" id="{825728AC-ED60-496A-885F-0F74D736D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85073-4E8A-4D44-B7AA-07E0B4E90074}"/>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68467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4134259" y="0"/>
            <a:ext cx="3993741" cy="4572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376767" y="512223"/>
            <a:ext cx="3377334" cy="1910937"/>
          </a:xfrm>
        </p:spPr>
        <p:txBody>
          <a:bodyPr anchor="t"/>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376767" y="2855493"/>
            <a:ext cx="3377334" cy="983451"/>
          </a:xfrm>
        </p:spPr>
        <p:txBody>
          <a:bodyPr anchor="b"/>
          <a:lstStyle>
            <a:lvl1pPr marL="0" indent="0" algn="l">
              <a:buNone/>
              <a:defRPr sz="1333"/>
            </a:lvl1pPr>
            <a:lvl2pPr marL="304815" indent="0" algn="ctr">
              <a:buNone/>
              <a:defRPr sz="1333"/>
            </a:lvl2pPr>
            <a:lvl3pPr marL="609630" indent="0" algn="ctr">
              <a:buNone/>
              <a:defRPr sz="1200"/>
            </a:lvl3pPr>
            <a:lvl4pPr marL="914446" indent="0" algn="ctr">
              <a:buNone/>
              <a:defRPr sz="1067"/>
            </a:lvl4pPr>
            <a:lvl5pPr marL="1219261" indent="0" algn="ctr">
              <a:buNone/>
              <a:defRPr sz="1067"/>
            </a:lvl5pPr>
            <a:lvl6pPr marL="1524076" indent="0" algn="ctr">
              <a:buNone/>
              <a:defRPr sz="1067"/>
            </a:lvl6pPr>
            <a:lvl7pPr marL="1828891" indent="0" algn="ctr">
              <a:buNone/>
              <a:defRPr sz="1067"/>
            </a:lvl7pPr>
            <a:lvl8pPr marL="2133707" indent="0" algn="ctr">
              <a:buNone/>
              <a:defRPr sz="1067"/>
            </a:lvl8pPr>
            <a:lvl9pPr marL="2438522" indent="0" algn="ctr">
              <a:buNone/>
              <a:defRPr sz="1067"/>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377952" y="304800"/>
            <a:ext cx="2405470" cy="243417"/>
          </a:xfrm>
        </p:spPr>
        <p:txBody>
          <a:bodyPr/>
          <a:lstStyle>
            <a:lvl1pPr algn="l">
              <a:defRPr/>
            </a:lvl1pPr>
          </a:lstStyle>
          <a:p>
            <a:pPr algn="l"/>
            <a:fld id="{A5B0A250-5CC0-1746-B209-08E8B0DAE6AF}" type="datetimeFigureOut">
              <a:rPr lang="en-US" smtClean="0"/>
              <a:pPr algn="l"/>
              <a:t>5/31/2023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3211557" y="4094057"/>
            <a:ext cx="542544" cy="243417"/>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376767" y="4058073"/>
            <a:ext cx="337733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81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8E49-85D5-4956-8BAD-CB8F901A47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30763-FC08-4D16-ADD5-0AD89414F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87972DF-EEC2-4BC2-9505-BC6EA98C2E84}"/>
              </a:ext>
            </a:extLst>
          </p:cNvPr>
          <p:cNvPicPr>
            <a:picLocks noChangeAspect="1"/>
          </p:cNvPicPr>
          <p:nvPr userDrawn="1"/>
        </p:nvPicPr>
        <p:blipFill>
          <a:blip r:embed="rId2"/>
          <a:srcRect/>
          <a:stretch/>
        </p:blipFill>
        <p:spPr>
          <a:xfrm>
            <a:off x="1" y="6172201"/>
            <a:ext cx="12192000" cy="685799"/>
          </a:xfrm>
          <a:prstGeom prst="rect">
            <a:avLst/>
          </a:prstGeom>
        </p:spPr>
      </p:pic>
    </p:spTree>
    <p:extLst>
      <p:ext uri="{BB962C8B-B14F-4D97-AF65-F5344CB8AC3E}">
        <p14:creationId xmlns:p14="http://schemas.microsoft.com/office/powerpoint/2010/main" val="337739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5DA7-BDEB-4A81-895F-2EFF2F727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90C5A6-2C85-4A8F-A511-DAA50D73C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B88E3-3943-4987-8827-4B1BDB2FE261}"/>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5" name="Footer Placeholder 4">
            <a:extLst>
              <a:ext uri="{FF2B5EF4-FFF2-40B4-BE49-F238E27FC236}">
                <a16:creationId xmlns:a16="http://schemas.microsoft.com/office/drawing/2014/main" id="{CF531B11-A9E3-4E5F-B981-E70C2D886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9C88A-024B-49E7-A79A-923A613BB1B9}"/>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173372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6577-86F5-408C-B9D7-EBEEB4425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491138-3030-4FF7-A082-FDF74C575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147B9-A591-4597-92A2-8BC01F302C65}"/>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5" name="Footer Placeholder 4">
            <a:extLst>
              <a:ext uri="{FF2B5EF4-FFF2-40B4-BE49-F238E27FC236}">
                <a16:creationId xmlns:a16="http://schemas.microsoft.com/office/drawing/2014/main" id="{82C6070D-BC02-4EAA-BB4A-3E3CB3688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F0829-C72B-4985-8E95-40BCA8D3A5A6}"/>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206669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E144-E681-4A0D-94F9-D39A73383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5E43C-558B-44C0-943A-7662625D7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5C5A29-EF80-48D5-A01A-D1EE945F7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4F437F-83E8-47A9-A4BA-ABD72D242B33}"/>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6" name="Footer Placeholder 5">
            <a:extLst>
              <a:ext uri="{FF2B5EF4-FFF2-40B4-BE49-F238E27FC236}">
                <a16:creationId xmlns:a16="http://schemas.microsoft.com/office/drawing/2014/main" id="{3DA4A1BF-415D-4640-ABC6-128B16866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9B6AB-8B37-4D51-A5E4-030A41A7981B}"/>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313091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10BF-06FA-4B95-9658-C3A1A8F7BA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496841-5612-416E-ACB6-5EC41DFEF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44BEC1-78CD-4149-BE7F-882A3E2D77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E7C628-562C-4E0D-B39B-C26794327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24E49E-A509-4CAA-BFCD-160B33985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772E4-5679-462A-A4AB-BF0CED212742}"/>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8" name="Footer Placeholder 7">
            <a:extLst>
              <a:ext uri="{FF2B5EF4-FFF2-40B4-BE49-F238E27FC236}">
                <a16:creationId xmlns:a16="http://schemas.microsoft.com/office/drawing/2014/main" id="{D037CECD-9BA8-420D-8500-2DAD170818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5121D8-F4F5-406C-9606-DACDABE15E11}"/>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127904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F024-3FE9-4808-8163-91C7CA932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C6101A-483D-4F5A-A212-21486EC8E9BF}"/>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4" name="Footer Placeholder 3">
            <a:extLst>
              <a:ext uri="{FF2B5EF4-FFF2-40B4-BE49-F238E27FC236}">
                <a16:creationId xmlns:a16="http://schemas.microsoft.com/office/drawing/2014/main" id="{2E8882CA-05B4-412D-959B-85D8E0B00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48457-6DEE-4E5E-855B-B0C1309EE93F}"/>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83467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442BC-DCB4-452B-B11F-5F27B4E24A0A}"/>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3" name="Footer Placeholder 2">
            <a:extLst>
              <a:ext uri="{FF2B5EF4-FFF2-40B4-BE49-F238E27FC236}">
                <a16:creationId xmlns:a16="http://schemas.microsoft.com/office/drawing/2014/main" id="{1827C4D8-56A7-4FBC-97C5-F99A11F6A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294EC-093B-41A9-9CE5-7C79BCC3CB7F}"/>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429025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BA92-F5BC-47F3-B256-92608BA7D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FE338-D246-4B5C-8BA0-65A3F18FE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23644-16D7-450A-8F0E-2B2A9AFA9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B8CF8-8C58-4EEF-A3AD-5887047A1B68}"/>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6" name="Footer Placeholder 5">
            <a:extLst>
              <a:ext uri="{FF2B5EF4-FFF2-40B4-BE49-F238E27FC236}">
                <a16:creationId xmlns:a16="http://schemas.microsoft.com/office/drawing/2014/main" id="{558B4B97-F4A2-4B8C-BB1F-E4392E00E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31389-15D1-416F-B483-AF82A503153C}"/>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150068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7A8B-A8C8-4666-8859-E7F5A1542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AD4E9-836A-468D-8BEA-5DEF7BE11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4F18EB-E182-472C-9E43-8E5D504EE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81045-B69F-4CE0-85D7-F11F9F29C460}"/>
              </a:ext>
            </a:extLst>
          </p:cNvPr>
          <p:cNvSpPr>
            <a:spLocks noGrp="1"/>
          </p:cNvSpPr>
          <p:nvPr>
            <p:ph type="dt" sz="half" idx="10"/>
          </p:nvPr>
        </p:nvSpPr>
        <p:spPr/>
        <p:txBody>
          <a:bodyPr/>
          <a:lstStyle/>
          <a:p>
            <a:fld id="{0EB714F8-2A93-4463-8CC1-ACE313BF94D8}" type="datetimeFigureOut">
              <a:rPr lang="en-US" smtClean="0"/>
              <a:t>5/31/2023</a:t>
            </a:fld>
            <a:endParaRPr lang="en-US"/>
          </a:p>
        </p:txBody>
      </p:sp>
      <p:sp>
        <p:nvSpPr>
          <p:cNvPr id="6" name="Footer Placeholder 5">
            <a:extLst>
              <a:ext uri="{FF2B5EF4-FFF2-40B4-BE49-F238E27FC236}">
                <a16:creationId xmlns:a16="http://schemas.microsoft.com/office/drawing/2014/main" id="{1BDADDEE-FABB-45AF-B189-230C431D9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DBF16-ABD9-4662-A8F8-08ED849AFCB5}"/>
              </a:ext>
            </a:extLst>
          </p:cNvPr>
          <p:cNvSpPr>
            <a:spLocks noGrp="1"/>
          </p:cNvSpPr>
          <p:nvPr>
            <p:ph type="sldNum" sz="quarter" idx="12"/>
          </p:nvPr>
        </p:nvSpPr>
        <p:spPr/>
        <p:txBody>
          <a:bodyPr/>
          <a:lstStyle/>
          <a:p>
            <a:fld id="{15C97047-1790-4CDE-8537-1CA41D7EADC1}" type="slidenum">
              <a:rPr lang="en-US" smtClean="0"/>
              <a:t>‹#›</a:t>
            </a:fld>
            <a:endParaRPr lang="en-US"/>
          </a:p>
        </p:txBody>
      </p:sp>
    </p:spTree>
    <p:extLst>
      <p:ext uri="{BB962C8B-B14F-4D97-AF65-F5344CB8AC3E}">
        <p14:creationId xmlns:p14="http://schemas.microsoft.com/office/powerpoint/2010/main" val="238338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3D0B4C-FABB-40EB-A7C9-5FF56C10D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835960-A5D1-41FF-A347-00D749719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9AE64-D4E2-4811-AD87-EC664E126F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714F8-2A93-4463-8CC1-ACE313BF94D8}" type="datetimeFigureOut">
              <a:rPr lang="en-US" smtClean="0"/>
              <a:t>5/31/2023</a:t>
            </a:fld>
            <a:endParaRPr lang="en-US"/>
          </a:p>
        </p:txBody>
      </p:sp>
      <p:sp>
        <p:nvSpPr>
          <p:cNvPr id="5" name="Footer Placeholder 4">
            <a:extLst>
              <a:ext uri="{FF2B5EF4-FFF2-40B4-BE49-F238E27FC236}">
                <a16:creationId xmlns:a16="http://schemas.microsoft.com/office/drawing/2014/main" id="{EBC4F70A-EC9A-4CC5-8673-084311051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D0BE2-086C-474E-A91B-E3FAA0226D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97047-1790-4CDE-8537-1CA41D7EADC1}" type="slidenum">
              <a:rPr lang="en-US" smtClean="0"/>
              <a:t>‹#›</a:t>
            </a:fld>
            <a:endParaRPr lang="en-US"/>
          </a:p>
        </p:txBody>
      </p:sp>
    </p:spTree>
    <p:extLst>
      <p:ext uri="{BB962C8B-B14F-4D97-AF65-F5344CB8AC3E}">
        <p14:creationId xmlns:p14="http://schemas.microsoft.com/office/powerpoint/2010/main" val="1574665974"/>
      </p:ext>
    </p:extLst>
  </p:cSld>
  <p:clrMap bg1="lt1" tx1="dk1" bg2="lt2" tx2="dk2" accent1="accent1" accent2="accent2" accent3="accent3" accent4="accent4" accent5="accent5" accent6="accent6" hlink="hlink" folHlink="folHlink"/>
  <p:sldLayoutIdLst>
    <p:sldLayoutId id="2147483649" r:id="rId1"/>
    <p:sldLayoutId id="2147483791" r:id="rId2"/>
    <p:sldLayoutId id="2147483651" r:id="rId3"/>
    <p:sldLayoutId id="2147483652" r:id="rId4"/>
    <p:sldLayoutId id="2147483653" r:id="rId5"/>
    <p:sldLayoutId id="2147483792" r:id="rId6"/>
    <p:sldLayoutId id="214748379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376767" y="513927"/>
            <a:ext cx="4890557" cy="84598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376767" y="1440011"/>
            <a:ext cx="4890557" cy="24008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377952" y="304800"/>
            <a:ext cx="2405470" cy="243417"/>
          </a:xfrm>
          <a:prstGeom prst="rect">
            <a:avLst/>
          </a:prstGeom>
        </p:spPr>
        <p:txBody>
          <a:bodyPr vert="horz" lIns="91440" tIns="45720" rIns="91440" bIns="45720" rtlCol="0" anchor="ctr"/>
          <a:lstStyle>
            <a:lvl1pPr algn="l">
              <a:defRPr sz="700" b="0" i="0">
                <a:solidFill>
                  <a:schemeClr val="tx1">
                    <a:tint val="75000"/>
                  </a:schemeClr>
                </a:solidFill>
                <a:latin typeface="+mn-lt"/>
              </a:defRPr>
            </a:lvl1pPr>
          </a:lstStyle>
          <a:p>
            <a:fld id="{A5B0A250-5CC0-1746-B209-08E8B0DAE6AF}" type="datetimeFigureOut">
              <a:rPr lang="en-US" smtClean="0"/>
              <a:pPr/>
              <a:t>5/31/2023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376767" y="4094057"/>
            <a:ext cx="2405470" cy="243417"/>
          </a:xfrm>
          <a:prstGeom prst="rect">
            <a:avLst/>
          </a:prstGeom>
        </p:spPr>
        <p:txBody>
          <a:bodyPr vert="horz" lIns="91440" tIns="45720" rIns="91440" bIns="45720" rtlCol="0" anchor="ctr"/>
          <a:lstStyle>
            <a:lvl1pPr algn="l">
              <a:defRPr sz="70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7206452" y="4094057"/>
            <a:ext cx="542544" cy="243417"/>
          </a:xfrm>
          <a:prstGeom prst="rect">
            <a:avLst/>
          </a:prstGeom>
        </p:spPr>
        <p:txBody>
          <a:bodyPr vert="horz" lIns="91440" tIns="45720" rIns="91440" bIns="45720" rtlCol="0" anchor="ctr"/>
          <a:lstStyle>
            <a:lvl1pPr algn="r">
              <a:defRPr sz="70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182296287"/>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5509C-FDD8-4389-BC02-F76A70DDF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765B44-2195-4785-BCF9-56C848169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580CA-88CA-4368-ADDF-9E88C7440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AF224-83DD-410A-96B2-696F8414EB80}" type="datetimeFigureOut">
              <a:rPr lang="en-US" smtClean="0"/>
              <a:t>5/31/2023</a:t>
            </a:fld>
            <a:endParaRPr lang="en-US"/>
          </a:p>
        </p:txBody>
      </p:sp>
      <p:sp>
        <p:nvSpPr>
          <p:cNvPr id="5" name="Footer Placeholder 4">
            <a:extLst>
              <a:ext uri="{FF2B5EF4-FFF2-40B4-BE49-F238E27FC236}">
                <a16:creationId xmlns:a16="http://schemas.microsoft.com/office/drawing/2014/main" id="{0F6E9A3E-CC43-4F15-8EE2-429CE2E0D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16C0-DA39-4EE8-A091-5CE979D69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60728-F338-43FF-B1FC-0F90EB582128}" type="slidenum">
              <a:rPr lang="en-US" smtClean="0"/>
              <a:t>‹#›</a:t>
            </a:fld>
            <a:endParaRPr lang="en-US"/>
          </a:p>
        </p:txBody>
      </p:sp>
    </p:spTree>
    <p:extLst>
      <p:ext uri="{BB962C8B-B14F-4D97-AF65-F5344CB8AC3E}">
        <p14:creationId xmlns:p14="http://schemas.microsoft.com/office/powerpoint/2010/main" val="2051238258"/>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5" name="Rectangle 3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grpSp>
        <p:nvGrpSpPr>
          <p:cNvPr id="337" name="Group 336">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3"/>
            <a:chOff x="10290315" y="0"/>
            <a:chExt cx="1901686" cy="6858000"/>
          </a:xfrm>
        </p:grpSpPr>
        <p:sp>
          <p:nvSpPr>
            <p:cNvPr id="338" name="Oval 337">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339"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340"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341"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342"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343"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344"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grpSp>
      <p:sp>
        <p:nvSpPr>
          <p:cNvPr id="2" name="Title 1">
            <a:extLst>
              <a:ext uri="{FF2B5EF4-FFF2-40B4-BE49-F238E27FC236}">
                <a16:creationId xmlns:a16="http://schemas.microsoft.com/office/drawing/2014/main" id="{6A63261D-3BD4-49EF-AEF5-B56AEA821D7C}"/>
              </a:ext>
            </a:extLst>
          </p:cNvPr>
          <p:cNvSpPr>
            <a:spLocks noGrp="1"/>
          </p:cNvSpPr>
          <p:nvPr>
            <p:ph type="ctrTitle"/>
          </p:nvPr>
        </p:nvSpPr>
        <p:spPr>
          <a:xfrm>
            <a:off x="7486648" y="768334"/>
            <a:ext cx="4025901" cy="2866405"/>
          </a:xfrm>
        </p:spPr>
        <p:txBody>
          <a:bodyP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nSpc>
                <a:spcPct val="90000"/>
              </a:lnSpc>
            </a:pPr>
            <a:r>
              <a:rPr lang="en-US" sz="3100" dirty="0">
                <a:latin typeface="Arial" panose="020B0604020202020204" pitchFamily="34" charset="0"/>
                <a:cs typeface="Arial" panose="020B0604020202020204" pitchFamily="34" charset="0"/>
              </a:rPr>
              <a:t>Master of Social Work</a:t>
            </a:r>
            <a:br>
              <a:rPr lang="en-US" sz="4600" dirty="0">
                <a:latin typeface="Arial" panose="020B0604020202020204" pitchFamily="34" charset="0"/>
                <a:cs typeface="Arial" panose="020B0604020202020204" pitchFamily="34" charset="0"/>
              </a:rPr>
            </a:br>
            <a:r>
              <a:rPr lang="en-US" sz="5300" dirty="0">
                <a:latin typeface="Arial" panose="020B0604020202020204" pitchFamily="34" charset="0"/>
                <a:cs typeface="Arial" panose="020B0604020202020204" pitchFamily="34" charset="0"/>
              </a:rPr>
              <a:t>Pinning &amp; Hooding Ceremony</a:t>
            </a:r>
            <a:br>
              <a:rPr lang="en-US" sz="46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Spring 2022</a:t>
            </a:r>
            <a:endParaRPr lang="en-US" sz="4600" b="0" dirty="0">
              <a:latin typeface="Arial" panose="020B0604020202020204" pitchFamily="34" charset="0"/>
              <a:cs typeface="Arial" panose="020B0604020202020204" pitchFamily="34" charset="0"/>
            </a:endParaRPr>
          </a:p>
        </p:txBody>
      </p:sp>
      <p:pic>
        <p:nvPicPr>
          <p:cNvPr id="6" name="Picture 5" descr="A picture containing tree, outdoor, building, government building&#10;&#10;Description automatically generated">
            <a:extLst>
              <a:ext uri="{FF2B5EF4-FFF2-40B4-BE49-F238E27FC236}">
                <a16:creationId xmlns:a16="http://schemas.microsoft.com/office/drawing/2014/main" id="{9FC6063E-C608-4B72-AD4C-C0485458C032}"/>
              </a:ext>
            </a:extLst>
          </p:cNvPr>
          <p:cNvPicPr>
            <a:picLocks noChangeAspect="1"/>
          </p:cNvPicPr>
          <p:nvPr/>
        </p:nvPicPr>
        <p:blipFill rotWithShape="1">
          <a:blip r:embed="rId3">
            <a:extLst>
              <a:ext uri="{28A0092B-C50C-407E-A947-70E740481C1C}">
                <a14:useLocalDpi xmlns:a14="http://schemas.microsoft.com/office/drawing/2010/main" val="0"/>
              </a:ext>
            </a:extLst>
          </a:blip>
          <a:srcRect l="13648" r="19056"/>
          <a:stretch/>
        </p:blipFill>
        <p:spPr>
          <a:xfrm>
            <a:off x="1" y="1"/>
            <a:ext cx="6914058" cy="6857999"/>
          </a:xfrm>
          <a:prstGeom prst="rect">
            <a:avLst/>
          </a:prstGeom>
        </p:spPr>
      </p:pic>
      <p:cxnSp>
        <p:nvCxnSpPr>
          <p:cNvPr id="346" name="Straight Connector 34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31" name="Picture 330" descr="Logo, company name&#10;&#10;Description automatically generated">
            <a:extLst>
              <a:ext uri="{FF2B5EF4-FFF2-40B4-BE49-F238E27FC236}">
                <a16:creationId xmlns:a16="http://schemas.microsoft.com/office/drawing/2014/main" id="{4D155B8E-AFC6-454B-A28F-252D1914B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648" y="4114753"/>
            <a:ext cx="2564389" cy="1617475"/>
          </a:xfrm>
          <a:prstGeom prst="rect">
            <a:avLst/>
          </a:prstGeom>
        </p:spPr>
      </p:pic>
    </p:spTree>
    <p:extLst>
      <p:ext uri="{BB962C8B-B14F-4D97-AF65-F5344CB8AC3E}">
        <p14:creationId xmlns:p14="http://schemas.microsoft.com/office/powerpoint/2010/main" val="189629300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Bobby Tyman </a:t>
            </a:r>
          </a:p>
          <a:p>
            <a:pPr>
              <a:lnSpc>
                <a:spcPct val="100000"/>
              </a:lnSpc>
            </a:pPr>
            <a:r>
              <a:rPr lang="en-US" sz="2200" dirty="0">
                <a:latin typeface="Arial" panose="020B0604020202020204" pitchFamily="34" charset="0"/>
                <a:cs typeface="Arial" panose="020B0604020202020204" pitchFamily="34" charset="0"/>
              </a:rPr>
              <a:t>Title: Youth Advisory Board for CBR Youth Connect </a:t>
            </a:r>
          </a:p>
          <a:p>
            <a:pPr>
              <a:lnSpc>
                <a:spcPct val="100000"/>
              </a:lnSpc>
            </a:pPr>
            <a:r>
              <a:rPr lang="en-US" sz="2200" dirty="0">
                <a:latin typeface="Arial" panose="020B0604020202020204" pitchFamily="34" charset="0"/>
                <a:cs typeface="Arial" panose="020B0604020202020204" pitchFamily="34" charset="0"/>
              </a:rPr>
              <a:t>Type: Program Plan</a:t>
            </a:r>
          </a:p>
          <a:p>
            <a:pPr>
              <a:lnSpc>
                <a:spcPct val="100000"/>
              </a:lnSpc>
            </a:pPr>
            <a:r>
              <a:rPr lang="en-US" sz="2200" dirty="0">
                <a:latin typeface="Arial" panose="020B0604020202020204" pitchFamily="34" charset="0"/>
                <a:cs typeface="Arial" panose="020B0604020202020204" pitchFamily="34" charset="0"/>
              </a:rPr>
              <a:t>Centering youth voice in the decision making process to better support the communities we serve. </a:t>
            </a:r>
          </a:p>
        </p:txBody>
      </p:sp>
    </p:spTree>
    <p:extLst>
      <p:ext uri="{BB962C8B-B14F-4D97-AF65-F5344CB8AC3E}">
        <p14:creationId xmlns:p14="http://schemas.microsoft.com/office/powerpoint/2010/main" val="18568686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Brandon Rowley</a:t>
            </a:r>
          </a:p>
          <a:p>
            <a:pPr>
              <a:lnSpc>
                <a:spcPct val="100000"/>
              </a:lnSpc>
            </a:pPr>
            <a:r>
              <a:rPr lang="en-US" sz="2200" dirty="0">
                <a:latin typeface="Arial" panose="020B0604020202020204" pitchFamily="34" charset="0"/>
                <a:cs typeface="Arial" panose="020B0604020202020204" pitchFamily="34" charset="0"/>
              </a:rPr>
              <a:t>Title: VA Pueblo CLC Program Satisfaction Capstone</a:t>
            </a:r>
          </a:p>
          <a:p>
            <a:pPr>
              <a:lnSpc>
                <a:spcPct val="100000"/>
              </a:lnSpc>
            </a:pPr>
            <a:r>
              <a:rPr lang="en-US" sz="2200" dirty="0">
                <a:latin typeface="Arial" panose="020B0604020202020204" pitchFamily="34" charset="0"/>
                <a:cs typeface="Arial" panose="020B0604020202020204" pitchFamily="34" charset="0"/>
              </a:rPr>
              <a:t>Type: Evaluation Project</a:t>
            </a:r>
          </a:p>
          <a:p>
            <a:pPr>
              <a:lnSpc>
                <a:spcPct val="100000"/>
              </a:lnSpc>
            </a:pPr>
            <a:r>
              <a:rPr lang="en-US" sz="2200" dirty="0">
                <a:latin typeface="Arial" panose="020B0604020202020204" pitchFamily="34" charset="0"/>
                <a:cs typeface="Arial" panose="020B0604020202020204" pitchFamily="34" charset="0"/>
              </a:rPr>
              <a:t>It helped give insight into the care that veterans receive within the CLC.</a:t>
            </a:r>
          </a:p>
        </p:txBody>
      </p:sp>
    </p:spTree>
    <p:extLst>
      <p:ext uri="{BB962C8B-B14F-4D97-AF65-F5344CB8AC3E}">
        <p14:creationId xmlns:p14="http://schemas.microsoft.com/office/powerpoint/2010/main" val="49204612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Breanna Sandoval</a:t>
            </a:r>
          </a:p>
          <a:p>
            <a:pPr>
              <a:lnSpc>
                <a:spcPct val="100000"/>
              </a:lnSpc>
            </a:pPr>
            <a:r>
              <a:rPr lang="en-US" sz="2200" dirty="0">
                <a:latin typeface="Arial" panose="020B0604020202020204" pitchFamily="34" charset="0"/>
                <a:cs typeface="Arial" panose="020B0604020202020204" pitchFamily="34" charset="0"/>
              </a:rPr>
              <a:t>Title: Mesa County Certified Foster Home Needs Assessment </a:t>
            </a:r>
          </a:p>
          <a:p>
            <a:pPr>
              <a:lnSpc>
                <a:spcPct val="100000"/>
              </a:lnSpc>
            </a:pPr>
            <a:r>
              <a:rPr lang="en-US" sz="2200" dirty="0">
                <a:latin typeface="Arial" panose="020B0604020202020204" pitchFamily="34" charset="0"/>
                <a:cs typeface="Arial" panose="020B0604020202020204" pitchFamily="34" charset="0"/>
              </a:rPr>
              <a:t>Type: Research Project </a:t>
            </a:r>
          </a:p>
          <a:p>
            <a:pPr>
              <a:lnSpc>
                <a:spcPct val="100000"/>
              </a:lnSpc>
            </a:pPr>
            <a:r>
              <a:rPr lang="en-US" sz="2200" dirty="0">
                <a:latin typeface="Arial" panose="020B0604020202020204" pitchFamily="34" charset="0"/>
                <a:cs typeface="Arial" panose="020B0604020202020204" pitchFamily="34" charset="0"/>
              </a:rPr>
              <a:t>Helped the agency analyze the needs of foster homes within Mesa County to better develop programs to meet those needs </a:t>
            </a:r>
          </a:p>
        </p:txBody>
      </p:sp>
    </p:spTree>
    <p:extLst>
      <p:ext uri="{BB962C8B-B14F-4D97-AF65-F5344CB8AC3E}">
        <p14:creationId xmlns:p14="http://schemas.microsoft.com/office/powerpoint/2010/main" val="17127098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Bree Jones</a:t>
            </a:r>
          </a:p>
          <a:p>
            <a:pPr>
              <a:lnSpc>
                <a:spcPct val="100000"/>
              </a:lnSpc>
            </a:pPr>
            <a:r>
              <a:rPr lang="en-US" sz="2200" dirty="0">
                <a:latin typeface="Arial" panose="020B0604020202020204" pitchFamily="34" charset="0"/>
                <a:cs typeface="Arial" panose="020B0604020202020204" pitchFamily="34" charset="0"/>
              </a:rPr>
              <a:t>Title: More Than a Mugshot</a:t>
            </a:r>
          </a:p>
          <a:p>
            <a:pPr>
              <a:lnSpc>
                <a:spcPct val="100000"/>
              </a:lnSpc>
            </a:pPr>
            <a:r>
              <a:rPr lang="en-US" sz="2200" dirty="0">
                <a:latin typeface="Arial" panose="020B0604020202020204" pitchFamily="34" charset="0"/>
                <a:cs typeface="Arial" panose="020B0604020202020204" pitchFamily="34" charset="0"/>
              </a:rPr>
              <a:t>Type: Social Documentary</a:t>
            </a:r>
          </a:p>
          <a:p>
            <a:pPr>
              <a:lnSpc>
                <a:spcPct val="100000"/>
              </a:lnSpc>
            </a:pPr>
            <a:r>
              <a:rPr lang="en-US" sz="2200" dirty="0">
                <a:latin typeface="Arial" panose="020B0604020202020204" pitchFamily="34" charset="0"/>
                <a:cs typeface="Arial" panose="020B0604020202020204" pitchFamily="34" charset="0"/>
              </a:rPr>
              <a:t>More Than a Mugshot has presented people with felonies an opportunity to have a voice and show other community members that people with felonies are just that... people.</a:t>
            </a:r>
          </a:p>
        </p:txBody>
      </p:sp>
    </p:spTree>
    <p:extLst>
      <p:ext uri="{BB962C8B-B14F-4D97-AF65-F5344CB8AC3E}">
        <p14:creationId xmlns:p14="http://schemas.microsoft.com/office/powerpoint/2010/main" val="390413563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10000"/>
              </a:lnSpc>
            </a:pPr>
            <a:r>
              <a:rPr lang="en-US" sz="2000" dirty="0" err="1">
                <a:latin typeface="Arial" panose="020B0604020202020204" pitchFamily="34" charset="0"/>
                <a:cs typeface="Arial" panose="020B0604020202020204" pitchFamily="34" charset="0"/>
              </a:rPr>
              <a:t>Cait</a:t>
            </a:r>
            <a:r>
              <a:rPr lang="en-US" sz="2000" dirty="0">
                <a:latin typeface="Arial" panose="020B0604020202020204" pitchFamily="34" charset="0"/>
                <a:cs typeface="Arial" panose="020B0604020202020204" pitchFamily="34" charset="0"/>
              </a:rPr>
              <a:t> McTague</a:t>
            </a:r>
          </a:p>
          <a:p>
            <a:pPr>
              <a:lnSpc>
                <a:spcPct val="100000"/>
              </a:lnSpc>
            </a:pPr>
            <a:r>
              <a:rPr lang="en-US" sz="2000" dirty="0">
                <a:latin typeface="Arial" panose="020B0604020202020204" pitchFamily="34" charset="0"/>
                <a:cs typeface="Arial" panose="020B0604020202020204" pitchFamily="34" charset="0"/>
              </a:rPr>
              <a:t>Title: Social Learning and Psychoeducation: A curriculum to support families and caregivers. </a:t>
            </a:r>
          </a:p>
          <a:p>
            <a:pPr>
              <a:lnSpc>
                <a:spcPct val="100000"/>
              </a:lnSpc>
            </a:pPr>
            <a:r>
              <a:rPr lang="en-US" sz="2000" dirty="0">
                <a:latin typeface="Arial" panose="020B0604020202020204" pitchFamily="34" charset="0"/>
                <a:cs typeface="Arial" panose="020B0604020202020204" pitchFamily="34" charset="0"/>
              </a:rPr>
              <a:t>Type: Curriculum</a:t>
            </a:r>
          </a:p>
          <a:p>
            <a:pPr>
              <a:lnSpc>
                <a:spcPct val="100000"/>
              </a:lnSpc>
            </a:pPr>
            <a:r>
              <a:rPr lang="en-US" sz="2000" dirty="0">
                <a:latin typeface="Arial" panose="020B0604020202020204" pitchFamily="34" charset="0"/>
                <a:cs typeface="Arial" panose="020B0604020202020204" pitchFamily="34" charset="0"/>
              </a:rPr>
              <a:t>My proposed curriculum provides additional resources to families who are experiencing the challenges of caregiving or friends who have unresolved pain from watching a substance overtake someone they love. Psychoeducation for this targeted population will ensure individuals with I/DD and substance use disorders have a robust system of support that ensures they are able to learn, grow, and thrive in their communities. The content can be transferable to various populations  in order to emphasize and prioritize the value of a healthy system of support to foster healing and growth.</a:t>
            </a:r>
          </a:p>
        </p:txBody>
      </p:sp>
    </p:spTree>
    <p:extLst>
      <p:ext uri="{BB962C8B-B14F-4D97-AF65-F5344CB8AC3E}">
        <p14:creationId xmlns:p14="http://schemas.microsoft.com/office/powerpoint/2010/main" val="161980120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Caroline Marie Hall</a:t>
            </a:r>
          </a:p>
          <a:p>
            <a:pPr>
              <a:lnSpc>
                <a:spcPct val="100000"/>
              </a:lnSpc>
            </a:pPr>
            <a:r>
              <a:rPr lang="en-US" sz="2200" dirty="0">
                <a:latin typeface="Arial" panose="020B0604020202020204" pitchFamily="34" charset="0"/>
                <a:cs typeface="Arial" panose="020B0604020202020204" pitchFamily="34" charset="0"/>
              </a:rPr>
              <a:t>Title: Improving the Special Education Department: For Faculty &amp; Students</a:t>
            </a:r>
          </a:p>
          <a:p>
            <a:pPr>
              <a:lnSpc>
                <a:spcPct val="100000"/>
              </a:lnSpc>
            </a:pPr>
            <a:r>
              <a:rPr lang="en-US" sz="2200" dirty="0">
                <a:latin typeface="Arial" panose="020B0604020202020204" pitchFamily="34" charset="0"/>
                <a:cs typeface="Arial" panose="020B0604020202020204" pitchFamily="34" charset="0"/>
              </a:rPr>
              <a:t>Type: Grant Proposal</a:t>
            </a:r>
          </a:p>
          <a:p>
            <a:pPr>
              <a:lnSpc>
                <a:spcPct val="100000"/>
              </a:lnSpc>
            </a:pPr>
            <a:r>
              <a:rPr lang="en-US" sz="2200" dirty="0">
                <a:latin typeface="Arial" panose="020B0604020202020204" pitchFamily="34" charset="0"/>
                <a:cs typeface="Arial" panose="020B0604020202020204" pitchFamily="34" charset="0"/>
              </a:rPr>
              <a:t>As someone with a drive to improve the achievement gaps in the education system, my project was meaningful to me because I believe furthering grants in Special Education Departments nationwide will increase students' life skills and decrease faculty burnout.</a:t>
            </a:r>
          </a:p>
        </p:txBody>
      </p:sp>
      <p:sp>
        <p:nvSpPr>
          <p:cNvPr id="5" name="Title 4">
            <a:extLst>
              <a:ext uri="{FF2B5EF4-FFF2-40B4-BE49-F238E27FC236}">
                <a16:creationId xmlns:a16="http://schemas.microsoft.com/office/drawing/2014/main" id="{384381DC-A15D-4444-96F6-35B43308912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Tree>
    <p:extLst>
      <p:ext uri="{BB962C8B-B14F-4D97-AF65-F5344CB8AC3E}">
        <p14:creationId xmlns:p14="http://schemas.microsoft.com/office/powerpoint/2010/main" val="81546245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err="1">
                <a:latin typeface="Arial" panose="020B0604020202020204" pitchFamily="34" charset="0"/>
                <a:cs typeface="Arial" panose="020B0604020202020204" pitchFamily="34" charset="0"/>
              </a:rPr>
              <a:t>Ciana</a:t>
            </a:r>
            <a:r>
              <a:rPr lang="en-US" sz="2200" dirty="0">
                <a:latin typeface="Arial" panose="020B0604020202020204" pitchFamily="34" charset="0"/>
                <a:cs typeface="Arial" panose="020B0604020202020204" pitchFamily="34" charset="0"/>
              </a:rPr>
              <a:t> Newberry</a:t>
            </a:r>
          </a:p>
          <a:p>
            <a:pPr>
              <a:lnSpc>
                <a:spcPct val="100000"/>
              </a:lnSpc>
            </a:pPr>
            <a:r>
              <a:rPr lang="en-US" sz="2200" dirty="0">
                <a:latin typeface="Arial" panose="020B0604020202020204" pitchFamily="34" charset="0"/>
                <a:cs typeface="Arial" panose="020B0604020202020204" pitchFamily="34" charset="0"/>
              </a:rPr>
              <a:t>Title: Increasing Competency in Psychotropic Medication Management in Integrated Behavioral Health</a:t>
            </a:r>
          </a:p>
          <a:p>
            <a:pPr>
              <a:lnSpc>
                <a:spcPct val="100000"/>
              </a:lnSpc>
            </a:pPr>
            <a:r>
              <a:rPr lang="en-US" sz="2200" dirty="0">
                <a:latin typeface="Arial" panose="020B0604020202020204" pitchFamily="34" charset="0"/>
                <a:cs typeface="Arial" panose="020B0604020202020204" pitchFamily="34" charset="0"/>
              </a:rPr>
              <a:t>Type: Training</a:t>
            </a:r>
          </a:p>
          <a:p>
            <a:pPr>
              <a:lnSpc>
                <a:spcPct val="100000"/>
              </a:lnSpc>
            </a:pPr>
            <a:r>
              <a:rPr lang="en-US" sz="2200" dirty="0">
                <a:latin typeface="Arial" panose="020B0604020202020204" pitchFamily="34" charset="0"/>
                <a:cs typeface="Arial" panose="020B0604020202020204" pitchFamily="34" charset="0"/>
              </a:rPr>
              <a:t>Provided accessible information about psychopharmacology and medication management to integrated behavioral health students and current employees to help continue providing quality, comprehensive care to patients. </a:t>
            </a:r>
          </a:p>
        </p:txBody>
      </p:sp>
    </p:spTree>
    <p:extLst>
      <p:ext uri="{BB962C8B-B14F-4D97-AF65-F5344CB8AC3E}">
        <p14:creationId xmlns:p14="http://schemas.microsoft.com/office/powerpoint/2010/main" val="210140866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Daniel Hertel</a:t>
            </a:r>
          </a:p>
          <a:p>
            <a:pPr>
              <a:lnSpc>
                <a:spcPct val="100000"/>
              </a:lnSpc>
            </a:pPr>
            <a:r>
              <a:rPr lang="en-US" sz="2200" dirty="0">
                <a:latin typeface="Arial" panose="020B0604020202020204" pitchFamily="34" charset="0"/>
                <a:cs typeface="Arial" panose="020B0604020202020204" pitchFamily="34" charset="0"/>
              </a:rPr>
              <a:t>Title: Evaluating Trauma Informed Care in a Substance Use Treatment Program</a:t>
            </a:r>
          </a:p>
          <a:p>
            <a:pPr>
              <a:lnSpc>
                <a:spcPct val="100000"/>
              </a:lnSpc>
            </a:pPr>
            <a:r>
              <a:rPr lang="en-US" sz="2200" dirty="0">
                <a:latin typeface="Arial" panose="020B0604020202020204" pitchFamily="34" charset="0"/>
                <a:cs typeface="Arial" panose="020B0604020202020204" pitchFamily="34" charset="0"/>
              </a:rPr>
              <a:t>Type: Evaluation Project</a:t>
            </a:r>
          </a:p>
          <a:p>
            <a:pPr>
              <a:lnSpc>
                <a:spcPct val="100000"/>
              </a:lnSpc>
            </a:pPr>
            <a:r>
              <a:rPr lang="en-US" sz="2200" dirty="0">
                <a:latin typeface="Arial" panose="020B0604020202020204" pitchFamily="34" charset="0"/>
                <a:cs typeface="Arial" panose="020B0604020202020204" pitchFamily="34" charset="0"/>
              </a:rPr>
              <a:t>The project has illuminated some areas where the agency could improve the clinical services they offer patients who have experienced trauma.</a:t>
            </a:r>
          </a:p>
        </p:txBody>
      </p:sp>
    </p:spTree>
    <p:extLst>
      <p:ext uri="{BB962C8B-B14F-4D97-AF65-F5344CB8AC3E}">
        <p14:creationId xmlns:p14="http://schemas.microsoft.com/office/powerpoint/2010/main" val="389653106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err="1">
                <a:latin typeface="Arial" panose="020B0604020202020204" pitchFamily="34" charset="0"/>
                <a:cs typeface="Arial" panose="020B0604020202020204" pitchFamily="34" charset="0"/>
              </a:rPr>
              <a:t>Debanhi</a:t>
            </a:r>
            <a:r>
              <a:rPr lang="en-US" sz="2200" dirty="0">
                <a:latin typeface="Arial" panose="020B0604020202020204" pitchFamily="34" charset="0"/>
                <a:cs typeface="Arial" panose="020B0604020202020204" pitchFamily="34" charset="0"/>
              </a:rPr>
              <a:t> Valladares </a:t>
            </a:r>
          </a:p>
          <a:p>
            <a:pPr>
              <a:lnSpc>
                <a:spcPct val="100000"/>
              </a:lnSpc>
            </a:pPr>
            <a:r>
              <a:rPr lang="en-US" sz="2200" dirty="0">
                <a:latin typeface="Arial" panose="020B0604020202020204" pitchFamily="34" charset="0"/>
                <a:cs typeface="Arial" panose="020B0604020202020204" pitchFamily="34" charset="0"/>
              </a:rPr>
              <a:t>Title: Instituting Professional Self-care in a Law Enforcement Setting </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My project allowed officers and others to learn more about self-care and how social workers have grown through self-care. It also allowed for a safe space to talk about how self-care can reduce police brutality and in the future, improve our society. </a:t>
            </a:r>
          </a:p>
        </p:txBody>
      </p:sp>
    </p:spTree>
    <p:extLst>
      <p:ext uri="{BB962C8B-B14F-4D97-AF65-F5344CB8AC3E}">
        <p14:creationId xmlns:p14="http://schemas.microsoft.com/office/powerpoint/2010/main" val="134245067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Dixie J. Strange</a:t>
            </a:r>
          </a:p>
          <a:p>
            <a:pPr>
              <a:lnSpc>
                <a:spcPct val="100000"/>
              </a:lnSpc>
            </a:pPr>
            <a:r>
              <a:rPr lang="en-US" sz="2200" dirty="0">
                <a:latin typeface="Arial" panose="020B0604020202020204" pitchFamily="34" charset="0"/>
                <a:cs typeface="Arial" panose="020B0604020202020204" pitchFamily="34" charset="0"/>
              </a:rPr>
              <a:t>Title: A Resident Volunteer Program Based on Mutual Aid </a:t>
            </a:r>
          </a:p>
          <a:p>
            <a:pPr>
              <a:lnSpc>
                <a:spcPct val="100000"/>
              </a:lnSpc>
            </a:pPr>
            <a:r>
              <a:rPr lang="en-US" sz="2200" dirty="0">
                <a:latin typeface="Arial" panose="020B0604020202020204" pitchFamily="34" charset="0"/>
                <a:cs typeface="Arial" panose="020B0604020202020204" pitchFamily="34" charset="0"/>
              </a:rPr>
              <a:t>Type: Grant Proposal </a:t>
            </a:r>
          </a:p>
          <a:p>
            <a:pPr>
              <a:lnSpc>
                <a:spcPct val="100000"/>
              </a:lnSpc>
            </a:pPr>
            <a:r>
              <a:rPr lang="en-US" sz="2200" dirty="0">
                <a:latin typeface="Arial" panose="020B0604020202020204" pitchFamily="34" charset="0"/>
                <a:cs typeface="Arial" panose="020B0604020202020204" pitchFamily="34" charset="0"/>
              </a:rPr>
              <a:t>The grant supports a pilot program that would help volunteers get the most out of their experience by increasing community support and decreasing barriers to volunteering. </a:t>
            </a:r>
          </a:p>
        </p:txBody>
      </p:sp>
    </p:spTree>
    <p:extLst>
      <p:ext uri="{BB962C8B-B14F-4D97-AF65-F5344CB8AC3E}">
        <p14:creationId xmlns:p14="http://schemas.microsoft.com/office/powerpoint/2010/main" val="153726703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Alexis </a:t>
            </a:r>
            <a:r>
              <a:rPr lang="en-US" sz="2200" dirty="0" err="1">
                <a:latin typeface="Arial" panose="020B0604020202020204" pitchFamily="34" charset="0"/>
                <a:cs typeface="Arial" panose="020B0604020202020204" pitchFamily="34" charset="0"/>
              </a:rPr>
              <a:t>Rognholt</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Title: Caring For Colorado - Strengthening Families Grant</a:t>
            </a:r>
          </a:p>
          <a:p>
            <a:pPr>
              <a:lnSpc>
                <a:spcPct val="100000"/>
              </a:lnSpc>
            </a:pPr>
            <a:r>
              <a:rPr lang="en-US" sz="2200" dirty="0">
                <a:latin typeface="Arial" panose="020B0604020202020204" pitchFamily="34" charset="0"/>
                <a:cs typeface="Arial" panose="020B0604020202020204" pitchFamily="34" charset="0"/>
              </a:rPr>
              <a:t>Type: Grant Proposal</a:t>
            </a:r>
          </a:p>
          <a:p>
            <a:pPr>
              <a:lnSpc>
                <a:spcPct val="100000"/>
              </a:lnSpc>
            </a:pPr>
            <a:r>
              <a:rPr lang="en-US" sz="2200" dirty="0">
                <a:latin typeface="Arial" panose="020B0604020202020204" pitchFamily="34" charset="0"/>
                <a:cs typeface="Arial" panose="020B0604020202020204" pitchFamily="34" charset="0"/>
              </a:rPr>
              <a:t>This project was meaningful to me because I had the opportunity to work towards filling a gap in resources provided to parents and children experiencing the child welfare system in Boulder County due to inadequate funding streams. It allowed me to gain vast knowledge through research relating to domestic relations and domestic violence courts in order to better prepare me to best support this client population. </a:t>
            </a:r>
          </a:p>
        </p:txBody>
      </p:sp>
    </p:spTree>
    <p:extLst>
      <p:ext uri="{BB962C8B-B14F-4D97-AF65-F5344CB8AC3E}">
        <p14:creationId xmlns:p14="http://schemas.microsoft.com/office/powerpoint/2010/main" val="17626580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Autofit/>
          </a:bodyPr>
          <a:lstStyle/>
          <a:p>
            <a:pPr>
              <a:lnSpc>
                <a:spcPct val="100000"/>
              </a:lnSpc>
            </a:pPr>
            <a:r>
              <a:rPr lang="en-US" sz="2000" dirty="0">
                <a:latin typeface="Arial" panose="020B0604020202020204" pitchFamily="34" charset="0"/>
                <a:cs typeface="Arial" panose="020B0604020202020204" pitchFamily="34" charset="0"/>
              </a:rPr>
              <a:t>Dominique </a:t>
            </a:r>
            <a:r>
              <a:rPr lang="en-US" sz="2000" dirty="0" err="1">
                <a:latin typeface="Arial" panose="020B0604020202020204" pitchFamily="34" charset="0"/>
                <a:cs typeface="Arial" panose="020B0604020202020204" pitchFamily="34" charset="0"/>
              </a:rPr>
              <a:t>Arellana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Maes</a:t>
            </a:r>
            <a:r>
              <a:rPr lang="en-US" sz="2000" dirty="0">
                <a:latin typeface="Arial" panose="020B0604020202020204" pitchFamily="34" charset="0"/>
                <a:cs typeface="Arial" panose="020B0604020202020204" pitchFamily="34" charset="0"/>
              </a:rPr>
              <a:t> </a:t>
            </a:r>
          </a:p>
          <a:p>
            <a:pPr>
              <a:lnSpc>
                <a:spcPct val="100000"/>
              </a:lnSpc>
            </a:pPr>
            <a:r>
              <a:rPr lang="en-US" sz="2000" dirty="0">
                <a:latin typeface="Arial" panose="020B0604020202020204" pitchFamily="34" charset="0"/>
                <a:cs typeface="Arial" panose="020B0604020202020204" pitchFamily="34" charset="0"/>
              </a:rPr>
              <a:t>Title: The First Generation Experience: An MSU Denver Social Documentary</a:t>
            </a:r>
          </a:p>
          <a:p>
            <a:pPr>
              <a:lnSpc>
                <a:spcPct val="100000"/>
              </a:lnSpc>
            </a:pPr>
            <a:r>
              <a:rPr lang="en-US" sz="2000" dirty="0">
                <a:latin typeface="Arial" panose="020B0604020202020204" pitchFamily="34" charset="0"/>
                <a:cs typeface="Arial" panose="020B0604020202020204" pitchFamily="34" charset="0"/>
              </a:rPr>
              <a:t>Type: Social Documentary </a:t>
            </a:r>
          </a:p>
          <a:p>
            <a:pPr>
              <a:lnSpc>
                <a:spcPct val="100000"/>
              </a:lnSpc>
            </a:pPr>
            <a:r>
              <a:rPr lang="en-US" sz="2000" dirty="0">
                <a:latin typeface="Arial" panose="020B0604020202020204" pitchFamily="34" charset="0"/>
                <a:cs typeface="Arial" panose="020B0604020202020204" pitchFamily="34" charset="0"/>
              </a:rPr>
              <a:t>For my capstone project, I developed a social documentary that explores the experiences of FGCS to provide more awareness of the first-generation identity, ultimately breaking down the barriers that these students face, with some guidance on how to provide better systems of support. </a:t>
            </a:r>
            <a:br>
              <a:rPr lang="en-US" sz="2000" dirty="0">
                <a:latin typeface="Arial" panose="020B0604020202020204" pitchFamily="34" charset="0"/>
                <a:cs typeface="Arial" panose="020B0604020202020204" pitchFamily="34" charset="0"/>
              </a:rPr>
            </a:br>
            <a:br>
              <a:rPr lang="en-US" sz="7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This topic is important to me as a first-generation undergraduate and graduate college student myself. I dedicate this work to my community and my first-generation colleagues, students, and friends whom I have had the pleasure of sharing stories and building community throughout the years. Their resilience and personal experiences have assured me that we are just as capable of success in higher education. </a:t>
            </a:r>
          </a:p>
        </p:txBody>
      </p:sp>
    </p:spTree>
    <p:extLst>
      <p:ext uri="{BB962C8B-B14F-4D97-AF65-F5344CB8AC3E}">
        <p14:creationId xmlns:p14="http://schemas.microsoft.com/office/powerpoint/2010/main" val="21081116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Ellie </a:t>
            </a:r>
            <a:r>
              <a:rPr lang="en-US" sz="2200" dirty="0" err="1">
                <a:latin typeface="Arial" panose="020B0604020202020204" pitchFamily="34" charset="0"/>
                <a:cs typeface="Arial" panose="020B0604020202020204" pitchFamily="34" charset="0"/>
              </a:rPr>
              <a:t>Wagley</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Community-Led Disaster Relief</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Social work has a very small presence in disaster relief, and there is a massive need. This is a great way to use person-centered approaches in a large-scale crisis situation. This is near to my heart as someone from the south, where there are many natural disasters, and as someone who wants to be in this field as a career. </a:t>
            </a:r>
          </a:p>
        </p:txBody>
      </p:sp>
    </p:spTree>
    <p:extLst>
      <p:ext uri="{BB962C8B-B14F-4D97-AF65-F5344CB8AC3E}">
        <p14:creationId xmlns:p14="http://schemas.microsoft.com/office/powerpoint/2010/main" val="55908505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Emelia 'Mia' </a:t>
            </a:r>
            <a:r>
              <a:rPr lang="en-US" sz="2200" dirty="0" err="1">
                <a:latin typeface="Arial" panose="020B0604020202020204" pitchFamily="34" charset="0"/>
                <a:cs typeface="Arial" panose="020B0604020202020204" pitchFamily="34" charset="0"/>
              </a:rPr>
              <a:t>Afaf</a:t>
            </a:r>
            <a:r>
              <a:rPr lang="en-US" sz="2200" dirty="0">
                <a:latin typeface="Arial" panose="020B0604020202020204" pitchFamily="34" charset="0"/>
                <a:cs typeface="Arial" panose="020B0604020202020204" pitchFamily="34" charset="0"/>
              </a:rPr>
              <a:t> Alvarado </a:t>
            </a:r>
          </a:p>
          <a:p>
            <a:pPr>
              <a:lnSpc>
                <a:spcPct val="100000"/>
              </a:lnSpc>
            </a:pPr>
            <a:r>
              <a:rPr lang="en-US" sz="2200" dirty="0">
                <a:latin typeface="Arial" panose="020B0604020202020204" pitchFamily="34" charset="0"/>
                <a:cs typeface="Arial" panose="020B0604020202020204" pitchFamily="34" charset="0"/>
              </a:rPr>
              <a:t>Title: Trauma Informed Care and Cultural Humility</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Cultivating an environment that is focused on equity, justice, and trauma informed for the staff, volunteers and children that we serve. </a:t>
            </a:r>
          </a:p>
        </p:txBody>
      </p:sp>
    </p:spTree>
    <p:extLst>
      <p:ext uri="{BB962C8B-B14F-4D97-AF65-F5344CB8AC3E}">
        <p14:creationId xmlns:p14="http://schemas.microsoft.com/office/powerpoint/2010/main" val="101462351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Emilia </a:t>
            </a:r>
            <a:r>
              <a:rPr lang="en-US" sz="2200" dirty="0" err="1">
                <a:latin typeface="Arial" panose="020B0604020202020204" pitchFamily="34" charset="0"/>
                <a:cs typeface="Arial" panose="020B0604020202020204" pitchFamily="34" charset="0"/>
              </a:rPr>
              <a:t>Earsom</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Engaging STEM students in peer support group: A needs assessment</a:t>
            </a:r>
          </a:p>
          <a:p>
            <a:pPr>
              <a:lnSpc>
                <a:spcPct val="100000"/>
              </a:lnSpc>
            </a:pPr>
            <a:r>
              <a:rPr lang="en-US" sz="2200" dirty="0">
                <a:latin typeface="Arial" panose="020B0604020202020204" pitchFamily="34" charset="0"/>
                <a:cs typeface="Arial" panose="020B0604020202020204" pitchFamily="34" charset="0"/>
              </a:rPr>
              <a:t>Type: Evaluation Project </a:t>
            </a:r>
          </a:p>
          <a:p>
            <a:pPr>
              <a:lnSpc>
                <a:spcPct val="100000"/>
              </a:lnSpc>
            </a:pPr>
            <a:r>
              <a:rPr lang="en-US" sz="2200" dirty="0">
                <a:latin typeface="Arial" panose="020B0604020202020204" pitchFamily="34" charset="0"/>
                <a:cs typeface="Arial" panose="020B0604020202020204" pitchFamily="34" charset="0"/>
              </a:rPr>
              <a:t>With my project, I was able to identify barriers that Colorado School of Mines students may face in attending peer support group and recommended ways the Counseling Center at Colorado School of Mines might conduct and market therapeutic groups to students. </a:t>
            </a:r>
          </a:p>
        </p:txBody>
      </p:sp>
    </p:spTree>
    <p:extLst>
      <p:ext uri="{BB962C8B-B14F-4D97-AF65-F5344CB8AC3E}">
        <p14:creationId xmlns:p14="http://schemas.microsoft.com/office/powerpoint/2010/main" val="376013525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Eric Lozano-Olivas </a:t>
            </a:r>
          </a:p>
          <a:p>
            <a:pPr>
              <a:lnSpc>
                <a:spcPct val="100000"/>
              </a:lnSpc>
            </a:pPr>
            <a:r>
              <a:rPr lang="en-US" sz="2200" dirty="0">
                <a:latin typeface="Arial" panose="020B0604020202020204" pitchFamily="34" charset="0"/>
                <a:cs typeface="Arial" panose="020B0604020202020204" pitchFamily="34" charset="0"/>
              </a:rPr>
              <a:t>Title: How Participants Benefit from a Fatherhood Program at Denver Human Services</a:t>
            </a:r>
          </a:p>
          <a:p>
            <a:pPr>
              <a:lnSpc>
                <a:spcPct val="100000"/>
              </a:lnSpc>
            </a:pPr>
            <a:r>
              <a:rPr lang="en-US" sz="2200" dirty="0">
                <a:latin typeface="Arial" panose="020B0604020202020204" pitchFamily="34" charset="0"/>
                <a:cs typeface="Arial" panose="020B0604020202020204" pitchFamily="34" charset="0"/>
              </a:rPr>
              <a:t>Type: Evaluation Project </a:t>
            </a:r>
          </a:p>
          <a:p>
            <a:pPr>
              <a:lnSpc>
                <a:spcPct val="100000"/>
              </a:lnSpc>
            </a:pPr>
            <a:r>
              <a:rPr lang="en-US" sz="2200" dirty="0">
                <a:latin typeface="Arial" panose="020B0604020202020204" pitchFamily="34" charset="0"/>
                <a:cs typeface="Arial" panose="020B0604020202020204" pitchFamily="34" charset="0"/>
              </a:rPr>
              <a:t>This project contributes to the enhancement of knowledge on how community programs can better serve fathers. </a:t>
            </a:r>
          </a:p>
        </p:txBody>
      </p:sp>
    </p:spTree>
    <p:extLst>
      <p:ext uri="{BB962C8B-B14F-4D97-AF65-F5344CB8AC3E}">
        <p14:creationId xmlns:p14="http://schemas.microsoft.com/office/powerpoint/2010/main" val="326777469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Erika Morris </a:t>
            </a:r>
          </a:p>
          <a:p>
            <a:pPr>
              <a:lnSpc>
                <a:spcPct val="100000"/>
              </a:lnSpc>
            </a:pPr>
            <a:r>
              <a:rPr lang="en-US" sz="2200" dirty="0">
                <a:latin typeface="Arial" panose="020B0604020202020204" pitchFamily="34" charset="0"/>
                <a:cs typeface="Arial" panose="020B0604020202020204" pitchFamily="34" charset="0"/>
              </a:rPr>
              <a:t>Title: The Practical Application of Holistic Defense</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My training educated lawyers and other members of defense teams on approaching work with indigent clients from a client-centered perspective. Hopefully the results of my training will lead to better legal and life outcomes for many justice-involved individuals. </a:t>
            </a:r>
          </a:p>
        </p:txBody>
      </p:sp>
    </p:spTree>
    <p:extLst>
      <p:ext uri="{BB962C8B-B14F-4D97-AF65-F5344CB8AC3E}">
        <p14:creationId xmlns:p14="http://schemas.microsoft.com/office/powerpoint/2010/main" val="6948295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Erin Baker-Ojeda </a:t>
            </a:r>
          </a:p>
          <a:p>
            <a:pPr>
              <a:lnSpc>
                <a:spcPct val="100000"/>
              </a:lnSpc>
            </a:pPr>
            <a:r>
              <a:rPr lang="en-US" sz="2200" dirty="0">
                <a:latin typeface="Arial" panose="020B0604020202020204" pitchFamily="34" charset="0"/>
                <a:cs typeface="Arial" panose="020B0604020202020204" pitchFamily="34" charset="0"/>
              </a:rPr>
              <a:t>Title: The Empowered Gatekeeper</a:t>
            </a:r>
          </a:p>
          <a:p>
            <a:pPr>
              <a:lnSpc>
                <a:spcPct val="100000"/>
              </a:lnSpc>
            </a:pPr>
            <a:r>
              <a:rPr lang="en-US" sz="2200" dirty="0">
                <a:latin typeface="Arial" panose="020B0604020202020204" pitchFamily="34" charset="0"/>
                <a:cs typeface="Arial" panose="020B0604020202020204" pitchFamily="34" charset="0"/>
              </a:rPr>
              <a:t>Type: Curriculum </a:t>
            </a:r>
          </a:p>
          <a:p>
            <a:pPr>
              <a:lnSpc>
                <a:spcPct val="100000"/>
              </a:lnSpc>
            </a:pPr>
            <a:r>
              <a:rPr lang="en-US" sz="2200" dirty="0">
                <a:latin typeface="Arial" panose="020B0604020202020204" pitchFamily="34" charset="0"/>
                <a:cs typeface="Arial" panose="020B0604020202020204" pitchFamily="34" charset="0"/>
              </a:rPr>
              <a:t>This curriculum has provided tools and knowledge to close service gaps seen nationwide in home visiting programs. </a:t>
            </a:r>
          </a:p>
        </p:txBody>
      </p:sp>
    </p:spTree>
    <p:extLst>
      <p:ext uri="{BB962C8B-B14F-4D97-AF65-F5344CB8AC3E}">
        <p14:creationId xmlns:p14="http://schemas.microsoft.com/office/powerpoint/2010/main" val="257457729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Gina Cohn </a:t>
            </a:r>
          </a:p>
          <a:p>
            <a:pPr>
              <a:lnSpc>
                <a:spcPct val="100000"/>
              </a:lnSpc>
            </a:pPr>
            <a:r>
              <a:rPr lang="en-US" sz="2200" dirty="0">
                <a:latin typeface="Arial" panose="020B0604020202020204" pitchFamily="34" charset="0"/>
                <a:cs typeface="Arial" panose="020B0604020202020204" pitchFamily="34" charset="0"/>
              </a:rPr>
              <a:t>Title: Culturally Responsible Grief Support for Older Adults in The Wake of COVID-19</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My project helped my agency's 2022 goal of improving clinical excellence by teaching to view grief as a lens for framing client interventions. </a:t>
            </a:r>
          </a:p>
        </p:txBody>
      </p:sp>
    </p:spTree>
    <p:extLst>
      <p:ext uri="{BB962C8B-B14F-4D97-AF65-F5344CB8AC3E}">
        <p14:creationId xmlns:p14="http://schemas.microsoft.com/office/powerpoint/2010/main" val="175279223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Hannah Beth Walker </a:t>
            </a:r>
          </a:p>
          <a:p>
            <a:pPr>
              <a:lnSpc>
                <a:spcPct val="100000"/>
              </a:lnSpc>
            </a:pPr>
            <a:r>
              <a:rPr lang="en-US" sz="2200" dirty="0">
                <a:latin typeface="Arial" panose="020B0604020202020204" pitchFamily="34" charset="0"/>
                <a:cs typeface="Arial" panose="020B0604020202020204" pitchFamily="34" charset="0"/>
              </a:rPr>
              <a:t>Title: Rideshare Support Program</a:t>
            </a:r>
          </a:p>
          <a:p>
            <a:pPr>
              <a:lnSpc>
                <a:spcPct val="100000"/>
              </a:lnSpc>
            </a:pPr>
            <a:r>
              <a:rPr lang="en-US" sz="2200" dirty="0">
                <a:latin typeface="Arial" panose="020B0604020202020204" pitchFamily="34" charset="0"/>
                <a:cs typeface="Arial" panose="020B0604020202020204" pitchFamily="34" charset="0"/>
              </a:rPr>
              <a:t>Type: Grant Proposal </a:t>
            </a:r>
          </a:p>
          <a:p>
            <a:pPr>
              <a:lnSpc>
                <a:spcPct val="100000"/>
              </a:lnSpc>
            </a:pPr>
            <a:r>
              <a:rPr lang="en-US" sz="2200" dirty="0">
                <a:latin typeface="Arial" panose="020B0604020202020204" pitchFamily="34" charset="0"/>
                <a:cs typeface="Arial" panose="020B0604020202020204" pitchFamily="34" charset="0"/>
              </a:rPr>
              <a:t>The grant project was a meaningful way to bring awareness to- and attempting to problem-solve- the impact barriers to accessible transportation places on individual and community health. </a:t>
            </a:r>
          </a:p>
        </p:txBody>
      </p:sp>
    </p:spTree>
    <p:extLst>
      <p:ext uri="{BB962C8B-B14F-4D97-AF65-F5344CB8AC3E}">
        <p14:creationId xmlns:p14="http://schemas.microsoft.com/office/powerpoint/2010/main" val="291592781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Hannah Blair </a:t>
            </a:r>
            <a:r>
              <a:rPr lang="en-US" sz="2200" dirty="0" err="1">
                <a:latin typeface="Arial" panose="020B0604020202020204" pitchFamily="34" charset="0"/>
                <a:cs typeface="Arial" panose="020B0604020202020204" pitchFamily="34" charset="0"/>
              </a:rPr>
              <a:t>Sloat</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Examining the Preparedness and Confidence of Interns and Fellows Engaging in Direct Clinical Work with Clients</a:t>
            </a:r>
          </a:p>
          <a:p>
            <a:pPr>
              <a:lnSpc>
                <a:spcPct val="100000"/>
              </a:lnSpc>
            </a:pPr>
            <a:r>
              <a:rPr lang="en-US" sz="2200" dirty="0">
                <a:latin typeface="Arial" panose="020B0604020202020204" pitchFamily="34" charset="0"/>
                <a:cs typeface="Arial" panose="020B0604020202020204" pitchFamily="34" charset="0"/>
              </a:rPr>
              <a:t>Type: Research Project </a:t>
            </a:r>
          </a:p>
          <a:p>
            <a:pPr>
              <a:lnSpc>
                <a:spcPct val="100000"/>
              </a:lnSpc>
            </a:pPr>
            <a:r>
              <a:rPr lang="en-US" sz="2200" dirty="0">
                <a:latin typeface="Arial" panose="020B0604020202020204" pitchFamily="34" charset="0"/>
                <a:cs typeface="Arial" panose="020B0604020202020204" pitchFamily="34" charset="0"/>
              </a:rPr>
              <a:t>I enjoyed getting to collect information regarding new clinicians feelings of preparedness and confidence in engaging in direct clinical work to aid in the agencies training program to hopefully increase their future interns sense of confidence. </a:t>
            </a:r>
          </a:p>
        </p:txBody>
      </p:sp>
    </p:spTree>
    <p:extLst>
      <p:ext uri="{BB962C8B-B14F-4D97-AF65-F5344CB8AC3E}">
        <p14:creationId xmlns:p14="http://schemas.microsoft.com/office/powerpoint/2010/main" val="115957351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a:xfrm>
            <a:off x="838200" y="1690688"/>
            <a:ext cx="10515600" cy="4351338"/>
          </a:xfrm>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Allison </a:t>
            </a:r>
            <a:r>
              <a:rPr lang="en-US" dirty="0" err="1">
                <a:latin typeface="Arial" panose="020B0604020202020204" pitchFamily="34" charset="0"/>
                <a:cs typeface="Arial" panose="020B0604020202020204" pitchFamily="34" charset="0"/>
              </a:rPr>
              <a:t>Duber</a:t>
            </a:r>
            <a:endParaRPr lang="en-US"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Title: Stories Held in the Light: Real Lived Experiences of Families in the Child Welfare System</a:t>
            </a:r>
          </a:p>
          <a:p>
            <a:pPr>
              <a:lnSpc>
                <a:spcPct val="120000"/>
              </a:lnSpc>
            </a:pPr>
            <a:r>
              <a:rPr lang="en-US" dirty="0">
                <a:latin typeface="Arial" panose="020B0604020202020204" pitchFamily="34" charset="0"/>
                <a:cs typeface="Arial" panose="020B0604020202020204" pitchFamily="34" charset="0"/>
              </a:rPr>
              <a:t>Type: Social Documentary </a:t>
            </a:r>
          </a:p>
          <a:p>
            <a:pPr>
              <a:lnSpc>
                <a:spcPct val="120000"/>
              </a:lnSpc>
            </a:pPr>
            <a:r>
              <a:rPr lang="en-US" dirty="0">
                <a:latin typeface="Arial" panose="020B0604020202020204" pitchFamily="34" charset="0"/>
                <a:cs typeface="Arial" panose="020B0604020202020204" pitchFamily="34" charset="0"/>
              </a:rPr>
              <a:t>Too often, parents who have their children removed are not given the ability to tell their stories. This social documentary has allowed families to be reflective of their current situation and share honest feedback about how they have been viewed and treated in the child welfare system. This has been a transformative project for me to watch families come to life once they feel seen and heard and, at the same time, realize that their real lived experiences deserve recognition in order for them to be successful in the reunification process.</a:t>
            </a:r>
          </a:p>
        </p:txBody>
      </p:sp>
    </p:spTree>
    <p:extLst>
      <p:ext uri="{BB962C8B-B14F-4D97-AF65-F5344CB8AC3E}">
        <p14:creationId xmlns:p14="http://schemas.microsoft.com/office/powerpoint/2010/main" val="34406440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Harley Rodriguez </a:t>
            </a:r>
          </a:p>
          <a:p>
            <a:pPr>
              <a:lnSpc>
                <a:spcPct val="100000"/>
              </a:lnSpc>
            </a:pPr>
            <a:r>
              <a:rPr lang="en-US" sz="2200" dirty="0">
                <a:latin typeface="Arial" panose="020B0604020202020204" pitchFamily="34" charset="0"/>
                <a:cs typeface="Arial" panose="020B0604020202020204" pitchFamily="34" charset="0"/>
              </a:rPr>
              <a:t>Title: Burnout and Compassion Fatigue among Mental Health Workers</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Learn how to prevent and mitigate the debilitating effects and symptoms burnout and compassion fatigue as a social work/mental health professional. </a:t>
            </a:r>
          </a:p>
        </p:txBody>
      </p:sp>
    </p:spTree>
    <p:extLst>
      <p:ext uri="{BB962C8B-B14F-4D97-AF65-F5344CB8AC3E}">
        <p14:creationId xmlns:p14="http://schemas.microsoft.com/office/powerpoint/2010/main" val="216888891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r>
              <a:rPr lang="en-US" sz="2200" dirty="0">
                <a:latin typeface="Arial" panose="020B0604020202020204" pitchFamily="34" charset="0"/>
                <a:cs typeface="Arial" panose="020B0604020202020204" pitchFamily="34" charset="0"/>
              </a:rPr>
              <a:t>Izzy Burton </a:t>
            </a:r>
          </a:p>
          <a:p>
            <a:r>
              <a:rPr lang="en-US" sz="2200" dirty="0">
                <a:latin typeface="Arial" panose="020B0604020202020204" pitchFamily="34" charset="0"/>
                <a:cs typeface="Arial" panose="020B0604020202020204" pitchFamily="34" charset="0"/>
              </a:rPr>
              <a:t>Title: Evaluation of Services for Transition-aged Youth</a:t>
            </a:r>
          </a:p>
          <a:p>
            <a:r>
              <a:rPr lang="en-US" sz="2200" dirty="0">
                <a:latin typeface="Arial" panose="020B0604020202020204" pitchFamily="34" charset="0"/>
                <a:cs typeface="Arial" panose="020B0604020202020204" pitchFamily="34" charset="0"/>
              </a:rPr>
              <a:t>Type: Evaluation Project </a:t>
            </a:r>
          </a:p>
          <a:p>
            <a:r>
              <a:rPr lang="en-US" sz="2200" dirty="0">
                <a:latin typeface="Arial" panose="020B0604020202020204" pitchFamily="34" charset="0"/>
                <a:cs typeface="Arial" panose="020B0604020202020204" pitchFamily="34" charset="0"/>
              </a:rPr>
              <a:t>During an agency transition of staff and goals, this evaluation project helped the agency to hone in on the services that are successful and find ways to more effectively service our youth participants. </a:t>
            </a:r>
          </a:p>
        </p:txBody>
      </p:sp>
    </p:spTree>
    <p:extLst>
      <p:ext uri="{BB962C8B-B14F-4D97-AF65-F5344CB8AC3E}">
        <p14:creationId xmlns:p14="http://schemas.microsoft.com/office/powerpoint/2010/main" val="3362736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Jennifer Lynn Perkins </a:t>
            </a:r>
          </a:p>
          <a:p>
            <a:pPr>
              <a:lnSpc>
                <a:spcPct val="100000"/>
              </a:lnSpc>
            </a:pPr>
            <a:r>
              <a:rPr lang="en-US" sz="2200" dirty="0">
                <a:latin typeface="Arial" panose="020B0604020202020204" pitchFamily="34" charset="0"/>
                <a:cs typeface="Arial" panose="020B0604020202020204" pitchFamily="34" charset="0"/>
              </a:rPr>
              <a:t>Title: The Effects of Delayed Services and Effectiveness of Teletherapy in Mental Health</a:t>
            </a:r>
          </a:p>
          <a:p>
            <a:pPr>
              <a:lnSpc>
                <a:spcPct val="100000"/>
              </a:lnSpc>
            </a:pPr>
            <a:r>
              <a:rPr lang="en-US" sz="2200" dirty="0">
                <a:latin typeface="Arial" panose="020B0604020202020204" pitchFamily="34" charset="0"/>
                <a:cs typeface="Arial" panose="020B0604020202020204" pitchFamily="34" charset="0"/>
              </a:rPr>
              <a:t>Type: Evaluation Project </a:t>
            </a:r>
          </a:p>
          <a:p>
            <a:pPr>
              <a:lnSpc>
                <a:spcPct val="100000"/>
              </a:lnSpc>
            </a:pPr>
            <a:r>
              <a:rPr lang="en-US" sz="2200" dirty="0">
                <a:latin typeface="Arial" panose="020B0604020202020204" pitchFamily="34" charset="0"/>
                <a:cs typeface="Arial" panose="020B0604020202020204" pitchFamily="34" charset="0"/>
              </a:rPr>
              <a:t>This project was of definite and immediate value to Denver Family Institute as it enhanced the scope of their annual Client Satisfaction survey and yielded information that will allow them to serve our clients in a more person-centered manner by providing better teletherapy services and options, resource referrals, group classes, and webinars that were not previously provided. </a:t>
            </a:r>
          </a:p>
        </p:txBody>
      </p:sp>
    </p:spTree>
    <p:extLst>
      <p:ext uri="{BB962C8B-B14F-4D97-AF65-F5344CB8AC3E}">
        <p14:creationId xmlns:p14="http://schemas.microsoft.com/office/powerpoint/2010/main" val="107114101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Jessie Glasscock </a:t>
            </a:r>
          </a:p>
          <a:p>
            <a:pPr>
              <a:lnSpc>
                <a:spcPct val="100000"/>
              </a:lnSpc>
            </a:pPr>
            <a:r>
              <a:rPr lang="en-US" sz="2200" dirty="0">
                <a:latin typeface="Arial" panose="020B0604020202020204" pitchFamily="34" charset="0"/>
                <a:cs typeface="Arial" panose="020B0604020202020204" pitchFamily="34" charset="0"/>
              </a:rPr>
              <a:t>Title: LGBTQ-Affirmative Practice in Sex Offense-Specific Treatment: A Training</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The agency has many LGBTQ clients but has never had a LGBTQ-affirmative care training. It was a need, and one that has been recognized in the sex offense treatment/management community in Colorado. Providing culturally-responsive treatment for people who have committed sex offenses increases community safety. </a:t>
            </a:r>
          </a:p>
        </p:txBody>
      </p:sp>
    </p:spTree>
    <p:extLst>
      <p:ext uri="{BB962C8B-B14F-4D97-AF65-F5344CB8AC3E}">
        <p14:creationId xmlns:p14="http://schemas.microsoft.com/office/powerpoint/2010/main" val="292372496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Judy Florian </a:t>
            </a:r>
          </a:p>
          <a:p>
            <a:pPr>
              <a:lnSpc>
                <a:spcPct val="100000"/>
              </a:lnSpc>
            </a:pPr>
            <a:r>
              <a:rPr lang="en-US" sz="2200" dirty="0">
                <a:latin typeface="Arial" panose="020B0604020202020204" pitchFamily="34" charset="0"/>
                <a:cs typeface="Arial" panose="020B0604020202020204" pitchFamily="34" charset="0"/>
              </a:rPr>
              <a:t>Title: Program Evaluation of Integrated Behavioral Health in Primary Care Clinics at BCH</a:t>
            </a:r>
          </a:p>
          <a:p>
            <a:pPr>
              <a:lnSpc>
                <a:spcPct val="100000"/>
              </a:lnSpc>
            </a:pPr>
            <a:r>
              <a:rPr lang="en-US" sz="2200" dirty="0">
                <a:latin typeface="Arial" panose="020B0604020202020204" pitchFamily="34" charset="0"/>
                <a:cs typeface="Arial" panose="020B0604020202020204" pitchFamily="34" charset="0"/>
              </a:rPr>
              <a:t>Type: Evaluation Project </a:t>
            </a:r>
          </a:p>
          <a:p>
            <a:pPr>
              <a:lnSpc>
                <a:spcPct val="100000"/>
              </a:lnSpc>
            </a:pPr>
            <a:r>
              <a:rPr lang="en-US" sz="2200" dirty="0">
                <a:latin typeface="Arial" panose="020B0604020202020204" pitchFamily="34" charset="0"/>
                <a:cs typeface="Arial" panose="020B0604020202020204" pitchFamily="34" charset="0"/>
              </a:rPr>
              <a:t>This project provided feedback to the behavioral health team that lead to brainstorming about data collection needs and processes for future evaluations </a:t>
            </a:r>
          </a:p>
        </p:txBody>
      </p:sp>
    </p:spTree>
    <p:extLst>
      <p:ext uri="{BB962C8B-B14F-4D97-AF65-F5344CB8AC3E}">
        <p14:creationId xmlns:p14="http://schemas.microsoft.com/office/powerpoint/2010/main" val="226533880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Julie Pacheco </a:t>
            </a:r>
          </a:p>
          <a:p>
            <a:pPr>
              <a:lnSpc>
                <a:spcPct val="100000"/>
              </a:lnSpc>
            </a:pPr>
            <a:r>
              <a:rPr lang="en-US" sz="2200" dirty="0">
                <a:latin typeface="Arial" panose="020B0604020202020204" pitchFamily="34" charset="0"/>
                <a:cs typeface="Arial" panose="020B0604020202020204" pitchFamily="34" charset="0"/>
              </a:rPr>
              <a:t>Title: Bridging the Gaps</a:t>
            </a:r>
          </a:p>
          <a:p>
            <a:pPr>
              <a:lnSpc>
                <a:spcPct val="100000"/>
              </a:lnSpc>
            </a:pPr>
            <a:r>
              <a:rPr lang="en-US" sz="2200" dirty="0">
                <a:latin typeface="Arial" panose="020B0604020202020204" pitchFamily="34" charset="0"/>
                <a:cs typeface="Arial" panose="020B0604020202020204" pitchFamily="34" charset="0"/>
              </a:rPr>
              <a:t>Type: Social Documentary </a:t>
            </a:r>
          </a:p>
          <a:p>
            <a:pPr>
              <a:lnSpc>
                <a:spcPct val="100000"/>
              </a:lnSpc>
            </a:pPr>
            <a:r>
              <a:rPr lang="en-US" sz="2200" dirty="0">
                <a:latin typeface="Arial" panose="020B0604020202020204" pitchFamily="34" charset="0"/>
                <a:cs typeface="Arial" panose="020B0604020202020204" pitchFamily="34" charset="0"/>
              </a:rPr>
              <a:t>Bridging the Gaps is an effort to bring equity to the Bridges Program through the use of lived experience and client voice. The documentary is a lasting and easily shareable way to remind decision-makers and those with power that these are real people with real needs, not just inmates or numbers to shuffle through the justice system. </a:t>
            </a:r>
          </a:p>
        </p:txBody>
      </p:sp>
    </p:spTree>
    <p:extLst>
      <p:ext uri="{BB962C8B-B14F-4D97-AF65-F5344CB8AC3E}">
        <p14:creationId xmlns:p14="http://schemas.microsoft.com/office/powerpoint/2010/main" val="10497149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Justin </a:t>
            </a:r>
            <a:r>
              <a:rPr lang="en-US" sz="2200" dirty="0" err="1">
                <a:latin typeface="Arial" panose="020B0604020202020204" pitchFamily="34" charset="0"/>
                <a:cs typeface="Arial" panose="020B0604020202020204" pitchFamily="34" charset="0"/>
              </a:rPr>
              <a:t>Mallen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Client Satisfaction Survey: Actualize Behavior Alternatives </a:t>
            </a:r>
          </a:p>
          <a:p>
            <a:pPr>
              <a:lnSpc>
                <a:spcPct val="100000"/>
              </a:lnSpc>
            </a:pPr>
            <a:r>
              <a:rPr lang="en-US" sz="2200" dirty="0">
                <a:latin typeface="Arial" panose="020B0604020202020204" pitchFamily="34" charset="0"/>
                <a:cs typeface="Arial" panose="020B0604020202020204" pitchFamily="34" charset="0"/>
              </a:rPr>
              <a:t>Type: Evaluation Project </a:t>
            </a:r>
          </a:p>
          <a:p>
            <a:pPr>
              <a:lnSpc>
                <a:spcPct val="100000"/>
              </a:lnSpc>
            </a:pPr>
            <a:r>
              <a:rPr lang="en-US" sz="2200" dirty="0">
                <a:latin typeface="Arial" panose="020B0604020202020204" pitchFamily="34" charset="0"/>
                <a:cs typeface="Arial" panose="020B0604020202020204" pitchFamily="34" charset="0"/>
              </a:rPr>
              <a:t>Helped to evaluate the factors that lead to a fulfilled life for people that experience intellectual and developmental disabilities. </a:t>
            </a:r>
          </a:p>
        </p:txBody>
      </p:sp>
    </p:spTree>
    <p:extLst>
      <p:ext uri="{BB962C8B-B14F-4D97-AF65-F5344CB8AC3E}">
        <p14:creationId xmlns:p14="http://schemas.microsoft.com/office/powerpoint/2010/main" val="319529576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Kathryne Nicole Kelly </a:t>
            </a:r>
          </a:p>
          <a:p>
            <a:pPr>
              <a:lnSpc>
                <a:spcPct val="100000"/>
              </a:lnSpc>
            </a:pPr>
            <a:r>
              <a:rPr lang="en-US" sz="2200" dirty="0">
                <a:latin typeface="Arial" panose="020B0604020202020204" pitchFamily="34" charset="0"/>
                <a:cs typeface="Arial" panose="020B0604020202020204" pitchFamily="34" charset="0"/>
              </a:rPr>
              <a:t>Title: Proposal for Children’s Hospital Colorado Anschutz PICU Family Fund</a:t>
            </a:r>
          </a:p>
          <a:p>
            <a:pPr>
              <a:lnSpc>
                <a:spcPct val="100000"/>
              </a:lnSpc>
            </a:pPr>
            <a:r>
              <a:rPr lang="en-US" sz="2200" dirty="0">
                <a:latin typeface="Arial" panose="020B0604020202020204" pitchFamily="34" charset="0"/>
                <a:cs typeface="Arial" panose="020B0604020202020204" pitchFamily="34" charset="0"/>
              </a:rPr>
              <a:t>Type: Grant Proposal </a:t>
            </a:r>
          </a:p>
          <a:p>
            <a:pPr>
              <a:lnSpc>
                <a:spcPct val="100000"/>
              </a:lnSpc>
            </a:pPr>
            <a:r>
              <a:rPr lang="en-US" sz="2200" dirty="0">
                <a:latin typeface="Arial" panose="020B0604020202020204" pitchFamily="34" charset="0"/>
                <a:cs typeface="Arial" panose="020B0604020202020204" pitchFamily="34" charset="0"/>
              </a:rPr>
              <a:t>This proposal for funding provides financial assistance to meet the physical needs of families and caregivers are hospitalized in the PICU at Children's Hospital Colorado Anschutz to support their wellbeing, promote healing, and decease the presence of trauma symptoms post-discharge. </a:t>
            </a:r>
          </a:p>
        </p:txBody>
      </p:sp>
    </p:spTree>
    <p:extLst>
      <p:ext uri="{BB962C8B-B14F-4D97-AF65-F5344CB8AC3E}">
        <p14:creationId xmlns:p14="http://schemas.microsoft.com/office/powerpoint/2010/main" val="6794581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Katie Scherr </a:t>
            </a:r>
          </a:p>
          <a:p>
            <a:pPr>
              <a:lnSpc>
                <a:spcPct val="100000"/>
              </a:lnSpc>
            </a:pPr>
            <a:r>
              <a:rPr lang="en-US" sz="2200" dirty="0">
                <a:latin typeface="Arial" panose="020B0604020202020204" pitchFamily="34" charset="0"/>
                <a:cs typeface="Arial" panose="020B0604020202020204" pitchFamily="34" charset="0"/>
              </a:rPr>
              <a:t>Title: Outcome Evaluation of Jefferson County’s Early Intervention Services (EIS) Program</a:t>
            </a:r>
          </a:p>
          <a:p>
            <a:pPr>
              <a:lnSpc>
                <a:spcPct val="100000"/>
              </a:lnSpc>
            </a:pPr>
            <a:r>
              <a:rPr lang="en-US" sz="2200" dirty="0">
                <a:latin typeface="Arial" panose="020B0604020202020204" pitchFamily="34" charset="0"/>
                <a:cs typeface="Arial" panose="020B0604020202020204" pitchFamily="34" charset="0"/>
              </a:rPr>
              <a:t>Type: Evaluation Project </a:t>
            </a:r>
          </a:p>
          <a:p>
            <a:pPr>
              <a:lnSpc>
                <a:spcPct val="100000"/>
              </a:lnSpc>
            </a:pPr>
            <a:r>
              <a:rPr lang="en-US" sz="2200" dirty="0">
                <a:latin typeface="Arial" panose="020B0604020202020204" pitchFamily="34" charset="0"/>
                <a:cs typeface="Arial" panose="020B0604020202020204" pitchFamily="34" charset="0"/>
              </a:rPr>
              <a:t>The data from this project indicated several potential areas of caseworker bias that may impact families’ ability to access less-restrictive and more preventative child welfare interventions such as EIS.  Bringing awareness to these areas of bias will help caseworkers and supervisors at Jefferson County be more critical of their own biases when referring or accepting a family for EIS, creating more equitable opportunities for children and families within the system. </a:t>
            </a:r>
          </a:p>
        </p:txBody>
      </p:sp>
    </p:spTree>
    <p:extLst>
      <p:ext uri="{BB962C8B-B14F-4D97-AF65-F5344CB8AC3E}">
        <p14:creationId xmlns:p14="http://schemas.microsoft.com/office/powerpoint/2010/main" val="413853865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lnSpcReduction="10000"/>
          </a:bodyPr>
          <a:lstStyle/>
          <a:p>
            <a:pPr>
              <a:lnSpc>
                <a:spcPct val="100000"/>
              </a:lnSpc>
            </a:pPr>
            <a:r>
              <a:rPr lang="en-US" sz="2200" dirty="0">
                <a:latin typeface="Arial" panose="020B0604020202020204" pitchFamily="34" charset="0"/>
                <a:cs typeface="Arial" panose="020B0604020202020204" pitchFamily="34" charset="0"/>
              </a:rPr>
              <a:t>Kaylee Carter </a:t>
            </a:r>
          </a:p>
          <a:p>
            <a:pPr>
              <a:lnSpc>
                <a:spcPct val="100000"/>
              </a:lnSpc>
            </a:pPr>
            <a:r>
              <a:rPr lang="en-US" sz="2200" dirty="0">
                <a:latin typeface="Arial" panose="020B0604020202020204" pitchFamily="34" charset="0"/>
                <a:cs typeface="Arial" panose="020B0604020202020204" pitchFamily="34" charset="0"/>
              </a:rPr>
              <a:t>Title: LGBTQIA+ and Title IX: Linking Policy and Identity</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I found that one of the main values of my capstone project, just as many others, lies in its outreach and provision of tools and knowledge that may better the well-being of other individuals. The information provided in the video is not completely limited to the Title IX office, rather the majority of the video is focused on a basic understanding of the LGBTQIA+ community and identities with some tie in to Western’s policies and federal law. While the main goal is to improve the services rendered by the Title IX office to queer individuals, the presentation of broad information was purposeful so that it may be informational to anyone who watches the video. </a:t>
            </a:r>
          </a:p>
        </p:txBody>
      </p:sp>
    </p:spTree>
    <p:extLst>
      <p:ext uri="{BB962C8B-B14F-4D97-AF65-F5344CB8AC3E}">
        <p14:creationId xmlns:p14="http://schemas.microsoft.com/office/powerpoint/2010/main" val="141896277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Alyssa Ware</a:t>
            </a:r>
          </a:p>
          <a:p>
            <a:pPr>
              <a:lnSpc>
                <a:spcPct val="100000"/>
              </a:lnSpc>
            </a:pPr>
            <a:r>
              <a:rPr lang="en-US" sz="2200" dirty="0">
                <a:latin typeface="Arial" panose="020B0604020202020204" pitchFamily="34" charset="0"/>
                <a:cs typeface="Arial" panose="020B0604020202020204" pitchFamily="34" charset="0"/>
              </a:rPr>
              <a:t>Title: Rhythm, Movement, and Sensory in Restrictive Settings </a:t>
            </a:r>
          </a:p>
          <a:p>
            <a:pPr>
              <a:lnSpc>
                <a:spcPct val="100000"/>
              </a:lnSpc>
            </a:pPr>
            <a:r>
              <a:rPr lang="en-US" sz="2200" dirty="0">
                <a:latin typeface="Arial" panose="020B0604020202020204" pitchFamily="34" charset="0"/>
                <a:cs typeface="Arial" panose="020B0604020202020204" pitchFamily="34" charset="0"/>
              </a:rPr>
              <a:t>Type: Curriculum</a:t>
            </a:r>
          </a:p>
          <a:p>
            <a:pPr>
              <a:lnSpc>
                <a:spcPct val="100000"/>
              </a:lnSpc>
            </a:pPr>
            <a:r>
              <a:rPr lang="en-US" sz="2200" dirty="0">
                <a:latin typeface="Arial" panose="020B0604020202020204" pitchFamily="34" charset="0"/>
                <a:cs typeface="Arial" panose="020B0604020202020204" pitchFamily="34" charset="0"/>
              </a:rPr>
              <a:t>Implementation of coping skills that utilize trauma processing in ways that are not often used in restrictive settings. </a:t>
            </a:r>
          </a:p>
        </p:txBody>
      </p:sp>
    </p:spTree>
    <p:extLst>
      <p:ext uri="{BB962C8B-B14F-4D97-AF65-F5344CB8AC3E}">
        <p14:creationId xmlns:p14="http://schemas.microsoft.com/office/powerpoint/2010/main" val="342446831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Kendra </a:t>
            </a:r>
            <a:r>
              <a:rPr lang="en-US" sz="2200" dirty="0" err="1">
                <a:latin typeface="Arial" panose="020B0604020202020204" pitchFamily="34" charset="0"/>
                <a:cs typeface="Arial" panose="020B0604020202020204" pitchFamily="34" charset="0"/>
              </a:rPr>
              <a:t>Veitengruber</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Mental Health Lessons</a:t>
            </a:r>
          </a:p>
          <a:p>
            <a:pPr>
              <a:lnSpc>
                <a:spcPct val="100000"/>
              </a:lnSpc>
            </a:pPr>
            <a:r>
              <a:rPr lang="en-US" sz="2200" dirty="0">
                <a:latin typeface="Arial" panose="020B0604020202020204" pitchFamily="34" charset="0"/>
                <a:cs typeface="Arial" panose="020B0604020202020204" pitchFamily="34" charset="0"/>
              </a:rPr>
              <a:t>Type: Curriculum </a:t>
            </a:r>
          </a:p>
          <a:p>
            <a:pPr>
              <a:lnSpc>
                <a:spcPct val="100000"/>
              </a:lnSpc>
            </a:pPr>
            <a:r>
              <a:rPr lang="en-US" sz="2200" dirty="0">
                <a:latin typeface="Arial" panose="020B0604020202020204" pitchFamily="34" charset="0"/>
                <a:cs typeface="Arial" panose="020B0604020202020204" pitchFamily="34" charset="0"/>
              </a:rPr>
              <a:t>Provides curriculum to teach elementary age students about mental health </a:t>
            </a:r>
          </a:p>
        </p:txBody>
      </p:sp>
    </p:spTree>
    <p:extLst>
      <p:ext uri="{BB962C8B-B14F-4D97-AF65-F5344CB8AC3E}">
        <p14:creationId xmlns:p14="http://schemas.microsoft.com/office/powerpoint/2010/main" val="381595879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Krystal Watson </a:t>
            </a:r>
          </a:p>
          <a:p>
            <a:pPr>
              <a:lnSpc>
                <a:spcPct val="100000"/>
              </a:lnSpc>
            </a:pPr>
            <a:r>
              <a:rPr lang="en-US" sz="2200" dirty="0">
                <a:latin typeface="Arial" panose="020B0604020202020204" pitchFamily="34" charset="0"/>
                <a:cs typeface="Arial" panose="020B0604020202020204" pitchFamily="34" charset="0"/>
              </a:rPr>
              <a:t>Title: Examining burnout due to COVID-19 in medical social workers</a:t>
            </a:r>
          </a:p>
          <a:p>
            <a:pPr>
              <a:lnSpc>
                <a:spcPct val="100000"/>
              </a:lnSpc>
            </a:pPr>
            <a:r>
              <a:rPr lang="en-US" sz="2200" dirty="0">
                <a:latin typeface="Arial" panose="020B0604020202020204" pitchFamily="34" charset="0"/>
                <a:cs typeface="Arial" panose="020B0604020202020204" pitchFamily="34" charset="0"/>
              </a:rPr>
              <a:t>Type: Evaluation Project </a:t>
            </a:r>
          </a:p>
          <a:p>
            <a:pPr>
              <a:lnSpc>
                <a:spcPct val="100000"/>
              </a:lnSpc>
            </a:pPr>
            <a:r>
              <a:rPr lang="en-US" sz="2200" dirty="0">
                <a:latin typeface="Arial" panose="020B0604020202020204" pitchFamily="34" charset="0"/>
                <a:cs typeface="Arial" panose="020B0604020202020204" pitchFamily="34" charset="0"/>
              </a:rPr>
              <a:t>My project demonstrated how burnout in social workers is impacted by their compensation and benefits. It allowed me to make a platform for social workers to demand more of their employers. </a:t>
            </a:r>
          </a:p>
        </p:txBody>
      </p:sp>
    </p:spTree>
    <p:extLst>
      <p:ext uri="{BB962C8B-B14F-4D97-AF65-F5344CB8AC3E}">
        <p14:creationId xmlns:p14="http://schemas.microsoft.com/office/powerpoint/2010/main" val="195827487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err="1">
                <a:latin typeface="Arial" panose="020B0604020202020204" pitchFamily="34" charset="0"/>
                <a:cs typeface="Arial" panose="020B0604020202020204" pitchFamily="34" charset="0"/>
              </a:rPr>
              <a:t>LaKeitha</a:t>
            </a:r>
            <a:r>
              <a:rPr lang="en-US" sz="2200" dirty="0">
                <a:latin typeface="Arial" panose="020B0604020202020204" pitchFamily="34" charset="0"/>
                <a:cs typeface="Arial" panose="020B0604020202020204" pitchFamily="34" charset="0"/>
              </a:rPr>
              <a:t> Johnson </a:t>
            </a:r>
          </a:p>
          <a:p>
            <a:pPr>
              <a:lnSpc>
                <a:spcPct val="100000"/>
              </a:lnSpc>
            </a:pPr>
            <a:r>
              <a:rPr lang="en-US" sz="2200" dirty="0">
                <a:latin typeface="Arial" panose="020B0604020202020204" pitchFamily="34" charset="0"/>
                <a:cs typeface="Arial" panose="020B0604020202020204" pitchFamily="34" charset="0"/>
              </a:rPr>
              <a:t>Title: Developing Resiliency in Victim Advocacy</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dirty="0">
                <a:latin typeface="Arial" panose="020B0604020202020204" pitchFamily="34" charset="0"/>
                <a:cs typeface="Arial" panose="020B0604020202020204" pitchFamily="34" charset="0"/>
              </a:rPr>
              <a:t>My project is meaningful to the agency and community- It encourages victim advocates to develop strategies to combat indirect trauma and remain in the field of victim advocacy thereby benefitting the community. </a:t>
            </a:r>
          </a:p>
        </p:txBody>
      </p:sp>
    </p:spTree>
    <p:extLst>
      <p:ext uri="{BB962C8B-B14F-4D97-AF65-F5344CB8AC3E}">
        <p14:creationId xmlns:p14="http://schemas.microsoft.com/office/powerpoint/2010/main" val="51724670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Lauren Avery </a:t>
            </a:r>
          </a:p>
          <a:p>
            <a:pPr>
              <a:lnSpc>
                <a:spcPct val="100000"/>
              </a:lnSpc>
            </a:pPr>
            <a:r>
              <a:rPr lang="en-US" sz="2200" dirty="0">
                <a:latin typeface="Arial" panose="020B0604020202020204" pitchFamily="34" charset="0"/>
                <a:cs typeface="Arial" panose="020B0604020202020204" pitchFamily="34" charset="0"/>
              </a:rPr>
              <a:t>Title: Death and Dying on Hospice</a:t>
            </a:r>
          </a:p>
          <a:p>
            <a:pPr>
              <a:lnSpc>
                <a:spcPct val="100000"/>
              </a:lnSpc>
            </a:pPr>
            <a:r>
              <a:rPr lang="en-US" sz="2200" dirty="0">
                <a:latin typeface="Arial" panose="020B0604020202020204" pitchFamily="34" charset="0"/>
                <a:cs typeface="Arial" panose="020B0604020202020204" pitchFamily="34" charset="0"/>
              </a:rPr>
              <a:t>Type: Educational Website </a:t>
            </a:r>
          </a:p>
          <a:p>
            <a:pPr>
              <a:lnSpc>
                <a:spcPct val="100000"/>
              </a:lnSpc>
            </a:pPr>
            <a:r>
              <a:rPr lang="en-US" sz="2200" dirty="0">
                <a:latin typeface="Arial" panose="020B0604020202020204" pitchFamily="34" charset="0"/>
                <a:cs typeface="Arial" panose="020B0604020202020204" pitchFamily="34" charset="0"/>
              </a:rPr>
              <a:t>This project provides resources to anyone who is interested about learning about death and dying on hospice; a topic that is not widely discussed in our society. </a:t>
            </a:r>
          </a:p>
        </p:txBody>
      </p:sp>
    </p:spTree>
    <p:extLst>
      <p:ext uri="{BB962C8B-B14F-4D97-AF65-F5344CB8AC3E}">
        <p14:creationId xmlns:p14="http://schemas.microsoft.com/office/powerpoint/2010/main" val="395666566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Lexi Hinton</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Title: Art in Therapy</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Type: Training</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training was designed to provide theoretical and concrete information about the use of art in therapy for clinical interns to add to their modality toolbelts, ultimately offering them another means of connection and healing with clients.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49576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Lisa G. Holstein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Judicial Balance of Bond Concerns and Victim Safety: A Bench Card for Domestic Violence Fast Track Courts</a:t>
            </a:r>
          </a:p>
          <a:p>
            <a:pPr>
              <a:lnSpc>
                <a:spcPct val="100000"/>
              </a:lnSpc>
            </a:pPr>
            <a:r>
              <a:rPr lang="en-US" sz="2200" dirty="0">
                <a:latin typeface="Arial" panose="020B0604020202020204" pitchFamily="34" charset="0"/>
                <a:cs typeface="Arial" panose="020B0604020202020204" pitchFamily="34" charset="0"/>
              </a:rPr>
              <a:t>Type: Resource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bench card provides pre-trial services in the form of guidelines and questions to aid judges in assessing domestic violence victim safety concerns at Advisal, which is the first hearing after arrest, and determining bond and release conditions for offenders, particularly when victims refuse to engage or participate in the judicial process.</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6535641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Lydia </a:t>
            </a:r>
            <a:r>
              <a:rPr lang="en-US" sz="2200" b="0" i="0" u="none" strike="noStrike" dirty="0" err="1">
                <a:solidFill>
                  <a:srgbClr val="000000"/>
                </a:solidFill>
                <a:effectLst/>
                <a:latin typeface="Arial" panose="020B0604020202020204" pitchFamily="34" charset="0"/>
                <a:cs typeface="Arial" panose="020B0604020202020204" pitchFamily="34" charset="0"/>
              </a:rPr>
              <a:t>Fiser</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Mental Health Needs of Children in Relation to the Covid-19 Pandemic</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Research Project</a:t>
            </a:r>
            <a:endParaRPr lang="en-US" sz="2200" dirty="0">
              <a:latin typeface="Arial" panose="020B0604020202020204" pitchFamily="34" charset="0"/>
              <a:cs typeface="Arial" panose="020B0604020202020204" pitchFamily="34" charset="0"/>
            </a:endParaRP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will help teachers design targeted interventions to help children process the pandemic.</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3364023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Madison Boren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Grant Proposal for a Girls Inc. program at Thornton High School</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Grant Proposal</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Through this project I was able to secure funding to have a Girls Inc. program at Thornton High School. This funding will provide a beneficial intervention to high school students.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24053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000" b="0" i="0" u="none" strike="noStrike" dirty="0">
                <a:solidFill>
                  <a:srgbClr val="000000"/>
                </a:solidFill>
                <a:effectLst/>
                <a:latin typeface="Arial" panose="020B0604020202020204" pitchFamily="34" charset="0"/>
                <a:cs typeface="Arial" panose="020B0604020202020204" pitchFamily="34" charset="0"/>
              </a:rPr>
              <a:t>Michaela Lillian </a:t>
            </a:r>
            <a:r>
              <a:rPr lang="en-US" sz="2000" b="0" i="0" u="none" strike="noStrike" dirty="0" err="1">
                <a:solidFill>
                  <a:srgbClr val="000000"/>
                </a:solidFill>
                <a:effectLst/>
                <a:latin typeface="Arial" panose="020B0604020202020204" pitchFamily="34" charset="0"/>
                <a:cs typeface="Arial" panose="020B0604020202020204" pitchFamily="34" charset="0"/>
              </a:rPr>
              <a:t>Davellis</a:t>
            </a:r>
            <a:r>
              <a:rPr lang="en-US" sz="2000" dirty="0">
                <a:latin typeface="Arial" panose="020B0604020202020204" pitchFamily="34" charset="0"/>
                <a:cs typeface="Arial" panose="020B0604020202020204" pitchFamily="34" charset="0"/>
              </a:rPr>
              <a:t> </a:t>
            </a:r>
          </a:p>
          <a:p>
            <a:pPr>
              <a:lnSpc>
                <a:spcPct val="100000"/>
              </a:lnSpc>
            </a:pPr>
            <a:r>
              <a:rPr lang="en-US" sz="2000" dirty="0">
                <a:latin typeface="Arial" panose="020B0604020202020204" pitchFamily="34" charset="0"/>
                <a:cs typeface="Arial" panose="020B0604020202020204" pitchFamily="34" charset="0"/>
              </a:rPr>
              <a:t>Title: Aurora Mental Health Center Walk-In Crisis Clinic &amp; Crisis stabilization Unit Public Service Announcement</a:t>
            </a:r>
          </a:p>
          <a:p>
            <a:pPr>
              <a:lnSpc>
                <a:spcPct val="100000"/>
              </a:lnSpc>
            </a:pPr>
            <a:r>
              <a:rPr lang="en-US" sz="2000" dirty="0">
                <a:latin typeface="Arial" panose="020B0604020202020204" pitchFamily="34" charset="0"/>
                <a:cs typeface="Arial" panose="020B0604020202020204" pitchFamily="34" charset="0"/>
              </a:rPr>
              <a:t>Type: </a:t>
            </a:r>
            <a:r>
              <a:rPr lang="en-US" sz="2000" b="0" i="0" u="none" strike="noStrike" dirty="0">
                <a:solidFill>
                  <a:srgbClr val="000000"/>
                </a:solidFill>
                <a:effectLst/>
                <a:latin typeface="Arial" panose="020B0604020202020204" pitchFamily="34" charset="0"/>
                <a:cs typeface="Arial" panose="020B0604020202020204" pitchFamily="34" charset="0"/>
              </a:rPr>
              <a:t>Social Documentary</a:t>
            </a:r>
            <a:r>
              <a:rPr lang="en-US" sz="2000" dirty="0">
                <a:latin typeface="Arial" panose="020B0604020202020204" pitchFamily="34" charset="0"/>
                <a:cs typeface="Arial" panose="020B0604020202020204" pitchFamily="34" charset="0"/>
              </a:rPr>
              <a:t> </a:t>
            </a:r>
          </a:p>
          <a:p>
            <a:pPr>
              <a:lnSpc>
                <a:spcPct val="100000"/>
              </a:lnSpc>
            </a:pPr>
            <a:r>
              <a:rPr lang="en-US" sz="2000" b="0" i="0" u="none" strike="noStrike" dirty="0">
                <a:solidFill>
                  <a:srgbClr val="000000"/>
                </a:solidFill>
                <a:effectLst/>
                <a:latin typeface="Arial" panose="020B0604020202020204" pitchFamily="34" charset="0"/>
                <a:cs typeface="Arial" panose="020B0604020202020204" pitchFamily="34" charset="0"/>
              </a:rPr>
              <a:t>In the year I have worked in Crisis Services at </a:t>
            </a:r>
            <a:r>
              <a:rPr lang="en-US" sz="2000" b="0" i="0" u="none" strike="noStrike" dirty="0" err="1">
                <a:solidFill>
                  <a:srgbClr val="000000"/>
                </a:solidFill>
                <a:effectLst/>
                <a:latin typeface="Arial" panose="020B0604020202020204" pitchFamily="34" charset="0"/>
                <a:cs typeface="Arial" panose="020B0604020202020204" pitchFamily="34" charset="0"/>
              </a:rPr>
              <a:t>AuMHC</a:t>
            </a:r>
            <a:r>
              <a:rPr lang="en-US" sz="2000" b="0" i="0" u="none" strike="noStrike" dirty="0">
                <a:solidFill>
                  <a:srgbClr val="000000"/>
                </a:solidFill>
                <a:effectLst/>
                <a:latin typeface="Arial" panose="020B0604020202020204" pitchFamily="34" charset="0"/>
                <a:cs typeface="Arial" panose="020B0604020202020204" pitchFamily="34" charset="0"/>
              </a:rPr>
              <a:t>, I have heard countless clients remark about what a wonderful community resource the WIC and CSU are. Multiple clients have shared how easy it was to be seen by a therapist in the WIC, or what a helpful and welcoming program the CSU is. It is not uncommon to hear folks discussing how they expected the program to be different, but they were happily surprised by the treatment they received and that they feel not enough people know this resource exists. I created this PSA to help spread the word and shed light on what clients can expect at </a:t>
            </a:r>
            <a:r>
              <a:rPr lang="en-US" sz="2000" b="0" i="0" u="none" strike="noStrike" dirty="0" err="1">
                <a:solidFill>
                  <a:srgbClr val="000000"/>
                </a:solidFill>
                <a:effectLst/>
                <a:latin typeface="Arial" panose="020B0604020202020204" pitchFamily="34" charset="0"/>
                <a:cs typeface="Arial" panose="020B0604020202020204" pitchFamily="34" charset="0"/>
              </a:rPr>
              <a:t>AuMHC</a:t>
            </a:r>
            <a:r>
              <a:rPr lang="en-US" sz="2000" b="0" i="0" u="none" strike="noStrike" dirty="0">
                <a:solidFill>
                  <a:srgbClr val="000000"/>
                </a:solidFill>
                <a:effectLst/>
                <a:latin typeface="Arial" panose="020B0604020202020204" pitchFamily="34" charset="0"/>
                <a:cs typeface="Arial" panose="020B0604020202020204" pitchFamily="34" charset="0"/>
              </a:rPr>
              <a:t> Crisis Services.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05244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Michelle Barnes</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Resilience-based Mentoring Program</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curriculum ensures mentors will be competent and confident when starting off their partnership with their mentee(s) who have experienced adversity.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00853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endParaRPr lang="en-US" dirty="0"/>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Amber Taylor</a:t>
            </a:r>
          </a:p>
          <a:p>
            <a:pPr>
              <a:lnSpc>
                <a:spcPct val="100000"/>
              </a:lnSpc>
            </a:pPr>
            <a:r>
              <a:rPr lang="en-US" sz="2200" dirty="0">
                <a:latin typeface="Arial" panose="020B0604020202020204" pitchFamily="34" charset="0"/>
                <a:cs typeface="Arial" panose="020B0604020202020204" pitchFamily="34" charset="0"/>
              </a:rPr>
              <a:t>Title: Lower recidivism in child welfare</a:t>
            </a:r>
          </a:p>
          <a:p>
            <a:pPr>
              <a:lnSpc>
                <a:spcPct val="100000"/>
              </a:lnSpc>
            </a:pPr>
            <a:r>
              <a:rPr lang="en-US" sz="2200" dirty="0">
                <a:latin typeface="Arial" panose="020B0604020202020204" pitchFamily="34" charset="0"/>
                <a:cs typeface="Arial" panose="020B0604020202020204" pitchFamily="34" charset="0"/>
              </a:rPr>
              <a:t>Type: Evaluation Project</a:t>
            </a:r>
          </a:p>
          <a:p>
            <a:pPr>
              <a:lnSpc>
                <a:spcPct val="100000"/>
              </a:lnSpc>
            </a:pPr>
            <a:r>
              <a:rPr lang="en-US" sz="2200" dirty="0">
                <a:latin typeface="Arial" panose="020B0604020202020204" pitchFamily="34" charset="0"/>
                <a:cs typeface="Arial" panose="020B0604020202020204" pitchFamily="34" charset="0"/>
              </a:rPr>
              <a:t>I analyzed the data of the prevention program to determine the effectiveness that early interventions have on lowering child welfare recidivism. This project was meaningful to the department of human services as it helps to find way to end child maltreatment!</a:t>
            </a:r>
          </a:p>
        </p:txBody>
      </p:sp>
    </p:spTree>
    <p:extLst>
      <p:ext uri="{BB962C8B-B14F-4D97-AF65-F5344CB8AC3E}">
        <p14:creationId xmlns:p14="http://schemas.microsoft.com/office/powerpoint/2010/main" val="362180803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Noemi Flores </a:t>
            </a:r>
          </a:p>
          <a:p>
            <a:pPr>
              <a:lnSpc>
                <a:spcPct val="100000"/>
              </a:lnSpc>
            </a:pPr>
            <a:r>
              <a:rPr lang="en-US" sz="2200" dirty="0">
                <a:latin typeface="Arial" panose="020B0604020202020204" pitchFamily="34" charset="0"/>
                <a:cs typeface="Arial" panose="020B0604020202020204" pitchFamily="34" charset="0"/>
              </a:rPr>
              <a:t>Title: The Foundations of Social Emotional Learning</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My project will help create individuals who demonstrate proper social-emotional skills leading to overall healthier individuals, increased graduation rates, and lower crime rates in the communities we live and serve</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0380304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Penny Bannister </a:t>
            </a:r>
            <a:r>
              <a:rPr lang="en-US" sz="2200" b="0" i="0" u="none" strike="noStrike" dirty="0" err="1">
                <a:solidFill>
                  <a:srgbClr val="000000"/>
                </a:solidFill>
                <a:effectLst/>
                <a:latin typeface="Arial" panose="020B0604020202020204" pitchFamily="34" charset="0"/>
                <a:cs typeface="Arial" panose="020B0604020202020204" pitchFamily="34" charset="0"/>
              </a:rPr>
              <a:t>Vaulton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Child Maltreatment Information Session</a:t>
            </a:r>
          </a:p>
          <a:p>
            <a:pPr>
              <a:lnSpc>
                <a:spcPct val="100000"/>
              </a:lnSpc>
            </a:pPr>
            <a:r>
              <a:rPr lang="en-US" sz="2200" dirty="0">
                <a:latin typeface="Arial" panose="020B0604020202020204" pitchFamily="34" charset="0"/>
                <a:cs typeface="Arial" panose="020B0604020202020204" pitchFamily="34" charset="0"/>
              </a:rPr>
              <a:t>Type: 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was an open community-based training open to all to learn more about child maltreatment and ways to mitigate maltreatment.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0123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Raven Brown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a:t>
            </a:r>
            <a:r>
              <a:rPr lang="en-US" sz="2200" dirty="0" err="1">
                <a:latin typeface="Arial" panose="020B0604020202020204" pitchFamily="34" charset="0"/>
                <a:cs typeface="Arial" panose="020B0604020202020204" pitchFamily="34" charset="0"/>
              </a:rPr>
              <a:t>Liberatory</a:t>
            </a:r>
            <a:r>
              <a:rPr lang="en-US" sz="2200" dirty="0">
                <a:latin typeface="Arial" panose="020B0604020202020204" pitchFamily="34" charset="0"/>
                <a:cs typeface="Arial" panose="020B0604020202020204" pitchFamily="34" charset="0"/>
              </a:rPr>
              <a:t> Care in the Medical Environment</a:t>
            </a:r>
          </a:p>
          <a:p>
            <a:pPr>
              <a:lnSpc>
                <a:spcPct val="100000"/>
              </a:lnSpc>
            </a:pPr>
            <a:r>
              <a:rPr lang="en-US" sz="2200" dirty="0">
                <a:latin typeface="Arial" panose="020B0604020202020204" pitchFamily="34" charset="0"/>
                <a:cs typeface="Arial" panose="020B0604020202020204" pitchFamily="34" charset="0"/>
              </a:rPr>
              <a:t>Type: 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is one step in the direction of better addressing the causation of medical problems instead of supplying band-aids for them as well as creating medical environments that share power with patients more often than hoards it.</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89422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Rebecca Faith Gilliam </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Title: Blind but Now We See: A Trauma-Informed Training Seeking to Change Perspective, Practice Trauma-Informed Skills, and Prepare Individuals in a Practical Manner</a:t>
            </a:r>
          </a:p>
          <a:p>
            <a:pPr>
              <a:lnSpc>
                <a:spcPct val="100000"/>
              </a:lnSpc>
            </a:pPr>
            <a:r>
              <a:rPr lang="en-US" sz="2200" dirty="0">
                <a:latin typeface="Arial" panose="020B0604020202020204" pitchFamily="34" charset="0"/>
                <a:cs typeface="Arial" panose="020B0604020202020204" pitchFamily="34" charset="0"/>
              </a:rPr>
              <a:t>Type: 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It was just a pebble drop in the ocean, but the training allowed for the information to get out there. This truly is the beginning to moving towards organizational change (hopefully)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3966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Rebecca Rosen Weil</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Grief is Not Linear! A Therapeutic Guide to Grief and Bereavement Work</a:t>
            </a:r>
          </a:p>
          <a:p>
            <a:pPr>
              <a:lnSpc>
                <a:spcPct val="100000"/>
              </a:lnSpc>
            </a:pPr>
            <a:r>
              <a:rPr lang="en-US" sz="2200" dirty="0">
                <a:latin typeface="Arial" panose="020B0604020202020204" pitchFamily="34" charset="0"/>
                <a:cs typeface="Arial" panose="020B0604020202020204" pitchFamily="34" charset="0"/>
              </a:rPr>
              <a:t>Type: Training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Grief and death are universal parts of the human experience, so why can they be such hard topics to discuss? Through this training, I hope to bring a level of normalization to the grief and bereavement process to help people on their healing journey. The idea behind this training is for Mental Health Partners of Boulder to be able to use these materials for future trainings, so that people can gain a deeper understanding of what the grief process can encompass.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85250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Sara Lewis </a:t>
            </a:r>
          </a:p>
          <a:p>
            <a:pPr>
              <a:lnSpc>
                <a:spcPct val="100000"/>
              </a:lnSpc>
            </a:pPr>
            <a:r>
              <a:rPr lang="en-US" sz="2200" dirty="0">
                <a:latin typeface="Arial" panose="020B0604020202020204" pitchFamily="34" charset="0"/>
                <a:cs typeface="Arial" panose="020B0604020202020204" pitchFamily="34" charset="0"/>
              </a:rPr>
              <a:t>Title: Fatherhood Initiative Client Satisfaction</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enabled the agency to collect meaningful information from participants in the fatherhood program to be able to make changes and adjustments to the program.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29714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Seth Feldman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Executive Function Training for The Center for Trauma and Resilience</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Training</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training provided CTR staff psychoeducational opportunities as well as evidence-based strategies to utilize when working with clients who struggle with executive function as a result of trauma.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92725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Sicily Owings</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Exploration and Commitment: A nine-week, identity focused, narrative therapy group curriculum for those with trauma and severe and persistent mental illness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has further ignited my passion for clinical work and increased my confidence as a writer and therapeutic content creator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50033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Sierra Brown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Solutions to Male Barriers in Mental Health Services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Social Documentary</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gave meaning to me and others by helping men unpacking stigmas of masculinity. My work on this film inspired me as it showed men, and myself, how many members of their community support male mental health.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12867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Stevie Rees</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Mentorship in Higher Education and Why it Matters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purpose of this study is to explore the unique experiences of mentees and highlight how mentorship practices can enhance student success within higher education.  When analyzing overall impact, results from this study signify the importance of mentorship within higher education and how this intervention may be especially effective for first generation and students of color.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72464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endParaRPr lang="en-US" dirty="0"/>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Angelyn Ritt</a:t>
            </a:r>
          </a:p>
          <a:p>
            <a:pPr>
              <a:lnSpc>
                <a:spcPct val="100000"/>
              </a:lnSpc>
            </a:pPr>
            <a:r>
              <a:rPr lang="en-US" sz="2200" dirty="0">
                <a:latin typeface="Arial" panose="020B0604020202020204" pitchFamily="34" charset="0"/>
                <a:cs typeface="Arial" panose="020B0604020202020204" pitchFamily="34" charset="0"/>
              </a:rPr>
              <a:t>Title: Supporting Separated Families: comprehensive supports and information for parents and contractors partaking in visitation services.</a:t>
            </a:r>
          </a:p>
          <a:p>
            <a:pPr>
              <a:lnSpc>
                <a:spcPct val="100000"/>
              </a:lnSpc>
            </a:pPr>
            <a:r>
              <a:rPr lang="en-US" sz="2200" dirty="0">
                <a:latin typeface="Arial" panose="020B0604020202020204" pitchFamily="34" charset="0"/>
                <a:cs typeface="Arial" panose="020B0604020202020204" pitchFamily="34" charset="0"/>
              </a:rPr>
              <a:t>Type: Training</a:t>
            </a:r>
          </a:p>
          <a:p>
            <a:pPr>
              <a:lnSpc>
                <a:spcPct val="100000"/>
              </a:lnSpc>
            </a:pPr>
            <a:r>
              <a:rPr lang="en-US" sz="2200" dirty="0">
                <a:latin typeface="Arial" panose="020B0604020202020204" pitchFamily="34" charset="0"/>
                <a:cs typeface="Arial" panose="020B0604020202020204" pitchFamily="34" charset="0"/>
              </a:rPr>
              <a:t>Provides a sense of encouragement and empowerment for families through increased knowledge, creates condensed guides and community for contractors, and increased accessibility of information for all parties partaking in visitation services.</a:t>
            </a:r>
          </a:p>
        </p:txBody>
      </p:sp>
    </p:spTree>
    <p:extLst>
      <p:ext uri="{BB962C8B-B14F-4D97-AF65-F5344CB8AC3E}">
        <p14:creationId xmlns:p14="http://schemas.microsoft.com/office/powerpoint/2010/main" val="18820638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Sydney Coen</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Adverse Childhood Experiences and Patterns of Domestic Violence</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provided TESSA in Colorado Springs, as well as the field of social work, with insight concerning the pipeline of adverse childhood experiences to IPV relationships.</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0461403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Tamara Z. Smith</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Caregiver Curriculum for Denver Children’s Home</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By educating the parents of adolescents at Denver Children's Home, these caregivers were able to feel better supported and empowered to help their child who is experiencing mental health challenges.</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461431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Tyler Radcliffe </a:t>
            </a:r>
          </a:p>
          <a:p>
            <a:pPr>
              <a:lnSpc>
                <a:spcPct val="100000"/>
              </a:lnSpc>
            </a:pPr>
            <a:r>
              <a:rPr lang="en-US" sz="2200" dirty="0">
                <a:latin typeface="Arial" panose="020B0604020202020204" pitchFamily="34" charset="0"/>
                <a:cs typeface="Arial" panose="020B0604020202020204" pitchFamily="34" charset="0"/>
              </a:rPr>
              <a:t>Title: Child Welfare Family Engagement Meetings: Engaging Families During COVID-19</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was meaningful to the agency because it provided a needed evaluation that looked at the effectiveness of the Family Engagement Meetings and ways to improve them for the families that are being served.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86040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err="1">
                <a:solidFill>
                  <a:srgbClr val="000000"/>
                </a:solidFill>
                <a:effectLst/>
                <a:latin typeface="Arial" panose="020B0604020202020204" pitchFamily="34" charset="0"/>
                <a:cs typeface="Arial" panose="020B0604020202020204" pitchFamily="34" charset="0"/>
              </a:rPr>
              <a:t>Zuton</a:t>
            </a:r>
            <a:r>
              <a:rPr lang="en-US" sz="2200" b="0" i="0" u="none" strike="noStrike" dirty="0">
                <a:solidFill>
                  <a:srgbClr val="000000"/>
                </a:solidFill>
                <a:effectLst/>
                <a:latin typeface="Arial" panose="020B0604020202020204" pitchFamily="34" charset="0"/>
                <a:cs typeface="Arial" panose="020B0604020202020204" pitchFamily="34" charset="0"/>
              </a:rPr>
              <a:t> Lucero-Mills</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Literary Empowerment for Children: Creating Grief Circles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r>
              <a:rPr lang="en-US" sz="2200" dirty="0">
                <a:latin typeface="Arial" panose="020B0604020202020204" pitchFamily="34" charset="0"/>
                <a:cs typeface="Arial" panose="020B0604020202020204" pitchFamily="34" charset="0"/>
              </a:rPr>
              <a:t>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My project was meaningful for me personally and the agency because it allowed for the usage of a different type of children’s grief literature one which portrayed an African-American family, featured a sibling death, and was told in the voice of the three-year-old central character. (This will be the first work that I will publish with a lesson and activity guide, in the first of my works which will eventually be a series.)</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5131388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solidFill>
                  <a:srgbClr val="000000"/>
                </a:solidFill>
                <a:latin typeface="Arial" panose="020B0604020202020204" pitchFamily="34" charset="0"/>
                <a:cs typeface="Arial" panose="020B0604020202020204" pitchFamily="34" charset="0"/>
              </a:rPr>
              <a:t>Michel Infante</a:t>
            </a:r>
          </a:p>
          <a:p>
            <a:pPr>
              <a:lnSpc>
                <a:spcPct val="100000"/>
              </a:lnSpc>
            </a:pPr>
            <a:r>
              <a:rPr lang="en-US" sz="2200" dirty="0">
                <a:latin typeface="Arial" panose="020B0604020202020204" pitchFamily="34" charset="0"/>
                <a:cs typeface="Arial" panose="020B0604020202020204" pitchFamily="34" charset="0"/>
              </a:rPr>
              <a:t>Title: Migrating to a Mountain Community:  Latino Men and the Implications on their Mental Health</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Research Project</a:t>
            </a:r>
            <a:endParaRPr lang="en-US" sz="2200" dirty="0">
              <a:latin typeface="Arial" panose="020B0604020202020204" pitchFamily="34" charset="0"/>
              <a:cs typeface="Arial" panose="020B0604020202020204" pitchFamily="34" charset="0"/>
            </a:endParaRPr>
          </a:p>
          <a:p>
            <a:pPr>
              <a:lnSpc>
                <a:spcPct val="100000"/>
              </a:lnSpc>
            </a:pPr>
            <a:r>
              <a:rPr lang="en-US" sz="2200" dirty="0">
                <a:solidFill>
                  <a:srgbClr val="000000"/>
                </a:solidFill>
                <a:latin typeface="Arial" panose="020B0604020202020204" pitchFamily="34" charset="0"/>
                <a:cs typeface="Arial" panose="020B0604020202020204" pitchFamily="34" charset="0"/>
              </a:rPr>
              <a:t>The findings from this research study have given the agency and its partners key information that previously was not explored at the local level, and now these social work agencies can work on designing and implementing programs to support the new wave of immigrants that are arriving in the community. </a:t>
            </a:r>
          </a:p>
        </p:txBody>
      </p:sp>
    </p:spTree>
    <p:extLst>
      <p:ext uri="{BB962C8B-B14F-4D97-AF65-F5344CB8AC3E}">
        <p14:creationId xmlns:p14="http://schemas.microsoft.com/office/powerpoint/2010/main" val="104465996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Anita Lewis</a:t>
            </a:r>
          </a:p>
          <a:p>
            <a:pPr>
              <a:lnSpc>
                <a:spcPct val="100000"/>
              </a:lnSpc>
            </a:pPr>
            <a:r>
              <a:rPr lang="en-US" sz="2200" dirty="0">
                <a:latin typeface="Arial" panose="020B0604020202020204" pitchFamily="34" charset="0"/>
                <a:cs typeface="Arial" panose="020B0604020202020204" pitchFamily="34" charset="0"/>
              </a:rPr>
              <a:t>Title: A Need for Family Therapy</a:t>
            </a:r>
          </a:p>
          <a:p>
            <a:pPr>
              <a:lnSpc>
                <a:spcPct val="100000"/>
              </a:lnSpc>
            </a:pPr>
            <a:r>
              <a:rPr lang="en-US" sz="2200" dirty="0">
                <a:latin typeface="Arial" panose="020B0604020202020204" pitchFamily="34" charset="0"/>
                <a:cs typeface="Arial" panose="020B0604020202020204" pitchFamily="34" charset="0"/>
              </a:rPr>
              <a:t>Type: Curriculum</a:t>
            </a:r>
          </a:p>
          <a:p>
            <a:pPr>
              <a:lnSpc>
                <a:spcPct val="100000"/>
              </a:lnSpc>
            </a:pPr>
            <a:r>
              <a:rPr lang="en-US" sz="2200" dirty="0">
                <a:latin typeface="Arial" panose="020B0604020202020204" pitchFamily="34" charset="0"/>
                <a:cs typeface="Arial" panose="020B0604020202020204" pitchFamily="34" charset="0"/>
              </a:rPr>
              <a:t>One of the core values of social work is its emphasis on human relationships. With that value in mind, this project was created to facilitate meaningful and restorative relationships between justice involved individuals and their families. Providing family therapy to justice involved individuals and their families upon their release can have positive and lasting impacts for families, including lower recidivism rates, higher employment rates, and positive re-connection to their families. </a:t>
            </a:r>
          </a:p>
        </p:txBody>
      </p:sp>
    </p:spTree>
    <p:extLst>
      <p:ext uri="{BB962C8B-B14F-4D97-AF65-F5344CB8AC3E}">
        <p14:creationId xmlns:p14="http://schemas.microsoft.com/office/powerpoint/2010/main" val="391179032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b="0" i="0" u="none" strike="noStrike" dirty="0" err="1">
                <a:solidFill>
                  <a:srgbClr val="000000"/>
                </a:solidFill>
                <a:effectLst/>
                <a:latin typeface="Arial" panose="020B0604020202020204" pitchFamily="34" charset="0"/>
                <a:cs typeface="Arial" panose="020B0604020202020204" pitchFamily="34" charset="0"/>
              </a:rPr>
              <a:t>Aneska</a:t>
            </a:r>
            <a:r>
              <a:rPr lang="en-US" sz="2200" b="0" i="0" u="none" strike="noStrike" dirty="0">
                <a:solidFill>
                  <a:srgbClr val="000000"/>
                </a:solidFill>
                <a:effectLst/>
                <a:latin typeface="Arial" panose="020B0604020202020204" pitchFamily="34" charset="0"/>
                <a:cs typeface="Arial" panose="020B0604020202020204" pitchFamily="34" charset="0"/>
              </a:rPr>
              <a:t> </a:t>
            </a:r>
            <a:r>
              <a:rPr lang="en-US" sz="2200" b="0" i="0" u="none" strike="noStrike" dirty="0" err="1">
                <a:solidFill>
                  <a:srgbClr val="000000"/>
                </a:solidFill>
                <a:effectLst/>
                <a:latin typeface="Arial" panose="020B0604020202020204" pitchFamily="34" charset="0"/>
                <a:cs typeface="Arial" panose="020B0604020202020204" pitchFamily="34" charset="0"/>
              </a:rPr>
              <a:t>Schock</a:t>
            </a:r>
            <a:endParaRPr lang="en-US" sz="2200" b="0" i="0" u="none" strike="noStrike" dirty="0">
              <a:solidFill>
                <a:srgbClr val="000000"/>
              </a:solidFill>
              <a:effectLst/>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Title: Project Connected</a:t>
            </a:r>
          </a:p>
          <a:p>
            <a:pPr>
              <a:lnSpc>
                <a:spcPct val="100000"/>
              </a:lnSpc>
            </a:pPr>
            <a:r>
              <a:rPr lang="en-US" sz="2200" dirty="0">
                <a:latin typeface="Arial" panose="020B0604020202020204" pitchFamily="34" charset="0"/>
                <a:cs typeface="Arial" panose="020B0604020202020204" pitchFamily="34" charset="0"/>
              </a:rPr>
              <a:t>Type: Research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Project Connected is meaningful because the curriculum considers the impacts that COVID-19 and other factors are impacting students.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15749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err="1">
                <a:latin typeface="Arial" panose="020B0604020202020204" pitchFamily="34" charset="0"/>
                <a:cs typeface="Arial" panose="020B0604020202020204" pitchFamily="34" charset="0"/>
              </a:rPr>
              <a:t>LeeAnna</a:t>
            </a:r>
            <a:r>
              <a:rPr lang="en-US" sz="2200" dirty="0">
                <a:latin typeface="Arial" panose="020B0604020202020204" pitchFamily="34" charset="0"/>
                <a:cs typeface="Arial" panose="020B0604020202020204" pitchFamily="34" charset="0"/>
              </a:rPr>
              <a:t> Perry </a:t>
            </a:r>
          </a:p>
          <a:p>
            <a:pPr>
              <a:lnSpc>
                <a:spcPct val="100000"/>
              </a:lnSpc>
            </a:pPr>
            <a:r>
              <a:rPr lang="en-US" sz="2200" dirty="0">
                <a:latin typeface="Arial" panose="020B0604020202020204" pitchFamily="34" charset="0"/>
                <a:cs typeface="Arial" panose="020B0604020202020204" pitchFamily="34" charset="0"/>
              </a:rPr>
              <a:t>Title: </a:t>
            </a:r>
            <a:r>
              <a:rPr lang="en-US" sz="2200" dirty="0">
                <a:solidFill>
                  <a:srgbClr val="000000"/>
                </a:solidFill>
                <a:latin typeface="Arial" panose="020B0604020202020204" pitchFamily="34" charset="0"/>
                <a:cs typeface="Arial" panose="020B0604020202020204" pitchFamily="34" charset="0"/>
              </a:rPr>
              <a:t>Risk Factors for Detectible Viremia for HIV in Rural Western Colorado</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Research Project (not including program evaluation projects)</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examined the relationship between various risk factors and poorly managed HIV in people living on the Western Slope of Colorado that the agency can use for strategic planning to engage patients and work to eliminate barriers to care.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54795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a:xfrm>
            <a:off x="838200" y="1939925"/>
            <a:ext cx="10515600" cy="4351338"/>
          </a:xfrm>
        </p:spPr>
        <p:txBody>
          <a:bodyPr>
            <a:normAutofit/>
          </a:bodyPr>
          <a:lstStyle/>
          <a:p>
            <a:pPr>
              <a:lnSpc>
                <a:spcPct val="100000"/>
              </a:lnSpc>
            </a:pPr>
            <a:r>
              <a:rPr lang="en-US" sz="2200" dirty="0">
                <a:latin typeface="Arial" panose="020B0604020202020204" pitchFamily="34" charset="0"/>
                <a:cs typeface="Arial" panose="020B0604020202020204" pitchFamily="34" charset="0"/>
              </a:rPr>
              <a:t>Jessica Rubio</a:t>
            </a:r>
          </a:p>
          <a:p>
            <a:pPr>
              <a:lnSpc>
                <a:spcPct val="100000"/>
              </a:lnSpc>
            </a:pPr>
            <a:r>
              <a:rPr lang="en-US" sz="2200" dirty="0">
                <a:latin typeface="Arial" panose="020B0604020202020204" pitchFamily="34" charset="0"/>
                <a:cs typeface="Arial" panose="020B0604020202020204" pitchFamily="34" charset="0"/>
              </a:rPr>
              <a:t>Title: What needs do mental health therapists report will improve burnout?</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study helped the agency understand the unmet needs of their employees and gain new ideas on how to avoid burnout to provide a better work environment.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2354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Autofit/>
          </a:bodyPr>
          <a:lstStyle/>
          <a:p>
            <a:pPr algn="ctr"/>
            <a:r>
              <a:rPr lang="en-US" b="0" i="0" u="none" strike="noStrike" dirty="0">
                <a:solidFill>
                  <a:srgbClr val="000000"/>
                </a:solidFill>
                <a:effectLst/>
                <a:latin typeface="Arial" panose="020B0604020202020204" pitchFamily="34" charset="0"/>
                <a:cs typeface="Arial" panose="020B0604020202020204" pitchFamily="34" charset="0"/>
              </a:rPr>
              <a:t>Capstone Project Recognition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Joanna Cecilia Luna</a:t>
            </a:r>
          </a:p>
          <a:p>
            <a:pPr>
              <a:lnSpc>
                <a:spcPct val="100000"/>
              </a:lnSpc>
            </a:pPr>
            <a:r>
              <a:rPr lang="en-US" sz="2200" dirty="0">
                <a:latin typeface="Arial" panose="020B0604020202020204" pitchFamily="34" charset="0"/>
                <a:cs typeface="Arial" panose="020B0604020202020204" pitchFamily="34" charset="0"/>
              </a:rPr>
              <a:t>Title: Support Services and Resources Regarding the Prevention of Burnout and Turnover at Department of Human Services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opportunity to share the resources and support that reduce job burnout and staff turnover with my agency!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5841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Anita Turner-Corwin</a:t>
            </a:r>
          </a:p>
          <a:p>
            <a:pPr>
              <a:lnSpc>
                <a:spcPct val="100000"/>
              </a:lnSpc>
            </a:pPr>
            <a:r>
              <a:rPr lang="en-US" sz="2200" dirty="0">
                <a:latin typeface="Arial" panose="020B0604020202020204" pitchFamily="34" charset="0"/>
                <a:cs typeface="Arial" panose="020B0604020202020204" pitchFamily="34" charset="0"/>
              </a:rPr>
              <a:t>Title: Connections Program Evaluation:  An Intervention for Sophomore Students</a:t>
            </a:r>
          </a:p>
          <a:p>
            <a:pPr>
              <a:lnSpc>
                <a:spcPct val="100000"/>
              </a:lnSpc>
            </a:pPr>
            <a:r>
              <a:rPr lang="en-US" sz="2200" dirty="0">
                <a:latin typeface="Arial" panose="020B0604020202020204" pitchFamily="34" charset="0"/>
                <a:cs typeface="Arial" panose="020B0604020202020204" pitchFamily="34" charset="0"/>
              </a:rPr>
              <a:t>Type: Evaluation Project</a:t>
            </a:r>
          </a:p>
          <a:p>
            <a:pPr>
              <a:lnSpc>
                <a:spcPct val="100000"/>
              </a:lnSpc>
            </a:pPr>
            <a:r>
              <a:rPr lang="en-US" sz="2200" dirty="0">
                <a:latin typeface="Arial" panose="020B0604020202020204" pitchFamily="34" charset="0"/>
                <a:cs typeface="Arial" panose="020B0604020202020204" pitchFamily="34" charset="0"/>
              </a:rPr>
              <a:t>This project allowed us to pilot an executive functioning curriculum along with an in progress mentorship program for sophomore students at a local high school. The data will be used to apply for grants to continue the program in the upcoming years.</a:t>
            </a:r>
          </a:p>
        </p:txBody>
      </p:sp>
      <p:sp>
        <p:nvSpPr>
          <p:cNvPr id="5" name="Title 1">
            <a:extLst>
              <a:ext uri="{FF2B5EF4-FFF2-40B4-BE49-F238E27FC236}">
                <a16:creationId xmlns:a16="http://schemas.microsoft.com/office/drawing/2014/main" id="{7A576040-8642-49B7-916E-63914FB20BDD}"/>
              </a:ext>
            </a:extLst>
          </p:cNvPr>
          <p:cNvSpPr>
            <a:spLocks noGrp="1"/>
          </p:cNvSpPr>
          <p:nvPr>
            <p:ph type="title"/>
          </p:nvPr>
        </p:nvSpPr>
        <p:spPr>
          <a:xfrm>
            <a:off x="838200" y="365125"/>
            <a:ext cx="10515600" cy="1325563"/>
          </a:xfrm>
        </p:spPr>
        <p:txBody>
          <a:bodyPr/>
          <a:lstStyle/>
          <a:p>
            <a:pPr algn="ctr"/>
            <a:r>
              <a:rPr lang="en-US" dirty="0">
                <a:latin typeface="Arial" panose="020B0604020202020204" pitchFamily="34" charset="0"/>
                <a:cs typeface="Arial" panose="020B0604020202020204" pitchFamily="34" charset="0"/>
              </a:rPr>
              <a:t>Capstone Project Recognition</a:t>
            </a:r>
            <a:endParaRPr lang="en-US" dirty="0"/>
          </a:p>
        </p:txBody>
      </p:sp>
    </p:spTree>
    <p:extLst>
      <p:ext uri="{BB962C8B-B14F-4D97-AF65-F5344CB8AC3E}">
        <p14:creationId xmlns:p14="http://schemas.microsoft.com/office/powerpoint/2010/main" val="37477315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Jordan Mulholland</a:t>
            </a:r>
          </a:p>
          <a:p>
            <a:pPr>
              <a:lnSpc>
                <a:spcPct val="100000"/>
              </a:lnSpc>
            </a:pPr>
            <a:r>
              <a:rPr lang="en-US" sz="2200" dirty="0">
                <a:latin typeface="Arial" panose="020B0604020202020204" pitchFamily="34" charset="0"/>
                <a:cs typeface="Arial" panose="020B0604020202020204" pitchFamily="34" charset="0"/>
              </a:rPr>
              <a:t>Title: </a:t>
            </a:r>
            <a:r>
              <a:rPr lang="en-US" sz="2200" dirty="0">
                <a:solidFill>
                  <a:srgbClr val="000000"/>
                </a:solidFill>
                <a:latin typeface="Arial" panose="020B0604020202020204" pitchFamily="34" charset="0"/>
                <a:cs typeface="Arial" panose="020B0604020202020204" pitchFamily="34" charset="0"/>
              </a:rPr>
              <a:t>Social benefits of yoga as it relates to sense of belonging and community connection</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Type: 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It was the first program evaluation done for the agency, which is greatly needed in terms of funding and legitimacy. It was also a huge growth opportunity for me in that it solidified my passion for social research.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81868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Nicole Rod</a:t>
            </a:r>
          </a:p>
          <a:p>
            <a:pPr>
              <a:lnSpc>
                <a:spcPct val="100000"/>
              </a:lnSpc>
            </a:pPr>
            <a:r>
              <a:rPr lang="en-US" sz="2200" dirty="0">
                <a:latin typeface="Arial" panose="020B0604020202020204" pitchFamily="34" charset="0"/>
                <a:cs typeface="Arial" panose="020B0604020202020204" pitchFamily="34" charset="0"/>
              </a:rPr>
              <a:t>Title: </a:t>
            </a:r>
            <a:r>
              <a:rPr lang="en-US" sz="2200" dirty="0">
                <a:solidFill>
                  <a:srgbClr val="000000"/>
                </a:solidFill>
                <a:latin typeface="Arial" panose="020B0604020202020204" pitchFamily="34" charset="0"/>
                <a:cs typeface="Arial" panose="020B0604020202020204" pitchFamily="34" charset="0"/>
              </a:rPr>
              <a:t>Hope in Recovery: An ARTS Staff Training</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was meaningful to me because it helped me clarify the importance of person-centered care in my work and how damaging one size fits all,</a:t>
            </a:r>
            <a:r>
              <a:rPr lang="en-US" sz="2200" dirty="0">
                <a:solidFill>
                  <a:srgbClr val="000000"/>
                </a:solidFill>
                <a:latin typeface="Arial" panose="020B0604020202020204" pitchFamily="34" charset="0"/>
                <a:cs typeface="Arial" panose="020B0604020202020204" pitchFamily="34" charset="0"/>
              </a:rPr>
              <a:t> t</a:t>
            </a:r>
            <a:r>
              <a:rPr lang="en-US" sz="2200" b="0" i="0" u="none" strike="noStrike" dirty="0">
                <a:solidFill>
                  <a:srgbClr val="000000"/>
                </a:solidFill>
                <a:effectLst/>
                <a:latin typeface="Arial" panose="020B0604020202020204" pitchFamily="34" charset="0"/>
                <a:cs typeface="Arial" panose="020B0604020202020204" pitchFamily="34" charset="0"/>
              </a:rPr>
              <a:t>reatment can be to clients as well as treatment staff. It is my hope- no pun intended- that a hope lens takes hold as mainstay approach through which we see clients, service, and our discipline.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80216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Gabriela Lopez Ortega</a:t>
            </a:r>
          </a:p>
          <a:p>
            <a:pPr>
              <a:lnSpc>
                <a:spcPct val="100000"/>
              </a:lnSpc>
            </a:pPr>
            <a:r>
              <a:rPr lang="en-US" sz="2200" dirty="0">
                <a:latin typeface="Arial" panose="020B0604020202020204" pitchFamily="34" charset="0"/>
                <a:cs typeface="Arial" panose="020B0604020202020204" pitchFamily="34" charset="0"/>
              </a:rPr>
              <a:t>Title: BIPOC in an Authoritative Position Influence on Education</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I was able to recognize that student to staff ratios are important for students to feel understood and competent when studying in a predominantly white school. Students are able to express their bicultural background and enhance their bilingual ability when working with someone who they can relate to.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19903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Maria Martinez</a:t>
            </a:r>
          </a:p>
          <a:p>
            <a:pPr>
              <a:lnSpc>
                <a:spcPct val="100000"/>
              </a:lnSpc>
            </a:pPr>
            <a:r>
              <a:rPr lang="en-US" sz="2200" dirty="0">
                <a:latin typeface="Arial" panose="020B0604020202020204" pitchFamily="34" charset="0"/>
                <a:cs typeface="Arial" panose="020B0604020202020204" pitchFamily="34" charset="0"/>
              </a:rPr>
              <a:t>Title: The Physical Environment Important on Latino/a Families </a:t>
            </a:r>
          </a:p>
          <a:p>
            <a:pPr>
              <a:lnSpc>
                <a:spcPct val="100000"/>
              </a:lnSpc>
            </a:pPr>
            <a:r>
              <a:rPr lang="en-US" sz="2200" dirty="0">
                <a:latin typeface="Arial" panose="020B0604020202020204" pitchFamily="34" charset="0"/>
                <a:cs typeface="Arial" panose="020B0604020202020204" pitchFamily="34" charset="0"/>
              </a:rPr>
              <a:t>Type: 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Making family of color feel represented and heard in the space of a helping professional setting is very important to me and close to home. I notice that most of the setting like offices are not very cultural inclusive and I wanted to see if that impacted the way families felt and if they felt represented in the space, if that would impact working with them (building rapport, trusting the system, open to receive resources)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31178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Jennifer Schumer</a:t>
            </a:r>
          </a:p>
          <a:p>
            <a:pPr>
              <a:lnSpc>
                <a:spcPct val="100000"/>
              </a:lnSpc>
            </a:pPr>
            <a:r>
              <a:rPr lang="en-US" sz="2200" dirty="0">
                <a:latin typeface="Arial" panose="020B0604020202020204" pitchFamily="34" charset="0"/>
                <a:cs typeface="Arial" panose="020B0604020202020204" pitchFamily="34" charset="0"/>
              </a:rPr>
              <a:t>Title: A Guide to Working Substance Use Disorder </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It addresses the ever-increasing issues associated with Substance Use Disorder and Child Welfare.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68581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Autofit/>
          </a:bodyPr>
          <a:lstStyle/>
          <a:p>
            <a:pPr>
              <a:lnSpc>
                <a:spcPct val="100000"/>
              </a:lnSpc>
            </a:pPr>
            <a:r>
              <a:rPr lang="en-US" sz="1900" dirty="0">
                <a:latin typeface="Arial" panose="020B0604020202020204" pitchFamily="34" charset="0"/>
                <a:cs typeface="Arial" panose="020B0604020202020204" pitchFamily="34" charset="0"/>
              </a:rPr>
              <a:t>Naomi Kirshner with Kat </a:t>
            </a:r>
            <a:r>
              <a:rPr lang="en-US" sz="1900" dirty="0" err="1">
                <a:latin typeface="Arial" panose="020B0604020202020204" pitchFamily="34" charset="0"/>
                <a:cs typeface="Arial" panose="020B0604020202020204" pitchFamily="34" charset="0"/>
              </a:rPr>
              <a:t>Mattern</a:t>
            </a:r>
            <a:endParaRPr lang="en-US" sz="1900" dirty="0">
              <a:latin typeface="Arial" panose="020B0604020202020204" pitchFamily="34" charset="0"/>
              <a:cs typeface="Arial" panose="020B0604020202020204" pitchFamily="34" charset="0"/>
            </a:endParaRPr>
          </a:p>
          <a:p>
            <a:pPr>
              <a:lnSpc>
                <a:spcPct val="100000"/>
              </a:lnSpc>
            </a:pPr>
            <a:r>
              <a:rPr lang="en-US" sz="1900" dirty="0">
                <a:latin typeface="Arial" panose="020B0604020202020204" pitchFamily="34" charset="0"/>
                <a:cs typeface="Arial" panose="020B0604020202020204" pitchFamily="34" charset="0"/>
              </a:rPr>
              <a:t>Title: Needs Assessment of Adults 50+ Living with HIV in the Denver Transitional Grant Area</a:t>
            </a:r>
          </a:p>
          <a:p>
            <a:pPr>
              <a:lnSpc>
                <a:spcPct val="100000"/>
              </a:lnSpc>
            </a:pPr>
            <a:r>
              <a:rPr lang="en-US" sz="1900" dirty="0">
                <a:latin typeface="Arial" panose="020B0604020202020204" pitchFamily="34" charset="0"/>
                <a:cs typeface="Arial" panose="020B0604020202020204" pitchFamily="34" charset="0"/>
              </a:rPr>
              <a:t>Type: </a:t>
            </a:r>
            <a:r>
              <a:rPr lang="en-US" sz="19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1900" b="0" i="0" u="none" strike="noStrike" dirty="0">
                <a:solidFill>
                  <a:srgbClr val="000000"/>
                </a:solidFill>
                <a:effectLst/>
                <a:latin typeface="Arial" panose="020B0604020202020204" pitchFamily="34" charset="0"/>
                <a:cs typeface="Arial" panose="020B0604020202020204" pitchFamily="34" charset="0"/>
              </a:rPr>
              <a:t>Over 50% of people living with HIV (PLWH) are now 50+. With the development of antiretrovirals in 1996, HIV turned into a chronic illness.  Antiretrovirals are hard on the body, however, and PLWH are developing the non-contagious diseases of older age, including dementia, sooner than people without HIV. We found that there are people who are coping well with the infection, even though they have a higher disease load. Even  these people, though, need care management services to help them manage multiple diseases and treatments, and to facilitate communication between their multiple doctors and pharmacies to avoid inappropriate treatments and dangerous drug interactions. This care management does not exist.</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01812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Emily Boardman</a:t>
            </a:r>
          </a:p>
          <a:p>
            <a:pPr>
              <a:lnSpc>
                <a:spcPct val="100000"/>
              </a:lnSpc>
            </a:pPr>
            <a:r>
              <a:rPr lang="en-US" sz="2200" dirty="0">
                <a:latin typeface="Arial" panose="020B0604020202020204" pitchFamily="34" charset="0"/>
                <a:cs typeface="Arial" panose="020B0604020202020204" pitchFamily="34" charset="0"/>
              </a:rPr>
              <a:t>Title: Community implemented case management program for middle school aged youth</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Program Plan</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My project of implementing a new case management program for middle school aged do youth allows my agency to provide services to youth up to 4 years younger than the youth we already serve. This means that we are proactive in reaching many of the challenges that they will face later on in their young adulthood.</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72222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Grace Combs</a:t>
            </a:r>
          </a:p>
          <a:p>
            <a:pPr>
              <a:lnSpc>
                <a:spcPct val="100000"/>
              </a:lnSpc>
            </a:pPr>
            <a:r>
              <a:rPr lang="en-US" sz="2200" dirty="0">
                <a:latin typeface="Arial" panose="020B0604020202020204" pitchFamily="34" charset="0"/>
                <a:cs typeface="Arial" panose="020B0604020202020204" pitchFamily="34" charset="0"/>
              </a:rPr>
              <a:t>Title: Trauma Informed Practices in the Emergency Department</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My project trained Emergency Dept staff how to treat patients in a trauma sensitive manner while learning how to recognize and work with their own trauma histories.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0411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Victoria </a:t>
            </a:r>
            <a:r>
              <a:rPr lang="en-US" sz="2200" dirty="0" err="1">
                <a:latin typeface="Arial" panose="020B0604020202020204" pitchFamily="34" charset="0"/>
                <a:cs typeface="Arial" panose="020B0604020202020204" pitchFamily="34" charset="0"/>
              </a:rPr>
              <a:t>Gorgemans</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Title: The Dangers of Unprescribed Prescription Pill and Fentanyl Use in Adolescents: A Curriculum</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Implementing this curriculum was very important to me- and the students loved it! The ultimate goal of teaching this curriculum to high school students was to reduce fatal overdoses from fentanyl among young people in our community and to encourage healthy and safe decisions around substance abuse- especially considering the rise of fentanyl within our community. The kids were surprised with how prevalent fentanyl is in our community and they enjoyed getting to know more about how to support their loved ones who may be struggling!</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21886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Hannah Buck</a:t>
            </a:r>
          </a:p>
          <a:p>
            <a:pPr>
              <a:lnSpc>
                <a:spcPct val="100000"/>
              </a:lnSpc>
            </a:pPr>
            <a:r>
              <a:rPr lang="en-US" sz="2200" dirty="0">
                <a:latin typeface="Arial" panose="020B0604020202020204" pitchFamily="34" charset="0"/>
                <a:cs typeface="Arial" panose="020B0604020202020204" pitchFamily="34" charset="0"/>
              </a:rPr>
              <a:t>Title: Child Sexual Abuse: Myths, Stigma and Prevention</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training helped child welfare staff break down common myths with families about child sex abuse.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77647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Anna </a:t>
            </a:r>
            <a:r>
              <a:rPr lang="en-US" sz="2200" dirty="0" err="1">
                <a:latin typeface="Arial" panose="020B0604020202020204" pitchFamily="34" charset="0"/>
                <a:cs typeface="Arial" panose="020B0604020202020204" pitchFamily="34" charset="0"/>
              </a:rPr>
              <a:t>Bovio</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Title: Keeping Connected and Aging Together - A Curriculum </a:t>
            </a:r>
          </a:p>
          <a:p>
            <a:pPr>
              <a:lnSpc>
                <a:spcPct val="100000"/>
              </a:lnSpc>
            </a:pPr>
            <a:r>
              <a:rPr lang="en-US" sz="2200" dirty="0">
                <a:latin typeface="Arial" panose="020B0604020202020204" pitchFamily="34" charset="0"/>
                <a:cs typeface="Arial" panose="020B0604020202020204" pitchFamily="34" charset="0"/>
              </a:rPr>
              <a:t>Type: Curriculum</a:t>
            </a:r>
          </a:p>
          <a:p>
            <a:pPr>
              <a:lnSpc>
                <a:spcPct val="100000"/>
              </a:lnSpc>
            </a:pPr>
            <a:r>
              <a:rPr lang="en-US" sz="2200" dirty="0">
                <a:latin typeface="Arial" panose="020B0604020202020204" pitchFamily="34" charset="0"/>
                <a:cs typeface="Arial" panose="020B0604020202020204" pitchFamily="34" charset="0"/>
              </a:rPr>
              <a:t>Creating this curriculum provides for a way to support older adults through social isolation and also provides tools for them to navigate other challenges of aging in a healthy and socially connected way.</a:t>
            </a:r>
          </a:p>
        </p:txBody>
      </p:sp>
      <p:sp>
        <p:nvSpPr>
          <p:cNvPr id="6" name="Title 1">
            <a:extLst>
              <a:ext uri="{FF2B5EF4-FFF2-40B4-BE49-F238E27FC236}">
                <a16:creationId xmlns:a16="http://schemas.microsoft.com/office/drawing/2014/main" id="{3761D296-83EF-4568-B469-55F538E2C12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 panose="020B0604020202020204" pitchFamily="34" charset="0"/>
                <a:cs typeface="Arial" panose="020B0604020202020204" pitchFamily="34" charset="0"/>
              </a:rPr>
              <a:t>Capstone Project Recognition</a:t>
            </a:r>
            <a:endParaRPr lang="en-US" dirty="0"/>
          </a:p>
        </p:txBody>
      </p:sp>
    </p:spTree>
    <p:extLst>
      <p:ext uri="{BB962C8B-B14F-4D97-AF65-F5344CB8AC3E}">
        <p14:creationId xmlns:p14="http://schemas.microsoft.com/office/powerpoint/2010/main" val="292848282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err="1">
                <a:latin typeface="Arial" panose="020B0604020202020204" pitchFamily="34" charset="0"/>
                <a:cs typeface="Arial" panose="020B0604020202020204" pitchFamily="34" charset="0"/>
              </a:rPr>
              <a:t>Jes</a:t>
            </a:r>
            <a:r>
              <a:rPr lang="en-US" sz="2200" dirty="0">
                <a:latin typeface="Arial" panose="020B0604020202020204" pitchFamily="34" charset="0"/>
                <a:cs typeface="Arial" panose="020B0604020202020204" pitchFamily="34" charset="0"/>
              </a:rPr>
              <a:t> Rasmussen</a:t>
            </a:r>
          </a:p>
          <a:p>
            <a:pPr>
              <a:lnSpc>
                <a:spcPct val="100000"/>
              </a:lnSpc>
            </a:pPr>
            <a:r>
              <a:rPr lang="en-US" sz="2200" dirty="0">
                <a:latin typeface="Arial" panose="020B0604020202020204" pitchFamily="34" charset="0"/>
                <a:cs typeface="Arial" panose="020B0604020202020204" pitchFamily="34" charset="0"/>
              </a:rPr>
              <a:t>Title: Wellness Center MSW Intern Onboarding</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year was the first year the Wellness Center at Rocky Mountain High School was staffed by MSW interns. It feels really good knowing all the lessons and learning on the go that happened over the year will serve the interns moving forward and hopefully this program will be a source of support in creating a strong team who feels confident and prepared to work with the amazing students at Rocky!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95631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Liz St John</a:t>
            </a:r>
          </a:p>
          <a:p>
            <a:pPr>
              <a:lnSpc>
                <a:spcPct val="100000"/>
              </a:lnSpc>
            </a:pPr>
            <a:r>
              <a:rPr lang="en-US" sz="2200" dirty="0">
                <a:latin typeface="Arial" panose="020B0604020202020204" pitchFamily="34" charset="0"/>
                <a:cs typeface="Arial" panose="020B0604020202020204" pitchFamily="34" charset="0"/>
              </a:rPr>
              <a:t>Title: The impact of COVID on mental health and substance abuse</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group curriculum offered alternative coping strategies for those suffering with stress from COVID and was based on a harm reduction model.</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21934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Autofit/>
          </a:bodyPr>
          <a:lstStyle/>
          <a:p>
            <a:pPr>
              <a:lnSpc>
                <a:spcPct val="100000"/>
              </a:lnSpc>
            </a:pPr>
            <a:r>
              <a:rPr lang="en-US" sz="2200" dirty="0">
                <a:latin typeface="Arial" panose="020B0604020202020204" pitchFamily="34" charset="0"/>
                <a:cs typeface="Arial" panose="020B0604020202020204" pitchFamily="34" charset="0"/>
              </a:rPr>
              <a:t>Chris Gantz Jr. </a:t>
            </a:r>
          </a:p>
          <a:p>
            <a:pPr>
              <a:lnSpc>
                <a:spcPct val="100000"/>
              </a:lnSpc>
            </a:pPr>
            <a:r>
              <a:rPr lang="en-US" sz="2200" dirty="0">
                <a:latin typeface="Arial" panose="020B0604020202020204" pitchFamily="34" charset="0"/>
                <a:cs typeface="Arial" panose="020B0604020202020204" pitchFamily="34" charset="0"/>
              </a:rPr>
              <a:t>Title: </a:t>
            </a:r>
            <a:r>
              <a:rPr lang="en-US" sz="2200" dirty="0" err="1">
                <a:latin typeface="Arial" panose="020B0604020202020204" pitchFamily="34" charset="0"/>
                <a:cs typeface="Arial" panose="020B0604020202020204" pitchFamily="34" charset="0"/>
              </a:rPr>
              <a:t>BrainWise</a:t>
            </a:r>
            <a:r>
              <a:rPr lang="en-US" sz="2200" dirty="0">
                <a:latin typeface="Arial" panose="020B0604020202020204" pitchFamily="34" charset="0"/>
                <a:cs typeface="Arial" panose="020B0604020202020204" pitchFamily="34" charset="0"/>
              </a:rPr>
              <a:t> Curriculum </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I was able to recognize that student to staff ratios are important for It helped the growth and development that pertain to there Social Emotional growth.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1302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Jenny Cassin</a:t>
            </a:r>
          </a:p>
          <a:p>
            <a:pPr>
              <a:lnSpc>
                <a:spcPct val="100000"/>
              </a:lnSpc>
            </a:pPr>
            <a:r>
              <a:rPr lang="en-US" sz="2200" dirty="0">
                <a:latin typeface="Arial" panose="020B0604020202020204" pitchFamily="34" charset="0"/>
                <a:cs typeface="Arial" panose="020B0604020202020204" pitchFamily="34" charset="0"/>
              </a:rPr>
              <a:t>Title: </a:t>
            </a:r>
            <a:r>
              <a:rPr lang="en-US" sz="2200" dirty="0">
                <a:solidFill>
                  <a:srgbClr val="000000"/>
                </a:solidFill>
                <a:latin typeface="Arial" panose="020B0604020202020204" pitchFamily="34" charset="0"/>
                <a:cs typeface="Arial" panose="020B0604020202020204" pitchFamily="34" charset="0"/>
              </a:rPr>
              <a:t>Restorative Practice in a Local Elementary School: A Resource Guide for Educators</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Restorative practices, when used in educational settings, have been shown to have positive effects for students who come from marginalized backgrounds, students with disabilities, and students who have experienced trauma. This resource guide will provide elementary educators with some beginning tools to implement restorative practices in their classrooms, in an effort to create a more harmonious, inclusive, and safe school community for all students.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05982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Lisa </a:t>
            </a:r>
            <a:r>
              <a:rPr lang="en-US" sz="2200" dirty="0" err="1">
                <a:latin typeface="Arial" panose="020B0604020202020204" pitchFamily="34" charset="0"/>
                <a:cs typeface="Arial" panose="020B0604020202020204" pitchFamily="34" charset="0"/>
              </a:rPr>
              <a:t>Sifrit</a:t>
            </a:r>
            <a:r>
              <a:rPr lang="en-US" sz="2200" dirty="0">
                <a:latin typeface="Arial" panose="020B0604020202020204" pitchFamily="34" charset="0"/>
                <a:cs typeface="Arial" panose="020B0604020202020204" pitchFamily="34" charset="0"/>
              </a:rPr>
              <a:t> </a:t>
            </a:r>
          </a:p>
          <a:p>
            <a:pPr>
              <a:lnSpc>
                <a:spcPct val="100000"/>
              </a:lnSpc>
            </a:pPr>
            <a:r>
              <a:rPr lang="en-US" sz="2200" dirty="0">
                <a:latin typeface="Arial" panose="020B0604020202020204" pitchFamily="34" charset="0"/>
                <a:cs typeface="Arial" panose="020B0604020202020204" pitchFamily="34" charset="0"/>
              </a:rPr>
              <a:t>Title: Community Advisory Board</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Program Plan</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allows marginalized communities to be the change agents for health care policy in Colorado.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96366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Victoria Albright</a:t>
            </a:r>
          </a:p>
          <a:p>
            <a:pPr>
              <a:lnSpc>
                <a:spcPct val="100000"/>
              </a:lnSpc>
            </a:pPr>
            <a:r>
              <a:rPr lang="en-US" sz="2200" dirty="0">
                <a:latin typeface="Arial" panose="020B0604020202020204" pitchFamily="34" charset="0"/>
                <a:cs typeface="Arial" panose="020B0604020202020204" pitchFamily="34" charset="0"/>
              </a:rPr>
              <a:t>Title: Aurora West Social-Emotional Curriculum</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Aurora West Curriculum provided effective social-emotional learning skills to help students comprehend and manage their emotions.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52215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Autofit/>
          </a:bodyPr>
          <a:lstStyle/>
          <a:p>
            <a:pPr>
              <a:lnSpc>
                <a:spcPct val="100000"/>
              </a:lnSpc>
            </a:pPr>
            <a:r>
              <a:rPr lang="en-US" sz="2200" dirty="0">
                <a:latin typeface="Arial" panose="020B0604020202020204" pitchFamily="34" charset="0"/>
                <a:cs typeface="Arial" panose="020B0604020202020204" pitchFamily="34" charset="0"/>
              </a:rPr>
              <a:t>Ashley M. Shannon</a:t>
            </a:r>
          </a:p>
          <a:p>
            <a:pPr>
              <a:lnSpc>
                <a:spcPct val="100000"/>
              </a:lnSpc>
            </a:pPr>
            <a:r>
              <a:rPr lang="en-US" sz="2200" dirty="0">
                <a:latin typeface="Arial" panose="020B0604020202020204" pitchFamily="34" charset="0"/>
                <a:cs typeface="Arial" panose="020B0604020202020204" pitchFamily="34" charset="0"/>
              </a:rPr>
              <a:t>Title: Needs Assessment for Post 9/11 Military to Veteran (M2VA) Case Management Program</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Needs Assessment is being used to propose a Case Management position for the M2VA program.</a:t>
            </a:r>
          </a:p>
        </p:txBody>
      </p:sp>
    </p:spTree>
    <p:extLst>
      <p:ext uri="{BB962C8B-B14F-4D97-AF65-F5344CB8AC3E}">
        <p14:creationId xmlns:p14="http://schemas.microsoft.com/office/powerpoint/2010/main" val="316121132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Anna Barr and Susan Vanderborgh</a:t>
            </a:r>
          </a:p>
          <a:p>
            <a:pPr>
              <a:lnSpc>
                <a:spcPct val="100000"/>
              </a:lnSpc>
            </a:pPr>
            <a:r>
              <a:rPr lang="en-US" sz="2200" dirty="0">
                <a:latin typeface="Arial" panose="020B0604020202020204" pitchFamily="34" charset="0"/>
                <a:cs typeface="Arial" panose="020B0604020202020204" pitchFamily="34" charset="0"/>
              </a:rPr>
              <a:t>Title: Understanding and Addressing Parent-Child Contact Problems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Training</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Helped agencies better understand how to put children's needs first when a child resists or refuses parenting time.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03137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Jennifer Peterson</a:t>
            </a:r>
          </a:p>
          <a:p>
            <a:pPr>
              <a:lnSpc>
                <a:spcPct val="100000"/>
              </a:lnSpc>
            </a:pPr>
            <a:r>
              <a:rPr lang="en-US" sz="2200" dirty="0">
                <a:latin typeface="Arial" panose="020B0604020202020204" pitchFamily="34" charset="0"/>
                <a:cs typeface="Arial" panose="020B0604020202020204" pitchFamily="34" charset="0"/>
              </a:rPr>
              <a:t>Title: Open Arms Counseling &amp; Transition Center: Client Satisfaction Survey</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dirty="0">
                <a:latin typeface="Arial" panose="020B0604020202020204" pitchFamily="34" charset="0"/>
                <a:cs typeface="Arial" panose="020B0604020202020204" pitchFamily="34" charset="0"/>
              </a:rPr>
              <a:t>The agency is in its second year of operation and requested a client satisfaction survey. It successfully evaluated quality of care, service outcomes, and the consistency of data.</a:t>
            </a:r>
          </a:p>
        </p:txBody>
      </p:sp>
    </p:spTree>
    <p:extLst>
      <p:ext uri="{BB962C8B-B14F-4D97-AF65-F5344CB8AC3E}">
        <p14:creationId xmlns:p14="http://schemas.microsoft.com/office/powerpoint/2010/main" val="332268430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Cortney Lee Andrews</a:t>
            </a:r>
          </a:p>
          <a:p>
            <a:pPr>
              <a:lnSpc>
                <a:spcPct val="100000"/>
              </a:lnSpc>
            </a:pPr>
            <a:r>
              <a:rPr lang="en-US" sz="2200" dirty="0">
                <a:latin typeface="Arial" panose="020B0604020202020204" pitchFamily="34" charset="0"/>
                <a:cs typeface="Arial" panose="020B0604020202020204" pitchFamily="34" charset="0"/>
              </a:rPr>
              <a:t>Title: COVID-19 Patient &amp; Family Resources </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Agency Resource </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pandemic created a void in resources for patients and families suffering from the effects of COVID-19. My capstone project includes a website and pamphlet to bridge gaps and provide resources. This project was meaningful because it allowed the opportunity to create a valuable tool that was previously not available to the agency or the community.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52729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Aubrey D Hughes</a:t>
            </a:r>
          </a:p>
          <a:p>
            <a:pPr>
              <a:lnSpc>
                <a:spcPct val="100000"/>
              </a:lnSpc>
            </a:pPr>
            <a:r>
              <a:rPr lang="en-US" sz="2200" dirty="0">
                <a:latin typeface="Arial" panose="020B0604020202020204" pitchFamily="34" charset="0"/>
                <a:cs typeface="Arial" panose="020B0604020202020204" pitchFamily="34" charset="0"/>
              </a:rPr>
              <a:t>Title: Boundaries Within Social Work</a:t>
            </a:r>
          </a:p>
          <a:p>
            <a:pPr>
              <a:lnSpc>
                <a:spcPct val="100000"/>
              </a:lnSpc>
            </a:pPr>
            <a:r>
              <a:rPr lang="en-US" sz="2200" dirty="0">
                <a:latin typeface="Arial" panose="020B0604020202020204" pitchFamily="34" charset="0"/>
                <a:cs typeface="Arial" panose="020B0604020202020204" pitchFamily="34" charset="0"/>
              </a:rPr>
              <a:t>Type: Training</a:t>
            </a:r>
          </a:p>
          <a:p>
            <a:pPr>
              <a:lnSpc>
                <a:spcPct val="100000"/>
              </a:lnSpc>
            </a:pPr>
            <a:r>
              <a:rPr lang="en-US" sz="2200" dirty="0">
                <a:latin typeface="Arial" panose="020B0604020202020204" pitchFamily="34" charset="0"/>
                <a:cs typeface="Arial" panose="020B0604020202020204" pitchFamily="34" charset="0"/>
              </a:rPr>
              <a:t>This boundaries training helped me and the employees at Agape Healthcare begin to understand and practice stronger boundaries in order to have a better work life balance and become a more effective and impactful social worker.</a:t>
            </a:r>
          </a:p>
        </p:txBody>
      </p:sp>
    </p:spTree>
    <p:extLst>
      <p:ext uri="{BB962C8B-B14F-4D97-AF65-F5344CB8AC3E}">
        <p14:creationId xmlns:p14="http://schemas.microsoft.com/office/powerpoint/2010/main" val="347717131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JoDell Rogers</a:t>
            </a:r>
          </a:p>
          <a:p>
            <a:pPr>
              <a:lnSpc>
                <a:spcPct val="100000"/>
              </a:lnSpc>
            </a:pPr>
            <a:r>
              <a:rPr lang="en-US" sz="2200" dirty="0">
                <a:latin typeface="Arial" panose="020B0604020202020204" pitchFamily="34" charset="0"/>
                <a:cs typeface="Arial" panose="020B0604020202020204" pitchFamily="34" charset="0"/>
              </a:rPr>
              <a:t>Title: High Plains Community Health Center Needs Assessment</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One of the ways my project was meaningful to me was being able to help the staff better understand how they can provide mental health services to a greater percentage of the population they serve by integrating a behavioral health specialist into their primary care.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21831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Sol Sanchez </a:t>
            </a:r>
          </a:p>
          <a:p>
            <a:pPr>
              <a:lnSpc>
                <a:spcPct val="100000"/>
              </a:lnSpc>
            </a:pPr>
            <a:r>
              <a:rPr lang="en-US" sz="2200" dirty="0">
                <a:latin typeface="Arial" panose="020B0604020202020204" pitchFamily="34" charset="0"/>
                <a:cs typeface="Arial" panose="020B0604020202020204" pitchFamily="34" charset="0"/>
              </a:rPr>
              <a:t>Title: </a:t>
            </a:r>
            <a:r>
              <a:rPr lang="en-US" sz="2200" dirty="0" err="1">
                <a:latin typeface="Arial" panose="020B0604020202020204" pitchFamily="34" charset="0"/>
                <a:cs typeface="Arial" panose="020B0604020202020204" pitchFamily="34" charset="0"/>
              </a:rPr>
              <a:t>Atreverse</a:t>
            </a:r>
            <a:r>
              <a:rPr lang="en-US" sz="2200" dirty="0">
                <a:latin typeface="Arial" panose="020B0604020202020204" pitchFamily="34" charset="0"/>
                <a:cs typeface="Arial" panose="020B0604020202020204" pitchFamily="34" charset="0"/>
              </a:rPr>
              <a:t> a </a:t>
            </a:r>
            <a:r>
              <a:rPr lang="en-US" sz="2200" dirty="0" err="1">
                <a:latin typeface="Arial" panose="020B0604020202020204" pitchFamily="34" charset="0"/>
                <a:cs typeface="Arial" panose="020B0604020202020204" pitchFamily="34" charset="0"/>
              </a:rPr>
              <a:t>Soñar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Hablemos</a:t>
            </a:r>
            <a:r>
              <a:rPr lang="en-US" sz="2200" dirty="0">
                <a:latin typeface="Arial" panose="020B0604020202020204" pitchFamily="34" charset="0"/>
                <a:cs typeface="Arial" panose="020B0604020202020204" pitchFamily="34" charset="0"/>
              </a:rPr>
              <a:t> de La </a:t>
            </a:r>
            <a:r>
              <a:rPr lang="en-US" sz="2200" dirty="0" err="1">
                <a:latin typeface="Arial" panose="020B0604020202020204" pitchFamily="34" charset="0"/>
                <a:cs typeface="Arial" panose="020B0604020202020204" pitchFamily="34" charset="0"/>
              </a:rPr>
              <a:t>Salud</a:t>
            </a:r>
            <a:r>
              <a:rPr lang="en-US" sz="2200" dirty="0">
                <a:latin typeface="Arial" panose="020B0604020202020204" pitchFamily="34" charset="0"/>
                <a:cs typeface="Arial" panose="020B0604020202020204" pitchFamily="34" charset="0"/>
              </a:rPr>
              <a:t> Mental/Dare to Dream: Let's Talk about Mental Health</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My project is the only mental health literacy presentation specifically targeted towards Hispanic/Latinx students and their families. My project was the only time the mental health stigma in this community was addressed this school year.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3650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Adam Sweeney</a:t>
            </a:r>
          </a:p>
          <a:p>
            <a:pPr>
              <a:lnSpc>
                <a:spcPct val="100000"/>
              </a:lnSpc>
            </a:pPr>
            <a:r>
              <a:rPr lang="en-US" sz="2200" dirty="0">
                <a:latin typeface="Arial" panose="020B0604020202020204" pitchFamily="34" charset="0"/>
                <a:cs typeface="Arial" panose="020B0604020202020204" pitchFamily="34" charset="0"/>
              </a:rPr>
              <a:t>Title: School Bullying Prevention Process Evaluation</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was meaningful to the agency because it improved future intervention implementation. Additionally, this project informed the agency in the importance of increasing the amount of benchmarks that the agency will facilitate and evaluate, to gauge student bullying experiences, as well as increase staff awareness of student perceptions of safety.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0593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000" dirty="0">
                <a:latin typeface="Arial" panose="020B0604020202020204" pitchFamily="34" charset="0"/>
                <a:cs typeface="Arial" panose="020B0604020202020204" pitchFamily="34" charset="0"/>
              </a:rPr>
              <a:t>Amber Dewan</a:t>
            </a:r>
          </a:p>
          <a:p>
            <a:pPr>
              <a:lnSpc>
                <a:spcPct val="100000"/>
              </a:lnSpc>
            </a:pPr>
            <a:r>
              <a:rPr lang="en-US" sz="2000" dirty="0">
                <a:latin typeface="Arial" panose="020B0604020202020204" pitchFamily="34" charset="0"/>
                <a:cs typeface="Arial" panose="020B0604020202020204" pitchFamily="34" charset="0"/>
              </a:rPr>
              <a:t>Title: An Intensive Literature Review of Animal-Assisted Interventions and Non-Offending Mothers in Domestic Violence Relationships: Supporting the Relationship and Attachment Between Mothers and Children Exposed to Violence</a:t>
            </a:r>
          </a:p>
          <a:p>
            <a:pPr>
              <a:lnSpc>
                <a:spcPct val="100000"/>
              </a:lnSpc>
            </a:pPr>
            <a:r>
              <a:rPr lang="en-US" sz="2000" dirty="0">
                <a:latin typeface="Arial" panose="020B0604020202020204" pitchFamily="34" charset="0"/>
                <a:cs typeface="Arial" panose="020B0604020202020204" pitchFamily="34" charset="0"/>
              </a:rPr>
              <a:t>Type: </a:t>
            </a:r>
            <a:r>
              <a:rPr lang="en-US" sz="2000" b="0" i="0" u="none" strike="noStrike" dirty="0">
                <a:solidFill>
                  <a:srgbClr val="000000"/>
                </a:solidFill>
                <a:effectLst/>
                <a:latin typeface="Arial" panose="020B0604020202020204" pitchFamily="34" charset="0"/>
                <a:cs typeface="Arial" panose="020B0604020202020204" pitchFamily="34" charset="0"/>
              </a:rPr>
              <a:t>Research Project</a:t>
            </a:r>
          </a:p>
          <a:p>
            <a:pPr>
              <a:lnSpc>
                <a:spcPct val="100000"/>
              </a:lnSpc>
            </a:pPr>
            <a:r>
              <a:rPr lang="en-US" sz="2000" b="0" i="0" u="none" strike="noStrike" dirty="0">
                <a:solidFill>
                  <a:srgbClr val="000000"/>
                </a:solidFill>
                <a:effectLst/>
                <a:latin typeface="Arial" panose="020B0604020202020204" pitchFamily="34" charset="0"/>
                <a:cs typeface="Arial" panose="020B0604020202020204" pitchFamily="34" charset="0"/>
              </a:rPr>
              <a:t>This project was developed based on my professional and personal experiences with domestic violence. This project provided me hope in dark moments and reminded me of the importance of my role as a mother, my amazing daughter, and my puppy. Additionally, it has inspired me to be an advocate for mothers and victims of domestic violence as many may not have the knowledge or ability to fight for systemic changes and educate others on the complexities of domestic violence.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27947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Monica Collins</a:t>
            </a:r>
          </a:p>
          <a:p>
            <a:pPr>
              <a:lnSpc>
                <a:spcPct val="100000"/>
              </a:lnSpc>
            </a:pPr>
            <a:r>
              <a:rPr lang="en-US" sz="2200" dirty="0">
                <a:latin typeface="Arial" panose="020B0604020202020204" pitchFamily="34" charset="0"/>
                <a:cs typeface="Arial" panose="020B0604020202020204" pitchFamily="34" charset="0"/>
              </a:rPr>
              <a:t>Title: Problem Solving Courts Participant Surveys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Evaluation Project</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will help support participants surrounded by addiction.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5685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Autofit/>
          </a:bodyPr>
          <a:lstStyle/>
          <a:p>
            <a:pPr>
              <a:lnSpc>
                <a:spcPct val="100000"/>
              </a:lnSpc>
            </a:pPr>
            <a:r>
              <a:rPr lang="en-US" sz="1800" dirty="0">
                <a:latin typeface="Arial" panose="020B0604020202020204" pitchFamily="34" charset="0"/>
                <a:cs typeface="Arial" panose="020B0604020202020204" pitchFamily="34" charset="0"/>
              </a:rPr>
              <a:t>Jess Bullock</a:t>
            </a:r>
          </a:p>
          <a:p>
            <a:pPr>
              <a:lnSpc>
                <a:spcPct val="100000"/>
              </a:lnSpc>
            </a:pPr>
            <a:r>
              <a:rPr lang="en-US" sz="1800" dirty="0">
                <a:latin typeface="Arial" panose="020B0604020202020204" pitchFamily="34" charset="0"/>
                <a:cs typeface="Arial" panose="020B0604020202020204" pitchFamily="34" charset="0"/>
              </a:rPr>
              <a:t>Title: Creating an Impactful Curriculum for Gender Sexuality Alliances in Schools</a:t>
            </a:r>
          </a:p>
          <a:p>
            <a:pPr>
              <a:lnSpc>
                <a:spcPct val="100000"/>
              </a:lnSpc>
            </a:pPr>
            <a:r>
              <a:rPr lang="en-US" sz="1800" dirty="0">
                <a:latin typeface="Arial" panose="020B0604020202020204" pitchFamily="34" charset="0"/>
                <a:cs typeface="Arial" panose="020B0604020202020204" pitchFamily="34" charset="0"/>
              </a:rPr>
              <a:t>Type: </a:t>
            </a:r>
            <a:r>
              <a:rPr lang="en-US" sz="1800" b="0" i="0" u="none" strike="noStrike" dirty="0">
                <a:solidFill>
                  <a:srgbClr val="000000"/>
                </a:solidFill>
                <a:effectLst/>
                <a:latin typeface="Arial" panose="020B0604020202020204" pitchFamily="34" charset="0"/>
                <a:cs typeface="Arial" panose="020B0604020202020204" pitchFamily="34" charset="0"/>
              </a:rPr>
              <a:t>Curriculum</a:t>
            </a:r>
          </a:p>
          <a:p>
            <a:pPr>
              <a:lnSpc>
                <a:spcPct val="100000"/>
              </a:lnSpc>
            </a:pPr>
            <a:r>
              <a:rPr lang="en-US" sz="1800" b="0" i="0" u="none" strike="noStrike" dirty="0">
                <a:solidFill>
                  <a:srgbClr val="000000"/>
                </a:solidFill>
                <a:effectLst/>
                <a:latin typeface="Arial" panose="020B0604020202020204" pitchFamily="34" charset="0"/>
                <a:cs typeface="Arial" panose="020B0604020202020204" pitchFamily="34" charset="0"/>
              </a:rPr>
              <a:t>Strive Prep SMART didn't have a GSA (Gender Sexuality Alliance) when I started interning there and after this project my supervisor and students plan to continue it next year because its impact has been so important. One of the most meaningful experiences from this project was going to LGBTQ Lobby Day at the Capitol to talk to senators and representatives about legislation impacting LGBTQ individuals. The students (and myself) were a little nervous beforehand and feeling like we didn't belong in that "fancy" space but by the end of the day students were excitedly talking about how great it felt to shake hands with a senator and one told me they now could see themselves working in law because of this day. The whole experience reminded me how important it is to not just see the negative statistics that affect queer youth, but also the tremendous power they hold when they are given opportunities to share their voices and leadership.</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4438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Deja Stewart</a:t>
            </a:r>
          </a:p>
          <a:p>
            <a:pPr>
              <a:lnSpc>
                <a:spcPct val="100000"/>
              </a:lnSpc>
            </a:pPr>
            <a:r>
              <a:rPr lang="en-US" sz="2200" dirty="0">
                <a:latin typeface="Arial" panose="020B0604020202020204" pitchFamily="34" charset="0"/>
                <a:cs typeface="Arial" panose="020B0604020202020204" pitchFamily="34" charset="0"/>
              </a:rPr>
              <a:t>Title: Classroom Educator Curriculum for Restorative Practices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Curriculum</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This project will bring restorative justice into classroom culture, build relationships and reshape the way we view harm.</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97579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Tiffany Nichols</a:t>
            </a:r>
          </a:p>
          <a:p>
            <a:pPr>
              <a:lnSpc>
                <a:spcPct val="100000"/>
              </a:lnSpc>
            </a:pPr>
            <a:r>
              <a:rPr lang="en-US" sz="2200" dirty="0">
                <a:latin typeface="Arial" panose="020B0604020202020204" pitchFamily="34" charset="0"/>
                <a:cs typeface="Arial" panose="020B0604020202020204" pitchFamily="34" charset="0"/>
              </a:rPr>
              <a:t>Title: Survey of the Affordable Counseling Program at People House</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Survey</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The survey will help to improve the internship experience for future counseling interns at People House. The agency will monitor and follow up with interns on their mental health.</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32161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DC6-7AD8-4395-8540-9B6E7EA37EC3}"/>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Capstone Project Recognition</a:t>
            </a:r>
          </a:p>
        </p:txBody>
      </p:sp>
      <p:sp>
        <p:nvSpPr>
          <p:cNvPr id="3" name="Content Placeholder 2">
            <a:extLst>
              <a:ext uri="{FF2B5EF4-FFF2-40B4-BE49-F238E27FC236}">
                <a16:creationId xmlns:a16="http://schemas.microsoft.com/office/drawing/2014/main" id="{B935FBDC-B85C-4FA0-9F72-B3F2521223B7}"/>
              </a:ext>
            </a:extLst>
          </p:cNvPr>
          <p:cNvSpPr>
            <a:spLocks noGrp="1"/>
          </p:cNvSpPr>
          <p:nvPr>
            <p:ph idx="1"/>
          </p:nvPr>
        </p:nvSpPr>
        <p:spPr/>
        <p:txBody>
          <a:bodyPr>
            <a:normAutofit/>
          </a:bodyPr>
          <a:lstStyle/>
          <a:p>
            <a:pPr>
              <a:lnSpc>
                <a:spcPct val="100000"/>
              </a:lnSpc>
            </a:pPr>
            <a:r>
              <a:rPr lang="en-US" sz="2200" dirty="0">
                <a:latin typeface="Arial" panose="020B0604020202020204" pitchFamily="34" charset="0"/>
                <a:cs typeface="Arial" panose="020B0604020202020204" pitchFamily="34" charset="0"/>
              </a:rPr>
              <a:t>Jennifer Elizabeth Marr </a:t>
            </a:r>
            <a:r>
              <a:rPr lang="en-US" sz="2200" dirty="0" err="1">
                <a:latin typeface="Arial" panose="020B0604020202020204" pitchFamily="34" charset="0"/>
                <a:cs typeface="Arial" panose="020B0604020202020204" pitchFamily="34" charset="0"/>
              </a:rPr>
              <a:t>Wheless</a:t>
            </a:r>
            <a:endParaRPr lang="en-US" sz="2200" dirty="0">
              <a:latin typeface="Arial" panose="020B0604020202020204" pitchFamily="34" charset="0"/>
              <a:cs typeface="Arial" panose="020B0604020202020204" pitchFamily="34" charset="0"/>
            </a:endParaRPr>
          </a:p>
          <a:p>
            <a:pPr>
              <a:lnSpc>
                <a:spcPct val="100000"/>
              </a:lnSpc>
            </a:pPr>
            <a:r>
              <a:rPr lang="en-US" sz="2200" dirty="0">
                <a:latin typeface="Arial" panose="020B0604020202020204" pitchFamily="34" charset="0"/>
                <a:cs typeface="Arial" panose="020B0604020202020204" pitchFamily="34" charset="0"/>
              </a:rPr>
              <a:t>Title: Evidence and Solutions for Increasing School Mental Health Services</a:t>
            </a:r>
          </a:p>
          <a:p>
            <a:pPr>
              <a:lnSpc>
                <a:spcPct val="100000"/>
              </a:lnSpc>
            </a:pPr>
            <a:r>
              <a:rPr lang="en-US" sz="2200" dirty="0">
                <a:latin typeface="Arial" panose="020B0604020202020204" pitchFamily="34" charset="0"/>
                <a:cs typeface="Arial" panose="020B0604020202020204" pitchFamily="34" charset="0"/>
              </a:rPr>
              <a:t>Type: </a:t>
            </a:r>
            <a:r>
              <a:rPr lang="en-US" sz="2200" b="0" i="0" u="none" strike="noStrike" dirty="0">
                <a:solidFill>
                  <a:srgbClr val="000000"/>
                </a:solidFill>
                <a:effectLst/>
                <a:latin typeface="Arial" panose="020B0604020202020204" pitchFamily="34" charset="0"/>
                <a:cs typeface="Arial" panose="020B0604020202020204" pitchFamily="34" charset="0"/>
              </a:rPr>
              <a:t>Grant Proposal</a:t>
            </a:r>
          </a:p>
          <a:p>
            <a:pPr>
              <a:lnSpc>
                <a:spcPct val="100000"/>
              </a:lnSpc>
            </a:pPr>
            <a:r>
              <a:rPr lang="en-US" sz="2200" b="0" i="0" u="none" strike="noStrike" dirty="0">
                <a:solidFill>
                  <a:srgbClr val="000000"/>
                </a:solidFill>
                <a:effectLst/>
                <a:latin typeface="Arial" panose="020B0604020202020204" pitchFamily="34" charset="0"/>
                <a:cs typeface="Arial" panose="020B0604020202020204" pitchFamily="34" charset="0"/>
              </a:rPr>
              <a:t>Our school was able to secure funding to further develop and bolster our mental health programming.</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2985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18E6152BCAC14AB6132AB1756C9D61" ma:contentTypeVersion="16" ma:contentTypeDescription="Create a new document." ma:contentTypeScope="" ma:versionID="7b52928cd2349006d74a6ea1fb51ecf8">
  <xsd:schema xmlns:xsd="http://www.w3.org/2001/XMLSchema" xmlns:xs="http://www.w3.org/2001/XMLSchema" xmlns:p="http://schemas.microsoft.com/office/2006/metadata/properties" xmlns:ns2="ab220159-edce-49b7-9d5c-12ae34b35fd4" xmlns:ns3="cabd8ce6-1b16-4cbd-b84d-2a891ae7bd27" targetNamespace="http://schemas.microsoft.com/office/2006/metadata/properties" ma:root="true" ma:fieldsID="5b783c3a9a9aa397cbddbbf02e439a97" ns2:_="" ns3:_="">
    <xsd:import namespace="ab220159-edce-49b7-9d5c-12ae34b35fd4"/>
    <xsd:import namespace="cabd8ce6-1b16-4cbd-b84d-2a891ae7bd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20159-edce-49b7-9d5c-12ae34b35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23401fd-4171-4ebb-b21f-c984330e7b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bd8ce6-1b16-4cbd-b84d-2a891ae7bd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ce97ed-bc34-474e-b57d-b10162100385}" ma:internalName="TaxCatchAll" ma:showField="CatchAllData" ma:web="cabd8ce6-1b16-4cbd-b84d-2a891ae7bd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bd8ce6-1b16-4cbd-b84d-2a891ae7bd27" xsi:nil="true"/>
    <lcf76f155ced4ddcb4097134ff3c332f xmlns="ab220159-edce-49b7-9d5c-12ae34b35f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B01278-AA4A-4156-B76D-97EE545D6D23}">
  <ds:schemaRefs>
    <ds:schemaRef ds:uri="http://schemas.microsoft.com/sharepoint/v3/contenttype/forms"/>
  </ds:schemaRefs>
</ds:datastoreItem>
</file>

<file path=customXml/itemProps2.xml><?xml version="1.0" encoding="utf-8"?>
<ds:datastoreItem xmlns:ds="http://schemas.openxmlformats.org/officeDocument/2006/customXml" ds:itemID="{6C3C8B6F-CCA5-400D-A632-7F16FF1A4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20159-edce-49b7-9d5c-12ae34b35fd4"/>
    <ds:schemaRef ds:uri="cabd8ce6-1b16-4cbd-b84d-2a891ae7b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013153-3E29-46F7-8996-CE5255A669D6}">
  <ds:schemaRefs>
    <ds:schemaRef ds:uri="http://purl.org/dc/dcmitype/"/>
    <ds:schemaRef ds:uri="http://purl.org/dc/elements/1.1/"/>
    <ds:schemaRef ds:uri="http://www.w3.org/XML/1998/namespace"/>
    <ds:schemaRef ds:uri="cabd8ce6-1b16-4cbd-b84d-2a891ae7bd27"/>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b220159-edce-49b7-9d5c-12ae34b35fd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184</TotalTime>
  <Words>6205</Words>
  <Application>Microsoft Office PowerPoint</Application>
  <PresentationFormat>Widescreen</PresentationFormat>
  <Paragraphs>488</Paragraphs>
  <Slides>98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98</vt:i4>
      </vt:variant>
    </vt:vector>
  </HeadingPairs>
  <TitlesOfParts>
    <vt:vector size="105" baseType="lpstr">
      <vt:lpstr>Arial</vt:lpstr>
      <vt:lpstr>Calibri</vt:lpstr>
      <vt:lpstr>Calibri Light</vt:lpstr>
      <vt:lpstr>Neue Haas Grotesk Text Pro</vt:lpstr>
      <vt:lpstr>Office Theme</vt:lpstr>
      <vt:lpstr>PunchcardVTI</vt:lpstr>
      <vt:lpstr>Office Theme</vt:lpstr>
      <vt:lpstr>Master of Social Work Pinning &amp; Hooding Ceremony Spring 2022</vt:lpstr>
      <vt:lpstr>Capstone Project Recognition</vt:lpstr>
      <vt:lpstr>Capstone Project Recognition</vt:lpstr>
      <vt:lpstr>Capstone Project Recognition</vt:lpstr>
      <vt:lpstr>Capstone Project Recognition</vt:lpstr>
      <vt:lpstr>Capstone Project Recognition</vt:lpstr>
      <vt:lpstr>Capstone Project Recognition</vt:lpstr>
      <vt:lpstr>PowerPoint Presentation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of Social Work Pinning &amp; Hooding Ceremony Spring 2022</dc:title>
  <dc:creator>Caitlin Plamp</dc:creator>
  <cp:lastModifiedBy>Caitlin Plamp</cp:lastModifiedBy>
  <cp:revision>2</cp:revision>
  <dcterms:created xsi:type="dcterms:W3CDTF">2022-05-06T17:23:27Z</dcterms:created>
  <dcterms:modified xsi:type="dcterms:W3CDTF">2023-05-31T15:18:29Z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0x010100D818E6152BCAC14AB6132AB1756C9D61</vt:lpwstr>
  </property>
</Properties>
</file>