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11" r:id="rId5"/>
    <p:sldId id="314" r:id="rId6"/>
    <p:sldId id="310" r:id="rId7"/>
    <p:sldId id="300" r:id="rId8"/>
    <p:sldId id="313" r:id="rId9"/>
    <p:sldId id="263" r:id="rId10"/>
    <p:sldId id="316" r:id="rId11"/>
    <p:sldId id="315" r:id="rId12"/>
    <p:sldId id="317" r:id="rId13"/>
    <p:sldId id="290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13F529-335F-4E4C-AB9C-229F3CD2C1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11E963-90D8-4C26-AF55-579C347B8B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B24789D-E486-4B48-A98C-C9ECDAC501F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44AB59-4CBA-4CC5-B57E-49A63C9AAC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53743F-A6BE-4626-BB5D-0D38D12527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8922998-E183-4DEF-B425-3CDE74F422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35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C8C1750-C068-4313-9539-E5AD97C324F6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6F38-DFD3-4E85-8489-D8E6A64B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2659116"/>
            <a:ext cx="6629400" cy="1240221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61FFA-6ECB-488D-8913-01B5711C4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3920359"/>
            <a:ext cx="6629400" cy="65164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E7623F-7523-4831-A552-6E5742A1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6CDBED-C142-4E62-9469-4D817CD9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F256-5307-4687-B456-FD365221ADA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3584281-054D-457E-87B8-0A05349C19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8600" y="4730751"/>
            <a:ext cx="6629400" cy="54692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/>
            </a:lvl2pPr>
          </a:lstStyle>
          <a:p>
            <a:pPr lvl="0"/>
            <a:r>
              <a:rPr lang="en-US"/>
              <a:t>Click to enter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31807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U Denver History Timeline_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4B0D-CADA-47DB-9F74-652F0BF45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32" y="249511"/>
            <a:ext cx="2659117" cy="2851041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837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cons_Blue on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145A22-BC1A-4B38-9C1B-8802E21A14E9}"/>
              </a:ext>
            </a:extLst>
          </p:cNvPr>
          <p:cNvSpPr txBox="1"/>
          <p:nvPr userDrawn="1"/>
        </p:nvSpPr>
        <p:spPr>
          <a:xfrm>
            <a:off x="582952" y="461914"/>
            <a:ext cx="101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</a:rPr>
              <a:t>Academics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8B4101-ADD1-46E5-B416-1C899B9D318C}"/>
              </a:ext>
            </a:extLst>
          </p:cNvPr>
          <p:cNvCxnSpPr>
            <a:cxnSpLocks/>
          </p:cNvCxnSpPr>
          <p:nvPr userDrawn="1"/>
        </p:nvCxnSpPr>
        <p:spPr>
          <a:xfrm>
            <a:off x="646657" y="907599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0582893-F70F-48DA-8978-FB32D4E76959}"/>
              </a:ext>
            </a:extLst>
          </p:cNvPr>
          <p:cNvSpPr txBox="1"/>
          <p:nvPr userDrawn="1"/>
        </p:nvSpPr>
        <p:spPr>
          <a:xfrm>
            <a:off x="389923" y="1568711"/>
            <a:ext cx="1208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</a:rPr>
              <a:t>Demographics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51BE98-46DB-4ED2-B426-515B76306D43}"/>
              </a:ext>
            </a:extLst>
          </p:cNvPr>
          <p:cNvSpPr txBox="1"/>
          <p:nvPr userDrawn="1"/>
        </p:nvSpPr>
        <p:spPr>
          <a:xfrm>
            <a:off x="582952" y="2803275"/>
            <a:ext cx="101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</a:rPr>
              <a:t>Disciplines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56B00A-B773-44A8-9FE3-53E593D02C60}"/>
              </a:ext>
            </a:extLst>
          </p:cNvPr>
          <p:cNvSpPr txBox="1"/>
          <p:nvPr userDrawn="1"/>
        </p:nvSpPr>
        <p:spPr>
          <a:xfrm>
            <a:off x="582952" y="3621645"/>
            <a:ext cx="101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</a:rPr>
              <a:t>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EF9E24-5A28-4316-B0CB-CD377C1BBF73}"/>
              </a:ext>
            </a:extLst>
          </p:cNvPr>
          <p:cNvSpPr txBox="1"/>
          <p:nvPr userDrawn="1"/>
        </p:nvSpPr>
        <p:spPr>
          <a:xfrm>
            <a:off x="431345" y="4462774"/>
            <a:ext cx="116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</a:rPr>
              <a:t>Public Health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88403B-7B11-496B-9504-36ECC5DA5252}"/>
              </a:ext>
            </a:extLst>
          </p:cNvPr>
          <p:cNvSpPr txBox="1"/>
          <p:nvPr userDrawn="1"/>
        </p:nvSpPr>
        <p:spPr>
          <a:xfrm>
            <a:off x="336436" y="5609392"/>
            <a:ext cx="126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</a:rPr>
              <a:t>Miscellaneous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7E330E-A1F3-4A02-A6DB-FCC8EF4C4963}"/>
              </a:ext>
            </a:extLst>
          </p:cNvPr>
          <p:cNvCxnSpPr>
            <a:cxnSpLocks/>
          </p:cNvCxnSpPr>
          <p:nvPr userDrawn="1"/>
        </p:nvCxnSpPr>
        <p:spPr>
          <a:xfrm>
            <a:off x="646657" y="3358933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9EF503-6010-4B68-8E18-F037B84BAB49}"/>
              </a:ext>
            </a:extLst>
          </p:cNvPr>
          <p:cNvCxnSpPr>
            <a:cxnSpLocks/>
          </p:cNvCxnSpPr>
          <p:nvPr userDrawn="1"/>
        </p:nvCxnSpPr>
        <p:spPr>
          <a:xfrm>
            <a:off x="646657" y="2533318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90CCB0-B62B-463C-906F-655FF41F066A}"/>
              </a:ext>
            </a:extLst>
          </p:cNvPr>
          <p:cNvCxnSpPr>
            <a:cxnSpLocks/>
          </p:cNvCxnSpPr>
          <p:nvPr userDrawn="1"/>
        </p:nvCxnSpPr>
        <p:spPr>
          <a:xfrm>
            <a:off x="646657" y="4184548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60B31C-2BAA-4CFB-8C48-FBDE2A321BC8}"/>
              </a:ext>
            </a:extLst>
          </p:cNvPr>
          <p:cNvCxnSpPr>
            <a:cxnSpLocks/>
          </p:cNvCxnSpPr>
          <p:nvPr userDrawn="1"/>
        </p:nvCxnSpPr>
        <p:spPr>
          <a:xfrm>
            <a:off x="646657" y="5019589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693CEC-E77C-4430-A18B-3F9A8047FACC}"/>
              </a:ext>
            </a:extLst>
          </p:cNvPr>
          <p:cNvCxnSpPr/>
          <p:nvPr userDrawn="1"/>
        </p:nvCxnSpPr>
        <p:spPr>
          <a:xfrm>
            <a:off x="1645739" y="220335"/>
            <a:ext cx="0" cy="64538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FEF56B0-C834-4A23-BFAD-6845481A0B91}"/>
              </a:ext>
            </a:extLst>
          </p:cNvPr>
          <p:cNvSpPr txBox="1"/>
          <p:nvPr userDrawn="1"/>
        </p:nvSpPr>
        <p:spPr>
          <a:xfrm>
            <a:off x="9059165" y="141402"/>
            <a:ext cx="29694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>
                <a:solidFill>
                  <a:schemeClr val="tx1"/>
                </a:solidFill>
              </a:rPr>
              <a:t>Icons </a:t>
            </a:r>
          </a:p>
          <a:p>
            <a:pPr algn="r"/>
            <a:r>
              <a:rPr lang="en-US" sz="1200">
                <a:solidFill>
                  <a:schemeClr val="tx1"/>
                </a:solidFill>
              </a:rPr>
              <a:t>Use on Light Backgrounds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4456ED-2800-42A7-98E1-A9E87A90038F}"/>
              </a:ext>
            </a:extLst>
          </p:cNvPr>
          <p:cNvSpPr txBox="1"/>
          <p:nvPr userDrawn="1"/>
        </p:nvSpPr>
        <p:spPr>
          <a:xfrm>
            <a:off x="1604954" y="67211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Graduate / Alumni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DD52DA-FF2B-44C6-9A7C-6E63984650D6}"/>
              </a:ext>
            </a:extLst>
          </p:cNvPr>
          <p:cNvSpPr txBox="1"/>
          <p:nvPr userDrawn="1"/>
        </p:nvSpPr>
        <p:spPr>
          <a:xfrm>
            <a:off x="2551104" y="67122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Degree - Generic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B1013B-CA37-4176-80DA-5CC0E53B0A6E}"/>
              </a:ext>
            </a:extLst>
          </p:cNvPr>
          <p:cNvSpPr txBox="1"/>
          <p:nvPr userDrawn="1"/>
        </p:nvSpPr>
        <p:spPr>
          <a:xfrm>
            <a:off x="3524025" y="6794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Bachelor’s Degree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B9E06D-0EB2-4A00-A0F4-87E84031C9BB}"/>
              </a:ext>
            </a:extLst>
          </p:cNvPr>
          <p:cNvSpPr txBox="1"/>
          <p:nvPr userDrawn="1"/>
        </p:nvSpPr>
        <p:spPr>
          <a:xfrm>
            <a:off x="4467141" y="6794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Master’s Degree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DA2686-49F4-49E3-A4DD-E74447C58643}"/>
              </a:ext>
            </a:extLst>
          </p:cNvPr>
          <p:cNvSpPr txBox="1"/>
          <p:nvPr userDrawn="1"/>
        </p:nvSpPr>
        <p:spPr>
          <a:xfrm>
            <a:off x="5331127" y="685778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Academics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DA3133-954E-4FCA-94E7-EDC7BBB5B3C3}"/>
              </a:ext>
            </a:extLst>
          </p:cNvPr>
          <p:cNvSpPr txBox="1"/>
          <p:nvPr userDrawn="1"/>
        </p:nvSpPr>
        <p:spPr>
          <a:xfrm>
            <a:off x="6165078" y="685777"/>
            <a:ext cx="11986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Open Book / Studying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D00DAD2-2D49-4ED3-A484-CA98DD7E884A}"/>
              </a:ext>
            </a:extLst>
          </p:cNvPr>
          <p:cNvSpPr txBox="1"/>
          <p:nvPr userDrawn="1"/>
        </p:nvSpPr>
        <p:spPr>
          <a:xfrm>
            <a:off x="1725604" y="153571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Diversity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396402-9E5D-4B7D-AA41-A1DCF8A39154}"/>
              </a:ext>
            </a:extLst>
          </p:cNvPr>
          <p:cNvSpPr txBox="1"/>
          <p:nvPr userDrawn="1"/>
        </p:nvSpPr>
        <p:spPr>
          <a:xfrm>
            <a:off x="2905357" y="153571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Student(s)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9B0988-A84D-4439-8E74-26A5D925AFFA}"/>
              </a:ext>
            </a:extLst>
          </p:cNvPr>
          <p:cNvSpPr txBox="1"/>
          <p:nvPr userDrawn="1"/>
        </p:nvSpPr>
        <p:spPr>
          <a:xfrm>
            <a:off x="4218436" y="1535716"/>
            <a:ext cx="11103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Transfer Student(s)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7EB925-364C-407F-A2C7-49BFBE28213B}"/>
              </a:ext>
            </a:extLst>
          </p:cNvPr>
          <p:cNvSpPr txBox="1"/>
          <p:nvPr userDrawn="1"/>
        </p:nvSpPr>
        <p:spPr>
          <a:xfrm>
            <a:off x="5583329" y="1535716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Faculty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E2F27AC-2FF0-4130-94E9-CA00D7AF46FB}"/>
              </a:ext>
            </a:extLst>
          </p:cNvPr>
          <p:cNvSpPr txBox="1"/>
          <p:nvPr userDrawn="1"/>
        </p:nvSpPr>
        <p:spPr>
          <a:xfrm>
            <a:off x="6795665" y="1535716"/>
            <a:ext cx="15586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Colorado Residents / Alumni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12CB26-E562-456E-A922-6374575672AF}"/>
              </a:ext>
            </a:extLst>
          </p:cNvPr>
          <p:cNvSpPr txBox="1"/>
          <p:nvPr userDrawn="1"/>
        </p:nvSpPr>
        <p:spPr>
          <a:xfrm>
            <a:off x="1617653" y="2297716"/>
            <a:ext cx="11986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Student Organizations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36C30E-1A3A-409E-A637-DADE6E15716A}"/>
              </a:ext>
            </a:extLst>
          </p:cNvPr>
          <p:cNvSpPr txBox="1"/>
          <p:nvPr userDrawn="1"/>
        </p:nvSpPr>
        <p:spPr>
          <a:xfrm>
            <a:off x="2816294" y="2296825"/>
            <a:ext cx="116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ASSET Student(s)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BB146B-BB1C-406A-B76C-B4B6C9BC13A0}"/>
              </a:ext>
            </a:extLst>
          </p:cNvPr>
          <p:cNvSpPr txBox="1"/>
          <p:nvPr userDrawn="1"/>
        </p:nvSpPr>
        <p:spPr>
          <a:xfrm>
            <a:off x="4162421" y="2304999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First Gen Student(s)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7C5F15-0D95-4241-BC1A-A061B200F127}"/>
              </a:ext>
            </a:extLst>
          </p:cNvPr>
          <p:cNvSpPr txBox="1"/>
          <p:nvPr userDrawn="1"/>
        </p:nvSpPr>
        <p:spPr>
          <a:xfrm>
            <a:off x="5587137" y="23050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Employees / Staff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483B81B-4191-4325-8C5A-B4C0920342E1}"/>
              </a:ext>
            </a:extLst>
          </p:cNvPr>
          <p:cNvSpPr txBox="1"/>
          <p:nvPr userDrawn="1"/>
        </p:nvSpPr>
        <p:spPr>
          <a:xfrm>
            <a:off x="7047822" y="2311378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Military / Veterans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009E078-CAA0-4221-BFDD-41143E93C1B0}"/>
              </a:ext>
            </a:extLst>
          </p:cNvPr>
          <p:cNvSpPr txBox="1"/>
          <p:nvPr userDrawn="1"/>
        </p:nvSpPr>
        <p:spPr>
          <a:xfrm>
            <a:off x="1604953" y="3126907"/>
            <a:ext cx="13795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Mechanical / Engineering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175E46-F7B7-487D-A1B2-46C0B70CF887}"/>
              </a:ext>
            </a:extLst>
          </p:cNvPr>
          <p:cNvSpPr txBox="1"/>
          <p:nvPr userDrawn="1"/>
        </p:nvSpPr>
        <p:spPr>
          <a:xfrm>
            <a:off x="2905194" y="3126907"/>
            <a:ext cx="116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Aviation / Aerospace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F0BD3D-2AA8-43EF-9F0B-FDB95BD39731}"/>
              </a:ext>
            </a:extLst>
          </p:cNvPr>
          <p:cNvSpPr txBox="1"/>
          <p:nvPr userDrawn="1"/>
        </p:nvSpPr>
        <p:spPr>
          <a:xfrm>
            <a:off x="3869270" y="3126907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Beer Industry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428655D-8F5D-4EF5-87C9-36D12A02B171}"/>
              </a:ext>
            </a:extLst>
          </p:cNvPr>
          <p:cNvSpPr txBox="1"/>
          <p:nvPr userDrawn="1"/>
        </p:nvSpPr>
        <p:spPr>
          <a:xfrm>
            <a:off x="4701910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Hospitality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F30D142-D628-4EC5-AB3A-9F05CB8483E6}"/>
              </a:ext>
            </a:extLst>
          </p:cNvPr>
          <p:cNvSpPr txBox="1"/>
          <p:nvPr userDrawn="1"/>
        </p:nvSpPr>
        <p:spPr>
          <a:xfrm>
            <a:off x="5413330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Music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B8AC1-4996-49D2-B959-7E3EE23891D6}"/>
              </a:ext>
            </a:extLst>
          </p:cNvPr>
          <p:cNvSpPr txBox="1"/>
          <p:nvPr userDrawn="1"/>
        </p:nvSpPr>
        <p:spPr>
          <a:xfrm>
            <a:off x="6192731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Healthcare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23C9114-24E6-4C3D-A2ED-7C5ABCC31414}"/>
              </a:ext>
            </a:extLst>
          </p:cNvPr>
          <p:cNvSpPr txBox="1"/>
          <p:nvPr userDrawn="1"/>
        </p:nvSpPr>
        <p:spPr>
          <a:xfrm>
            <a:off x="7016421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STEM Fields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053C764-0985-4467-8250-4626F8535229}"/>
              </a:ext>
            </a:extLst>
          </p:cNvPr>
          <p:cNvSpPr txBox="1"/>
          <p:nvPr userDrawn="1"/>
        </p:nvSpPr>
        <p:spPr>
          <a:xfrm>
            <a:off x="7894456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Technology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07D172F-8983-416C-880F-7DD0FB1B83F2}"/>
              </a:ext>
            </a:extLst>
          </p:cNvPr>
          <p:cNvSpPr txBox="1"/>
          <p:nvPr userDrawn="1"/>
        </p:nvSpPr>
        <p:spPr>
          <a:xfrm>
            <a:off x="8675168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Vocational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EDF1707-18B2-48A2-B55F-B3542F969CC6}"/>
              </a:ext>
            </a:extLst>
          </p:cNvPr>
          <p:cNvSpPr txBox="1"/>
          <p:nvPr userDrawn="1"/>
        </p:nvSpPr>
        <p:spPr>
          <a:xfrm>
            <a:off x="9440417" y="3127168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Athletics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1CB2BA9-EEB1-43E1-9477-65A3CD12F64A}"/>
              </a:ext>
            </a:extLst>
          </p:cNvPr>
          <p:cNvSpPr txBox="1"/>
          <p:nvPr userDrawn="1"/>
        </p:nvSpPr>
        <p:spPr>
          <a:xfrm>
            <a:off x="1896941" y="3910559"/>
            <a:ext cx="13795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United States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8A2337-6912-4CD1-AA12-C611EA182337}"/>
              </a:ext>
            </a:extLst>
          </p:cNvPr>
          <p:cNvSpPr txBox="1"/>
          <p:nvPr userDrawn="1"/>
        </p:nvSpPr>
        <p:spPr>
          <a:xfrm>
            <a:off x="3461657" y="3909668"/>
            <a:ext cx="116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Colorado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BE555D-7DBF-45E1-9ECC-E82C1464001D}"/>
              </a:ext>
            </a:extLst>
          </p:cNvPr>
          <p:cNvSpPr txBox="1"/>
          <p:nvPr userDrawn="1"/>
        </p:nvSpPr>
        <p:spPr>
          <a:xfrm>
            <a:off x="4646357" y="3917842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Rocky Mountains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781430C-0B14-4853-B8F8-9D3EF784B01D}"/>
              </a:ext>
            </a:extLst>
          </p:cNvPr>
          <p:cNvSpPr txBox="1"/>
          <p:nvPr userDrawn="1"/>
        </p:nvSpPr>
        <p:spPr>
          <a:xfrm>
            <a:off x="5756680" y="3924221"/>
            <a:ext cx="11663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City Near Mountains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2B93308-9388-47E4-9144-6DE6E6DA4C31}"/>
              </a:ext>
            </a:extLst>
          </p:cNvPr>
          <p:cNvSpPr txBox="1"/>
          <p:nvPr userDrawn="1"/>
        </p:nvSpPr>
        <p:spPr>
          <a:xfrm>
            <a:off x="6864050" y="3919366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Map Marker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456D880-B062-4F0F-9D13-F6EE9FAD8859}"/>
              </a:ext>
            </a:extLst>
          </p:cNvPr>
          <p:cNvSpPr txBox="1"/>
          <p:nvPr userDrawn="1"/>
        </p:nvSpPr>
        <p:spPr>
          <a:xfrm>
            <a:off x="7721938" y="39079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Sunshine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39DACA-0182-4384-B3AE-9D7B7AA135AF}"/>
              </a:ext>
            </a:extLst>
          </p:cNvPr>
          <p:cNvSpPr txBox="1"/>
          <p:nvPr userDrawn="1"/>
        </p:nvSpPr>
        <p:spPr>
          <a:xfrm>
            <a:off x="1582499" y="4774359"/>
            <a:ext cx="10317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Face Mask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C031E11-61E8-4C08-BB38-E6B56E623170}"/>
              </a:ext>
            </a:extLst>
          </p:cNvPr>
          <p:cNvSpPr txBox="1"/>
          <p:nvPr userDrawn="1"/>
        </p:nvSpPr>
        <p:spPr>
          <a:xfrm>
            <a:off x="2452190" y="4781465"/>
            <a:ext cx="12360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Don’t Touch Your Face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12182D-11B8-47E9-8F1C-AD701F0DD31F}"/>
              </a:ext>
            </a:extLst>
          </p:cNvPr>
          <p:cNvSpPr txBox="1"/>
          <p:nvPr userDrawn="1"/>
        </p:nvSpPr>
        <p:spPr>
          <a:xfrm>
            <a:off x="3660506" y="4781465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Hand Washing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026E84-D563-46B9-8B1C-3ED68C1E9E1B}"/>
              </a:ext>
            </a:extLst>
          </p:cNvPr>
          <p:cNvSpPr txBox="1"/>
          <p:nvPr userDrawn="1"/>
        </p:nvSpPr>
        <p:spPr>
          <a:xfrm>
            <a:off x="4896562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Hand Sanitizer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8F6BF42-E41E-4E9B-AA1D-50E1C9AE4881}"/>
              </a:ext>
            </a:extLst>
          </p:cNvPr>
          <p:cNvSpPr txBox="1"/>
          <p:nvPr userDrawn="1"/>
        </p:nvSpPr>
        <p:spPr>
          <a:xfrm>
            <a:off x="6077553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Social Distancing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777A2C-AC9D-4595-A113-2E82CADD6250}"/>
              </a:ext>
            </a:extLst>
          </p:cNvPr>
          <p:cNvSpPr txBox="1"/>
          <p:nvPr userDrawn="1"/>
        </p:nvSpPr>
        <p:spPr>
          <a:xfrm>
            <a:off x="8169751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Health Check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CA65E2-AFBC-41A2-A8D6-511104C60D21}"/>
              </a:ext>
            </a:extLst>
          </p:cNvPr>
          <p:cNvSpPr txBox="1"/>
          <p:nvPr userDrawn="1"/>
        </p:nvSpPr>
        <p:spPr>
          <a:xfrm>
            <a:off x="7232260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Vaccinations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85B0E35-F09C-4E8F-978F-E6F3A5E33AEF}"/>
              </a:ext>
            </a:extLst>
          </p:cNvPr>
          <p:cNvSpPr txBox="1"/>
          <p:nvPr userDrawn="1"/>
        </p:nvSpPr>
        <p:spPr>
          <a:xfrm>
            <a:off x="9033467" y="478146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Temperature Check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0942B1-F296-49EC-B868-482D538B84DF}"/>
              </a:ext>
            </a:extLst>
          </p:cNvPr>
          <p:cNvSpPr txBox="1"/>
          <p:nvPr userDrawn="1"/>
        </p:nvSpPr>
        <p:spPr>
          <a:xfrm>
            <a:off x="10012069" y="478146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Return to Campus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11B71E3-8DC2-4598-9529-FA8578E4B85C}"/>
              </a:ext>
            </a:extLst>
          </p:cNvPr>
          <p:cNvSpPr txBox="1"/>
          <p:nvPr userDrawn="1"/>
        </p:nvSpPr>
        <p:spPr>
          <a:xfrm>
            <a:off x="10930204" y="4781465"/>
            <a:ext cx="8304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Checkbox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B4933D8-A537-4F35-A077-D3287EAA9463}"/>
              </a:ext>
            </a:extLst>
          </p:cNvPr>
          <p:cNvSpPr txBox="1"/>
          <p:nvPr userDrawn="1"/>
        </p:nvSpPr>
        <p:spPr>
          <a:xfrm>
            <a:off x="1466003" y="5656005"/>
            <a:ext cx="10317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Award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18B2A50-0625-4736-9A03-196DB1081505}"/>
              </a:ext>
            </a:extLst>
          </p:cNvPr>
          <p:cNvSpPr txBox="1"/>
          <p:nvPr userDrawn="1"/>
        </p:nvSpPr>
        <p:spPr>
          <a:xfrm>
            <a:off x="2256762" y="5656005"/>
            <a:ext cx="1046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Scholarship / Prize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64FB578-4C03-4590-B216-1D714A801D7A}"/>
              </a:ext>
            </a:extLst>
          </p:cNvPr>
          <p:cNvSpPr txBox="1"/>
          <p:nvPr userDrawn="1"/>
        </p:nvSpPr>
        <p:spPr>
          <a:xfrm>
            <a:off x="3228447" y="5656005"/>
            <a:ext cx="774610" cy="22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Laptop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6B50E80-6401-4E30-AA95-B139650E2F6B}"/>
              </a:ext>
            </a:extLst>
          </p:cNvPr>
          <p:cNvSpPr txBox="1"/>
          <p:nvPr userDrawn="1"/>
        </p:nvSpPr>
        <p:spPr>
          <a:xfrm>
            <a:off x="3933317" y="5656005"/>
            <a:ext cx="7163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Cell Phone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FE1A52A-B111-452D-9C5B-F008CC01ED88}"/>
              </a:ext>
            </a:extLst>
          </p:cNvPr>
          <p:cNvSpPr txBox="1"/>
          <p:nvPr userDrawn="1"/>
        </p:nvSpPr>
        <p:spPr>
          <a:xfrm>
            <a:off x="4508987" y="5656005"/>
            <a:ext cx="8997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Calculator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A828818-887C-4058-8CA7-5574143AC25A}"/>
              </a:ext>
            </a:extLst>
          </p:cNvPr>
          <p:cNvSpPr txBox="1"/>
          <p:nvPr userDrawn="1"/>
        </p:nvSpPr>
        <p:spPr>
          <a:xfrm>
            <a:off x="6195094" y="565600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Calendar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1AC7228-48F5-4C35-8E03-435744344BDE}"/>
              </a:ext>
            </a:extLst>
          </p:cNvPr>
          <p:cNvSpPr txBox="1"/>
          <p:nvPr userDrawn="1"/>
        </p:nvSpPr>
        <p:spPr>
          <a:xfrm>
            <a:off x="5239573" y="5656005"/>
            <a:ext cx="11961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Jobs/ Career Services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D33EB4E-FD4D-4569-B2C4-495F03CC8712}"/>
              </a:ext>
            </a:extLst>
          </p:cNvPr>
          <p:cNvSpPr txBox="1"/>
          <p:nvPr userDrawn="1"/>
        </p:nvSpPr>
        <p:spPr>
          <a:xfrm>
            <a:off x="6864050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Financial Aid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FE04A31-A79E-4490-8ABB-5FB8B4896DA1}"/>
              </a:ext>
            </a:extLst>
          </p:cNvPr>
          <p:cNvSpPr txBox="1"/>
          <p:nvPr userDrawn="1"/>
        </p:nvSpPr>
        <p:spPr>
          <a:xfrm>
            <a:off x="7627147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Legislature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08E072F-F430-423F-AD30-85975011FCAE}"/>
              </a:ext>
            </a:extLst>
          </p:cNvPr>
          <p:cNvSpPr txBox="1"/>
          <p:nvPr userDrawn="1"/>
        </p:nvSpPr>
        <p:spPr>
          <a:xfrm>
            <a:off x="8385571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Federal Aid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47448C6-CD58-48DB-A4BF-9ABB3313D562}"/>
              </a:ext>
            </a:extLst>
          </p:cNvPr>
          <p:cNvSpPr txBox="1"/>
          <p:nvPr userDrawn="1"/>
        </p:nvSpPr>
        <p:spPr>
          <a:xfrm>
            <a:off x="9135133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State Aid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2EBBC98-937B-4C80-9914-94D49702DFF6}"/>
              </a:ext>
            </a:extLst>
          </p:cNvPr>
          <p:cNvSpPr txBox="1"/>
          <p:nvPr userDrawn="1"/>
        </p:nvSpPr>
        <p:spPr>
          <a:xfrm>
            <a:off x="9906460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Brand Promise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FD758D-5775-4226-9911-DB3EAC588CA2}"/>
              </a:ext>
            </a:extLst>
          </p:cNvPr>
          <p:cNvSpPr txBox="1"/>
          <p:nvPr userDrawn="1"/>
        </p:nvSpPr>
        <p:spPr>
          <a:xfrm>
            <a:off x="10724150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Power / On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323F742-C0B7-436F-80CA-50F57443B300}"/>
              </a:ext>
            </a:extLst>
          </p:cNvPr>
          <p:cNvSpPr txBox="1"/>
          <p:nvPr userDrawn="1"/>
        </p:nvSpPr>
        <p:spPr>
          <a:xfrm>
            <a:off x="2758981" y="6506779"/>
            <a:ext cx="1046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Arrows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A8A6044-9EDA-4B0B-A28B-6A5745E618AD}"/>
              </a:ext>
            </a:extLst>
          </p:cNvPr>
          <p:cNvSpPr txBox="1"/>
          <p:nvPr userDrawn="1"/>
        </p:nvSpPr>
        <p:spPr>
          <a:xfrm>
            <a:off x="4627998" y="6506779"/>
            <a:ext cx="8997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Clock / Time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ABBCA06-5429-4E6C-BA6A-4994B1671FAC}"/>
              </a:ext>
            </a:extLst>
          </p:cNvPr>
          <p:cNvSpPr txBox="1"/>
          <p:nvPr userDrawn="1"/>
        </p:nvSpPr>
        <p:spPr>
          <a:xfrm>
            <a:off x="6187448" y="6506779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Partnership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33EEA24-C90F-41E2-8EA7-6108D6E246BF}"/>
              </a:ext>
            </a:extLst>
          </p:cNvPr>
          <p:cNvSpPr txBox="1"/>
          <p:nvPr userDrawn="1"/>
        </p:nvSpPr>
        <p:spPr>
          <a:xfrm>
            <a:off x="5430928" y="6506779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Checkmark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3126D7C-2962-4D7A-98A2-7128BD6B04C5}"/>
              </a:ext>
            </a:extLst>
          </p:cNvPr>
          <p:cNvSpPr txBox="1"/>
          <p:nvPr userDrawn="1"/>
        </p:nvSpPr>
        <p:spPr>
          <a:xfrm>
            <a:off x="7074169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Announcement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9C759EC-7954-4A70-A0C3-DFB4B84087C5}"/>
              </a:ext>
            </a:extLst>
          </p:cNvPr>
          <p:cNvSpPr txBox="1"/>
          <p:nvPr userDrawn="1"/>
        </p:nvSpPr>
        <p:spPr>
          <a:xfrm>
            <a:off x="7921234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Path to Health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A3B8391-44AB-4E0F-8230-CCAD1A60E274}"/>
              </a:ext>
            </a:extLst>
          </p:cNvPr>
          <p:cNvSpPr txBox="1"/>
          <p:nvPr userDrawn="1"/>
        </p:nvSpPr>
        <p:spPr>
          <a:xfrm>
            <a:off x="8722304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Road / Path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0018E6C-A9C7-4F90-BB37-B07730EB0E9B}"/>
              </a:ext>
            </a:extLst>
          </p:cNvPr>
          <p:cNvSpPr txBox="1"/>
          <p:nvPr userDrawn="1"/>
        </p:nvSpPr>
        <p:spPr>
          <a:xfrm>
            <a:off x="9671509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Lecture Hall / Class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77AEE42-3A31-49B3-8FEE-A0EFE498D973}"/>
              </a:ext>
            </a:extLst>
          </p:cNvPr>
          <p:cNvSpPr txBox="1"/>
          <p:nvPr userDrawn="1"/>
        </p:nvSpPr>
        <p:spPr>
          <a:xfrm>
            <a:off x="10742680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tx1"/>
                </a:solidFill>
              </a:rPr>
              <a:t>Buildings / Facilities</a:t>
            </a:r>
          </a:p>
        </p:txBody>
      </p:sp>
    </p:spTree>
    <p:extLst>
      <p:ext uri="{BB962C8B-B14F-4D97-AF65-F5344CB8AC3E}">
        <p14:creationId xmlns:p14="http://schemas.microsoft.com/office/powerpoint/2010/main" val="65445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cons_White on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145A22-BC1A-4B38-9C1B-8802E21A14E9}"/>
              </a:ext>
            </a:extLst>
          </p:cNvPr>
          <p:cNvSpPr txBox="1"/>
          <p:nvPr userDrawn="1"/>
        </p:nvSpPr>
        <p:spPr>
          <a:xfrm>
            <a:off x="582952" y="461914"/>
            <a:ext cx="101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bg1"/>
                </a:solidFill>
              </a:rPr>
              <a:t>Academics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8B4101-ADD1-46E5-B416-1C899B9D318C}"/>
              </a:ext>
            </a:extLst>
          </p:cNvPr>
          <p:cNvCxnSpPr>
            <a:cxnSpLocks/>
          </p:cNvCxnSpPr>
          <p:nvPr userDrawn="1"/>
        </p:nvCxnSpPr>
        <p:spPr>
          <a:xfrm>
            <a:off x="630087" y="907599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0582893-F70F-48DA-8978-FB32D4E76959}"/>
              </a:ext>
            </a:extLst>
          </p:cNvPr>
          <p:cNvSpPr txBox="1"/>
          <p:nvPr userDrawn="1"/>
        </p:nvSpPr>
        <p:spPr>
          <a:xfrm>
            <a:off x="389923" y="1568711"/>
            <a:ext cx="1208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bg1"/>
                </a:solidFill>
              </a:rPr>
              <a:t>Demographics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51BE98-46DB-4ED2-B426-515B76306D43}"/>
              </a:ext>
            </a:extLst>
          </p:cNvPr>
          <p:cNvSpPr txBox="1"/>
          <p:nvPr userDrawn="1"/>
        </p:nvSpPr>
        <p:spPr>
          <a:xfrm>
            <a:off x="582952" y="2803275"/>
            <a:ext cx="101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bg1"/>
                </a:solidFill>
              </a:rPr>
              <a:t>Disciplines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56B00A-B773-44A8-9FE3-53E593D02C60}"/>
              </a:ext>
            </a:extLst>
          </p:cNvPr>
          <p:cNvSpPr txBox="1"/>
          <p:nvPr userDrawn="1"/>
        </p:nvSpPr>
        <p:spPr>
          <a:xfrm>
            <a:off x="582952" y="3621645"/>
            <a:ext cx="1015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bg1"/>
                </a:solidFill>
              </a:rPr>
              <a:t>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EF9E24-5A28-4316-B0CB-CD377C1BBF73}"/>
              </a:ext>
            </a:extLst>
          </p:cNvPr>
          <p:cNvSpPr txBox="1"/>
          <p:nvPr userDrawn="1"/>
        </p:nvSpPr>
        <p:spPr>
          <a:xfrm>
            <a:off x="431345" y="4462774"/>
            <a:ext cx="116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bg1"/>
                </a:solidFill>
              </a:rPr>
              <a:t>Public Health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88403B-7B11-496B-9504-36ECC5DA5252}"/>
              </a:ext>
            </a:extLst>
          </p:cNvPr>
          <p:cNvSpPr txBox="1"/>
          <p:nvPr userDrawn="1"/>
        </p:nvSpPr>
        <p:spPr>
          <a:xfrm>
            <a:off x="336436" y="5609392"/>
            <a:ext cx="126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>
                <a:solidFill>
                  <a:schemeClr val="bg1"/>
                </a:solidFill>
              </a:rPr>
              <a:t>Miscellaneous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7E330E-A1F3-4A02-A6DB-FCC8EF4C4963}"/>
              </a:ext>
            </a:extLst>
          </p:cNvPr>
          <p:cNvCxnSpPr>
            <a:cxnSpLocks/>
          </p:cNvCxnSpPr>
          <p:nvPr userDrawn="1"/>
        </p:nvCxnSpPr>
        <p:spPr>
          <a:xfrm>
            <a:off x="537328" y="3358933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9EF503-6010-4B68-8E18-F037B84BAB49}"/>
              </a:ext>
            </a:extLst>
          </p:cNvPr>
          <p:cNvCxnSpPr>
            <a:cxnSpLocks/>
          </p:cNvCxnSpPr>
          <p:nvPr userDrawn="1"/>
        </p:nvCxnSpPr>
        <p:spPr>
          <a:xfrm>
            <a:off x="537328" y="2533318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B90CCB0-B62B-463C-906F-655FF41F066A}"/>
              </a:ext>
            </a:extLst>
          </p:cNvPr>
          <p:cNvCxnSpPr>
            <a:cxnSpLocks/>
          </p:cNvCxnSpPr>
          <p:nvPr userDrawn="1"/>
        </p:nvCxnSpPr>
        <p:spPr>
          <a:xfrm>
            <a:off x="562466" y="4184548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60B31C-2BAA-4CFB-8C48-FBDE2A321BC8}"/>
              </a:ext>
            </a:extLst>
          </p:cNvPr>
          <p:cNvCxnSpPr>
            <a:cxnSpLocks/>
          </p:cNvCxnSpPr>
          <p:nvPr userDrawn="1"/>
        </p:nvCxnSpPr>
        <p:spPr>
          <a:xfrm>
            <a:off x="591622" y="5019589"/>
            <a:ext cx="1106706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693CEC-E77C-4430-A18B-3F9A8047FACC}"/>
              </a:ext>
            </a:extLst>
          </p:cNvPr>
          <p:cNvCxnSpPr/>
          <p:nvPr userDrawn="1"/>
        </p:nvCxnSpPr>
        <p:spPr>
          <a:xfrm>
            <a:off x="1645739" y="220335"/>
            <a:ext cx="0" cy="6453842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FEF56B0-C834-4A23-BFAD-6845481A0B91}"/>
              </a:ext>
            </a:extLst>
          </p:cNvPr>
          <p:cNvSpPr txBox="1"/>
          <p:nvPr userDrawn="1"/>
        </p:nvSpPr>
        <p:spPr>
          <a:xfrm>
            <a:off x="9059165" y="141402"/>
            <a:ext cx="29694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>
                <a:solidFill>
                  <a:schemeClr val="bg1"/>
                </a:solidFill>
              </a:rPr>
              <a:t>Icons </a:t>
            </a:r>
          </a:p>
          <a:p>
            <a:pPr algn="r"/>
            <a:r>
              <a:rPr lang="en-US" sz="1200">
                <a:solidFill>
                  <a:schemeClr val="bg1"/>
                </a:solidFill>
              </a:rPr>
              <a:t>Use on Dark Backgrounds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E345C06-41CE-426D-857C-7B801A99C941}"/>
              </a:ext>
            </a:extLst>
          </p:cNvPr>
          <p:cNvSpPr txBox="1"/>
          <p:nvPr userDrawn="1"/>
        </p:nvSpPr>
        <p:spPr>
          <a:xfrm>
            <a:off x="1604954" y="67211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Graduate / Alumni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4A17B50-5D03-4CB5-992A-A281D488D90B}"/>
              </a:ext>
            </a:extLst>
          </p:cNvPr>
          <p:cNvSpPr txBox="1"/>
          <p:nvPr userDrawn="1"/>
        </p:nvSpPr>
        <p:spPr>
          <a:xfrm>
            <a:off x="2551104" y="67122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Degree - Generic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E7339D3-7528-4B7F-A550-708D8E52A7FD}"/>
              </a:ext>
            </a:extLst>
          </p:cNvPr>
          <p:cNvSpPr txBox="1"/>
          <p:nvPr userDrawn="1"/>
        </p:nvSpPr>
        <p:spPr>
          <a:xfrm>
            <a:off x="3524025" y="6794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Bachelor’s Degree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1349C7F-56BC-4EFE-863C-1BFF345EEAA1}"/>
              </a:ext>
            </a:extLst>
          </p:cNvPr>
          <p:cNvSpPr txBox="1"/>
          <p:nvPr userDrawn="1"/>
        </p:nvSpPr>
        <p:spPr>
          <a:xfrm>
            <a:off x="4467141" y="6794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Master’s Degree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E38865D-A00F-48DD-AFA5-680B173EA03B}"/>
              </a:ext>
            </a:extLst>
          </p:cNvPr>
          <p:cNvSpPr txBox="1"/>
          <p:nvPr userDrawn="1"/>
        </p:nvSpPr>
        <p:spPr>
          <a:xfrm>
            <a:off x="5331127" y="685778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Academics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F290D25-68FF-46D4-AA57-65E3D3654985}"/>
              </a:ext>
            </a:extLst>
          </p:cNvPr>
          <p:cNvSpPr txBox="1"/>
          <p:nvPr userDrawn="1"/>
        </p:nvSpPr>
        <p:spPr>
          <a:xfrm>
            <a:off x="6165078" y="685777"/>
            <a:ext cx="11986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Open Book / Studying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176C074-5E58-4479-AEEB-9897B25042EA}"/>
              </a:ext>
            </a:extLst>
          </p:cNvPr>
          <p:cNvSpPr txBox="1"/>
          <p:nvPr userDrawn="1"/>
        </p:nvSpPr>
        <p:spPr>
          <a:xfrm>
            <a:off x="1725604" y="153571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Diversity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699E959-4598-4905-8FB8-837E52FA0D6D}"/>
              </a:ext>
            </a:extLst>
          </p:cNvPr>
          <p:cNvSpPr txBox="1"/>
          <p:nvPr userDrawn="1"/>
        </p:nvSpPr>
        <p:spPr>
          <a:xfrm>
            <a:off x="2905357" y="1535716"/>
            <a:ext cx="10156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Student(s)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49184AD-0E32-46A1-B4DE-D4579624080A}"/>
              </a:ext>
            </a:extLst>
          </p:cNvPr>
          <p:cNvSpPr txBox="1"/>
          <p:nvPr userDrawn="1"/>
        </p:nvSpPr>
        <p:spPr>
          <a:xfrm>
            <a:off x="4218436" y="1535716"/>
            <a:ext cx="11103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Transfer Student(s)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D45048F-00D4-4E93-AFDF-1392FC09E466}"/>
              </a:ext>
            </a:extLst>
          </p:cNvPr>
          <p:cNvSpPr txBox="1"/>
          <p:nvPr userDrawn="1"/>
        </p:nvSpPr>
        <p:spPr>
          <a:xfrm>
            <a:off x="5583329" y="1535716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Faculty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607A480-056E-4C17-8CB9-8ECD7E56075B}"/>
              </a:ext>
            </a:extLst>
          </p:cNvPr>
          <p:cNvSpPr txBox="1"/>
          <p:nvPr userDrawn="1"/>
        </p:nvSpPr>
        <p:spPr>
          <a:xfrm>
            <a:off x="6795665" y="1535716"/>
            <a:ext cx="15586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Colorado Residents / Alumni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203C971-FFA0-404C-85A2-F71BA8297074}"/>
              </a:ext>
            </a:extLst>
          </p:cNvPr>
          <p:cNvSpPr txBox="1"/>
          <p:nvPr userDrawn="1"/>
        </p:nvSpPr>
        <p:spPr>
          <a:xfrm>
            <a:off x="1617653" y="2297716"/>
            <a:ext cx="11986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Student Organizations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46C260B-266A-40CA-98AE-EBAC6EBFC189}"/>
              </a:ext>
            </a:extLst>
          </p:cNvPr>
          <p:cNvSpPr txBox="1"/>
          <p:nvPr userDrawn="1"/>
        </p:nvSpPr>
        <p:spPr>
          <a:xfrm>
            <a:off x="2816294" y="2296825"/>
            <a:ext cx="116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ASSET Student(s)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C3083C4-A631-4550-88F0-5C4EBEA26C1E}"/>
              </a:ext>
            </a:extLst>
          </p:cNvPr>
          <p:cNvSpPr txBox="1"/>
          <p:nvPr userDrawn="1"/>
        </p:nvSpPr>
        <p:spPr>
          <a:xfrm>
            <a:off x="4162421" y="2304999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First Gen Student(s)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7CE31C2-1B3D-4DA0-A82D-9DE47E401A43}"/>
              </a:ext>
            </a:extLst>
          </p:cNvPr>
          <p:cNvSpPr txBox="1"/>
          <p:nvPr userDrawn="1"/>
        </p:nvSpPr>
        <p:spPr>
          <a:xfrm>
            <a:off x="5587137" y="23050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Employees / Staff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8958D0C-30CC-4928-BA37-F7DA916B08FC}"/>
              </a:ext>
            </a:extLst>
          </p:cNvPr>
          <p:cNvSpPr txBox="1"/>
          <p:nvPr userDrawn="1"/>
        </p:nvSpPr>
        <p:spPr>
          <a:xfrm>
            <a:off x="7047822" y="2311378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Military / Veterans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8924C1F-3D67-4406-9497-6AEBD2F7F334}"/>
              </a:ext>
            </a:extLst>
          </p:cNvPr>
          <p:cNvSpPr txBox="1"/>
          <p:nvPr userDrawn="1"/>
        </p:nvSpPr>
        <p:spPr>
          <a:xfrm>
            <a:off x="1604953" y="3126907"/>
            <a:ext cx="13795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Mechanical / Engineering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D81F921-0C23-4E42-90E9-8623FC1AA559}"/>
              </a:ext>
            </a:extLst>
          </p:cNvPr>
          <p:cNvSpPr txBox="1"/>
          <p:nvPr userDrawn="1"/>
        </p:nvSpPr>
        <p:spPr>
          <a:xfrm>
            <a:off x="2905194" y="3126907"/>
            <a:ext cx="116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Aviation / Aerospace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7AB3795-1416-4980-B02B-62EC67F66F76}"/>
              </a:ext>
            </a:extLst>
          </p:cNvPr>
          <p:cNvSpPr txBox="1"/>
          <p:nvPr userDrawn="1"/>
        </p:nvSpPr>
        <p:spPr>
          <a:xfrm>
            <a:off x="3869270" y="3126907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Beer Industry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8EE44C5-10E8-469A-AF27-61E6D6A18ADE}"/>
              </a:ext>
            </a:extLst>
          </p:cNvPr>
          <p:cNvSpPr txBox="1"/>
          <p:nvPr userDrawn="1"/>
        </p:nvSpPr>
        <p:spPr>
          <a:xfrm>
            <a:off x="4701910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Hospitality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905DB44-C653-47FB-8987-5FC35D403AAF}"/>
              </a:ext>
            </a:extLst>
          </p:cNvPr>
          <p:cNvSpPr txBox="1"/>
          <p:nvPr userDrawn="1"/>
        </p:nvSpPr>
        <p:spPr>
          <a:xfrm>
            <a:off x="5413330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Music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B68B06E-BC5D-45E2-8C42-D1B90F1753E4}"/>
              </a:ext>
            </a:extLst>
          </p:cNvPr>
          <p:cNvSpPr txBox="1"/>
          <p:nvPr userDrawn="1"/>
        </p:nvSpPr>
        <p:spPr>
          <a:xfrm>
            <a:off x="6192731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Healthcare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AC2AD7C-32C4-4C82-B59B-D123E64F9766}"/>
              </a:ext>
            </a:extLst>
          </p:cNvPr>
          <p:cNvSpPr txBox="1"/>
          <p:nvPr userDrawn="1"/>
        </p:nvSpPr>
        <p:spPr>
          <a:xfrm>
            <a:off x="7016421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STEM Fields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B82BEBB-F5DA-483E-B413-7ED2733B266E}"/>
              </a:ext>
            </a:extLst>
          </p:cNvPr>
          <p:cNvSpPr txBox="1"/>
          <p:nvPr userDrawn="1"/>
        </p:nvSpPr>
        <p:spPr>
          <a:xfrm>
            <a:off x="7894456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Technology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7CE05E-8EDA-4BF5-94E5-19D67475C55F}"/>
              </a:ext>
            </a:extLst>
          </p:cNvPr>
          <p:cNvSpPr txBox="1"/>
          <p:nvPr userDrawn="1"/>
        </p:nvSpPr>
        <p:spPr>
          <a:xfrm>
            <a:off x="8675168" y="3126907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Vocational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DFD8B84-F184-40F8-9516-352FEA524815}"/>
              </a:ext>
            </a:extLst>
          </p:cNvPr>
          <p:cNvSpPr txBox="1"/>
          <p:nvPr userDrawn="1"/>
        </p:nvSpPr>
        <p:spPr>
          <a:xfrm>
            <a:off x="9440417" y="3127168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Athletics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60B03E1B-FF17-4AA7-A112-60BB58A277EC}"/>
              </a:ext>
            </a:extLst>
          </p:cNvPr>
          <p:cNvSpPr txBox="1"/>
          <p:nvPr userDrawn="1"/>
        </p:nvSpPr>
        <p:spPr>
          <a:xfrm>
            <a:off x="1617653" y="3910559"/>
            <a:ext cx="13795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United States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D7E0610-A77A-49BE-BFA2-AF4D349D5A09}"/>
              </a:ext>
            </a:extLst>
          </p:cNvPr>
          <p:cNvSpPr txBox="1"/>
          <p:nvPr userDrawn="1"/>
        </p:nvSpPr>
        <p:spPr>
          <a:xfrm>
            <a:off x="2830012" y="3909668"/>
            <a:ext cx="1166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Colorado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8E0C81B-901F-4461-A124-9C89161EC7E5}"/>
              </a:ext>
            </a:extLst>
          </p:cNvPr>
          <p:cNvSpPr txBox="1"/>
          <p:nvPr userDrawn="1"/>
        </p:nvSpPr>
        <p:spPr>
          <a:xfrm>
            <a:off x="3948196" y="3917842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Rocky Mountains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47A853D-F8A9-4FA8-9795-177AF8F9A7B6}"/>
              </a:ext>
            </a:extLst>
          </p:cNvPr>
          <p:cNvSpPr txBox="1"/>
          <p:nvPr userDrawn="1"/>
        </p:nvSpPr>
        <p:spPr>
          <a:xfrm>
            <a:off x="5078397" y="3924221"/>
            <a:ext cx="11663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City Near Mountains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754CFC4E-2FC3-4C1D-B81F-4B3FDC253598}"/>
              </a:ext>
            </a:extLst>
          </p:cNvPr>
          <p:cNvSpPr txBox="1"/>
          <p:nvPr userDrawn="1"/>
        </p:nvSpPr>
        <p:spPr>
          <a:xfrm>
            <a:off x="6185767" y="3919366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Map Marker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68D1B29-B7D7-403C-BB76-ADAFD9C4E23D}"/>
              </a:ext>
            </a:extLst>
          </p:cNvPr>
          <p:cNvSpPr txBox="1"/>
          <p:nvPr userDrawn="1"/>
        </p:nvSpPr>
        <p:spPr>
          <a:xfrm>
            <a:off x="7043655" y="3907900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Sunshine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DB14294-5ED5-47A8-B55D-E03E6B8AEA5E}"/>
              </a:ext>
            </a:extLst>
          </p:cNvPr>
          <p:cNvSpPr txBox="1"/>
          <p:nvPr userDrawn="1"/>
        </p:nvSpPr>
        <p:spPr>
          <a:xfrm>
            <a:off x="1582499" y="4774359"/>
            <a:ext cx="10317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Face Mask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7604D42-8A5E-46C5-8963-3EEF84037415}"/>
              </a:ext>
            </a:extLst>
          </p:cNvPr>
          <p:cNvSpPr txBox="1"/>
          <p:nvPr userDrawn="1"/>
        </p:nvSpPr>
        <p:spPr>
          <a:xfrm>
            <a:off x="2452190" y="4781465"/>
            <a:ext cx="12360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Don’t Touch Your Face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CBEFBF2-CD42-4B3D-B95F-A1A0D1A0CFFA}"/>
              </a:ext>
            </a:extLst>
          </p:cNvPr>
          <p:cNvSpPr txBox="1"/>
          <p:nvPr userDrawn="1"/>
        </p:nvSpPr>
        <p:spPr>
          <a:xfrm>
            <a:off x="3660506" y="4781465"/>
            <a:ext cx="1166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Hand Washing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FD1E007-A950-4EDD-AFC5-CFAE83F0AD0F}"/>
              </a:ext>
            </a:extLst>
          </p:cNvPr>
          <p:cNvSpPr txBox="1"/>
          <p:nvPr userDrawn="1"/>
        </p:nvSpPr>
        <p:spPr>
          <a:xfrm>
            <a:off x="4896562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Hand Sanitizer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BAEC26B-BB35-4FD7-9A0E-6BCDC387D475}"/>
              </a:ext>
            </a:extLst>
          </p:cNvPr>
          <p:cNvSpPr txBox="1"/>
          <p:nvPr userDrawn="1"/>
        </p:nvSpPr>
        <p:spPr>
          <a:xfrm>
            <a:off x="6077553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Social Distancing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3B8D0A1-405E-43C1-9AEF-C2D52A1B5FE0}"/>
              </a:ext>
            </a:extLst>
          </p:cNvPr>
          <p:cNvSpPr txBox="1"/>
          <p:nvPr userDrawn="1"/>
        </p:nvSpPr>
        <p:spPr>
          <a:xfrm>
            <a:off x="8169751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Health Check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C49297E-1686-4A8A-8C98-37672B4A791A}"/>
              </a:ext>
            </a:extLst>
          </p:cNvPr>
          <p:cNvSpPr txBox="1"/>
          <p:nvPr userDrawn="1"/>
        </p:nvSpPr>
        <p:spPr>
          <a:xfrm>
            <a:off x="7232260" y="478146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Vaccinations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1119BEEE-8FEE-40A0-9B60-D2AE27836913}"/>
              </a:ext>
            </a:extLst>
          </p:cNvPr>
          <p:cNvSpPr txBox="1"/>
          <p:nvPr userDrawn="1"/>
        </p:nvSpPr>
        <p:spPr>
          <a:xfrm>
            <a:off x="9033467" y="478146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Temperature Check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FC8B9F5D-2E17-4552-932B-44C3ACDC2251}"/>
              </a:ext>
            </a:extLst>
          </p:cNvPr>
          <p:cNvSpPr txBox="1"/>
          <p:nvPr userDrawn="1"/>
        </p:nvSpPr>
        <p:spPr>
          <a:xfrm>
            <a:off x="10012069" y="478146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Return to Campus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CC52613-5058-4B42-A75E-CB36AE703A81}"/>
              </a:ext>
            </a:extLst>
          </p:cNvPr>
          <p:cNvSpPr txBox="1"/>
          <p:nvPr userDrawn="1"/>
        </p:nvSpPr>
        <p:spPr>
          <a:xfrm>
            <a:off x="10930204" y="4781465"/>
            <a:ext cx="8304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Checkbox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823E3A54-1E38-4382-8D28-F856F2A64F4A}"/>
              </a:ext>
            </a:extLst>
          </p:cNvPr>
          <p:cNvSpPr txBox="1"/>
          <p:nvPr userDrawn="1"/>
        </p:nvSpPr>
        <p:spPr>
          <a:xfrm>
            <a:off x="1466003" y="5656005"/>
            <a:ext cx="10317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Award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BA3D897B-FCF7-4EB8-A53C-E5EBB69ACD2B}"/>
              </a:ext>
            </a:extLst>
          </p:cNvPr>
          <p:cNvSpPr txBox="1"/>
          <p:nvPr userDrawn="1"/>
        </p:nvSpPr>
        <p:spPr>
          <a:xfrm>
            <a:off x="2256762" y="5656005"/>
            <a:ext cx="1046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Scholarship / Prize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F8F9BAD-7AD0-4574-8BA7-0F76E01E6060}"/>
              </a:ext>
            </a:extLst>
          </p:cNvPr>
          <p:cNvSpPr txBox="1"/>
          <p:nvPr userDrawn="1"/>
        </p:nvSpPr>
        <p:spPr>
          <a:xfrm>
            <a:off x="3228447" y="5656005"/>
            <a:ext cx="774610" cy="22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Laptop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012A9AC-CB01-4C88-9A6B-159BF8C930C7}"/>
              </a:ext>
            </a:extLst>
          </p:cNvPr>
          <p:cNvSpPr txBox="1"/>
          <p:nvPr userDrawn="1"/>
        </p:nvSpPr>
        <p:spPr>
          <a:xfrm>
            <a:off x="3933317" y="5656005"/>
            <a:ext cx="7163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Cell Phone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DC430DEC-A745-4573-AF51-7A74F35DC12C}"/>
              </a:ext>
            </a:extLst>
          </p:cNvPr>
          <p:cNvSpPr txBox="1"/>
          <p:nvPr userDrawn="1"/>
        </p:nvSpPr>
        <p:spPr>
          <a:xfrm>
            <a:off x="4508987" y="5656005"/>
            <a:ext cx="8997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Calculator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1ED52E3-8579-4FC4-957E-FF6F72A14378}"/>
              </a:ext>
            </a:extLst>
          </p:cNvPr>
          <p:cNvSpPr txBox="1"/>
          <p:nvPr userDrawn="1"/>
        </p:nvSpPr>
        <p:spPr>
          <a:xfrm>
            <a:off x="6195094" y="5656005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Calendar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B225202-119C-46C3-A828-AC69407B35D7}"/>
              </a:ext>
            </a:extLst>
          </p:cNvPr>
          <p:cNvSpPr txBox="1"/>
          <p:nvPr userDrawn="1"/>
        </p:nvSpPr>
        <p:spPr>
          <a:xfrm>
            <a:off x="5239573" y="5656005"/>
            <a:ext cx="11961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Jobs/ Career Services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CD8C8469-3DB3-46F3-952D-FB505952C75A}"/>
              </a:ext>
            </a:extLst>
          </p:cNvPr>
          <p:cNvSpPr txBox="1"/>
          <p:nvPr userDrawn="1"/>
        </p:nvSpPr>
        <p:spPr>
          <a:xfrm>
            <a:off x="6864050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Financial Aid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55D40C6-1337-4CB5-B640-B0F644A8680E}"/>
              </a:ext>
            </a:extLst>
          </p:cNvPr>
          <p:cNvSpPr txBox="1"/>
          <p:nvPr userDrawn="1"/>
        </p:nvSpPr>
        <p:spPr>
          <a:xfrm>
            <a:off x="7627147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Legislature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088B76F8-48DB-4EFE-B78B-DA25A973D219}"/>
              </a:ext>
            </a:extLst>
          </p:cNvPr>
          <p:cNvSpPr txBox="1"/>
          <p:nvPr userDrawn="1"/>
        </p:nvSpPr>
        <p:spPr>
          <a:xfrm>
            <a:off x="8385571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Federal Aid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ACD7A0D-5C48-4166-A9D1-FAF1A8A6BB6F}"/>
              </a:ext>
            </a:extLst>
          </p:cNvPr>
          <p:cNvSpPr txBox="1"/>
          <p:nvPr userDrawn="1"/>
        </p:nvSpPr>
        <p:spPr>
          <a:xfrm>
            <a:off x="9135133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State Aid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66CABC8-B441-4EC0-BDB0-99366B740B86}"/>
              </a:ext>
            </a:extLst>
          </p:cNvPr>
          <p:cNvSpPr txBox="1"/>
          <p:nvPr userDrawn="1"/>
        </p:nvSpPr>
        <p:spPr>
          <a:xfrm>
            <a:off x="9906460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Brand Promise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4E78EC0-7467-446C-BF9D-8D9657B9FD9D}"/>
              </a:ext>
            </a:extLst>
          </p:cNvPr>
          <p:cNvSpPr txBox="1"/>
          <p:nvPr userDrawn="1"/>
        </p:nvSpPr>
        <p:spPr>
          <a:xfrm>
            <a:off x="10724150" y="5656005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Power / On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AEB992A7-C8BE-4397-9993-5D1D36D2CE67}"/>
              </a:ext>
            </a:extLst>
          </p:cNvPr>
          <p:cNvSpPr txBox="1"/>
          <p:nvPr userDrawn="1"/>
        </p:nvSpPr>
        <p:spPr>
          <a:xfrm>
            <a:off x="2758981" y="6506779"/>
            <a:ext cx="1046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Arrows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22D81CB-CB4D-4F08-8DEB-DB78140905D2}"/>
              </a:ext>
            </a:extLst>
          </p:cNvPr>
          <p:cNvSpPr txBox="1"/>
          <p:nvPr userDrawn="1"/>
        </p:nvSpPr>
        <p:spPr>
          <a:xfrm>
            <a:off x="4627998" y="6506779"/>
            <a:ext cx="8997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Clock / Time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4BBB7BE-B9BA-4002-A7FA-96879FA8C762}"/>
              </a:ext>
            </a:extLst>
          </p:cNvPr>
          <p:cNvSpPr txBox="1"/>
          <p:nvPr userDrawn="1"/>
        </p:nvSpPr>
        <p:spPr>
          <a:xfrm>
            <a:off x="6187448" y="6506779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Partnership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B1A45772-A25A-40E8-BAA2-45827A30C97F}"/>
              </a:ext>
            </a:extLst>
          </p:cNvPr>
          <p:cNvSpPr txBox="1"/>
          <p:nvPr userDrawn="1"/>
        </p:nvSpPr>
        <p:spPr>
          <a:xfrm>
            <a:off x="5430928" y="6506779"/>
            <a:ext cx="1054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Checkmark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275B3A7C-0A14-4DDA-BA72-945DB3930A74}"/>
              </a:ext>
            </a:extLst>
          </p:cNvPr>
          <p:cNvSpPr txBox="1"/>
          <p:nvPr userDrawn="1"/>
        </p:nvSpPr>
        <p:spPr>
          <a:xfrm>
            <a:off x="7074169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Announcement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D7739B46-7C83-47E5-AFD1-132DB889A5CB}"/>
              </a:ext>
            </a:extLst>
          </p:cNvPr>
          <p:cNvSpPr txBox="1"/>
          <p:nvPr userDrawn="1"/>
        </p:nvSpPr>
        <p:spPr>
          <a:xfrm>
            <a:off x="7921234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Path to Health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8A32939-198D-4E9D-8AD1-E051AA5372B8}"/>
              </a:ext>
            </a:extLst>
          </p:cNvPr>
          <p:cNvSpPr txBox="1"/>
          <p:nvPr userDrawn="1"/>
        </p:nvSpPr>
        <p:spPr>
          <a:xfrm>
            <a:off x="8722304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Road / Path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99D9E65E-B3DA-4016-A180-E87F254EA982}"/>
              </a:ext>
            </a:extLst>
          </p:cNvPr>
          <p:cNvSpPr txBox="1"/>
          <p:nvPr userDrawn="1"/>
        </p:nvSpPr>
        <p:spPr>
          <a:xfrm>
            <a:off x="9671509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Lecture Hall / Class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E596850-8DE1-405F-954A-D62F32694828}"/>
              </a:ext>
            </a:extLst>
          </p:cNvPr>
          <p:cNvSpPr txBox="1"/>
          <p:nvPr userDrawn="1"/>
        </p:nvSpPr>
        <p:spPr>
          <a:xfrm>
            <a:off x="10742680" y="6506779"/>
            <a:ext cx="11233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aseline="-25000">
                <a:solidFill>
                  <a:schemeClr val="bg1"/>
                </a:solidFill>
              </a:rPr>
              <a:t>Buildings / Facilities</a:t>
            </a:r>
          </a:p>
        </p:txBody>
      </p:sp>
    </p:spTree>
    <p:extLst>
      <p:ext uri="{BB962C8B-B14F-4D97-AF65-F5344CB8AC3E}">
        <p14:creationId xmlns:p14="http://schemas.microsoft.com/office/powerpoint/2010/main" val="106710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6F38-DFD3-4E85-8489-D8E6A64B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177158"/>
            <a:ext cx="8971280" cy="1240221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AE3C136-16D3-4F3F-B807-3555BB68D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0200" y="2554663"/>
            <a:ext cx="8971280" cy="3431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22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1 Column_Foot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4B0D-CADA-47DB-9F74-652F0BF45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5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18286-53E2-4DA6-A8DF-B56C1FF90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5625"/>
            <a:ext cx="10515600" cy="4152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67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_2 Columns_Foot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7DC9-72AD-48D8-B13B-995A1A37B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56D83-98B6-4B1A-A211-217470709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158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3CE4-7E6E-46EB-8C98-FDF5E29A5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181600" cy="4158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58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3 Columns_Foot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7DC9-72AD-48D8-B13B-995A1A37B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132556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56D83-98B6-4B1A-A211-217470709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3383280" cy="4158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3CE4-7E6E-46EB-8C98-FDF5E29A5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70520" y="1825625"/>
            <a:ext cx="3383280" cy="4158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3E1A228-D740-4210-8629-FE14F390172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53421" y="1820738"/>
            <a:ext cx="3383280" cy="41586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010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ission_Foot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45D6-7ADF-4C3F-BE90-863B92E53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457200"/>
            <a:ext cx="298749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Our Mission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10E217-2764-4420-9915-3657372EF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84711-E9A2-4342-8422-5D5F05BB9F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94360" y="2469821"/>
            <a:ext cx="2987494" cy="30220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To strive for excellence in supporting a safe, productive, and creative environment for the MSU Denver community.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C4254B-1364-4C90-9F77-132C80EF30AF}"/>
              </a:ext>
            </a:extLst>
          </p:cNvPr>
          <p:cNvCxnSpPr>
            <a:cxnSpLocks/>
          </p:cNvCxnSpPr>
          <p:nvPr userDrawn="1"/>
        </p:nvCxnSpPr>
        <p:spPr>
          <a:xfrm>
            <a:off x="594360" y="2187019"/>
            <a:ext cx="2971800" cy="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71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Vision &amp; Values_Foot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45D6-7ADF-4C3F-BE90-863B92E53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9978" y="457200"/>
            <a:ext cx="323730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Our Vision</a:t>
            </a:r>
            <a:br>
              <a:rPr lang="en-US"/>
            </a:br>
            <a:r>
              <a:rPr lang="en-US"/>
              <a:t>&amp; Values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10E217-2764-4420-9915-3657372EF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62573" y="1"/>
            <a:ext cx="7629427" cy="6174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84711-E9A2-4342-8422-5D5F05BB9F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89978" y="2469821"/>
            <a:ext cx="3487114" cy="322396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We are stewards of university resources.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We are leaders in creating adaptable facilities that can address current and future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We are dedicated to excellent customer service and strive to address the university’s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We are innovative in providing progressive solutions.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We are problem solvers.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C4254B-1364-4C90-9F77-132C80EF30AF}"/>
              </a:ext>
            </a:extLst>
          </p:cNvPr>
          <p:cNvCxnSpPr>
            <a:cxnSpLocks/>
          </p:cNvCxnSpPr>
          <p:nvPr userDrawn="1"/>
        </p:nvCxnSpPr>
        <p:spPr>
          <a:xfrm>
            <a:off x="589978" y="2187019"/>
            <a:ext cx="32004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81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Sidebar_Blue b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366848-131F-4ADB-B8C0-D850F3100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CD38693-B9A5-4EA7-A86E-5515FF527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24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337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U Denver Timeline_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43B0CCA-03F7-48F9-9151-4A332257D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2481481" cy="22860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A257FDDB-759A-40D8-B85D-E2C4AF323C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62" y="245681"/>
            <a:ext cx="11427738" cy="578815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B6F3442-4938-4FF0-87F2-4DFFE121962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47063" y="6377207"/>
            <a:ext cx="3123590" cy="10972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06FB497-5D70-45F3-9E6B-7463E298B7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69113" y="989011"/>
            <a:ext cx="45719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2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A583F3-1816-426D-AA9F-061A514D3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7DAE7-2B2B-4043-9FB3-6270F2999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72260-84E6-4574-AE41-45B63C5BF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977D9-FF19-4B85-B87B-8E8B5E1AB56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EF700-A452-49C9-8976-6F1CD7AE7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01BA1-4A41-4438-9E22-C340080BD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F256-5307-4687-B456-FD365221A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7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50" r:id="rId3"/>
    <p:sldLayoutId id="2147483652" r:id="rId4"/>
    <p:sldLayoutId id="2147483674" r:id="rId5"/>
    <p:sldLayoutId id="2147483657" r:id="rId6"/>
    <p:sldLayoutId id="2147483669" r:id="rId7"/>
    <p:sldLayoutId id="2147483671" r:id="rId8"/>
    <p:sldLayoutId id="2147483673" r:id="rId9"/>
    <p:sldLayoutId id="2147483663" r:id="rId10"/>
    <p:sldLayoutId id="2147483665" r:id="rId11"/>
    <p:sldLayoutId id="214748365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schafe5@msudenver.edu" TargetMode="External"/><Relationship Id="rId2" Type="http://schemas.openxmlformats.org/officeDocument/2006/relationships/hyperlink" Target="mailto:asmit346@msudenver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lorince@msudenver.edu" TargetMode="External"/><Relationship Id="rId4" Type="http://schemas.openxmlformats.org/officeDocument/2006/relationships/hyperlink" Target="mailto:sschulz8@msudenver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udenver.edu/weather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7154-DC13-4E19-80A5-1945D375A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7640" y="2659116"/>
            <a:ext cx="6629400" cy="1240221"/>
          </a:xfrm>
        </p:spPr>
        <p:txBody>
          <a:bodyPr/>
          <a:lstStyle/>
          <a:p>
            <a:r>
              <a:rPr lang="en-US" dirty="0"/>
              <a:t>University Closure Policy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AEA73-5E7A-486F-B57C-F43419896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8120" y="3920358"/>
            <a:ext cx="6629400" cy="16295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Offices of Academic Affairs, Administration, and University Communications</a:t>
            </a:r>
          </a:p>
          <a:p>
            <a:r>
              <a:rPr lang="en-US" dirty="0"/>
              <a:t>February 2, 2023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0874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3B54-CED8-4113-A9B6-8929820BF4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8557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E4133-2DF3-487C-8C09-4A3BAF686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529458"/>
            <a:ext cx="8971280" cy="1240221"/>
          </a:xfrm>
        </p:spPr>
        <p:txBody>
          <a:bodyPr/>
          <a:lstStyle/>
          <a:p>
            <a:r>
              <a:rPr lang="en-US" dirty="0"/>
              <a:t>Policy Champions &amp;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9EA08-7B24-4DF9-BE9B-46A7BF7C3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0360" y="1928370"/>
            <a:ext cx="9159240" cy="412553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Associate Vice President of Strategic Communications Andrea Smith, </a:t>
            </a:r>
            <a:r>
              <a:rPr lang="en-US" dirty="0">
                <a:hlinkClick r:id="rId2"/>
              </a:rPr>
              <a:t>asmit346@msudenver.edu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Associate Vice President of Curriculum and Policy Development Shaun Schafer, </a:t>
            </a:r>
            <a:r>
              <a:rPr lang="en-US" dirty="0">
                <a:hlinkClick r:id="rId3"/>
              </a:rPr>
              <a:t>sschafe5@msudenver.edu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Chief of Staff to the Vice President of Administration Leone Dick, </a:t>
            </a:r>
            <a:r>
              <a:rPr lang="en-US" dirty="0">
                <a:hlinkClick r:id="rId4"/>
              </a:rPr>
              <a:t>sschulz8@msudenver.edu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Director of Operations and Maintenance Sharon </a:t>
            </a:r>
            <a:r>
              <a:rPr lang="en-US" dirty="0" err="1"/>
              <a:t>Lorince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slorince@msudenver.edu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935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489E70-D432-4251-A7C8-AA4767B15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5"/>
            <a:ext cx="10515600" cy="1006475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of Proposed University Closure Policy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D3AB8E-840B-4821-B386-5D34A2A0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515600" cy="4566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000" dirty="0"/>
              <a:t>To address gaps in current AHEC and University-wide policy on University closure</a:t>
            </a:r>
          </a:p>
          <a:p>
            <a:pPr>
              <a:lnSpc>
                <a:spcPct val="100000"/>
              </a:lnSpc>
            </a:pPr>
            <a:r>
              <a:rPr lang="en-US" sz="3000" dirty="0"/>
              <a:t>To provide guidance on aspects of in-person and online/remote work and coursework in the event of a full-day, late-start or early closure due to severe weather, another emergency, or a pre-planned event, such as a holiday.</a:t>
            </a:r>
          </a:p>
        </p:txBody>
      </p:sp>
    </p:spTree>
    <p:extLst>
      <p:ext uri="{BB962C8B-B14F-4D97-AF65-F5344CB8AC3E}">
        <p14:creationId xmlns:p14="http://schemas.microsoft.com/office/powerpoint/2010/main" val="32887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E4133-2DF3-487C-8C09-4A3BAF686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360" y="465958"/>
            <a:ext cx="8971280" cy="1240221"/>
          </a:xfrm>
        </p:spPr>
        <p:txBody>
          <a:bodyPr/>
          <a:lstStyle/>
          <a:p>
            <a:r>
              <a:rPr lang="en-US" dirty="0"/>
              <a:t>Gaps in Current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9EA08-7B24-4DF9-BE9B-46A7BF7C3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0200" y="1866901"/>
            <a:ext cx="8971280" cy="411912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Clarity on Responsible Offices for Decision-making, Communication and Implementation of Policy</a:t>
            </a:r>
          </a:p>
          <a:p>
            <a:r>
              <a:rPr lang="en-US" dirty="0"/>
              <a:t>Academic &amp; Accreditation Concerns</a:t>
            </a:r>
          </a:p>
          <a:p>
            <a:r>
              <a:rPr lang="en-US" dirty="0"/>
              <a:t>Guidance on Remote Work during Closure</a:t>
            </a:r>
          </a:p>
          <a:p>
            <a:pPr lvl="1"/>
            <a:r>
              <a:rPr lang="en-US" dirty="0"/>
              <a:t>Social &amp; Technological Impacts, Need to Care for Children &amp; Others, Access to Internet, Maintaining Critical Operations</a:t>
            </a:r>
            <a:endParaRPr lang="en-US" dirty="0">
              <a:cs typeface="Arial"/>
            </a:endParaRPr>
          </a:p>
          <a:p>
            <a:r>
              <a:rPr lang="en-US" dirty="0"/>
              <a:t>MSU Denver Closed, Auraria Campus Open for Business (Holiday, etc.)</a:t>
            </a: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879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489E70-D432-4251-A7C8-AA4767B15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5"/>
            <a:ext cx="10515600" cy="1006475"/>
          </a:xfrm>
        </p:spPr>
        <p:txBody>
          <a:bodyPr>
            <a:normAutofit/>
          </a:bodyPr>
          <a:lstStyle/>
          <a:p>
            <a:r>
              <a:rPr lang="en-US" dirty="0"/>
              <a:t>Background and Policy Development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D3AB8E-840B-4821-B386-5D34A2A0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515600" cy="456686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000" dirty="0"/>
              <a:t>Current info on severe weather procedures is available on </a:t>
            </a:r>
            <a:r>
              <a:rPr lang="en-US" sz="3000" dirty="0">
                <a:hlinkClick r:id="rId2"/>
              </a:rPr>
              <a:t>www.msudenver.edu/weather</a:t>
            </a:r>
            <a:r>
              <a:rPr lang="en-US" sz="3000" dirty="0"/>
              <a:t>. MSU Denver constituents requested that info on weather webpage be reviewed and formalized as a University policy.</a:t>
            </a:r>
            <a:endParaRPr lang="en-US" sz="3000" dirty="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sz="3000" dirty="0"/>
              <a:t>Policy proposal presented to University Policy Advisory Council on 3/29/22, 4/26/22</a:t>
            </a:r>
            <a:r>
              <a:rPr lang="en-US" sz="3000"/>
              <a:t>, 11/30/22, and 2/2/23</a:t>
            </a:r>
            <a:endParaRPr lang="en-US" sz="3000" dirty="0"/>
          </a:p>
          <a:p>
            <a:pPr>
              <a:lnSpc>
                <a:spcPct val="100000"/>
              </a:lnSpc>
            </a:pPr>
            <a:r>
              <a:rPr lang="en-US" sz="3000" dirty="0"/>
              <a:t>Workgroup met over summer/fall 2022 to address concerns</a:t>
            </a:r>
          </a:p>
          <a:p>
            <a:pPr>
              <a:lnSpc>
                <a:spcPct val="100000"/>
              </a:lnSpc>
            </a:pPr>
            <a:r>
              <a:rPr lang="en-US" sz="3000" dirty="0"/>
              <a:t>Policy proposal presented for MSU Denver community review from December 12 to January 20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cs typeface="Arial"/>
              </a:rPr>
              <a:t>Champions edited proposal based on recommendations from MSU Denver community + senior leadership</a:t>
            </a:r>
          </a:p>
        </p:txBody>
      </p:sp>
    </p:spTree>
    <p:extLst>
      <p:ext uri="{BB962C8B-B14F-4D97-AF65-F5344CB8AC3E}">
        <p14:creationId xmlns:p14="http://schemas.microsoft.com/office/powerpoint/2010/main" val="221443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9CB5-FBB0-4CFD-9548-1BD62298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B121-657C-4CF4-ABF1-2A3A66054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10515600" cy="415861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MSU Denver must follow AHEC Campus Closure Policy and Procedures when making decisions on University closure due to severe weather or another emergency.</a:t>
            </a:r>
          </a:p>
          <a:p>
            <a:r>
              <a:rPr lang="en-US" dirty="0"/>
              <a:t>The MSU Denver President makes the decision to close the University or to conduct remote operations when the Auraria Campus is open for business.</a:t>
            </a:r>
          </a:p>
          <a:p>
            <a:r>
              <a:rPr lang="en-US" dirty="0"/>
              <a:t>Timely notification to constituents, including students, faculty, staff, tenants and visitors, is required.</a:t>
            </a:r>
          </a:p>
        </p:txBody>
      </p:sp>
    </p:spTree>
    <p:extLst>
      <p:ext uri="{BB962C8B-B14F-4D97-AF65-F5344CB8AC3E}">
        <p14:creationId xmlns:p14="http://schemas.microsoft.com/office/powerpoint/2010/main" val="213897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9CB5-FBB0-4CFD-9548-1BD62298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B121-657C-4CF4-ABF1-2A3A66054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10515600" cy="4158615"/>
          </a:xfrm>
        </p:spPr>
        <p:txBody>
          <a:bodyPr>
            <a:normAutofit/>
          </a:bodyPr>
          <a:lstStyle/>
          <a:p>
            <a:r>
              <a:rPr lang="en-US" dirty="0"/>
              <a:t>Full-day Closure</a:t>
            </a:r>
          </a:p>
          <a:p>
            <a:pPr lvl="1"/>
            <a:r>
              <a:rPr lang="en-US" dirty="0"/>
              <a:t>All in person and virtual instruction is canceled for faculty and students. Student effort in all classes may continue at the discretion of the student, but no real-time virtual or in-person instruction will occur.</a:t>
            </a:r>
          </a:p>
          <a:p>
            <a:pPr lvl="1"/>
            <a:r>
              <a:rPr lang="en-US" dirty="0"/>
              <a:t>Most staff (except for pre-identified roles) are not required to work in person or remotely.</a:t>
            </a:r>
          </a:p>
          <a:p>
            <a:pPr lvl="1"/>
            <a:r>
              <a:rPr lang="en-US" dirty="0"/>
              <a:t>Defined “Essential Personnel” in draft</a:t>
            </a:r>
          </a:p>
          <a:p>
            <a:pPr lvl="1"/>
            <a:r>
              <a:rPr lang="en-US" dirty="0"/>
              <a:t>Added language on events waiver</a:t>
            </a:r>
          </a:p>
        </p:txBody>
      </p:sp>
    </p:spTree>
    <p:extLst>
      <p:ext uri="{BB962C8B-B14F-4D97-AF65-F5344CB8AC3E}">
        <p14:creationId xmlns:p14="http://schemas.microsoft.com/office/powerpoint/2010/main" val="344817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9CB5-FBB0-4CFD-9548-1BD62298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B121-657C-4CF4-ABF1-2A3A66054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10515600" cy="4158615"/>
          </a:xfrm>
        </p:spPr>
        <p:txBody>
          <a:bodyPr>
            <a:normAutofit/>
          </a:bodyPr>
          <a:lstStyle/>
          <a:p>
            <a:r>
              <a:rPr lang="en-US" dirty="0"/>
              <a:t>Late Start and Early Closure</a:t>
            </a:r>
          </a:p>
          <a:p>
            <a:pPr lvl="1"/>
            <a:r>
              <a:rPr lang="en-US" dirty="0"/>
              <a:t>The policy provides guidance on when a class should be canceled based on its meeting time and length.</a:t>
            </a:r>
          </a:p>
          <a:p>
            <a:pPr lvl="1"/>
            <a:r>
              <a:rPr lang="en-US" dirty="0"/>
              <a:t>Most MSU Denver staff (except for pre-identified roles) are not expected to work before a late start or after an early closure regardless of work modality.</a:t>
            </a:r>
          </a:p>
          <a:p>
            <a:pPr lvl="1"/>
            <a:r>
              <a:rPr lang="en-US" dirty="0"/>
              <a:t>Defined “Essential Personnel” in draft</a:t>
            </a:r>
          </a:p>
          <a:p>
            <a:pPr lvl="1"/>
            <a:r>
              <a:rPr lang="en-US" dirty="0"/>
              <a:t>Added language on events waiver</a:t>
            </a:r>
          </a:p>
        </p:txBody>
      </p:sp>
    </p:spTree>
    <p:extLst>
      <p:ext uri="{BB962C8B-B14F-4D97-AF65-F5344CB8AC3E}">
        <p14:creationId xmlns:p14="http://schemas.microsoft.com/office/powerpoint/2010/main" val="229888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3B54-CED8-4113-A9B6-8929820BF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2084" y="2675503"/>
            <a:ext cx="8858044" cy="2911704"/>
          </a:xfrm>
        </p:spPr>
        <p:txBody>
          <a:bodyPr/>
          <a:lstStyle/>
          <a:p>
            <a:r>
              <a:rPr lang="en-US" dirty="0"/>
              <a:t>Next Steps: </a:t>
            </a:r>
            <a:br>
              <a:rPr lang="en-US" dirty="0"/>
            </a:br>
            <a:r>
              <a:rPr lang="en-US" dirty="0"/>
              <a:t>Champions present policy draft to senior leadership and President's Cabinet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732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U Denver Color Palette">
      <a:dk1>
        <a:srgbClr val="00457C"/>
      </a:dk1>
      <a:lt1>
        <a:sysClr val="window" lastClr="FFFFFF"/>
      </a:lt1>
      <a:dk2>
        <a:srgbClr val="00457C"/>
      </a:dk2>
      <a:lt2>
        <a:srgbClr val="E7E6E6"/>
      </a:lt2>
      <a:accent1>
        <a:srgbClr val="508FCC"/>
      </a:accent1>
      <a:accent2>
        <a:srgbClr val="D11242"/>
      </a:accent2>
      <a:accent3>
        <a:srgbClr val="B3B5B7"/>
      </a:accent3>
      <a:accent4>
        <a:srgbClr val="6D6E70"/>
      </a:accent4>
      <a:accent5>
        <a:srgbClr val="00457C"/>
      </a:accent5>
      <a:accent6>
        <a:srgbClr val="0C0C0C"/>
      </a:accent6>
      <a:hlink>
        <a:srgbClr val="508FCC"/>
      </a:hlink>
      <a:folHlink>
        <a:srgbClr val="D1124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5cfc604e-9975-444e-a19f-a9c028e8027d" xsi:nil="true"/>
    <SharedWithUsers xmlns="24c24b81-a0c6-4df8-b421-b665fc04bee9">
      <UserInfo>
        <DisplayName>Andrea Smith</DisplayName>
        <AccountId>9040</AccountId>
        <AccountType/>
      </UserInfo>
      <UserInfo>
        <DisplayName>Shaun T Schafer</DisplayName>
        <AccountId>134</AccountId>
        <AccountType/>
      </UserInfo>
      <UserInfo>
        <DisplayName>Leone Dick</DisplayName>
        <AccountId>87</AccountId>
        <AccountType/>
      </UserInfo>
      <UserInfo>
        <DisplayName>Nicholas Stancil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9BA47DFBDF145B2D08A114740A352" ma:contentTypeVersion="7" ma:contentTypeDescription="Create a new document." ma:contentTypeScope="" ma:versionID="cc6ea6d18615d3c0498a53726a037da5">
  <xsd:schema xmlns:xsd="http://www.w3.org/2001/XMLSchema" xmlns:xs="http://www.w3.org/2001/XMLSchema" xmlns:p="http://schemas.microsoft.com/office/2006/metadata/properties" xmlns:ns2="5cfc604e-9975-444e-a19f-a9c028e8027d" xmlns:ns3="24c24b81-a0c6-4df8-b421-b665fc04bee9" targetNamespace="http://schemas.microsoft.com/office/2006/metadata/properties" ma:root="true" ma:fieldsID="e7ca393a3ebb1cb3ea0e5fa0b500d9b7" ns2:_="" ns3:_="">
    <xsd:import namespace="5cfc604e-9975-444e-a19f-a9c028e8027d"/>
    <xsd:import namespace="24c24b81-a0c6-4df8-b421-b665fc04be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Description0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c604e-9975-444e-a19f-a9c028e802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escription0" ma:index="12" nillable="true" ma:displayName="Description" ma:description="Description of Resource" ma:internalName="Description0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4b81-a0c6-4df8-b421-b665fc04bee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2EEF44-0359-43B5-AF4C-B3B2EE9A65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E77DD-ECE0-4755-8739-B07746CC95F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bfa0ec50-6e55-4e99-9d4f-23f28382cf30"/>
    <ds:schemaRef ds:uri="a34b71f8-b635-468e-a4fa-cff4ff42b9db"/>
    <ds:schemaRef ds:uri="http://www.w3.org/XML/1998/namespace"/>
    <ds:schemaRef ds:uri="46524f8b-2186-4769-91a3-e2dc4b2df958"/>
    <ds:schemaRef ds:uri="5cfc604e-9975-444e-a19f-a9c028e8027d"/>
    <ds:schemaRef ds:uri="24c24b81-a0c6-4df8-b421-b665fc04bee9"/>
  </ds:schemaRefs>
</ds:datastoreItem>
</file>

<file path=customXml/itemProps3.xml><?xml version="1.0" encoding="utf-8"?>
<ds:datastoreItem xmlns:ds="http://schemas.openxmlformats.org/officeDocument/2006/customXml" ds:itemID="{03547884-3A20-4403-A5A9-00393BF6D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fc604e-9975-444e-a19f-a9c028e8027d"/>
    <ds:schemaRef ds:uri="24c24b81-a0c6-4df8-b421-b665fc04be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521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University Closure Policy Proposal</vt:lpstr>
      <vt:lpstr>Policy Champions &amp; Contacts</vt:lpstr>
      <vt:lpstr>Purpose of Proposed University Closure Policy</vt:lpstr>
      <vt:lpstr>Gaps in Current Policy</vt:lpstr>
      <vt:lpstr>Background and Policy Development</vt:lpstr>
      <vt:lpstr>Policy Summary</vt:lpstr>
      <vt:lpstr>Policy Summary</vt:lpstr>
      <vt:lpstr>Policy Summary</vt:lpstr>
      <vt:lpstr>Next Steps:  Champions present policy draft to senior leadership and President's Cabinet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Caston, Cheryl</dc:creator>
  <cp:lastModifiedBy>Lindsey Nicole Coulter</cp:lastModifiedBy>
  <cp:revision>80</cp:revision>
  <cp:lastPrinted>2022-06-23T16:01:45Z</cp:lastPrinted>
  <dcterms:created xsi:type="dcterms:W3CDTF">2022-06-08T18:24:12Z</dcterms:created>
  <dcterms:modified xsi:type="dcterms:W3CDTF">2023-04-04T16:31:06Z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0x01010069E9BA47DFBDF145B2D08A114740A352</vt:lpwstr>
  </property>
</Properties>
</file>