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7" r:id="rId7"/>
    <p:sldId id="259" r:id="rId8"/>
    <p:sldId id="266" r:id="rId9"/>
    <p:sldId id="265" r:id="rId10"/>
    <p:sldId id="263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0" autoAdjust="0"/>
    <p:restoredTop sz="94614" autoAdjust="0"/>
  </p:normalViewPr>
  <p:slideViewPr>
    <p:cSldViewPr snapToGrid="0" snapToObjects="1">
      <p:cViewPr varScale="1">
        <p:scale>
          <a:sx n="63" d="100"/>
          <a:sy n="63" d="100"/>
        </p:scale>
        <p:origin x="8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3B652-EAD7-418F-AFBF-CBF3F56D73C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D5BF84A-5EFE-40D0-897A-669F92F2F5CC}">
      <dgm:prSet custT="1"/>
      <dgm:spPr/>
      <dgm:t>
        <a:bodyPr/>
        <a:lstStyle/>
        <a:p>
          <a:r>
            <a:rPr lang="en-US" sz="3200" dirty="0"/>
            <a:t>Long-bill for higher education includes:</a:t>
          </a:r>
        </a:p>
      </dgm:t>
    </dgm:pt>
    <dgm:pt modelId="{FAAE7DC0-E553-456D-8633-A55E4413C1AE}" type="parTrans" cxnId="{E49022AC-D545-4650-ABB7-0CFAA90323A5}">
      <dgm:prSet/>
      <dgm:spPr/>
      <dgm:t>
        <a:bodyPr/>
        <a:lstStyle/>
        <a:p>
          <a:endParaRPr lang="en-US"/>
        </a:p>
      </dgm:t>
    </dgm:pt>
    <dgm:pt modelId="{CC449BA1-C695-4BC3-9B80-64EBEA1CFB5E}" type="sibTrans" cxnId="{E49022AC-D545-4650-ABB7-0CFAA90323A5}">
      <dgm:prSet/>
      <dgm:spPr/>
      <dgm:t>
        <a:bodyPr/>
        <a:lstStyle/>
        <a:p>
          <a:endParaRPr lang="en-US"/>
        </a:p>
      </dgm:t>
    </dgm:pt>
    <dgm:pt modelId="{9FB16F61-057F-48CA-8087-12EBC3CA873F}">
      <dgm:prSet custT="1"/>
      <dgm:spPr/>
      <dgm:t>
        <a:bodyPr/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+mj-lt"/>
            </a:rPr>
            <a:t>An additional $105 million for:</a:t>
          </a:r>
        </a:p>
      </dgm:t>
    </dgm:pt>
    <dgm:pt modelId="{D6523F25-E124-45AF-AE82-7D9F56EC24E4}" type="parTrans" cxnId="{CB080689-F213-42CD-8892-F684DDF33EB3}">
      <dgm:prSet/>
      <dgm:spPr/>
      <dgm:t>
        <a:bodyPr/>
        <a:lstStyle/>
        <a:p>
          <a:endParaRPr lang="en-US"/>
        </a:p>
      </dgm:t>
    </dgm:pt>
    <dgm:pt modelId="{35591F6E-295A-4264-B34A-AB06B9CE6039}" type="sibTrans" cxnId="{CB080689-F213-42CD-8892-F684DDF33EB3}">
      <dgm:prSet/>
      <dgm:spPr/>
      <dgm:t>
        <a:bodyPr/>
        <a:lstStyle/>
        <a:p>
          <a:endParaRPr lang="en-US"/>
        </a:p>
      </dgm:t>
    </dgm:pt>
    <dgm:pt modelId="{421FAC85-8E9F-45F5-BFA3-27427AF5AEB2}">
      <dgm:prSet custT="1"/>
      <dgm:spPr/>
      <dgm:t>
        <a:bodyPr/>
        <a:lstStyle/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+mj-lt"/>
            </a:rPr>
            <a:t>$55.0 million = Step 2 of the performance model to cover core cost increase.  </a:t>
          </a:r>
        </a:p>
      </dgm:t>
    </dgm:pt>
    <dgm:pt modelId="{8EDAE7DE-48AF-4F4B-814D-ABF98E3ED438}" type="parTrans" cxnId="{3560163D-B275-4BAD-9968-0558DF0426C8}">
      <dgm:prSet/>
      <dgm:spPr/>
      <dgm:t>
        <a:bodyPr/>
        <a:lstStyle/>
        <a:p>
          <a:endParaRPr lang="en-US"/>
        </a:p>
      </dgm:t>
    </dgm:pt>
    <dgm:pt modelId="{9FBE6C9A-5594-47CA-A00E-F9D15EB5F946}" type="sibTrans" cxnId="{3560163D-B275-4BAD-9968-0558DF0426C8}">
      <dgm:prSet/>
      <dgm:spPr/>
      <dgm:t>
        <a:bodyPr/>
        <a:lstStyle/>
        <a:p>
          <a:endParaRPr lang="en-US"/>
        </a:p>
      </dgm:t>
    </dgm:pt>
    <dgm:pt modelId="{19CB7DE6-1DE4-4C47-A125-A8CDDD294AFD}">
      <dgm:prSet custT="1"/>
      <dgm:spPr/>
      <dgm:t>
        <a:bodyPr/>
        <a:lstStyle/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+mj-lt"/>
            </a:rPr>
            <a:t>$50.0 million = Step 1 intended for the retention of first generation, underrepresented minority, and low-income students.  </a:t>
          </a:r>
        </a:p>
      </dgm:t>
    </dgm:pt>
    <dgm:pt modelId="{8BA68A69-B197-407C-917B-53FA8FB23ED9}" type="parTrans" cxnId="{0CF5F65F-2447-4995-ACF9-44C1047227A7}">
      <dgm:prSet/>
      <dgm:spPr/>
      <dgm:t>
        <a:bodyPr/>
        <a:lstStyle/>
        <a:p>
          <a:endParaRPr lang="en-US"/>
        </a:p>
      </dgm:t>
    </dgm:pt>
    <dgm:pt modelId="{069BC497-C27F-492F-866F-445A17B185AE}" type="sibTrans" cxnId="{0CF5F65F-2447-4995-ACF9-44C1047227A7}">
      <dgm:prSet/>
      <dgm:spPr/>
      <dgm:t>
        <a:bodyPr/>
        <a:lstStyle/>
        <a:p>
          <a:endParaRPr lang="en-US"/>
        </a:p>
      </dgm:t>
    </dgm:pt>
    <dgm:pt modelId="{AECBA34C-4D84-44B6-88E6-76E5FC7EFBFB}">
      <dgm:prSet custT="1"/>
      <dgm:spPr/>
      <dgm:t>
        <a:bodyPr/>
        <a:lstStyle/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The Long Bill also includes a 2% tuition cap for resident undergraduate students.</a:t>
          </a:r>
        </a:p>
      </dgm:t>
    </dgm:pt>
    <dgm:pt modelId="{6A4027A3-C01A-416A-86DE-A431E5BDC5CE}" type="parTrans" cxnId="{FE37F10E-838E-487E-B8A4-A9B4F18D0553}">
      <dgm:prSet/>
      <dgm:spPr/>
      <dgm:t>
        <a:bodyPr/>
        <a:lstStyle/>
        <a:p>
          <a:endParaRPr lang="en-US"/>
        </a:p>
      </dgm:t>
    </dgm:pt>
    <dgm:pt modelId="{8DCF023F-96C7-443F-81D1-489B0B410841}" type="sibTrans" cxnId="{FE37F10E-838E-487E-B8A4-A9B4F18D0553}">
      <dgm:prSet/>
      <dgm:spPr/>
      <dgm:t>
        <a:bodyPr/>
        <a:lstStyle/>
        <a:p>
          <a:endParaRPr lang="en-US"/>
        </a:p>
      </dgm:t>
    </dgm:pt>
    <dgm:pt modelId="{57078924-5FA5-4B55-B3B7-3FFDB0740BDC}">
      <dgm:prSet custT="1"/>
      <dgm:spPr/>
      <dgm:t>
        <a:bodyPr/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+mj-lt"/>
            </a:rPr>
            <a:t> </a:t>
          </a:r>
        </a:p>
      </dgm:t>
    </dgm:pt>
    <dgm:pt modelId="{7BFA1825-5729-4102-A569-34FFA040E40D}" type="parTrans" cxnId="{350A4806-4790-4CBB-B22E-A3FB223AE1F7}">
      <dgm:prSet/>
      <dgm:spPr/>
      <dgm:t>
        <a:bodyPr/>
        <a:lstStyle/>
        <a:p>
          <a:endParaRPr lang="en-US"/>
        </a:p>
      </dgm:t>
    </dgm:pt>
    <dgm:pt modelId="{B075D05B-EDF6-4017-B6B5-EED91047218F}" type="sibTrans" cxnId="{350A4806-4790-4CBB-B22E-A3FB223AE1F7}">
      <dgm:prSet/>
      <dgm:spPr/>
      <dgm:t>
        <a:bodyPr/>
        <a:lstStyle/>
        <a:p>
          <a:endParaRPr lang="en-US"/>
        </a:p>
      </dgm:t>
    </dgm:pt>
    <dgm:pt modelId="{9DDA710A-7487-4B81-858F-058B00171456}">
      <dgm:prSet custT="1"/>
      <dgm:spPr/>
      <dgm:t>
        <a:bodyPr/>
        <a:lstStyle/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>
            <a:latin typeface="+mj-lt"/>
          </a:endParaRPr>
        </a:p>
      </dgm:t>
    </dgm:pt>
    <dgm:pt modelId="{D8A4D3CF-6CAF-4470-9495-A5E6520164EB}" type="parTrans" cxnId="{880D8F70-EE45-4FCD-B528-0F78B9A6E625}">
      <dgm:prSet/>
      <dgm:spPr/>
      <dgm:t>
        <a:bodyPr/>
        <a:lstStyle/>
        <a:p>
          <a:endParaRPr lang="en-US"/>
        </a:p>
      </dgm:t>
    </dgm:pt>
    <dgm:pt modelId="{9602F9A2-ABDA-4B72-AE14-6D6D03F8F2D7}" type="sibTrans" cxnId="{880D8F70-EE45-4FCD-B528-0F78B9A6E625}">
      <dgm:prSet/>
      <dgm:spPr/>
      <dgm:t>
        <a:bodyPr/>
        <a:lstStyle/>
        <a:p>
          <a:endParaRPr lang="en-US"/>
        </a:p>
      </dgm:t>
    </dgm:pt>
    <dgm:pt modelId="{DA4B44D6-C089-448C-A108-6196D74D6FD7}">
      <dgm:prSet custT="1"/>
      <dgm:spPr/>
      <dgm:t>
        <a:bodyPr/>
        <a:lstStyle/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>
            <a:latin typeface="+mj-lt"/>
          </a:endParaRPr>
        </a:p>
      </dgm:t>
    </dgm:pt>
    <dgm:pt modelId="{F1A2BB20-E5F9-4132-BB6B-6B519906318D}" type="parTrans" cxnId="{8B86E93F-1ABC-489D-ADEA-47FED90B1A2B}">
      <dgm:prSet/>
      <dgm:spPr/>
      <dgm:t>
        <a:bodyPr/>
        <a:lstStyle/>
        <a:p>
          <a:endParaRPr lang="en-US"/>
        </a:p>
      </dgm:t>
    </dgm:pt>
    <dgm:pt modelId="{308E47C8-4ED8-4827-99C7-1BD3F9B2B221}" type="sibTrans" cxnId="{8B86E93F-1ABC-489D-ADEA-47FED90B1A2B}">
      <dgm:prSet/>
      <dgm:spPr/>
      <dgm:t>
        <a:bodyPr/>
        <a:lstStyle/>
        <a:p>
          <a:endParaRPr lang="en-US"/>
        </a:p>
      </dgm:t>
    </dgm:pt>
    <dgm:pt modelId="{40CBD7D0-C65F-49A5-96AB-6DDDD171E17C}" type="pres">
      <dgm:prSet presAssocID="{C7D3B652-EAD7-418F-AFBF-CBF3F56D73C1}" presName="linear" presStyleCnt="0">
        <dgm:presLayoutVars>
          <dgm:dir/>
          <dgm:animLvl val="lvl"/>
          <dgm:resizeHandles val="exact"/>
        </dgm:presLayoutVars>
      </dgm:prSet>
      <dgm:spPr/>
    </dgm:pt>
    <dgm:pt modelId="{0AF3D9D6-D50C-4CC1-B071-3FA8F28DBD24}" type="pres">
      <dgm:prSet presAssocID="{DD5BF84A-5EFE-40D0-897A-669F92F2F5CC}" presName="parentLin" presStyleCnt="0"/>
      <dgm:spPr/>
    </dgm:pt>
    <dgm:pt modelId="{4D8E51BB-0482-49C0-B1B3-352291D52E00}" type="pres">
      <dgm:prSet presAssocID="{DD5BF84A-5EFE-40D0-897A-669F92F2F5CC}" presName="parentLeftMargin" presStyleLbl="node1" presStyleIdx="0" presStyleCnt="1"/>
      <dgm:spPr/>
    </dgm:pt>
    <dgm:pt modelId="{45240EA9-2E01-4937-B178-90A95DD042AB}" type="pres">
      <dgm:prSet presAssocID="{DD5BF84A-5EFE-40D0-897A-669F92F2F5CC}" presName="parentText" presStyleLbl="node1" presStyleIdx="0" presStyleCnt="1" custScaleY="69074">
        <dgm:presLayoutVars>
          <dgm:chMax val="0"/>
          <dgm:bulletEnabled val="1"/>
        </dgm:presLayoutVars>
      </dgm:prSet>
      <dgm:spPr/>
    </dgm:pt>
    <dgm:pt modelId="{36993A4A-E17D-4B10-B248-74AE41B53897}" type="pres">
      <dgm:prSet presAssocID="{DD5BF84A-5EFE-40D0-897A-669F92F2F5CC}" presName="negativeSpace" presStyleCnt="0"/>
      <dgm:spPr/>
    </dgm:pt>
    <dgm:pt modelId="{6EA47189-F6EE-4BEC-93F4-87E10758F45B}" type="pres">
      <dgm:prSet presAssocID="{DD5BF84A-5EFE-40D0-897A-669F92F2F5C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50A4806-4790-4CBB-B22E-A3FB223AE1F7}" srcId="{DD5BF84A-5EFE-40D0-897A-669F92F2F5CC}" destId="{57078924-5FA5-4B55-B3B7-3FFDB0740BDC}" srcOrd="1" destOrd="0" parTransId="{7BFA1825-5729-4102-A569-34FFA040E40D}" sibTransId="{B075D05B-EDF6-4017-B6B5-EED91047218F}"/>
    <dgm:cxn modelId="{FE37F10E-838E-487E-B8A4-A9B4F18D0553}" srcId="{DD5BF84A-5EFE-40D0-897A-669F92F2F5CC}" destId="{AECBA34C-4D84-44B6-88E6-76E5FC7EFBFB}" srcOrd="2" destOrd="0" parTransId="{6A4027A3-C01A-416A-86DE-A431E5BDC5CE}" sibTransId="{8DCF023F-96C7-443F-81D1-489B0B410841}"/>
    <dgm:cxn modelId="{3560163D-B275-4BAD-9968-0558DF0426C8}" srcId="{57078924-5FA5-4B55-B3B7-3FFDB0740BDC}" destId="{421FAC85-8E9F-45F5-BFA3-27427AF5AEB2}" srcOrd="0" destOrd="0" parTransId="{8EDAE7DE-48AF-4F4B-814D-ABF98E3ED438}" sibTransId="{9FBE6C9A-5594-47CA-A00E-F9D15EB5F946}"/>
    <dgm:cxn modelId="{8B86E93F-1ABC-489D-ADEA-47FED90B1A2B}" srcId="{57078924-5FA5-4B55-B3B7-3FFDB0740BDC}" destId="{DA4B44D6-C089-448C-A108-6196D74D6FD7}" srcOrd="3" destOrd="0" parTransId="{F1A2BB20-E5F9-4132-BB6B-6B519906318D}" sibTransId="{308E47C8-4ED8-4827-99C7-1BD3F9B2B221}"/>
    <dgm:cxn modelId="{8796395F-1DDE-4F64-A235-674D2A00BA15}" type="presOf" srcId="{57078924-5FA5-4B55-B3B7-3FFDB0740BDC}" destId="{6EA47189-F6EE-4BEC-93F4-87E10758F45B}" srcOrd="0" destOrd="1" presId="urn:microsoft.com/office/officeart/2005/8/layout/list1"/>
    <dgm:cxn modelId="{0CF5F65F-2447-4995-ACF9-44C1047227A7}" srcId="{57078924-5FA5-4B55-B3B7-3FFDB0740BDC}" destId="{19CB7DE6-1DE4-4C47-A125-A8CDDD294AFD}" srcOrd="2" destOrd="0" parTransId="{8BA68A69-B197-407C-917B-53FA8FB23ED9}" sibTransId="{069BC497-C27F-492F-866F-445A17B185AE}"/>
    <dgm:cxn modelId="{880D8F70-EE45-4FCD-B528-0F78B9A6E625}" srcId="{57078924-5FA5-4B55-B3B7-3FFDB0740BDC}" destId="{9DDA710A-7487-4B81-858F-058B00171456}" srcOrd="1" destOrd="0" parTransId="{D8A4D3CF-6CAF-4470-9495-A5E6520164EB}" sibTransId="{9602F9A2-ABDA-4B72-AE14-6D6D03F8F2D7}"/>
    <dgm:cxn modelId="{4B213E7D-2EA7-4241-9F2E-90E35B7EA1A1}" type="presOf" srcId="{C7D3B652-EAD7-418F-AFBF-CBF3F56D73C1}" destId="{40CBD7D0-C65F-49A5-96AB-6DDDD171E17C}" srcOrd="0" destOrd="0" presId="urn:microsoft.com/office/officeart/2005/8/layout/list1"/>
    <dgm:cxn modelId="{CB080689-F213-42CD-8892-F684DDF33EB3}" srcId="{DD5BF84A-5EFE-40D0-897A-669F92F2F5CC}" destId="{9FB16F61-057F-48CA-8087-12EBC3CA873F}" srcOrd="0" destOrd="0" parTransId="{D6523F25-E124-45AF-AE82-7D9F56EC24E4}" sibTransId="{35591F6E-295A-4264-B34A-AB06B9CE6039}"/>
    <dgm:cxn modelId="{F5DE828C-BD9E-4886-AABB-6FA8026DE9EB}" type="presOf" srcId="{DD5BF84A-5EFE-40D0-897A-669F92F2F5CC}" destId="{45240EA9-2E01-4937-B178-90A95DD042AB}" srcOrd="1" destOrd="0" presId="urn:microsoft.com/office/officeart/2005/8/layout/list1"/>
    <dgm:cxn modelId="{1476F78F-D4BD-48A4-8EA5-D19235FF29AF}" type="presOf" srcId="{AECBA34C-4D84-44B6-88E6-76E5FC7EFBFB}" destId="{6EA47189-F6EE-4BEC-93F4-87E10758F45B}" srcOrd="0" destOrd="6" presId="urn:microsoft.com/office/officeart/2005/8/layout/list1"/>
    <dgm:cxn modelId="{710CB992-2BD0-42E2-8F02-D9F34CB15C22}" type="presOf" srcId="{9DDA710A-7487-4B81-858F-058B00171456}" destId="{6EA47189-F6EE-4BEC-93F4-87E10758F45B}" srcOrd="0" destOrd="3" presId="urn:microsoft.com/office/officeart/2005/8/layout/list1"/>
    <dgm:cxn modelId="{E49022AC-D545-4650-ABB7-0CFAA90323A5}" srcId="{C7D3B652-EAD7-418F-AFBF-CBF3F56D73C1}" destId="{DD5BF84A-5EFE-40D0-897A-669F92F2F5CC}" srcOrd="0" destOrd="0" parTransId="{FAAE7DC0-E553-456D-8633-A55E4413C1AE}" sibTransId="{CC449BA1-C695-4BC3-9B80-64EBEA1CFB5E}"/>
    <dgm:cxn modelId="{80AD34B4-FDA4-4020-A5E9-D12CFD56E4D6}" type="presOf" srcId="{421FAC85-8E9F-45F5-BFA3-27427AF5AEB2}" destId="{6EA47189-F6EE-4BEC-93F4-87E10758F45B}" srcOrd="0" destOrd="2" presId="urn:microsoft.com/office/officeart/2005/8/layout/list1"/>
    <dgm:cxn modelId="{F9D629C6-EE1B-4885-817C-A43F76E24FD4}" type="presOf" srcId="{19CB7DE6-1DE4-4C47-A125-A8CDDD294AFD}" destId="{6EA47189-F6EE-4BEC-93F4-87E10758F45B}" srcOrd="0" destOrd="4" presId="urn:microsoft.com/office/officeart/2005/8/layout/list1"/>
    <dgm:cxn modelId="{0B3763CF-BCE6-48A1-AFB6-1CDFF18F4804}" type="presOf" srcId="{DA4B44D6-C089-448C-A108-6196D74D6FD7}" destId="{6EA47189-F6EE-4BEC-93F4-87E10758F45B}" srcOrd="0" destOrd="5" presId="urn:microsoft.com/office/officeart/2005/8/layout/list1"/>
    <dgm:cxn modelId="{77E2DBD7-D4FC-457F-BDB2-94CCB01AA4AC}" type="presOf" srcId="{DD5BF84A-5EFE-40D0-897A-669F92F2F5CC}" destId="{4D8E51BB-0482-49C0-B1B3-352291D52E00}" srcOrd="0" destOrd="0" presId="urn:microsoft.com/office/officeart/2005/8/layout/list1"/>
    <dgm:cxn modelId="{1DC8D4DA-75E4-4108-89CE-997EB5BF94F9}" type="presOf" srcId="{9FB16F61-057F-48CA-8087-12EBC3CA873F}" destId="{6EA47189-F6EE-4BEC-93F4-87E10758F45B}" srcOrd="0" destOrd="0" presId="urn:microsoft.com/office/officeart/2005/8/layout/list1"/>
    <dgm:cxn modelId="{B9863B7B-30C3-43FF-A5CE-440F7E3A8B91}" type="presParOf" srcId="{40CBD7D0-C65F-49A5-96AB-6DDDD171E17C}" destId="{0AF3D9D6-D50C-4CC1-B071-3FA8F28DBD24}" srcOrd="0" destOrd="0" presId="urn:microsoft.com/office/officeart/2005/8/layout/list1"/>
    <dgm:cxn modelId="{493FB5FC-238A-4A1B-8D25-C9E3D9C705AD}" type="presParOf" srcId="{0AF3D9D6-D50C-4CC1-B071-3FA8F28DBD24}" destId="{4D8E51BB-0482-49C0-B1B3-352291D52E00}" srcOrd="0" destOrd="0" presId="urn:microsoft.com/office/officeart/2005/8/layout/list1"/>
    <dgm:cxn modelId="{C827D571-B505-475B-BAB9-1FCA59DE0F11}" type="presParOf" srcId="{0AF3D9D6-D50C-4CC1-B071-3FA8F28DBD24}" destId="{45240EA9-2E01-4937-B178-90A95DD042AB}" srcOrd="1" destOrd="0" presId="urn:microsoft.com/office/officeart/2005/8/layout/list1"/>
    <dgm:cxn modelId="{FA87C6EC-0D8A-4618-9F5F-B287A83BC9B1}" type="presParOf" srcId="{40CBD7D0-C65F-49A5-96AB-6DDDD171E17C}" destId="{36993A4A-E17D-4B10-B248-74AE41B53897}" srcOrd="1" destOrd="0" presId="urn:microsoft.com/office/officeart/2005/8/layout/list1"/>
    <dgm:cxn modelId="{AD911B0C-B3EA-4E5F-8349-4A7559AFA90A}" type="presParOf" srcId="{40CBD7D0-C65F-49A5-96AB-6DDDD171E17C}" destId="{6EA47189-F6EE-4BEC-93F4-87E10758F45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47189-F6EE-4BEC-93F4-87E10758F45B}">
      <dsp:nvSpPr>
        <dsp:cNvPr id="0" name=""/>
        <dsp:cNvSpPr/>
      </dsp:nvSpPr>
      <dsp:spPr>
        <a:xfrm>
          <a:off x="0" y="441084"/>
          <a:ext cx="5609063" cy="52211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326" tIns="1353820" rIns="435326" bIns="142240" numCol="1" spcCol="1270" anchor="t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+mj-lt"/>
            </a:rPr>
            <a:t>An additional $105 million for: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+mj-lt"/>
            </a:rPr>
            <a:t> </a:t>
          </a:r>
        </a:p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+mj-lt"/>
            </a:rPr>
            <a:t>$55.0 million = Step 2 of the performance model to cover core cost increase.  </a:t>
          </a:r>
        </a:p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>
            <a:latin typeface="+mj-lt"/>
          </a:endParaRPr>
        </a:p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+mj-lt"/>
            </a:rPr>
            <a:t>$50.0 million = Step 1 intended for the retention of first generation, underrepresented minority, and low-income students.  </a:t>
          </a:r>
        </a:p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>
            <a:latin typeface="+mj-lt"/>
          </a:endParaRPr>
        </a:p>
        <a:p>
          <a:pPr marL="112713" lvl="2" indent="-112713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The Long Bill also includes a 2% tuition cap for resident undergraduate students.</a:t>
          </a:r>
        </a:p>
      </dsp:txBody>
      <dsp:txXfrm>
        <a:off x="0" y="441084"/>
        <a:ext cx="5609063" cy="5221125"/>
      </dsp:txXfrm>
    </dsp:sp>
    <dsp:sp modelId="{45240EA9-2E01-4937-B178-90A95DD042AB}">
      <dsp:nvSpPr>
        <dsp:cNvPr id="0" name=""/>
        <dsp:cNvSpPr/>
      </dsp:nvSpPr>
      <dsp:spPr>
        <a:xfrm>
          <a:off x="280453" y="75092"/>
          <a:ext cx="3926344" cy="1325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406" tIns="0" rIns="14840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Long-bill for higher education includes:</a:t>
          </a:r>
        </a:p>
      </dsp:txBody>
      <dsp:txXfrm>
        <a:off x="345153" y="139792"/>
        <a:ext cx="3796944" cy="1195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D799-C6F3-4C06-A1FF-4CFD84A8F7A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8254-E797-4DCB-82AB-EAD556C4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856BE-EC11-45C4-BB46-17C35DB1B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913" y="104775"/>
            <a:ext cx="6091237" cy="2903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350">
            <a:extLst>
              <a:ext uri="{FF2B5EF4-FFF2-40B4-BE49-F238E27FC236}">
                <a16:creationId xmlns:a16="http://schemas.microsoft.com/office/drawing/2014/main" id="{96EB1397-BB7D-42F9-8C13-15FE2C605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3869" y="5219700"/>
            <a:ext cx="4014788" cy="406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YYYY</a:t>
            </a:r>
          </a:p>
        </p:txBody>
      </p:sp>
      <p:sp>
        <p:nvSpPr>
          <p:cNvPr id="8" name="Text Placeholder 13351">
            <a:extLst>
              <a:ext uri="{FF2B5EF4-FFF2-40B4-BE49-F238E27FC236}">
                <a16:creationId xmlns:a16="http://schemas.microsoft.com/office/drawing/2014/main" id="{73BBE8B8-A007-45DE-B761-514C5DD4B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3869" y="5626100"/>
            <a:ext cx="5742781" cy="4206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Department Name or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31674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A5C71-B3F5-874C-AFD3-8D8628587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FFE76-BC24-624E-90E6-A13FB412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76DCD-E128-44D7-92A9-59EC21BF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7594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8A04D-0692-9248-9FDE-92BDC9314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1B94D7D-9A9E-4CD0-96D0-2F37EB291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8150" y="5250077"/>
            <a:ext cx="4014788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FB8309-E9EC-482E-BE20-B870BEACC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8150" y="5656477"/>
            <a:ext cx="5749925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Department Name or additional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5CAC-0CD4-49A7-9949-9682DB072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050" y="523875"/>
            <a:ext cx="6143625" cy="2551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1611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37D-4FF3-45A8-8302-2481C1E3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64A759-30B0-3440-AFFF-D78F900F0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77320"/>
            <a:ext cx="12179299" cy="68508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725FE-DE67-474D-9572-0D07354C46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498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CA946-B054-47E7-99B9-324A11D2A8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0863"/>
            <a:ext cx="10515600" cy="4172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79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599226-77C2-844D-A73B-A97763C89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8F878-A1CE-194F-922A-4C16CFD1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8687"/>
            <a:ext cx="10515602" cy="7689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D1CD-CB0C-A04E-8D75-07BCE9B5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3287067"/>
            <a:ext cx="10515602" cy="2524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7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F682F3-FCB7-E44D-A6A4-3E6C18591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6172915"/>
            <a:ext cx="12179300" cy="6850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EBEDF-D418-C14B-B96F-4746126C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E4342-B7A4-D448-AD31-172B1322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C36FC-2382-D748-9469-191373C19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81680-A84A-5C48-9038-D32569647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ABC09E-6751-47C4-B5C2-C118EAA98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874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11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1C375E-ED72-4AC4-84DF-2B19F48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874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64E5D-F3AC-0142-A60C-FF7AC0AF8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095E5-3E5E-FD4D-9744-097F9203F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BDFB19-A181-0C48-897B-919023E83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49AE3-422D-EE46-B77F-1F1858D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7369-5047-0843-92C0-02EAE437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6905D-3757-2343-A8A2-50EEAEB0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98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55830-E6E5-9547-88F3-1E16C6DDB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77A0A-3005-F446-9639-59A85775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42D25-E143-B24A-91BF-5A212A4CB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EAB02-7CAE-C74B-BC17-16F4FEF9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6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9BF-D620-3F4E-949F-E7C55CEA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7594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2A71E-8CEC-BC4C-B3EC-D813A98D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B362-429D-B343-9D69-F6D21FC8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64D97-3F4C-454E-BC81-548D3490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228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85FEF-B2BD-D343-82B9-846DD5997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BC7B2-6D10-6540-A836-0D48E2A09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69C5B0-6451-F842-AABB-C3819C30AA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E848-14CF-8542-9E8E-D886887B7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AFBDB-2AA2-4E55-9384-9AB67D96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1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C7F746-1681-458A-AA81-DF3CFC216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640" y="1231900"/>
            <a:ext cx="6091237" cy="2903537"/>
          </a:xfrm>
        </p:spPr>
        <p:txBody>
          <a:bodyPr/>
          <a:lstStyle/>
          <a:p>
            <a:r>
              <a:rPr lang="en-US" dirty="0"/>
              <a:t>FY 2022-23 Proposed Phase I Budget/</a:t>
            </a:r>
          </a:p>
          <a:p>
            <a:r>
              <a:rPr lang="en-US" dirty="0"/>
              <a:t>Tuition and Fee Rates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88B5D8-8718-47E7-8681-9FB733A19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5, 2022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967FD5-08C6-4ADD-AB6D-E5B53DA57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3869" y="5626099"/>
            <a:ext cx="5742781" cy="735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Board of Trustees</a:t>
            </a:r>
          </a:p>
          <a:p>
            <a:r>
              <a:rPr lang="en-US" dirty="0"/>
              <a:t>Special Finance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195289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626" y="295508"/>
            <a:ext cx="5865535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+mn-lt"/>
                <a:cs typeface="+mn-cs"/>
              </a:rPr>
              <a:t>FY23 State Funding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B4115E-3492-4582-AFCF-29B3DCE66877}" type="slidenum">
              <a:rPr lang="en-US" sz="1400" smtClean="0"/>
              <a:t>2</a:t>
            </a:fld>
            <a:endParaRPr lang="en-US" sz="14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BD2082-47AA-49AB-A1FF-0CCB43EF6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658207"/>
              </p:ext>
            </p:extLst>
          </p:nvPr>
        </p:nvGraphicFramePr>
        <p:xfrm>
          <a:off x="6384073" y="295508"/>
          <a:ext cx="5609063" cy="573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8B02FC6-77FB-44C9-B2B2-2E1D5A076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63" y="2099944"/>
            <a:ext cx="5897137" cy="24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244" y="114610"/>
            <a:ext cx="11881511" cy="588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STRATEGIC FINANCIAL ALLOCATIONS: FY2023</a:t>
            </a:r>
            <a:endParaRPr lang="en-US" sz="36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B4115E-3492-4582-AFCF-29B3DCE66877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3D10B-414D-4C8B-A4C2-D0908134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3" y="814704"/>
            <a:ext cx="11881697" cy="5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6825" y="156383"/>
            <a:ext cx="6125736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+mn-lt"/>
                <a:cs typeface="+mn-cs"/>
              </a:rPr>
              <a:t>Proposed Tuition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6825" y="1586687"/>
            <a:ext cx="6125735" cy="45237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BRC considered 3 tuition increase scenarios:</a:t>
            </a:r>
          </a:p>
          <a:p>
            <a:r>
              <a:rPr lang="en-US" sz="2000" dirty="0"/>
              <a:t>2% resident and non-resident tuition increase</a:t>
            </a:r>
          </a:p>
          <a:p>
            <a:r>
              <a:rPr lang="en-US" sz="2000" dirty="0"/>
              <a:t>1% resident and non-resident tuition increase</a:t>
            </a:r>
          </a:p>
          <a:p>
            <a:r>
              <a:rPr lang="en-US" sz="2000" dirty="0"/>
              <a:t>No tuition increase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BRC has recommended a two percent resident and non-resident tuition increase for FY23.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This would add $60.50 per semester for a typical resident MSU Denver student carrying 11 credit hours or $82.50 per semester for 15 credit hours.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FE907-AD57-4C24-9A65-CFC17846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65" y="295275"/>
            <a:ext cx="5724535" cy="5567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A8E086-43EE-4298-9986-FDE5DB1EF7FF}"/>
              </a:ext>
            </a:extLst>
          </p:cNvPr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086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73866" y="279023"/>
            <a:ext cx="6371310" cy="12754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+mn-lt"/>
                <a:cs typeface="+mn-cs"/>
              </a:rPr>
              <a:t>Mandatory Fee Increases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867" y="314204"/>
            <a:ext cx="5573999" cy="57143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BRC recommends the following changes to mandatory fees to offset additional costs:</a:t>
            </a:r>
          </a:p>
          <a:p>
            <a:pPr marL="0" indent="0">
              <a:buNone/>
            </a:pPr>
            <a:endParaRPr lang="en-US" sz="1200" dirty="0"/>
          </a:p>
          <a:p>
            <a:pPr lvl="0"/>
            <a:r>
              <a:rPr lang="en-US" dirty="0"/>
              <a:t>Five percent increase to the Health and Wellness fee, Student Affairs, Athletics, and the Metro Bond fee.</a:t>
            </a:r>
          </a:p>
          <a:p>
            <a:pPr lvl="0"/>
            <a:r>
              <a:rPr lang="en-US" dirty="0"/>
              <a:t>No increases to the Student Technology Fee or Campus Rec Fee.</a:t>
            </a:r>
          </a:p>
          <a:p>
            <a:pPr lvl="0"/>
            <a:r>
              <a:rPr lang="en-US" dirty="0"/>
              <a:t>AHEC has proposed a CPI increase for their fees of about 6.0%.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8E086-43EE-4298-9986-FDE5DB1EF7FF}"/>
              </a:ext>
            </a:extLst>
          </p:cNvPr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CAE4F-1E0D-4AC7-981A-0426FB81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866" y="1803788"/>
            <a:ext cx="6418267" cy="42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111" y="83301"/>
            <a:ext cx="2509769" cy="6014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Estimated FY23 Resident Tuition Rate Comparison:</a:t>
            </a:r>
          </a:p>
          <a:p>
            <a:r>
              <a:rPr lang="en-US" sz="3200" dirty="0"/>
              <a:t>3 Scenarios</a:t>
            </a:r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EDA80-3203-4E7A-9533-7663B09A637A}"/>
              </a:ext>
            </a:extLst>
          </p:cNvPr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2B3EA-419E-429E-A093-9ADA3769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73" y="92690"/>
            <a:ext cx="8280607" cy="6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11512"/>
            <a:ext cx="121920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PHASE II BUDGET TIMELINE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2FA52B-BAEC-4CF0-9706-1BB971F37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49" y="658674"/>
            <a:ext cx="11357975" cy="5867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6FAD3-B442-41C5-8FBF-1C0AD6B63771}"/>
              </a:ext>
            </a:extLst>
          </p:cNvPr>
          <p:cNvSpPr txBox="1"/>
          <p:nvPr/>
        </p:nvSpPr>
        <p:spPr>
          <a:xfrm>
            <a:off x="11744324" y="6371953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1591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240017"/>
            <a:ext cx="10515600" cy="1325563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ea typeface="+mj-ea"/>
              </a:rPr>
              <a:t>Questions?</a:t>
            </a:r>
          </a:p>
        </p:txBody>
      </p:sp>
      <p:pic>
        <p:nvPicPr>
          <p:cNvPr id="4" name="Content Placeholder 3" descr="Question mark PNG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18" y="1820863"/>
            <a:ext cx="7936763" cy="4171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CF78F-1DF5-49BC-B6B5-DF5B7890DF22}"/>
              </a:ext>
            </a:extLst>
          </p:cNvPr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74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42883C-C791-4A05-84A8-62B5CBFB58F3}"/>
              </a:ext>
            </a:extLst>
          </p:cNvPr>
          <p:cNvSpPr/>
          <p:nvPr/>
        </p:nvSpPr>
        <p:spPr>
          <a:xfrm>
            <a:off x="200297" y="1511659"/>
            <a:ext cx="5895703" cy="3692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8697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Phase I Budget Allocation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A5D51-3949-428E-8AE6-D9BFD620BDE1}"/>
              </a:ext>
            </a:extLst>
          </p:cNvPr>
          <p:cNvSpPr/>
          <p:nvPr/>
        </p:nvSpPr>
        <p:spPr>
          <a:xfrm>
            <a:off x="505685" y="1834383"/>
            <a:ext cx="5284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$4.3M phase I proposed budget covers: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Mandatory cost adjustments and current obligations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F1D0-5F8A-4C0C-8A70-4EDBA868A03E}"/>
              </a:ext>
            </a:extLst>
          </p:cNvPr>
          <p:cNvSpPr txBox="1"/>
          <p:nvPr/>
        </p:nvSpPr>
        <p:spPr>
          <a:xfrm>
            <a:off x="11641873" y="6378498"/>
            <a:ext cx="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6EAAF0-CDCF-40F1-B328-AD685E39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148" y="869795"/>
            <a:ext cx="4510452" cy="52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96D8F87D-D164-4555-B384-CB8168A9FC77}" vid="{08891131-9FFB-4A9F-A1BF-9CA5F7B5A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6C02214F2A54E83A0666AAB51E47C" ma:contentTypeVersion="2" ma:contentTypeDescription="Create a new document." ma:contentTypeScope="" ma:versionID="ef321a316e1fe744ffa24d3b54e5f7f3">
  <xsd:schema xmlns:xsd="http://www.w3.org/2001/XMLSchema" xmlns:xs="http://www.w3.org/2001/XMLSchema" xmlns:p="http://schemas.microsoft.com/office/2006/metadata/properties" xmlns:ns2="46524f8b-2186-4769-91a3-e2dc4b2df958" targetNamespace="http://schemas.microsoft.com/office/2006/metadata/properties" ma:root="true" ma:fieldsID="003507df41dcafa1c98f0631d2f7ba94" ns2:_="">
    <xsd:import namespace="46524f8b-2186-4769-91a3-e2dc4b2df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4f8b-2186-4769-91a3-e2dc4b2df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895B9E-9469-47FD-A87E-9D425A1F0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4f8b-2186-4769-91a3-e2dc4b2df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53C262-AF2F-42BC-99C5-4B4FA0C6F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B5FAB1-C58C-4DFD-B55B-B5A3530C3A15}">
  <ds:schemaRefs>
    <ds:schemaRef ds:uri="http://purl.org/dc/elements/1.1/"/>
    <ds:schemaRef ds:uri="http://schemas.microsoft.com/office/2006/metadata/properties"/>
    <ds:schemaRef ds:uri="46524f8b-2186-4769-91a3-e2dc4b2df95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Widescreen_MSUDenver_1920x1080 (9)</Template>
  <TotalTime>963</TotalTime>
  <Words>270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Cipriana</dc:creator>
  <cp:lastModifiedBy>Kribs, David</cp:lastModifiedBy>
  <cp:revision>47</cp:revision>
  <cp:lastPrinted>2019-06-27T23:50:28Z</cp:lastPrinted>
  <dcterms:created xsi:type="dcterms:W3CDTF">2021-04-28T15:28:25Z</dcterms:created>
  <dcterms:modified xsi:type="dcterms:W3CDTF">2022-05-04T23:38:11Z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0x0101006EB6C02214F2A54E83A0666AAB51E47C</vt:lpwstr>
  </property>
</Properties>
</file>