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3" r:id="rId2"/>
    <p:sldId id="314" r:id="rId3"/>
    <p:sldId id="257" r:id="rId4"/>
    <p:sldId id="297" r:id="rId5"/>
    <p:sldId id="311" r:id="rId6"/>
    <p:sldId id="312" r:id="rId7"/>
    <p:sldId id="316" r:id="rId8"/>
    <p:sldId id="299" r:id="rId9"/>
    <p:sldId id="300" r:id="rId10"/>
    <p:sldId id="295" r:id="rId11"/>
    <p:sldId id="296" r:id="rId12"/>
    <p:sldId id="262" r:id="rId13"/>
    <p:sldId id="276" r:id="rId14"/>
    <p:sldId id="258" r:id="rId15"/>
    <p:sldId id="259" r:id="rId16"/>
    <p:sldId id="266" r:id="rId17"/>
    <p:sldId id="267" r:id="rId18"/>
    <p:sldId id="271" r:id="rId19"/>
    <p:sldId id="315" r:id="rId20"/>
    <p:sldId id="268" r:id="rId21"/>
    <p:sldId id="301" r:id="rId22"/>
    <p:sldId id="302" r:id="rId23"/>
    <p:sldId id="303" r:id="rId24"/>
    <p:sldId id="304" r:id="rId25"/>
    <p:sldId id="305" r:id="rId26"/>
    <p:sldId id="306" r:id="rId27"/>
    <p:sldId id="307" r:id="rId28"/>
    <p:sldId id="308" r:id="rId29"/>
    <p:sldId id="309" r:id="rId30"/>
    <p:sldId id="310" r:id="rId31"/>
    <p:sldId id="263" r:id="rId32"/>
    <p:sldId id="265" r:id="rId33"/>
    <p:sldId id="270" r:id="rId34"/>
    <p:sldId id="273" r:id="rId35"/>
    <p:sldId id="274" r:id="rId36"/>
    <p:sldId id="275"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C544"/>
    <a:srgbClr val="077ACC"/>
    <a:srgbClr val="743B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9" d="100"/>
          <a:sy n="69" d="100"/>
        </p:scale>
        <p:origin x="56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2A5E13F-79CA-47C4-8ED0-DB4120093128}"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BCD01-3D36-433B-8A14-4C7DF71490C2}" type="slidenum">
              <a:rPr lang="en-US" smtClean="0"/>
              <a:t>‹#›</a:t>
            </a:fld>
            <a:endParaRPr lang="en-US"/>
          </a:p>
        </p:txBody>
      </p:sp>
    </p:spTree>
    <p:extLst>
      <p:ext uri="{BB962C8B-B14F-4D97-AF65-F5344CB8AC3E}">
        <p14:creationId xmlns:p14="http://schemas.microsoft.com/office/powerpoint/2010/main" val="33631539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A5E13F-79CA-47C4-8ED0-DB4120093128}" type="datetimeFigureOut">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BCD01-3D36-433B-8A14-4C7DF71490C2}" type="slidenum">
              <a:rPr lang="en-US" smtClean="0"/>
              <a:t>‹#›</a:t>
            </a:fld>
            <a:endParaRPr lang="en-US"/>
          </a:p>
        </p:txBody>
      </p:sp>
    </p:spTree>
    <p:extLst>
      <p:ext uri="{BB962C8B-B14F-4D97-AF65-F5344CB8AC3E}">
        <p14:creationId xmlns:p14="http://schemas.microsoft.com/office/powerpoint/2010/main" val="538091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A5E13F-79CA-47C4-8ED0-DB4120093128}" type="datetimeFigureOut">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BCD01-3D36-433B-8A14-4C7DF71490C2}" type="slidenum">
              <a:rPr lang="en-US" smtClean="0"/>
              <a:t>‹#›</a:t>
            </a:fld>
            <a:endParaRPr lang="en-US"/>
          </a:p>
        </p:txBody>
      </p:sp>
    </p:spTree>
    <p:extLst>
      <p:ext uri="{BB962C8B-B14F-4D97-AF65-F5344CB8AC3E}">
        <p14:creationId xmlns:p14="http://schemas.microsoft.com/office/powerpoint/2010/main" val="34043238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A5E13F-79CA-47C4-8ED0-DB4120093128}" type="datetimeFigureOut">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BCD01-3D36-433B-8A14-4C7DF71490C2}"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8854904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A5E13F-79CA-47C4-8ED0-DB4120093128}" type="datetimeFigureOut">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BCD01-3D36-433B-8A14-4C7DF71490C2}" type="slidenum">
              <a:rPr lang="en-US" smtClean="0"/>
              <a:t>‹#›</a:t>
            </a:fld>
            <a:endParaRPr lang="en-US"/>
          </a:p>
        </p:txBody>
      </p:sp>
    </p:spTree>
    <p:extLst>
      <p:ext uri="{BB962C8B-B14F-4D97-AF65-F5344CB8AC3E}">
        <p14:creationId xmlns:p14="http://schemas.microsoft.com/office/powerpoint/2010/main" val="7726471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2A5E13F-79CA-47C4-8ED0-DB4120093128}" type="datetimeFigureOut">
              <a:rPr lang="en-US" smtClean="0"/>
              <a:t>9/25/2016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BCD01-3D36-433B-8A14-4C7DF71490C2}" type="slidenum">
              <a:rPr lang="en-US" smtClean="0"/>
              <a:t>‹#›</a:t>
            </a:fld>
            <a:endParaRPr lang="en-US"/>
          </a:p>
        </p:txBody>
      </p:sp>
    </p:spTree>
    <p:extLst>
      <p:ext uri="{BB962C8B-B14F-4D97-AF65-F5344CB8AC3E}">
        <p14:creationId xmlns:p14="http://schemas.microsoft.com/office/powerpoint/2010/main" val="732004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82A5E13F-79CA-47C4-8ED0-DB4120093128}" type="datetimeFigureOut">
              <a:rPr lang="en-US" smtClean="0"/>
              <a:t>9/25/2016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BCD01-3D36-433B-8A14-4C7DF71490C2}" type="slidenum">
              <a:rPr lang="en-US" smtClean="0"/>
              <a:t>‹#›</a:t>
            </a:fld>
            <a:endParaRPr lang="en-US"/>
          </a:p>
        </p:txBody>
      </p:sp>
    </p:spTree>
    <p:extLst>
      <p:ext uri="{BB962C8B-B14F-4D97-AF65-F5344CB8AC3E}">
        <p14:creationId xmlns:p14="http://schemas.microsoft.com/office/powerpoint/2010/main" val="27937829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A5E13F-79CA-47C4-8ED0-DB4120093128}"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BCD01-3D36-433B-8A14-4C7DF71490C2}" type="slidenum">
              <a:rPr lang="en-US" smtClean="0"/>
              <a:t>‹#›</a:t>
            </a:fld>
            <a:endParaRPr lang="en-US"/>
          </a:p>
        </p:txBody>
      </p:sp>
    </p:spTree>
    <p:extLst>
      <p:ext uri="{BB962C8B-B14F-4D97-AF65-F5344CB8AC3E}">
        <p14:creationId xmlns:p14="http://schemas.microsoft.com/office/powerpoint/2010/main" val="24161807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A5E13F-79CA-47C4-8ED0-DB4120093128}"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BCD01-3D36-433B-8A14-4C7DF71490C2}" type="slidenum">
              <a:rPr lang="en-US" smtClean="0"/>
              <a:t>‹#›</a:t>
            </a:fld>
            <a:endParaRPr lang="en-US"/>
          </a:p>
        </p:txBody>
      </p:sp>
    </p:spTree>
    <p:extLst>
      <p:ext uri="{BB962C8B-B14F-4D97-AF65-F5344CB8AC3E}">
        <p14:creationId xmlns:p14="http://schemas.microsoft.com/office/powerpoint/2010/main" val="17593550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A5E13F-79CA-47C4-8ED0-DB4120093128}"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BCD01-3D36-433B-8A14-4C7DF71490C2}" type="slidenum">
              <a:rPr lang="en-US" smtClean="0"/>
              <a:t>‹#›</a:t>
            </a:fld>
            <a:endParaRPr lang="en-US"/>
          </a:p>
        </p:txBody>
      </p:sp>
    </p:spTree>
    <p:extLst>
      <p:ext uri="{BB962C8B-B14F-4D97-AF65-F5344CB8AC3E}">
        <p14:creationId xmlns:p14="http://schemas.microsoft.com/office/powerpoint/2010/main" val="858528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2A5E13F-79CA-47C4-8ED0-DB4120093128}" type="datetimeFigureOut">
              <a:rPr lang="en-US" smtClean="0"/>
              <a:t>9/25/2016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75BCD01-3D36-433B-8A14-4C7DF71490C2}" type="slidenum">
              <a:rPr lang="en-US" smtClean="0"/>
              <a:t>‹#›</a:t>
            </a:fld>
            <a:endParaRPr lang="en-US"/>
          </a:p>
        </p:txBody>
      </p:sp>
    </p:spTree>
    <p:extLst>
      <p:ext uri="{BB962C8B-B14F-4D97-AF65-F5344CB8AC3E}">
        <p14:creationId xmlns:p14="http://schemas.microsoft.com/office/powerpoint/2010/main" val="35532711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2A5E13F-79CA-47C4-8ED0-DB4120093128}" type="datetimeFigureOut">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BCD01-3D36-433B-8A14-4C7DF71490C2}" type="slidenum">
              <a:rPr lang="en-US" smtClean="0"/>
              <a:t>‹#›</a:t>
            </a:fld>
            <a:endParaRPr lang="en-US"/>
          </a:p>
        </p:txBody>
      </p:sp>
    </p:spTree>
    <p:extLst>
      <p:ext uri="{BB962C8B-B14F-4D97-AF65-F5344CB8AC3E}">
        <p14:creationId xmlns:p14="http://schemas.microsoft.com/office/powerpoint/2010/main" val="29019824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2A5E13F-79CA-47C4-8ED0-DB4120093128}" type="datetimeFigureOut">
              <a:rPr lang="en-US" smtClean="0"/>
              <a:t>9/25/2016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75BCD01-3D36-433B-8A14-4C7DF71490C2}" type="slidenum">
              <a:rPr lang="en-US" smtClean="0"/>
              <a:t>‹#›</a:t>
            </a:fld>
            <a:endParaRPr lang="en-US"/>
          </a:p>
        </p:txBody>
      </p:sp>
    </p:spTree>
    <p:extLst>
      <p:ext uri="{BB962C8B-B14F-4D97-AF65-F5344CB8AC3E}">
        <p14:creationId xmlns:p14="http://schemas.microsoft.com/office/powerpoint/2010/main" val="18090216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2A5E13F-79CA-47C4-8ED0-DB4120093128}" type="datetimeFigureOut">
              <a:rPr lang="en-US" smtClean="0"/>
              <a:t>9/25/2016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75BCD01-3D36-433B-8A14-4C7DF71490C2}" type="slidenum">
              <a:rPr lang="en-US" smtClean="0"/>
              <a:t>‹#›</a:t>
            </a:fld>
            <a:endParaRPr lang="en-US"/>
          </a:p>
        </p:txBody>
      </p:sp>
    </p:spTree>
    <p:extLst>
      <p:ext uri="{BB962C8B-B14F-4D97-AF65-F5344CB8AC3E}">
        <p14:creationId xmlns:p14="http://schemas.microsoft.com/office/powerpoint/2010/main" val="20351443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A5E13F-79CA-47C4-8ED0-DB4120093128}" type="datetimeFigureOut">
              <a:rPr lang="en-US" smtClean="0"/>
              <a:t>9/25/2016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75BCD01-3D36-433B-8A14-4C7DF71490C2}" type="slidenum">
              <a:rPr lang="en-US" smtClean="0"/>
              <a:t>‹#›</a:t>
            </a:fld>
            <a:endParaRPr lang="en-US"/>
          </a:p>
        </p:txBody>
      </p:sp>
    </p:spTree>
    <p:extLst>
      <p:ext uri="{BB962C8B-B14F-4D97-AF65-F5344CB8AC3E}">
        <p14:creationId xmlns:p14="http://schemas.microsoft.com/office/powerpoint/2010/main" val="8267242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A5E13F-79CA-47C4-8ED0-DB4120093128}" type="datetimeFigureOut">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BCD01-3D36-433B-8A14-4C7DF71490C2}" type="slidenum">
              <a:rPr lang="en-US" smtClean="0"/>
              <a:t>‹#›</a:t>
            </a:fld>
            <a:endParaRPr lang="en-US"/>
          </a:p>
        </p:txBody>
      </p:sp>
    </p:spTree>
    <p:extLst>
      <p:ext uri="{BB962C8B-B14F-4D97-AF65-F5344CB8AC3E}">
        <p14:creationId xmlns:p14="http://schemas.microsoft.com/office/powerpoint/2010/main" val="11005755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2A5E13F-79CA-47C4-8ED0-DB4120093128}" type="datetimeFigureOut">
              <a:rPr lang="en-US" smtClean="0"/>
              <a:t>9/25/2016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75BCD01-3D36-433B-8A14-4C7DF71490C2}" type="slidenum">
              <a:rPr lang="en-US" smtClean="0"/>
              <a:t>‹#›</a:t>
            </a:fld>
            <a:endParaRPr lang="en-US"/>
          </a:p>
        </p:txBody>
      </p:sp>
    </p:spTree>
    <p:extLst>
      <p:ext uri="{BB962C8B-B14F-4D97-AF65-F5344CB8AC3E}">
        <p14:creationId xmlns:p14="http://schemas.microsoft.com/office/powerpoint/2010/main" val="11544564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82A5E13F-79CA-47C4-8ED0-DB4120093128}" type="datetimeFigureOut">
              <a:rPr lang="en-US" smtClean="0"/>
              <a:t>9/25/2016</a:t>
            </a:fld>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C75BCD01-3D36-433B-8A14-4C7DF71490C2}" type="slidenum">
              <a:rPr lang="en-US" smtClean="0"/>
              <a:t>‹#›</a:t>
            </a:fld>
            <a:endParaRPr lang="en-US"/>
          </a:p>
        </p:txBody>
      </p:sp>
    </p:spTree>
    <p:extLst>
      <p:ext uri="{BB962C8B-B14F-4D97-AF65-F5344CB8AC3E}">
        <p14:creationId xmlns:p14="http://schemas.microsoft.com/office/powerpoint/2010/main" val="193558796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hyperlink" Target="http://www.engageny.org/resource/tri-state-quality-review-rubric-and-rating-process" TargetMode="External"/><Relationship Id="rId3" Type="http://schemas.openxmlformats.org/officeDocument/2006/relationships/hyperlink" Target="http://www.u.arizona.edu/~ecubbins/webcrit.html" TargetMode="External"/><Relationship Id="rId7" Type="http://schemas.openxmlformats.org/officeDocument/2006/relationships/hyperlink" Target="http://indiancountrytodaymedianetwork.com/2014/09/01/teaching-whole-child-language-immersion-and-student-achievement-156685" TargetMode="External"/><Relationship Id="rId2" Type="http://schemas.openxmlformats.org/officeDocument/2006/relationships/hyperlink" Target="http://manoa.hawaii.edu/coe/crede/sample-page/#rubric" TargetMode="External"/><Relationship Id="rId1" Type="http://schemas.openxmlformats.org/officeDocument/2006/relationships/slideLayout" Target="../slideLayouts/slideLayout2.xml"/><Relationship Id="rId6" Type="http://schemas.openxmlformats.org/officeDocument/2006/relationships/hyperlink" Target="http://www.edchange.org/multicultural/curriculum/steps.html" TargetMode="External"/><Relationship Id="rId5" Type="http://schemas.openxmlformats.org/officeDocument/2006/relationships/hyperlink" Target="http://www4.ncsu.edu/unity/lockers/users/f/felder/public/Student-Centered.html" TargetMode="External"/><Relationship Id="rId4" Type="http://schemas.openxmlformats.org/officeDocument/2006/relationships/hyperlink" Target="http://educationnorthwest.org/resources/working-indigenous-communities%E2%80%93evidence-blast"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47143" y="478050"/>
            <a:ext cx="7208235" cy="2466677"/>
          </a:xfrm>
        </p:spPr>
        <p:txBody>
          <a:bodyPr>
            <a:normAutofit/>
          </a:bodyPr>
          <a:lstStyle/>
          <a:p>
            <a:r>
              <a:rPr lang="en-US" sz="3600" dirty="0"/>
              <a:t>Indigenous Language Immersion Curriculum Development</a:t>
            </a:r>
          </a:p>
        </p:txBody>
      </p:sp>
      <p:sp>
        <p:nvSpPr>
          <p:cNvPr id="3" name="Subtitle 2"/>
          <p:cNvSpPr>
            <a:spLocks noGrp="1"/>
          </p:cNvSpPr>
          <p:nvPr>
            <p:ph type="subTitle" idx="1"/>
          </p:nvPr>
        </p:nvSpPr>
        <p:spPr>
          <a:xfrm>
            <a:off x="968360" y="4255269"/>
            <a:ext cx="4982900" cy="1505880"/>
          </a:xfrm>
        </p:spPr>
        <p:txBody>
          <a:bodyPr>
            <a:noAutofit/>
          </a:bodyPr>
          <a:lstStyle/>
          <a:p>
            <a:r>
              <a:rPr lang="en-US" sz="1900" dirty="0"/>
              <a:t>Dr. Martin Reinhardt</a:t>
            </a:r>
          </a:p>
          <a:p>
            <a:r>
              <a:rPr lang="en-US" sz="1900" dirty="0"/>
              <a:t>Chair/Associate Professor</a:t>
            </a:r>
          </a:p>
          <a:p>
            <a:r>
              <a:rPr lang="en-US" sz="1900" dirty="0"/>
              <a:t>Native American Studies</a:t>
            </a:r>
          </a:p>
          <a:p>
            <a:r>
              <a:rPr lang="en-US" sz="1900" dirty="0"/>
              <a:t>Northern Michigan University</a:t>
            </a:r>
          </a:p>
        </p:txBody>
      </p:sp>
      <p:cxnSp>
        <p:nvCxnSpPr>
          <p:cNvPr id="10" name="Straight Connector 9"/>
          <p:cNvCxnSpPr/>
          <p:nvPr/>
        </p:nvCxnSpPr>
        <p:spPr>
          <a:xfrm>
            <a:off x="2159189" y="3684951"/>
            <a:ext cx="7584141" cy="13447"/>
          </a:xfrm>
          <a:prstGeom prst="line">
            <a:avLst/>
          </a:prstGeom>
        </p:spPr>
        <p:style>
          <a:lnRef idx="1">
            <a:schemeClr val="accent1"/>
          </a:lnRef>
          <a:fillRef idx="0">
            <a:schemeClr val="accent1"/>
          </a:fillRef>
          <a:effectRef idx="0">
            <a:schemeClr val="accent1"/>
          </a:effectRef>
          <a:fontRef idx="minor">
            <a:schemeClr val="tx1"/>
          </a:fontRef>
        </p:style>
      </p:cxnSp>
      <p:sp>
        <p:nvSpPr>
          <p:cNvPr id="9" name="Subtitle 2"/>
          <p:cNvSpPr txBox="1">
            <a:spLocks/>
          </p:cNvSpPr>
          <p:nvPr/>
        </p:nvSpPr>
        <p:spPr>
          <a:xfrm>
            <a:off x="5951260" y="4255269"/>
            <a:ext cx="5355465" cy="150588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900" dirty="0"/>
              <a:t>Dr. </a:t>
            </a:r>
            <a:r>
              <a:rPr lang="en-US" sz="1900" dirty="0" err="1"/>
              <a:t>Jioanna</a:t>
            </a:r>
            <a:r>
              <a:rPr lang="en-US" sz="1900" dirty="0"/>
              <a:t> </a:t>
            </a:r>
            <a:r>
              <a:rPr lang="en-US" sz="1900" dirty="0" err="1"/>
              <a:t>Carjuzaa</a:t>
            </a:r>
            <a:endParaRPr lang="en-US" sz="1900" dirty="0"/>
          </a:p>
          <a:p>
            <a:r>
              <a:rPr lang="en-US" sz="1900" dirty="0"/>
              <a:t>Executive Director of the Center for Bilingual and Multicultural Education</a:t>
            </a:r>
          </a:p>
          <a:p>
            <a:r>
              <a:rPr lang="en-US" sz="1900" dirty="0"/>
              <a:t>Associate Professor</a:t>
            </a:r>
          </a:p>
          <a:p>
            <a:r>
              <a:rPr lang="en-US" sz="1900" dirty="0"/>
              <a:t>Montana State University</a:t>
            </a:r>
          </a:p>
        </p:txBody>
      </p:sp>
    </p:spTree>
    <p:extLst>
      <p:ext uri="{BB962C8B-B14F-4D97-AF65-F5344CB8AC3E}">
        <p14:creationId xmlns:p14="http://schemas.microsoft.com/office/powerpoint/2010/main" val="33277163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ILIP Types</a:t>
            </a:r>
          </a:p>
        </p:txBody>
      </p:sp>
      <p:sp>
        <p:nvSpPr>
          <p:cNvPr id="3" name="Content Placeholder 2"/>
          <p:cNvSpPr>
            <a:spLocks noGrp="1"/>
          </p:cNvSpPr>
          <p:nvPr>
            <p:ph idx="1"/>
          </p:nvPr>
        </p:nvSpPr>
        <p:spPr/>
        <p:txBody>
          <a:bodyPr>
            <a:normAutofit lnSpcReduction="10000"/>
          </a:bodyPr>
          <a:lstStyle/>
          <a:p>
            <a:r>
              <a:rPr lang="en-US" dirty="0"/>
              <a:t>Although many schools and communities are currently implementing, or are considering, Indigenous language immersion programs, they are approaching it in a various ways:</a:t>
            </a:r>
          </a:p>
          <a:p>
            <a:pPr lvl="1"/>
            <a:r>
              <a:rPr lang="en-US" dirty="0"/>
              <a:t>Total immersion</a:t>
            </a:r>
          </a:p>
          <a:p>
            <a:pPr lvl="1"/>
            <a:r>
              <a:rPr lang="en-US" dirty="0"/>
              <a:t>½ day immersion</a:t>
            </a:r>
          </a:p>
          <a:p>
            <a:pPr lvl="1"/>
            <a:r>
              <a:rPr lang="en-US" dirty="0"/>
              <a:t>Immersion classes</a:t>
            </a:r>
          </a:p>
          <a:p>
            <a:pPr lvl="1"/>
            <a:r>
              <a:rPr lang="en-US" dirty="0"/>
              <a:t>Immersion camps</a:t>
            </a:r>
          </a:p>
          <a:p>
            <a:pPr lvl="1"/>
            <a:r>
              <a:rPr lang="en-US" dirty="0"/>
              <a:t>Online immersion</a:t>
            </a:r>
          </a:p>
          <a:p>
            <a:pPr lvl="1"/>
            <a:r>
              <a:rPr lang="en-US" dirty="0"/>
              <a:t>Bi-lingual immersion</a:t>
            </a:r>
          </a:p>
          <a:p>
            <a:pPr lvl="1"/>
            <a:r>
              <a:rPr lang="en-US" dirty="0"/>
              <a:t>Etc.</a:t>
            </a:r>
          </a:p>
        </p:txBody>
      </p:sp>
    </p:spTree>
    <p:extLst>
      <p:ext uri="{BB962C8B-B14F-4D97-AF65-F5344CB8AC3E}">
        <p14:creationId xmlns:p14="http://schemas.microsoft.com/office/powerpoint/2010/main" val="2220070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0039" y="344557"/>
            <a:ext cx="10353761" cy="1326321"/>
          </a:xfrm>
        </p:spPr>
        <p:txBody>
          <a:bodyPr/>
          <a:lstStyle/>
          <a:p>
            <a:r>
              <a:rPr lang="en-US" dirty="0"/>
              <a:t>ILIP As Diverse as </a:t>
            </a:r>
            <a:br>
              <a:rPr lang="en-US" dirty="0"/>
            </a:br>
            <a:r>
              <a:rPr lang="en-US" dirty="0"/>
              <a:t>Indigenous Peoples Themselves</a:t>
            </a:r>
          </a:p>
        </p:txBody>
      </p:sp>
      <p:sp>
        <p:nvSpPr>
          <p:cNvPr id="3" name="Content Placeholder 2"/>
          <p:cNvSpPr>
            <a:spLocks noGrp="1"/>
          </p:cNvSpPr>
          <p:nvPr>
            <p:ph idx="1"/>
          </p:nvPr>
        </p:nvSpPr>
        <p:spPr>
          <a:xfrm>
            <a:off x="838200" y="1825625"/>
            <a:ext cx="4451252" cy="4351338"/>
          </a:xfrm>
        </p:spPr>
        <p:txBody>
          <a:bodyPr>
            <a:normAutofit/>
          </a:bodyPr>
          <a:lstStyle/>
          <a:p>
            <a:r>
              <a:rPr lang="en-US" dirty="0"/>
              <a:t>We should expect that given the great amount of diversity amongst Indigenous peoples that we will see a vast range of ILIPs as well.</a:t>
            </a:r>
          </a:p>
          <a:p>
            <a:r>
              <a:rPr lang="en-US" dirty="0"/>
              <a:t>There are almost 300 Indigenous languages in North America. </a:t>
            </a:r>
          </a:p>
          <a:p>
            <a:r>
              <a:rPr lang="en-US" dirty="0"/>
              <a:t>There are currently 567 federally recognized tribes in the US.</a:t>
            </a:r>
          </a:p>
          <a:p>
            <a:endParaRPr lang="en-US" dirty="0"/>
          </a:p>
        </p:txBody>
      </p:sp>
      <p:pic>
        <p:nvPicPr>
          <p:cNvPr id="1026" name="Picture 2" descr="http://www.oneofmanyfeathers.com/images/aicensus.gi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78593" y="1825625"/>
            <a:ext cx="5875207" cy="43665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02134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Culturally Based Education </a:t>
            </a:r>
          </a:p>
        </p:txBody>
      </p:sp>
      <p:sp>
        <p:nvSpPr>
          <p:cNvPr id="3" name="Content Placeholder 2"/>
          <p:cNvSpPr>
            <a:spLocks noGrp="1"/>
          </p:cNvSpPr>
          <p:nvPr>
            <p:ph idx="1"/>
          </p:nvPr>
        </p:nvSpPr>
        <p:spPr>
          <a:xfrm>
            <a:off x="838200" y="1825624"/>
            <a:ext cx="10515600" cy="4758055"/>
          </a:xfrm>
        </p:spPr>
        <p:txBody>
          <a:bodyPr>
            <a:normAutofit fontScale="92500" lnSpcReduction="20000"/>
          </a:bodyPr>
          <a:lstStyle/>
          <a:p>
            <a:r>
              <a:rPr lang="en-US" dirty="0" err="1"/>
              <a:t>Demmert</a:t>
            </a:r>
            <a:r>
              <a:rPr lang="en-US" dirty="0"/>
              <a:t> &amp; Towner’s </a:t>
            </a:r>
            <a:r>
              <a:rPr lang="en-US" dirty="0">
                <a:solidFill>
                  <a:srgbClr val="FFC000"/>
                </a:solidFill>
              </a:rPr>
              <a:t>six critical elements </a:t>
            </a:r>
            <a:r>
              <a:rPr lang="en-US" dirty="0"/>
              <a:t>of Culturally Based Education (CBE:</a:t>
            </a:r>
          </a:p>
          <a:p>
            <a:pPr lvl="1"/>
            <a:r>
              <a:rPr lang="en-US" dirty="0"/>
              <a:t>Recognition and </a:t>
            </a:r>
            <a:r>
              <a:rPr lang="en-US" dirty="0">
                <a:solidFill>
                  <a:srgbClr val="FFC000"/>
                </a:solidFill>
              </a:rPr>
              <a:t>use of Native American </a:t>
            </a:r>
            <a:r>
              <a:rPr lang="en-US" dirty="0"/>
              <a:t>(American Indian, Alaska Native, Native Hawaiian) </a:t>
            </a:r>
            <a:r>
              <a:rPr lang="en-US" dirty="0">
                <a:solidFill>
                  <a:srgbClr val="FFC000"/>
                </a:solidFill>
              </a:rPr>
              <a:t>languages </a:t>
            </a:r>
            <a:r>
              <a:rPr lang="en-US" dirty="0"/>
              <a:t>(either bilingually or as a first or second language)</a:t>
            </a:r>
          </a:p>
          <a:p>
            <a:pPr lvl="1"/>
            <a:r>
              <a:rPr lang="en-US" dirty="0">
                <a:solidFill>
                  <a:srgbClr val="FFC000"/>
                </a:solidFill>
              </a:rPr>
              <a:t>Pedagogy that stresses traditional cultural characteristics and adult-child interactions </a:t>
            </a:r>
            <a:r>
              <a:rPr lang="en-US" dirty="0"/>
              <a:t>as the starting place for education (mores that are currently practiced in the community and that may differ from community to community)</a:t>
            </a:r>
          </a:p>
          <a:p>
            <a:pPr lvl="1"/>
            <a:r>
              <a:rPr lang="en-US" dirty="0"/>
              <a:t>Pedagogy in which </a:t>
            </a:r>
            <a:r>
              <a:rPr lang="en-US" dirty="0">
                <a:solidFill>
                  <a:srgbClr val="FFC000"/>
                </a:solidFill>
              </a:rPr>
              <a:t>teaching strategies are congruent with the traditional culture, as well as with contemporary ways of knowing and learning</a:t>
            </a:r>
            <a:r>
              <a:rPr lang="en-US" dirty="0"/>
              <a:t> (opportunities to observe, opportunities to practice, and opportunities to demonstrate skills) </a:t>
            </a:r>
          </a:p>
          <a:p>
            <a:pPr lvl="1"/>
            <a:r>
              <a:rPr lang="en-US" dirty="0">
                <a:solidFill>
                  <a:srgbClr val="FFC000"/>
                </a:solidFill>
              </a:rPr>
              <a:t>Curriculum that is based on traditional culture and recognizes the importance of Native spirituality </a:t>
            </a:r>
            <a:r>
              <a:rPr lang="en-US" dirty="0"/>
              <a:t>while placing the education of young children in a contemporary context (e.g., use and understanding of the visual arts, legends, oral histories, and fundamental beliefs of the community)</a:t>
            </a:r>
          </a:p>
          <a:p>
            <a:pPr lvl="1"/>
            <a:r>
              <a:rPr lang="en-US" dirty="0">
                <a:solidFill>
                  <a:srgbClr val="FFC000"/>
                </a:solidFill>
              </a:rPr>
              <a:t>Strong Native community participation </a:t>
            </a:r>
            <a:r>
              <a:rPr lang="en-US" dirty="0"/>
              <a:t>(including parents, elders, and other community resources) in educating children and in the planning and operation of school activities</a:t>
            </a:r>
          </a:p>
          <a:p>
            <a:pPr lvl="1"/>
            <a:r>
              <a:rPr lang="en-US" dirty="0">
                <a:solidFill>
                  <a:srgbClr val="FFC000"/>
                </a:solidFill>
              </a:rPr>
              <a:t>Knowledge and use of the social and political mores of the community</a:t>
            </a:r>
          </a:p>
          <a:p>
            <a:pPr lvl="1"/>
            <a:endParaRPr lang="en-US" dirty="0"/>
          </a:p>
        </p:txBody>
      </p:sp>
    </p:spTree>
    <p:extLst>
      <p:ext uri="{BB962C8B-B14F-4D97-AF65-F5344CB8AC3E}">
        <p14:creationId xmlns:p14="http://schemas.microsoft.com/office/powerpoint/2010/main" val="3069767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Culture-Based </a:t>
            </a:r>
            <a:br>
              <a:rPr lang="en-US" dirty="0"/>
            </a:br>
            <a:r>
              <a:rPr lang="en-US" dirty="0"/>
              <a:t>Indigenous Language Use</a:t>
            </a:r>
          </a:p>
        </p:txBody>
      </p:sp>
      <p:sp>
        <p:nvSpPr>
          <p:cNvPr id="3" name="Content Placeholder 2"/>
          <p:cNvSpPr>
            <a:spLocks noGrp="1"/>
          </p:cNvSpPr>
          <p:nvPr>
            <p:ph idx="1"/>
          </p:nvPr>
        </p:nvSpPr>
        <p:spPr/>
        <p:txBody>
          <a:bodyPr/>
          <a:lstStyle/>
          <a:p>
            <a:r>
              <a:rPr lang="en-US" dirty="0"/>
              <a:t>Education Northwest (2014) recommends the following in regard to use of Indigenous languages in the classroom: </a:t>
            </a:r>
          </a:p>
          <a:p>
            <a:pPr lvl="1"/>
            <a:r>
              <a:rPr lang="en-US" dirty="0"/>
              <a:t>The Indigenous language is used as a primary language of instruction across the grades and the curriculum. </a:t>
            </a:r>
          </a:p>
          <a:p>
            <a:pPr lvl="1"/>
            <a:r>
              <a:rPr lang="en-US" dirty="0"/>
              <a:t>The program integrates a multilingual approach to learning in ways that promote the distinctive spiritual, cultural, and social mores of the community. </a:t>
            </a:r>
          </a:p>
          <a:p>
            <a:pPr lvl="1"/>
            <a:r>
              <a:rPr lang="en-US" dirty="0"/>
              <a:t>The language is used and reinforced in community social and cultural environments.</a:t>
            </a:r>
          </a:p>
        </p:txBody>
      </p:sp>
    </p:spTree>
    <p:extLst>
      <p:ext uri="{BB962C8B-B14F-4D97-AF65-F5344CB8AC3E}">
        <p14:creationId xmlns:p14="http://schemas.microsoft.com/office/powerpoint/2010/main" val="32148616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Whole Child, The Whole Curriculum, The Whole Community</a:t>
            </a:r>
          </a:p>
        </p:txBody>
      </p:sp>
      <p:sp>
        <p:nvSpPr>
          <p:cNvPr id="3" name="Content Placeholder 2"/>
          <p:cNvSpPr>
            <a:spLocks noGrp="1"/>
          </p:cNvSpPr>
          <p:nvPr>
            <p:ph idx="1"/>
          </p:nvPr>
        </p:nvSpPr>
        <p:spPr/>
        <p:txBody>
          <a:bodyPr>
            <a:normAutofit fontScale="92500" lnSpcReduction="10000"/>
          </a:bodyPr>
          <a:lstStyle/>
          <a:p>
            <a:endParaRPr lang="en-US" dirty="0"/>
          </a:p>
          <a:p>
            <a:r>
              <a:rPr lang="en-US" dirty="0"/>
              <a:t>According to McCarty (2014), ILIPs should be:</a:t>
            </a:r>
          </a:p>
          <a:p>
            <a:pPr lvl="1"/>
            <a:r>
              <a:rPr lang="en-US" dirty="0"/>
              <a:t>voluntary, and parents should participate often. </a:t>
            </a:r>
          </a:p>
          <a:p>
            <a:pPr lvl="1"/>
            <a:r>
              <a:rPr lang="en-US" dirty="0"/>
              <a:t>additive, building on students’ first-language abilities as a foundation.</a:t>
            </a:r>
          </a:p>
          <a:p>
            <a:pPr lvl="1"/>
            <a:r>
              <a:rPr lang="en-US" dirty="0"/>
              <a:t>full-day or most-of-the-day, complemented by after-school and summer programs. </a:t>
            </a:r>
          </a:p>
          <a:p>
            <a:pPr lvl="1"/>
            <a:r>
              <a:rPr lang="en-US" dirty="0"/>
              <a:t>systematic, incorporating Indigenous cultural content and culturally appropriate ways of teaching and learning. </a:t>
            </a:r>
          </a:p>
          <a:p>
            <a:pPr lvl="1"/>
            <a:r>
              <a:rPr lang="en-US" dirty="0"/>
              <a:t>engaging students in learning math, science, social studies, music, art, English, etc. </a:t>
            </a:r>
          </a:p>
          <a:p>
            <a:r>
              <a:rPr lang="en-US" dirty="0"/>
              <a:t>(http://indiancountrytodaymedianetwork.com/2014/09/01/teaching-whole-child-language-immersion-and-student-achievement-156685)</a:t>
            </a:r>
          </a:p>
        </p:txBody>
      </p:sp>
    </p:spTree>
    <p:extLst>
      <p:ext uri="{BB962C8B-B14F-4D97-AF65-F5344CB8AC3E}">
        <p14:creationId xmlns:p14="http://schemas.microsoft.com/office/powerpoint/2010/main" val="11615597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Language Interdependence Principle</a:t>
            </a:r>
          </a:p>
        </p:txBody>
      </p:sp>
      <p:sp>
        <p:nvSpPr>
          <p:cNvPr id="3" name="Content Placeholder 2"/>
          <p:cNvSpPr>
            <a:spLocks noGrp="1"/>
          </p:cNvSpPr>
          <p:nvPr>
            <p:ph idx="1"/>
          </p:nvPr>
        </p:nvSpPr>
        <p:spPr/>
        <p:txBody>
          <a:bodyPr>
            <a:normAutofit fontScale="92500" lnSpcReduction="10000"/>
          </a:bodyPr>
          <a:lstStyle/>
          <a:p>
            <a:r>
              <a:rPr lang="en-US" dirty="0"/>
              <a:t>“In a 2005 government-commissioned study of best practices in immersion schooling in New Zealand…found that Māori-medium programs in which 81 to 100 percent of instruction took place in Māori—called Level 1 programs—produced the strongest academic gains…[due to the] “language interdependence principle”: The stronger a child becomes in Māori, the more likely s/he is to be successful in English.”</a:t>
            </a:r>
          </a:p>
          <a:p>
            <a:r>
              <a:rPr lang="en-US" dirty="0"/>
              <a:t>“Immersion requires several years to demonstrate optimal results; students who participated in Level 1 immersion for 6 to 8 years reaped the greatest linguistic, cognitive, cultural, and academic benefits.”</a:t>
            </a:r>
          </a:p>
          <a:p>
            <a:r>
              <a:rPr lang="en-US" dirty="0"/>
              <a:t>(http://indiancountrytodaymedianetwork.com/2014/09/01/teaching-whole-child-language-immersion-and-student-achievement-156685)</a:t>
            </a:r>
          </a:p>
        </p:txBody>
      </p:sp>
    </p:spTree>
    <p:extLst>
      <p:ext uri="{BB962C8B-B14F-4D97-AF65-F5344CB8AC3E}">
        <p14:creationId xmlns:p14="http://schemas.microsoft.com/office/powerpoint/2010/main" val="7855428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CREDE Standards for Effective Pedagogy </a:t>
            </a:r>
            <a:br>
              <a:rPr lang="en-US" dirty="0"/>
            </a:br>
            <a:endParaRPr lang="en-US" dirty="0"/>
          </a:p>
        </p:txBody>
      </p:sp>
      <p:sp>
        <p:nvSpPr>
          <p:cNvPr id="3" name="Content Placeholder 2"/>
          <p:cNvSpPr>
            <a:spLocks noGrp="1"/>
          </p:cNvSpPr>
          <p:nvPr>
            <p:ph idx="1"/>
          </p:nvPr>
        </p:nvSpPr>
        <p:spPr/>
        <p:txBody>
          <a:bodyPr>
            <a:normAutofit/>
          </a:bodyPr>
          <a:lstStyle/>
          <a:p>
            <a:r>
              <a:rPr lang="en-US" dirty="0">
                <a:solidFill>
                  <a:srgbClr val="9EC544"/>
                </a:solidFill>
              </a:rPr>
              <a:t>Joint Productive Activity: </a:t>
            </a:r>
            <a:r>
              <a:rPr lang="en-US" dirty="0"/>
              <a:t>Teachers and Students Producing Together</a:t>
            </a:r>
          </a:p>
          <a:p>
            <a:r>
              <a:rPr lang="en-US" dirty="0">
                <a:solidFill>
                  <a:srgbClr val="9EC544"/>
                </a:solidFill>
              </a:rPr>
              <a:t>Language Development: </a:t>
            </a:r>
            <a:r>
              <a:rPr lang="en-US" dirty="0"/>
              <a:t>Developing Language and Literacy Across the Curriculum</a:t>
            </a:r>
          </a:p>
          <a:p>
            <a:r>
              <a:rPr lang="en-US" dirty="0">
                <a:solidFill>
                  <a:srgbClr val="9EC544"/>
                </a:solidFill>
              </a:rPr>
              <a:t>Contextualization: </a:t>
            </a:r>
            <a:r>
              <a:rPr lang="en-US" dirty="0"/>
              <a:t>Making Meaning: Connecting School to Students' Lives</a:t>
            </a:r>
          </a:p>
          <a:p>
            <a:r>
              <a:rPr lang="en-US" dirty="0">
                <a:solidFill>
                  <a:srgbClr val="9EC544"/>
                </a:solidFill>
              </a:rPr>
              <a:t>Challenging Activities:</a:t>
            </a:r>
            <a:r>
              <a:rPr lang="en-US" dirty="0"/>
              <a:t> Teaching Complex Thinking</a:t>
            </a:r>
          </a:p>
          <a:p>
            <a:r>
              <a:rPr lang="en-US" dirty="0">
                <a:solidFill>
                  <a:srgbClr val="9EC544"/>
                </a:solidFill>
              </a:rPr>
              <a:t>Instructional Conversation: </a:t>
            </a:r>
            <a:r>
              <a:rPr lang="en-US" dirty="0"/>
              <a:t>Teaching Through Conversation</a:t>
            </a:r>
          </a:p>
          <a:p>
            <a:r>
              <a:rPr lang="en-US" dirty="0"/>
              <a:t>(http://crede.berkeley.edu/research/crede/standards.html)</a:t>
            </a:r>
          </a:p>
        </p:txBody>
      </p:sp>
    </p:spTree>
    <p:extLst>
      <p:ext uri="{BB962C8B-B14F-4D97-AF65-F5344CB8AC3E}">
        <p14:creationId xmlns:p14="http://schemas.microsoft.com/office/powerpoint/2010/main" val="3980793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Bank’s Stages of Multicultural Curriculum Transformation</a:t>
            </a:r>
          </a:p>
        </p:txBody>
      </p:sp>
      <p:sp>
        <p:nvSpPr>
          <p:cNvPr id="3" name="Content Placeholder 2"/>
          <p:cNvSpPr>
            <a:spLocks noGrp="1"/>
          </p:cNvSpPr>
          <p:nvPr>
            <p:ph idx="1"/>
          </p:nvPr>
        </p:nvSpPr>
        <p:spPr>
          <a:xfrm>
            <a:off x="913795" y="2096063"/>
            <a:ext cx="10353762" cy="4384249"/>
          </a:xfrm>
        </p:spPr>
        <p:txBody>
          <a:bodyPr>
            <a:normAutofit fontScale="92500" lnSpcReduction="20000"/>
          </a:bodyPr>
          <a:lstStyle/>
          <a:p>
            <a:r>
              <a:rPr lang="en-US" dirty="0">
                <a:solidFill>
                  <a:srgbClr val="9EC544"/>
                </a:solidFill>
              </a:rPr>
              <a:t>0. Mainstream Approach: </a:t>
            </a:r>
            <a:r>
              <a:rPr lang="en-US" dirty="0"/>
              <a:t>The curriculum reflects only non-Indigenous cultures, or is biased against Indigenous cultures. </a:t>
            </a:r>
          </a:p>
          <a:p>
            <a:r>
              <a:rPr lang="en-US" dirty="0">
                <a:solidFill>
                  <a:srgbClr val="9EC544"/>
                </a:solidFill>
              </a:rPr>
              <a:t>1. Contributions Approach:  </a:t>
            </a:r>
            <a:r>
              <a:rPr lang="en-US" dirty="0"/>
              <a:t>The curriculum focuses on Indigenous heroes and holidays and discrete cultural elements, and the primary focus remains non-Indigenous.</a:t>
            </a:r>
          </a:p>
          <a:p>
            <a:r>
              <a:rPr lang="en-US" dirty="0">
                <a:solidFill>
                  <a:srgbClr val="9EC544"/>
                </a:solidFill>
              </a:rPr>
              <a:t>2. Additive Approach: </a:t>
            </a:r>
            <a:r>
              <a:rPr lang="en-US" dirty="0"/>
              <a:t>Indigenous content, concepts, themes, and perspective are included in the curriculum, but the primary focus remains non-Indigenous.</a:t>
            </a:r>
          </a:p>
          <a:p>
            <a:r>
              <a:rPr lang="en-US" dirty="0">
                <a:solidFill>
                  <a:srgbClr val="9EC544"/>
                </a:solidFill>
              </a:rPr>
              <a:t>3. Transformative Approach: </a:t>
            </a:r>
            <a:r>
              <a:rPr lang="en-US" dirty="0"/>
              <a:t>Structure of the curriculum is changed to facilitate student understanding of concepts, issues, events and themes from the perspectives of Indigenous cultural groups.</a:t>
            </a:r>
          </a:p>
          <a:p>
            <a:r>
              <a:rPr lang="en-US" dirty="0">
                <a:solidFill>
                  <a:srgbClr val="9EC544"/>
                </a:solidFill>
              </a:rPr>
              <a:t>4. Social Action Approach: </a:t>
            </a:r>
            <a:r>
              <a:rPr lang="en-US" dirty="0"/>
              <a:t>Students make decisions on important Indigenous social issues and take actions to help solve them.</a:t>
            </a:r>
          </a:p>
          <a:p>
            <a:r>
              <a:rPr lang="en-US" dirty="0"/>
              <a:t>(As adapted from: Gorski, 2012)</a:t>
            </a:r>
          </a:p>
        </p:txBody>
      </p:sp>
    </p:spTree>
    <p:extLst>
      <p:ext uri="{BB962C8B-B14F-4D97-AF65-F5344CB8AC3E}">
        <p14:creationId xmlns:p14="http://schemas.microsoft.com/office/powerpoint/2010/main" val="26972559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Student-Centered Teaching and Learning</a:t>
            </a:r>
          </a:p>
        </p:txBody>
      </p:sp>
      <p:sp>
        <p:nvSpPr>
          <p:cNvPr id="3" name="Content Placeholder 2"/>
          <p:cNvSpPr>
            <a:spLocks noGrp="1"/>
          </p:cNvSpPr>
          <p:nvPr>
            <p:ph idx="1"/>
          </p:nvPr>
        </p:nvSpPr>
        <p:spPr>
          <a:xfrm>
            <a:off x="913795" y="2096063"/>
            <a:ext cx="10353762" cy="4556527"/>
          </a:xfrm>
        </p:spPr>
        <p:txBody>
          <a:bodyPr>
            <a:normAutofit/>
          </a:bodyPr>
          <a:lstStyle/>
          <a:p>
            <a:r>
              <a:rPr lang="en-US" dirty="0"/>
              <a:t>Student-centered teaching and learning focuses on </a:t>
            </a:r>
            <a:r>
              <a:rPr lang="en-US" dirty="0">
                <a:solidFill>
                  <a:srgbClr val="FFFF00"/>
                </a:solidFill>
              </a:rPr>
              <a:t>(see Chapter 8): </a:t>
            </a:r>
          </a:p>
          <a:p>
            <a:pPr lvl="1">
              <a:lnSpc>
                <a:spcPct val="150000"/>
              </a:lnSpc>
            </a:pPr>
            <a:r>
              <a:rPr lang="en-US" dirty="0"/>
              <a:t>active learning, in which students solve problems, answer questions, formulate questions of their own, discuss, explain, debate, or brainstorm during class; </a:t>
            </a:r>
          </a:p>
          <a:p>
            <a:pPr lvl="1">
              <a:lnSpc>
                <a:spcPct val="150000"/>
              </a:lnSpc>
            </a:pPr>
            <a:r>
              <a:rPr lang="en-US" dirty="0"/>
              <a:t>cooperative learning, in which students work in teams on problems and projects under conditions that assure both positive interdependence and individual accountability; </a:t>
            </a:r>
          </a:p>
          <a:p>
            <a:pPr lvl="1">
              <a:lnSpc>
                <a:spcPct val="150000"/>
              </a:lnSpc>
            </a:pPr>
            <a:r>
              <a:rPr lang="en-US" dirty="0"/>
              <a:t>and inductive teaching and learning, in which students are first presented with challenges (questions or problems) and learn the course material in the context of addressing the challenges. </a:t>
            </a:r>
          </a:p>
          <a:p>
            <a:pPr lvl="1">
              <a:lnSpc>
                <a:spcPct val="150000"/>
              </a:lnSpc>
            </a:pPr>
            <a:r>
              <a:rPr lang="en-US" dirty="0"/>
              <a:t>(Felder, </a:t>
            </a:r>
            <a:r>
              <a:rPr lang="en-US" dirty="0" err="1"/>
              <a:t>nd</a:t>
            </a:r>
            <a:r>
              <a:rPr lang="en-US" dirty="0"/>
              <a:t>)</a:t>
            </a:r>
          </a:p>
        </p:txBody>
      </p:sp>
    </p:spTree>
    <p:extLst>
      <p:ext uri="{BB962C8B-B14F-4D97-AF65-F5344CB8AC3E}">
        <p14:creationId xmlns:p14="http://schemas.microsoft.com/office/powerpoint/2010/main" val="2925476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Evaluating </a:t>
            </a:r>
            <a:r>
              <a:rPr lang="en-US" sz="3200" dirty="0"/>
              <a:t>Indigenous Curriculum Materials </a:t>
            </a:r>
            <a:endParaRPr lang="en-US" dirty="0"/>
          </a:p>
        </p:txBody>
      </p:sp>
      <p:sp>
        <p:nvSpPr>
          <p:cNvPr id="3" name="Content Placeholder 2"/>
          <p:cNvSpPr>
            <a:spLocks noGrp="1"/>
          </p:cNvSpPr>
          <p:nvPr>
            <p:ph idx="1"/>
          </p:nvPr>
        </p:nvSpPr>
        <p:spPr/>
        <p:txBody>
          <a:bodyPr/>
          <a:lstStyle/>
          <a:p>
            <a:r>
              <a:rPr lang="en-US" dirty="0"/>
              <a:t>For a comprehensive guide check out:</a:t>
            </a:r>
          </a:p>
          <a:p>
            <a:pPr lvl="1"/>
            <a:r>
              <a:rPr lang="en-US" i="1" dirty="0">
                <a:solidFill>
                  <a:srgbClr val="FFFF00"/>
                </a:solidFill>
              </a:rPr>
              <a:t>Evaluating American Indian Materials and Resources for the Classroom</a:t>
            </a:r>
            <a:r>
              <a:rPr lang="en-US" dirty="0"/>
              <a:t>. Written by Dr. Murton </a:t>
            </a:r>
            <a:r>
              <a:rPr lang="en-US" dirty="0" err="1"/>
              <a:t>McClusky</a:t>
            </a:r>
            <a:r>
              <a:rPr lang="en-US" dirty="0"/>
              <a:t>. Revised by Laura Ferguson. Published by the Montana Office of Public Instruction, Indian Education Division. 1992/rev. 2015 </a:t>
            </a:r>
            <a:r>
              <a:rPr lang="en-US" dirty="0">
                <a:solidFill>
                  <a:srgbClr val="FFFF00"/>
                </a:solidFill>
              </a:rPr>
              <a:t>(this resource is available for free through OPI or download it at opi.mt.gov)</a:t>
            </a:r>
          </a:p>
        </p:txBody>
      </p:sp>
    </p:spTree>
    <p:extLst>
      <p:ext uri="{BB962C8B-B14F-4D97-AF65-F5344CB8AC3E}">
        <p14:creationId xmlns:p14="http://schemas.microsoft.com/office/powerpoint/2010/main" val="25687230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9120" y="242047"/>
            <a:ext cx="10353761" cy="1326321"/>
          </a:xfrm>
        </p:spPr>
        <p:txBody>
          <a:bodyPr/>
          <a:lstStyle/>
          <a:p>
            <a:r>
              <a:rPr lang="en-US" dirty="0"/>
              <a:t>About the Presenters</a:t>
            </a:r>
          </a:p>
        </p:txBody>
      </p:sp>
      <p:sp>
        <p:nvSpPr>
          <p:cNvPr id="3" name="Content Placeholder 2"/>
          <p:cNvSpPr>
            <a:spLocks noGrp="1"/>
          </p:cNvSpPr>
          <p:nvPr>
            <p:ph idx="1"/>
          </p:nvPr>
        </p:nvSpPr>
        <p:spPr>
          <a:xfrm>
            <a:off x="165563" y="1717214"/>
            <a:ext cx="3320552" cy="4703964"/>
          </a:xfrm>
        </p:spPr>
        <p:txBody>
          <a:bodyPr>
            <a:normAutofit fontScale="70000" lnSpcReduction="20000"/>
          </a:bodyPr>
          <a:lstStyle/>
          <a:p>
            <a:pPr marL="0" indent="0">
              <a:buNone/>
            </a:pPr>
            <a:r>
              <a:rPr lang="en-US" sz="3100" dirty="0"/>
              <a:t>Dr. Martin Reinhardt </a:t>
            </a:r>
          </a:p>
          <a:p>
            <a:pPr marL="0" indent="0">
              <a:buNone/>
            </a:pPr>
            <a:r>
              <a:rPr lang="en-US" sz="2600" dirty="0"/>
              <a:t>Marty is an Anishinaabe Ojibway citizen of the Sault Ste. Marie Tribe of Chippewa Indians from Michigan. He has a Ph.D. in Educational Leadership from the Pennsylvania State University, where his doctoral research focused on Indian education and the law with a special focus on treaty educational provisions. His current research focuses on revitalization of traditional Indian education systems. </a:t>
            </a:r>
          </a:p>
        </p:txBody>
      </p:sp>
      <p:pic>
        <p:nvPicPr>
          <p:cNvPr id="1026" name="Picture 2" descr="Jioanna Carjuza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1032"/>
          <a:stretch/>
        </p:blipFill>
        <p:spPr bwMode="auto">
          <a:xfrm>
            <a:off x="9613150" y="2849882"/>
            <a:ext cx="2358491" cy="199111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89085" y="2773275"/>
            <a:ext cx="1680796" cy="2144331"/>
          </a:xfrm>
          <a:prstGeom prst="rect">
            <a:avLst/>
          </a:prstGeom>
        </p:spPr>
      </p:pic>
      <p:sp>
        <p:nvSpPr>
          <p:cNvPr id="8" name="Content Placeholder 2"/>
          <p:cNvSpPr txBox="1">
            <a:spLocks/>
          </p:cNvSpPr>
          <p:nvPr/>
        </p:nvSpPr>
        <p:spPr>
          <a:xfrm>
            <a:off x="5686055" y="1825624"/>
            <a:ext cx="3885707" cy="4935783"/>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8800" dirty="0"/>
              <a:t>Dr. </a:t>
            </a:r>
            <a:r>
              <a:rPr lang="en-US" sz="8800" dirty="0" err="1"/>
              <a:t>Jioanna</a:t>
            </a:r>
            <a:r>
              <a:rPr lang="en-US" sz="8800" dirty="0"/>
              <a:t> </a:t>
            </a:r>
            <a:r>
              <a:rPr lang="en-US" sz="8800" dirty="0" err="1"/>
              <a:t>Carjuzaa</a:t>
            </a:r>
            <a:endParaRPr lang="en-US" sz="8800" dirty="0"/>
          </a:p>
          <a:p>
            <a:pPr marL="0" indent="0">
              <a:lnSpc>
                <a:spcPct val="120000"/>
              </a:lnSpc>
              <a:buNone/>
            </a:pPr>
            <a:r>
              <a:rPr lang="en-US" sz="6000" dirty="0" err="1"/>
              <a:t>Jioanna</a:t>
            </a:r>
            <a:r>
              <a:rPr lang="en-US" sz="6000" dirty="0"/>
              <a:t> holds a Ph.D. in Multicultural, Social and Bilingual Foundations of Education from the University of Colorado-Boulder. At MSU she serves as the Executive Director of the Center for Bilingual and Multicultural Education. She is grateful to serve as the facilitator for IEFA professional development opportunities, as the co-advisor to American Indian Council, and as the faculty advisor for </a:t>
            </a:r>
            <a:r>
              <a:rPr lang="en-US" sz="6000" dirty="0" err="1"/>
              <a:t>Wanji</a:t>
            </a:r>
            <a:r>
              <a:rPr lang="en-US" sz="6000" dirty="0"/>
              <a:t> </a:t>
            </a:r>
            <a:r>
              <a:rPr lang="en-US" sz="6000" dirty="0" err="1"/>
              <a:t>Oyate</a:t>
            </a:r>
            <a:r>
              <a:rPr lang="en-US" sz="6000" dirty="0"/>
              <a:t> Education Cohort for Native students pursuing teaching careers. She is lead-author of </a:t>
            </a:r>
            <a:r>
              <a:rPr lang="en-US" sz="6000" i="1" dirty="0"/>
              <a:t>Teaching in the Middle and Secondary Schools</a:t>
            </a:r>
            <a:r>
              <a:rPr lang="en-US" sz="6000" dirty="0"/>
              <a:t>, Pearson's leading methodology textbook which is now in its 11th edition. She was the recipient of the 2013 G. </a:t>
            </a:r>
            <a:r>
              <a:rPr lang="en-US" sz="6000" dirty="0" err="1"/>
              <a:t>Pritchy</a:t>
            </a:r>
            <a:r>
              <a:rPr lang="en-US" sz="6000" dirty="0"/>
              <a:t> Smith Multicultural Educator of the Year Award. </a:t>
            </a:r>
          </a:p>
        </p:txBody>
      </p:sp>
    </p:spTree>
    <p:extLst>
      <p:ext uri="{BB962C8B-B14F-4D97-AF65-F5344CB8AC3E}">
        <p14:creationId xmlns:p14="http://schemas.microsoft.com/office/powerpoint/2010/main" val="935296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a:t>Indigenous Curriculum Materials Checklist:</a:t>
            </a:r>
            <a:br>
              <a:rPr lang="en-US" sz="3600" dirty="0"/>
            </a:br>
            <a:r>
              <a:rPr lang="en-US" sz="3600" dirty="0"/>
              <a:t>Labels and Identity Construction</a:t>
            </a:r>
          </a:p>
        </p:txBody>
      </p:sp>
      <p:sp>
        <p:nvSpPr>
          <p:cNvPr id="3" name="Content Placeholder 2"/>
          <p:cNvSpPr>
            <a:spLocks noGrp="1"/>
          </p:cNvSpPr>
          <p:nvPr>
            <p:ph idx="1"/>
          </p:nvPr>
        </p:nvSpPr>
        <p:spPr>
          <a:xfrm>
            <a:off x="913795" y="2665907"/>
            <a:ext cx="10353762" cy="3695136"/>
          </a:xfrm>
        </p:spPr>
        <p:txBody>
          <a:bodyPr>
            <a:normAutofit/>
          </a:bodyPr>
          <a:lstStyle/>
          <a:p>
            <a:r>
              <a:rPr lang="en-US" dirty="0"/>
              <a:t>Labels are used appropriately and identities are used as constructed by Indigenous peoples themselves. </a:t>
            </a:r>
          </a:p>
          <a:p>
            <a:r>
              <a:rPr lang="en-US" dirty="0"/>
              <a:t>Example: Indian versus Anishinaabe</a:t>
            </a:r>
          </a:p>
          <a:p>
            <a:endParaRPr lang="en-US" dirty="0"/>
          </a:p>
          <a:p>
            <a:endParaRPr lang="en-US" dirty="0"/>
          </a:p>
        </p:txBody>
      </p:sp>
    </p:spTree>
    <p:extLst>
      <p:ext uri="{BB962C8B-B14F-4D97-AF65-F5344CB8AC3E}">
        <p14:creationId xmlns:p14="http://schemas.microsoft.com/office/powerpoint/2010/main" val="21406564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Indigenous Curriculum Materials Checklist: Cultural and Linguistic Accuracy </a:t>
            </a:r>
          </a:p>
        </p:txBody>
      </p:sp>
      <p:sp>
        <p:nvSpPr>
          <p:cNvPr id="3" name="Content Placeholder 2"/>
          <p:cNvSpPr>
            <a:spLocks noGrp="1"/>
          </p:cNvSpPr>
          <p:nvPr>
            <p:ph idx="1"/>
          </p:nvPr>
        </p:nvSpPr>
        <p:spPr>
          <a:xfrm>
            <a:off x="913795" y="2692412"/>
            <a:ext cx="10353762" cy="3695136"/>
          </a:xfrm>
        </p:spPr>
        <p:txBody>
          <a:bodyPr>
            <a:normAutofit/>
          </a:bodyPr>
          <a:lstStyle/>
          <a:p>
            <a:r>
              <a:rPr lang="en-US" dirty="0"/>
              <a:t>Cultural and linguistic references are accurate and have been authenticated by the appropriate tribal groups. </a:t>
            </a:r>
          </a:p>
          <a:p>
            <a:r>
              <a:rPr lang="en-US" dirty="0"/>
              <a:t>Example: </a:t>
            </a:r>
            <a:r>
              <a:rPr lang="en-US" dirty="0" err="1"/>
              <a:t>Nimaama</a:t>
            </a:r>
            <a:r>
              <a:rPr lang="en-US" dirty="0"/>
              <a:t> and </a:t>
            </a:r>
            <a:r>
              <a:rPr lang="en-US" dirty="0" err="1"/>
              <a:t>Nipaapa</a:t>
            </a:r>
            <a:r>
              <a:rPr lang="en-US" dirty="0"/>
              <a:t> versus </a:t>
            </a:r>
            <a:r>
              <a:rPr lang="en-US" dirty="0" err="1"/>
              <a:t>Ngashe</a:t>
            </a:r>
            <a:r>
              <a:rPr lang="en-US" dirty="0"/>
              <a:t> </a:t>
            </a:r>
            <a:r>
              <a:rPr lang="en-US" dirty="0" err="1"/>
              <a:t>miinwaa</a:t>
            </a:r>
            <a:r>
              <a:rPr lang="en-US" dirty="0"/>
              <a:t> Nos</a:t>
            </a:r>
          </a:p>
          <a:p>
            <a:endParaRPr lang="en-US" dirty="0"/>
          </a:p>
        </p:txBody>
      </p:sp>
    </p:spTree>
    <p:extLst>
      <p:ext uri="{BB962C8B-B14F-4D97-AF65-F5344CB8AC3E}">
        <p14:creationId xmlns:p14="http://schemas.microsoft.com/office/powerpoint/2010/main" val="7163331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Indigenous Curriculum Materials Checklist: Historical Accuracy</a:t>
            </a:r>
          </a:p>
        </p:txBody>
      </p:sp>
      <p:sp>
        <p:nvSpPr>
          <p:cNvPr id="3" name="Content Placeholder 2"/>
          <p:cNvSpPr>
            <a:spLocks noGrp="1"/>
          </p:cNvSpPr>
          <p:nvPr>
            <p:ph idx="1"/>
          </p:nvPr>
        </p:nvSpPr>
        <p:spPr>
          <a:xfrm>
            <a:off x="913794" y="2533385"/>
            <a:ext cx="10353762" cy="3695136"/>
          </a:xfrm>
        </p:spPr>
        <p:txBody>
          <a:bodyPr/>
          <a:lstStyle/>
          <a:p>
            <a:r>
              <a:rPr lang="en-US" dirty="0"/>
              <a:t>Historical references are accurate to the time period and have been authenticated by more than one source. </a:t>
            </a:r>
          </a:p>
          <a:p>
            <a:r>
              <a:rPr lang="en-US" dirty="0"/>
              <a:t>Example: No tomatoes present in the Great Lakes Region prior to 1600.</a:t>
            </a:r>
          </a:p>
          <a:p>
            <a:endParaRPr lang="en-US" dirty="0"/>
          </a:p>
        </p:txBody>
      </p:sp>
    </p:spTree>
    <p:extLst>
      <p:ext uri="{BB962C8B-B14F-4D97-AF65-F5344CB8AC3E}">
        <p14:creationId xmlns:p14="http://schemas.microsoft.com/office/powerpoint/2010/main" val="18171157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Legality and Authority</a:t>
            </a:r>
          </a:p>
        </p:txBody>
      </p:sp>
      <p:sp>
        <p:nvSpPr>
          <p:cNvPr id="3" name="Content Placeholder 2"/>
          <p:cNvSpPr>
            <a:spLocks noGrp="1"/>
          </p:cNvSpPr>
          <p:nvPr>
            <p:ph idx="1"/>
          </p:nvPr>
        </p:nvSpPr>
        <p:spPr/>
        <p:txBody>
          <a:bodyPr/>
          <a:lstStyle/>
          <a:p>
            <a:r>
              <a:rPr lang="en-US" dirty="0"/>
              <a:t>Authorship and illustrator credentials clearly indicate if the materials were created by an American Indian in accordance with PL 101-164 of 1990 the Indian Arts and Crafts Act, and if this work was completed for, or on behalf of, an Indian tribe or other entity. </a:t>
            </a:r>
          </a:p>
          <a:p>
            <a:endParaRPr lang="en-US" dirty="0"/>
          </a:p>
          <a:p>
            <a:pPr>
              <a:lnSpc>
                <a:spcPct val="100000"/>
              </a:lnSpc>
            </a:pPr>
            <a:r>
              <a:rPr lang="en-US" dirty="0"/>
              <a:t>Example: Dr. Martin Reinhardt is a citizen of the Sault Ste. Marie Tribe of Chippewa Indians and developed this power point presentation for Montana State University and the Region VIII Equity Assistance Center. </a:t>
            </a:r>
          </a:p>
          <a:p>
            <a:endParaRPr lang="en-US" dirty="0"/>
          </a:p>
        </p:txBody>
      </p:sp>
    </p:spTree>
    <p:extLst>
      <p:ext uri="{BB962C8B-B14F-4D97-AF65-F5344CB8AC3E}">
        <p14:creationId xmlns:p14="http://schemas.microsoft.com/office/powerpoint/2010/main" val="8799327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Indigenous Curriculum Materials Checklist: Sources and Credibility</a:t>
            </a:r>
          </a:p>
        </p:txBody>
      </p:sp>
      <p:sp>
        <p:nvSpPr>
          <p:cNvPr id="3" name="Content Placeholder 2"/>
          <p:cNvSpPr>
            <a:spLocks noGrp="1"/>
          </p:cNvSpPr>
          <p:nvPr>
            <p:ph idx="1"/>
          </p:nvPr>
        </p:nvSpPr>
        <p:spPr/>
        <p:txBody>
          <a:bodyPr/>
          <a:lstStyle/>
          <a:p>
            <a:r>
              <a:rPr lang="en-US" dirty="0"/>
              <a:t>All sources of information are clearly indicated and have been cited or recommended by other trustworthy sources. The content has not been misappropriated, or bastardized. </a:t>
            </a:r>
          </a:p>
          <a:p>
            <a:endParaRPr lang="en-US" dirty="0"/>
          </a:p>
          <a:p>
            <a:r>
              <a:rPr lang="en-US" dirty="0"/>
              <a:t>Example: Slapin, B. &amp; Seale, D. (2006). Through Indian eyes: The Native experience in books for children. Berkley: </a:t>
            </a:r>
            <a:r>
              <a:rPr lang="en-US" dirty="0" err="1"/>
              <a:t>Oyate</a:t>
            </a:r>
            <a:r>
              <a:rPr lang="en-US" dirty="0"/>
              <a:t>.</a:t>
            </a:r>
          </a:p>
          <a:p>
            <a:endParaRPr lang="en-US" dirty="0"/>
          </a:p>
        </p:txBody>
      </p:sp>
    </p:spTree>
    <p:extLst>
      <p:ext uri="{BB962C8B-B14F-4D97-AF65-F5344CB8AC3E}">
        <p14:creationId xmlns:p14="http://schemas.microsoft.com/office/powerpoint/2010/main" val="11500670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Indigenous Curriculum Materials Checklist: Generalizations and Specificity</a:t>
            </a:r>
          </a:p>
        </p:txBody>
      </p:sp>
      <p:sp>
        <p:nvSpPr>
          <p:cNvPr id="3" name="Content Placeholder 2"/>
          <p:cNvSpPr>
            <a:spLocks noGrp="1"/>
          </p:cNvSpPr>
          <p:nvPr>
            <p:ph idx="1"/>
          </p:nvPr>
        </p:nvSpPr>
        <p:spPr>
          <a:xfrm>
            <a:off x="913794" y="2824933"/>
            <a:ext cx="10353762" cy="3695136"/>
          </a:xfrm>
        </p:spPr>
        <p:txBody>
          <a:bodyPr/>
          <a:lstStyle/>
          <a:p>
            <a:r>
              <a:rPr lang="en-US" dirty="0"/>
              <a:t>Tribes are not clumped together. If they are grouped with other tribes, it is done so appropriately based on shared concerns or backgrounds.</a:t>
            </a:r>
          </a:p>
          <a:p>
            <a:endParaRPr lang="en-US" dirty="0"/>
          </a:p>
          <a:p>
            <a:r>
              <a:rPr lang="en-US" dirty="0"/>
              <a:t>Example: There are currently 567 federally recognized tribes in the US.  </a:t>
            </a:r>
          </a:p>
          <a:p>
            <a:endParaRPr lang="en-US" dirty="0"/>
          </a:p>
        </p:txBody>
      </p:sp>
    </p:spTree>
    <p:extLst>
      <p:ext uri="{BB962C8B-B14F-4D97-AF65-F5344CB8AC3E}">
        <p14:creationId xmlns:p14="http://schemas.microsoft.com/office/powerpoint/2010/main" val="39277132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Indigenous Curriculum Materials Checklist: Invisibility, Tokenization, Fragmentation, and Isolation</a:t>
            </a:r>
          </a:p>
        </p:txBody>
      </p:sp>
      <p:sp>
        <p:nvSpPr>
          <p:cNvPr id="3" name="Content Placeholder 2"/>
          <p:cNvSpPr>
            <a:spLocks noGrp="1"/>
          </p:cNvSpPr>
          <p:nvPr>
            <p:ph idx="1"/>
          </p:nvPr>
        </p:nvSpPr>
        <p:spPr>
          <a:xfrm>
            <a:off x="913794" y="2612899"/>
            <a:ext cx="10353762" cy="3695136"/>
          </a:xfrm>
        </p:spPr>
        <p:txBody>
          <a:bodyPr/>
          <a:lstStyle/>
          <a:p>
            <a:r>
              <a:rPr lang="en-US" dirty="0"/>
              <a:t>Concepts, tribes, and people are included in a robust manner when appropriate, not tokenized, fragmented, or isolated within the materials.</a:t>
            </a:r>
          </a:p>
          <a:p>
            <a:endParaRPr lang="en-US" dirty="0"/>
          </a:p>
          <a:p>
            <a:r>
              <a:rPr lang="en-US" dirty="0"/>
              <a:t>Example: A curricular unit on mining includes mention of “the earliest miners were American Indian”, but says nothing about the type of mining, the impact of low intensity and high intensity mining on their lands, and current Indian perspectives on mining. </a:t>
            </a:r>
          </a:p>
        </p:txBody>
      </p:sp>
    </p:spTree>
    <p:extLst>
      <p:ext uri="{BB962C8B-B14F-4D97-AF65-F5344CB8AC3E}">
        <p14:creationId xmlns:p14="http://schemas.microsoft.com/office/powerpoint/2010/main" val="2506167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Indigenous Curriculum Materials Checklist: Stereotypes</a:t>
            </a:r>
          </a:p>
        </p:txBody>
      </p:sp>
      <p:sp>
        <p:nvSpPr>
          <p:cNvPr id="3" name="Content Placeholder 2"/>
          <p:cNvSpPr>
            <a:spLocks noGrp="1"/>
          </p:cNvSpPr>
          <p:nvPr>
            <p:ph idx="1"/>
          </p:nvPr>
        </p:nvSpPr>
        <p:spPr>
          <a:xfrm>
            <a:off x="913795" y="2692411"/>
            <a:ext cx="10353762" cy="3695136"/>
          </a:xfrm>
        </p:spPr>
        <p:txBody>
          <a:bodyPr/>
          <a:lstStyle/>
          <a:p>
            <a:r>
              <a:rPr lang="en-US" dirty="0"/>
              <a:t>Can be positive, or negative, and both can be damaging to self-image and relationships.</a:t>
            </a:r>
          </a:p>
          <a:p>
            <a:endParaRPr lang="en-US" dirty="0"/>
          </a:p>
          <a:p>
            <a:r>
              <a:rPr lang="en-US" dirty="0"/>
              <a:t>Examples: The crying Indian or the casino Indian.</a:t>
            </a:r>
          </a:p>
          <a:p>
            <a:endParaRPr lang="en-US" dirty="0"/>
          </a:p>
        </p:txBody>
      </p:sp>
    </p:spTree>
    <p:extLst>
      <p:ext uri="{BB962C8B-B14F-4D97-AF65-F5344CB8AC3E}">
        <p14:creationId xmlns:p14="http://schemas.microsoft.com/office/powerpoint/2010/main" val="33238252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Indigenous Curriculum Materials Checklist: Perspectives</a:t>
            </a:r>
          </a:p>
        </p:txBody>
      </p:sp>
      <p:sp>
        <p:nvSpPr>
          <p:cNvPr id="3" name="Content Placeholder 2"/>
          <p:cNvSpPr>
            <a:spLocks noGrp="1"/>
          </p:cNvSpPr>
          <p:nvPr>
            <p:ph idx="1"/>
          </p:nvPr>
        </p:nvSpPr>
        <p:spPr>
          <a:xfrm>
            <a:off x="913795" y="2665907"/>
            <a:ext cx="10353762" cy="3695136"/>
          </a:xfrm>
        </p:spPr>
        <p:txBody>
          <a:bodyPr/>
          <a:lstStyle/>
          <a:p>
            <a:r>
              <a:rPr lang="en-US" dirty="0"/>
              <a:t>Indian perspectives are included and may be shown in contrast to non-Indian perspectives.</a:t>
            </a:r>
          </a:p>
          <a:p>
            <a:endParaRPr lang="en-US" dirty="0"/>
          </a:p>
          <a:p>
            <a:r>
              <a:rPr lang="en-US" dirty="0"/>
              <a:t>Example: US Independence Day</a:t>
            </a:r>
          </a:p>
          <a:p>
            <a:endParaRPr lang="en-US" dirty="0"/>
          </a:p>
        </p:txBody>
      </p:sp>
    </p:spTree>
    <p:extLst>
      <p:ext uri="{BB962C8B-B14F-4D97-AF65-F5344CB8AC3E}">
        <p14:creationId xmlns:p14="http://schemas.microsoft.com/office/powerpoint/2010/main" val="21088065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Indigenous Curriculum Materials Checklist: Unreality</a:t>
            </a:r>
          </a:p>
        </p:txBody>
      </p:sp>
      <p:sp>
        <p:nvSpPr>
          <p:cNvPr id="3" name="Content Placeholder 2"/>
          <p:cNvSpPr>
            <a:spLocks noGrp="1"/>
          </p:cNvSpPr>
          <p:nvPr>
            <p:ph idx="1"/>
          </p:nvPr>
        </p:nvSpPr>
        <p:spPr>
          <a:xfrm>
            <a:off x="913794" y="2559890"/>
            <a:ext cx="10353762" cy="3695136"/>
          </a:xfrm>
        </p:spPr>
        <p:txBody>
          <a:bodyPr/>
          <a:lstStyle/>
          <a:p>
            <a:r>
              <a:rPr lang="en-US" dirty="0"/>
              <a:t>Negative concepts are not glossed over or excluded.</a:t>
            </a:r>
          </a:p>
          <a:p>
            <a:endParaRPr lang="en-US" dirty="0"/>
          </a:p>
          <a:p>
            <a:r>
              <a:rPr lang="en-US" dirty="0"/>
              <a:t>Example: Thanksgiving Day stories.</a:t>
            </a:r>
          </a:p>
          <a:p>
            <a:endParaRPr lang="en-US" dirty="0"/>
          </a:p>
        </p:txBody>
      </p:sp>
    </p:spTree>
    <p:extLst>
      <p:ext uri="{BB962C8B-B14F-4D97-AF65-F5344CB8AC3E}">
        <p14:creationId xmlns:p14="http://schemas.microsoft.com/office/powerpoint/2010/main" val="25133057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Very Important Question</a:t>
            </a:r>
          </a:p>
        </p:txBody>
      </p:sp>
      <p:sp>
        <p:nvSpPr>
          <p:cNvPr id="3" name="Content Placeholder 2"/>
          <p:cNvSpPr>
            <a:spLocks noGrp="1"/>
          </p:cNvSpPr>
          <p:nvPr>
            <p:ph idx="1"/>
          </p:nvPr>
        </p:nvSpPr>
        <p:spPr>
          <a:xfrm>
            <a:off x="913795" y="2096063"/>
            <a:ext cx="10353762" cy="4394383"/>
          </a:xfrm>
        </p:spPr>
        <p:txBody>
          <a:bodyPr>
            <a:normAutofit/>
          </a:bodyPr>
          <a:lstStyle/>
          <a:p>
            <a:r>
              <a:rPr lang="en-US" dirty="0"/>
              <a:t>In 2012, the Windwalker Corporation and the Center for Applied Linguistics conducted a review of literature on the current status and effectiveness of Indigenous language immersion programs. </a:t>
            </a:r>
          </a:p>
          <a:p>
            <a:endParaRPr lang="en-US" dirty="0"/>
          </a:p>
          <a:p>
            <a:r>
              <a:rPr lang="en-US" dirty="0"/>
              <a:t>They were hoping that their findings would help provide an answer to a very important question that we will be addressing in this webinar today.</a:t>
            </a:r>
          </a:p>
          <a:p>
            <a:pPr marL="0" indent="0">
              <a:buNone/>
            </a:pPr>
            <a:endParaRPr lang="en-US" dirty="0"/>
          </a:p>
          <a:p>
            <a:pPr marL="457200" lvl="1" indent="0" algn="ctr">
              <a:buNone/>
            </a:pPr>
            <a:r>
              <a:rPr lang="en-US" sz="2000" b="1" dirty="0">
                <a:solidFill>
                  <a:srgbClr val="FFFF00"/>
                </a:solidFill>
              </a:rPr>
              <a:t>How should Indigenous languages be introduced or maintained in schools? </a:t>
            </a:r>
          </a:p>
          <a:p>
            <a:endParaRPr lang="en-US" dirty="0"/>
          </a:p>
        </p:txBody>
      </p:sp>
    </p:spTree>
    <p:extLst>
      <p:ext uri="{BB962C8B-B14F-4D97-AF65-F5344CB8AC3E}">
        <p14:creationId xmlns:p14="http://schemas.microsoft.com/office/powerpoint/2010/main" val="24801654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Indigenous Curriculum Materials Checklist: </a:t>
            </a:r>
            <a:br>
              <a:rPr lang="en-US" dirty="0"/>
            </a:br>
            <a:r>
              <a:rPr lang="en-US" dirty="0"/>
              <a:t>Friendly Wording</a:t>
            </a:r>
          </a:p>
        </p:txBody>
      </p:sp>
      <p:sp>
        <p:nvSpPr>
          <p:cNvPr id="3" name="Content Placeholder 2"/>
          <p:cNvSpPr>
            <a:spLocks noGrp="1"/>
          </p:cNvSpPr>
          <p:nvPr>
            <p:ph idx="1"/>
          </p:nvPr>
        </p:nvSpPr>
        <p:spPr>
          <a:xfrm>
            <a:off x="913795" y="2626151"/>
            <a:ext cx="10353762" cy="3695136"/>
          </a:xfrm>
        </p:spPr>
        <p:txBody>
          <a:bodyPr/>
          <a:lstStyle/>
          <a:p>
            <a:r>
              <a:rPr lang="en-US" dirty="0"/>
              <a:t>Anti-Indian biased/loaded words are not used.</a:t>
            </a:r>
          </a:p>
          <a:p>
            <a:endParaRPr lang="en-US" dirty="0"/>
          </a:p>
          <a:p>
            <a:r>
              <a:rPr lang="en-US" dirty="0"/>
              <a:t>Examples: Discovered, earliest settlers, unexplored, etc.</a:t>
            </a:r>
          </a:p>
          <a:p>
            <a:endParaRPr lang="en-US" dirty="0"/>
          </a:p>
        </p:txBody>
      </p:sp>
    </p:spTree>
    <p:extLst>
      <p:ext uri="{BB962C8B-B14F-4D97-AF65-F5344CB8AC3E}">
        <p14:creationId xmlns:p14="http://schemas.microsoft.com/office/powerpoint/2010/main" val="20700094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Indigenous Interdisciplinary Thematic Unit</a:t>
            </a:r>
          </a:p>
        </p:txBody>
      </p:sp>
      <p:sp>
        <p:nvSpPr>
          <p:cNvPr id="3" name="Content Placeholder 2"/>
          <p:cNvSpPr>
            <a:spLocks noGrp="1"/>
          </p:cNvSpPr>
          <p:nvPr>
            <p:ph idx="1"/>
          </p:nvPr>
        </p:nvSpPr>
        <p:spPr/>
        <p:txBody>
          <a:bodyPr/>
          <a:lstStyle/>
          <a:p>
            <a:r>
              <a:rPr lang="en-US" dirty="0"/>
              <a:t>Indigenous Interdisciplinary Thematic Unit (IITU) </a:t>
            </a:r>
            <a:r>
              <a:rPr lang="en-US" dirty="0">
                <a:solidFill>
                  <a:srgbClr val="FFFF00"/>
                </a:solidFill>
              </a:rPr>
              <a:t>(pages 176-179)</a:t>
            </a:r>
          </a:p>
          <a:p>
            <a:pPr lvl="1"/>
            <a:r>
              <a:rPr lang="en-US" dirty="0"/>
              <a:t>Indigenous Interdisciplinary Thematic Units provide students with an opportunity to study an Indigenous culturally based theme that crosses the boundaries of two or more academic disciplines, while connecting the classroom with tribal communities and families.</a:t>
            </a:r>
          </a:p>
          <a:p>
            <a:endParaRPr lang="en-US" dirty="0"/>
          </a:p>
        </p:txBody>
      </p:sp>
    </p:spTree>
    <p:extLst>
      <p:ext uri="{BB962C8B-B14F-4D97-AF65-F5344CB8AC3E}">
        <p14:creationId xmlns:p14="http://schemas.microsoft.com/office/powerpoint/2010/main" val="2473004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Standards Alignment</a:t>
            </a:r>
          </a:p>
        </p:txBody>
      </p:sp>
      <p:sp>
        <p:nvSpPr>
          <p:cNvPr id="3" name="Content Placeholder 2"/>
          <p:cNvSpPr>
            <a:spLocks noGrp="1"/>
          </p:cNvSpPr>
          <p:nvPr>
            <p:ph idx="1"/>
          </p:nvPr>
        </p:nvSpPr>
        <p:spPr>
          <a:xfrm>
            <a:off x="913795" y="1669774"/>
            <a:ext cx="10353762" cy="4863548"/>
          </a:xfrm>
        </p:spPr>
        <p:txBody>
          <a:bodyPr>
            <a:normAutofit/>
          </a:bodyPr>
          <a:lstStyle/>
          <a:p>
            <a:r>
              <a:rPr lang="en-US" dirty="0"/>
              <a:t>Tribal Standards: All tribes have the sovereign authority to create and implement their own standards. Many tribes have not yet articulated such standards, but may be in the process of developing them.</a:t>
            </a:r>
          </a:p>
          <a:p>
            <a:endParaRPr lang="en-US" dirty="0"/>
          </a:p>
          <a:p>
            <a:r>
              <a:rPr lang="en-US" dirty="0"/>
              <a:t>State/Common Core State Standards: Educators are very familiar with the process of aligning their activities with state standards. This can be extremely tedious and time consuming. Encountering resistance is common when trying to introduce new methods and materials into schools and classrooms. </a:t>
            </a:r>
            <a:r>
              <a:rPr lang="en-US" dirty="0">
                <a:solidFill>
                  <a:srgbClr val="FFFF00"/>
                </a:solidFill>
              </a:rPr>
              <a:t>(pages 31-33)</a:t>
            </a:r>
            <a:endParaRPr lang="en-US" dirty="0"/>
          </a:p>
          <a:p>
            <a:endParaRPr lang="en-US" dirty="0"/>
          </a:p>
          <a:p>
            <a:r>
              <a:rPr lang="en-US" dirty="0"/>
              <a:t>National Standards: Discipline/area specific standards also influence tribal, state, and local preferences and practices. </a:t>
            </a:r>
            <a:r>
              <a:rPr lang="en-US" dirty="0">
                <a:solidFill>
                  <a:srgbClr val="FFFF00"/>
                </a:solidFill>
              </a:rPr>
              <a:t>(pages 122-125)</a:t>
            </a:r>
          </a:p>
          <a:p>
            <a:endParaRPr lang="en-US" dirty="0"/>
          </a:p>
        </p:txBody>
      </p:sp>
    </p:spTree>
    <p:extLst>
      <p:ext uri="{BB962C8B-B14F-4D97-AF65-F5344CB8AC3E}">
        <p14:creationId xmlns:p14="http://schemas.microsoft.com/office/powerpoint/2010/main" val="518114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Vertical and Horizontal Alignment</a:t>
            </a:r>
          </a:p>
        </p:txBody>
      </p:sp>
      <p:sp>
        <p:nvSpPr>
          <p:cNvPr id="3" name="Content Placeholder 2"/>
          <p:cNvSpPr>
            <a:spLocks noGrp="1"/>
          </p:cNvSpPr>
          <p:nvPr>
            <p:ph idx="1"/>
          </p:nvPr>
        </p:nvSpPr>
        <p:spPr>
          <a:xfrm>
            <a:off x="913795" y="1656523"/>
            <a:ext cx="10353762" cy="4943060"/>
          </a:xfrm>
        </p:spPr>
        <p:txBody>
          <a:bodyPr>
            <a:normAutofit fontScale="85000" lnSpcReduction="10000"/>
          </a:bodyPr>
          <a:lstStyle/>
          <a:p>
            <a:pPr marL="0" indent="0">
              <a:buNone/>
            </a:pPr>
            <a:r>
              <a:rPr lang="en-US" dirty="0"/>
              <a:t>Also referred to as </a:t>
            </a:r>
            <a:r>
              <a:rPr lang="en-US" dirty="0">
                <a:solidFill>
                  <a:srgbClr val="FF0000"/>
                </a:solidFill>
              </a:rPr>
              <a:t>Scope and Sequence </a:t>
            </a:r>
            <a:r>
              <a:rPr lang="en-US" dirty="0">
                <a:solidFill>
                  <a:srgbClr val="FFFF00"/>
                </a:solidFill>
              </a:rPr>
              <a:t>(See Chapters 5 and 6)</a:t>
            </a:r>
          </a:p>
          <a:p>
            <a:r>
              <a:rPr lang="en-US" dirty="0"/>
              <a:t>By incorporating both vertical and horizontal alignment, the students will be able to see the natural connections of the subject matter with multiple aspects of their lives. </a:t>
            </a:r>
          </a:p>
          <a:p>
            <a:endParaRPr lang="en-US" dirty="0"/>
          </a:p>
          <a:p>
            <a:r>
              <a:rPr lang="en-US" dirty="0"/>
              <a:t>Vertical alignment may be thought of as connecting lower grades and upper grades, as well as connecting children with adults.</a:t>
            </a:r>
          </a:p>
          <a:p>
            <a:endParaRPr lang="en-US" dirty="0"/>
          </a:p>
          <a:p>
            <a:r>
              <a:rPr lang="en-US" dirty="0"/>
              <a:t>Horizontal alignment may be thought of as connecting classrooms within the same grade, as well as connecting classrooms with other aspects of the school, community, and families. </a:t>
            </a:r>
          </a:p>
          <a:p>
            <a:endParaRPr lang="en-US" dirty="0"/>
          </a:p>
          <a:p>
            <a:r>
              <a:rPr lang="en-US" dirty="0"/>
              <a:t>Example: The </a:t>
            </a:r>
            <a:r>
              <a:rPr lang="en-US" dirty="0" err="1"/>
              <a:t>Meskwaki</a:t>
            </a:r>
            <a:r>
              <a:rPr lang="en-US" dirty="0"/>
              <a:t> Settlement School implemented a school/community activity focused on identity and revitalization of traditional cultural knowledge. All of the students, faculty, and staff created identity cubes… </a:t>
            </a:r>
          </a:p>
        </p:txBody>
      </p:sp>
    </p:spTree>
    <p:extLst>
      <p:ext uri="{BB962C8B-B14F-4D97-AF65-F5344CB8AC3E}">
        <p14:creationId xmlns:p14="http://schemas.microsoft.com/office/powerpoint/2010/main" val="32880220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Steps of an IITU (As adapted from Roberts &amp; </a:t>
            </a:r>
            <a:r>
              <a:rPr lang="en-US" dirty="0" err="1"/>
              <a:t>Kellough</a:t>
            </a:r>
            <a:r>
              <a:rPr lang="en-US" dirty="0"/>
              <a:t>, 2008)</a:t>
            </a:r>
          </a:p>
        </p:txBody>
      </p:sp>
      <p:sp>
        <p:nvSpPr>
          <p:cNvPr id="3" name="Content Placeholder 2"/>
          <p:cNvSpPr>
            <a:spLocks noGrp="1"/>
          </p:cNvSpPr>
          <p:nvPr>
            <p:ph idx="1"/>
          </p:nvPr>
        </p:nvSpPr>
        <p:spPr>
          <a:xfrm>
            <a:off x="913795" y="2096064"/>
            <a:ext cx="10353762" cy="4317988"/>
          </a:xfrm>
        </p:spPr>
        <p:txBody>
          <a:bodyPr>
            <a:normAutofit lnSpcReduction="10000"/>
          </a:bodyPr>
          <a:lstStyle/>
          <a:p>
            <a:r>
              <a:rPr lang="en-US" dirty="0"/>
              <a:t>1. Select an Indigenous theme.</a:t>
            </a:r>
          </a:p>
          <a:p>
            <a:r>
              <a:rPr lang="en-US" dirty="0"/>
              <a:t>2. Write an overview that includes goals, major concepts, and instructional objectives. This is often standards driven.</a:t>
            </a:r>
          </a:p>
          <a:p>
            <a:r>
              <a:rPr lang="en-US" dirty="0"/>
              <a:t>3. Identify instructional resources including technology and community.</a:t>
            </a:r>
          </a:p>
          <a:p>
            <a:r>
              <a:rPr lang="en-US" dirty="0"/>
              <a:t>4. Organize the subject matter including questions, potential experiences, and activities.</a:t>
            </a:r>
          </a:p>
          <a:p>
            <a:r>
              <a:rPr lang="en-US" dirty="0"/>
              <a:t>5. Plan and arrange the classroom environment in a way that will stimulate student learning and encourage them to want to know more about the theme. </a:t>
            </a:r>
          </a:p>
          <a:p>
            <a:r>
              <a:rPr lang="en-US" dirty="0"/>
              <a:t>6. Consider including a variety of best practices.</a:t>
            </a:r>
          </a:p>
          <a:p>
            <a:r>
              <a:rPr lang="en-US" dirty="0"/>
              <a:t>7. Plan a finale. </a:t>
            </a:r>
          </a:p>
        </p:txBody>
      </p:sp>
    </p:spTree>
    <p:extLst>
      <p:ext uri="{BB962C8B-B14F-4D97-AF65-F5344CB8AC3E}">
        <p14:creationId xmlns:p14="http://schemas.microsoft.com/office/powerpoint/2010/main" val="694815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6823" y="1215131"/>
            <a:ext cx="2269901" cy="652306"/>
          </a:xfrm>
        </p:spPr>
        <p:txBody>
          <a:bodyPr>
            <a:normAutofit fontScale="90000"/>
          </a:bodyPr>
          <a:lstStyle/>
          <a:p>
            <a:r>
              <a:rPr lang="en-US" dirty="0"/>
              <a:t>Mind Mapping</a:t>
            </a:r>
          </a:p>
        </p:txBody>
      </p:sp>
      <p:sp>
        <p:nvSpPr>
          <p:cNvPr id="3" name="Content Placeholder 2"/>
          <p:cNvSpPr>
            <a:spLocks noGrp="1"/>
          </p:cNvSpPr>
          <p:nvPr>
            <p:ph idx="1"/>
          </p:nvPr>
        </p:nvSpPr>
        <p:spPr>
          <a:xfrm>
            <a:off x="467932" y="2585480"/>
            <a:ext cx="3035122" cy="3699412"/>
          </a:xfrm>
        </p:spPr>
        <p:txBody>
          <a:bodyPr>
            <a:normAutofit/>
          </a:bodyPr>
          <a:lstStyle/>
          <a:p>
            <a:r>
              <a:rPr lang="en-US" dirty="0"/>
              <a:t>Mind maps can help you organize your thoughts and various components of your IITU. </a:t>
            </a:r>
          </a:p>
        </p:txBody>
      </p:sp>
      <p:pic>
        <p:nvPicPr>
          <p:cNvPr id="4" name="Picture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503054" y="0"/>
            <a:ext cx="8688946" cy="6842707"/>
          </a:xfrm>
          <a:prstGeom prst="rect">
            <a:avLst/>
          </a:prstGeom>
        </p:spPr>
      </p:pic>
    </p:spTree>
    <p:extLst>
      <p:ext uri="{BB962C8B-B14F-4D97-AF65-F5344CB8AC3E}">
        <p14:creationId xmlns:p14="http://schemas.microsoft.com/office/powerpoint/2010/main" val="18852253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1668"/>
            <a:ext cx="10515600" cy="914399"/>
          </a:xfrm>
        </p:spPr>
        <p:txBody>
          <a:bodyPr>
            <a:normAutofit fontScale="90000"/>
          </a:bodyPr>
          <a:lstStyle/>
          <a:p>
            <a:r>
              <a:rPr lang="en-US" dirty="0"/>
              <a:t>References</a:t>
            </a:r>
            <a:br>
              <a:rPr lang="en-US" dirty="0"/>
            </a:br>
            <a:endParaRPr lang="en-US" dirty="0"/>
          </a:p>
        </p:txBody>
      </p:sp>
      <p:sp>
        <p:nvSpPr>
          <p:cNvPr id="3" name="Content Placeholder 2"/>
          <p:cNvSpPr>
            <a:spLocks noGrp="1"/>
          </p:cNvSpPr>
          <p:nvPr>
            <p:ph idx="1"/>
          </p:nvPr>
        </p:nvSpPr>
        <p:spPr>
          <a:xfrm>
            <a:off x="838200" y="798490"/>
            <a:ext cx="10515600" cy="6059510"/>
          </a:xfrm>
        </p:spPr>
        <p:txBody>
          <a:bodyPr>
            <a:normAutofit fontScale="55000" lnSpcReduction="20000"/>
          </a:bodyPr>
          <a:lstStyle/>
          <a:p>
            <a:r>
              <a:rPr lang="en-US" dirty="0"/>
              <a:t>Best, J. (et al). (2013). Culturally Based Education for Indigenous Language and Culture: A National Forum to Establish Priorities for Future Research. Forum Briefing Materials. Rapid City, South Dakota</a:t>
            </a:r>
          </a:p>
          <a:p>
            <a:r>
              <a:rPr lang="en-US" dirty="0"/>
              <a:t>Center for Research on Education, Diversity &amp; Excellence (CREDE). (2011). CREDE ECE-7 Rubric: An Instrument to Measure Use of the CREDE Standards in Early Childhood Classrooms. </a:t>
            </a:r>
            <a:r>
              <a:rPr lang="en-US" dirty="0">
                <a:hlinkClick r:id="rId2"/>
              </a:rPr>
              <a:t>http://manoa.hawaii.edu/coe/crede/sample-page/#rubric</a:t>
            </a:r>
            <a:endParaRPr lang="en-US" dirty="0"/>
          </a:p>
          <a:p>
            <a:r>
              <a:rPr lang="en-US" dirty="0"/>
              <a:t>Cubbins, E. (2000). Techniques for Evaluating American Indian Websites. </a:t>
            </a:r>
            <a:r>
              <a:rPr lang="en-US" dirty="0">
                <a:hlinkClick r:id="rId3"/>
              </a:rPr>
              <a:t>http://www.u.arizona.edu/~ecubbins/webcrit.html</a:t>
            </a:r>
            <a:endParaRPr lang="en-US" dirty="0"/>
          </a:p>
          <a:p>
            <a:r>
              <a:rPr lang="en-US" dirty="0"/>
              <a:t>Education Northwest. (2014). Working With Indigenous Communities–Evidence Blast. </a:t>
            </a:r>
            <a:r>
              <a:rPr lang="en-US" dirty="0">
                <a:hlinkClick r:id="rId4"/>
              </a:rPr>
              <a:t>http://educationnorthwest.org/resources/working-indigenous-communities%E2%80%93evidence-blast</a:t>
            </a:r>
            <a:endParaRPr lang="en-US" dirty="0"/>
          </a:p>
          <a:p>
            <a:r>
              <a:rPr lang="en-US" dirty="0"/>
              <a:t>Felder, R. (</a:t>
            </a:r>
            <a:r>
              <a:rPr lang="en-US" dirty="0" err="1"/>
              <a:t>nd</a:t>
            </a:r>
            <a:r>
              <a:rPr lang="en-US" dirty="0"/>
              <a:t>). Student-Centered Teaching and Learning. </a:t>
            </a:r>
            <a:r>
              <a:rPr lang="en-US" dirty="0">
                <a:hlinkClick r:id="rId5"/>
              </a:rPr>
              <a:t>http://www4.ncsu.edu/unity/lockers/users/f/felder/public/Student-Centered.html</a:t>
            </a:r>
            <a:endParaRPr lang="en-US" dirty="0"/>
          </a:p>
          <a:p>
            <a:r>
              <a:rPr lang="en-US" dirty="0"/>
              <a:t>Gorski, P. (2012). Stages of multicultural curriculum transformation. </a:t>
            </a:r>
            <a:r>
              <a:rPr lang="en-US" dirty="0">
                <a:hlinkClick r:id="rId6"/>
              </a:rPr>
              <a:t>http://www.edchange.org/multicultural/curriculum/steps.html</a:t>
            </a:r>
            <a:endParaRPr lang="en-US" dirty="0"/>
          </a:p>
          <a:p>
            <a:r>
              <a:rPr lang="en-US" dirty="0" err="1"/>
              <a:t>Lindala</a:t>
            </a:r>
            <a:r>
              <a:rPr lang="en-US" dirty="0"/>
              <a:t>, A. (2013). NAS 320 American Indians: Identity and Media Images. Course Materials. Northern Michigan University, Center for Native American Studies.</a:t>
            </a:r>
          </a:p>
          <a:p>
            <a:r>
              <a:rPr lang="en-US" dirty="0"/>
              <a:t>McCarty, T. (9/1/14) “Teaching the Whole Child: Language Immersion and Student Achievement”. Indian Country Today. </a:t>
            </a:r>
            <a:r>
              <a:rPr lang="en-US" dirty="0">
                <a:hlinkClick r:id="rId7"/>
              </a:rPr>
              <a:t>http://indiancountrytodaymedianetwork.com/2014/09/01/teaching-whole-child-language-immersion-and-student-achievement-156685</a:t>
            </a:r>
            <a:endParaRPr lang="en-US" dirty="0"/>
          </a:p>
          <a:p>
            <a:r>
              <a:rPr lang="en-US" dirty="0"/>
              <a:t>Reinhardt, M. &amp; </a:t>
            </a:r>
            <a:r>
              <a:rPr lang="en-US" dirty="0" err="1"/>
              <a:t>Maday</a:t>
            </a:r>
            <a:r>
              <a:rPr lang="en-US" dirty="0"/>
              <a:t>, T. (2005). Interdisciplinary Manual for American Indian Inclusion. Marquette: Northern Michigan University, Center for Native American Studies.  </a:t>
            </a:r>
          </a:p>
          <a:p>
            <a:r>
              <a:rPr lang="en-US" dirty="0"/>
              <a:t>Roberts, P. &amp; </a:t>
            </a:r>
            <a:r>
              <a:rPr lang="en-US" dirty="0" err="1"/>
              <a:t>Kellough</a:t>
            </a:r>
            <a:r>
              <a:rPr lang="en-US" dirty="0"/>
              <a:t>, R. (2008). A Guide for Developing Interdisciplinary Thematic Units. 4</a:t>
            </a:r>
            <a:r>
              <a:rPr lang="en-US" baseline="30000" dirty="0"/>
              <a:t>th</a:t>
            </a:r>
            <a:r>
              <a:rPr lang="en-US" dirty="0"/>
              <a:t> Ed. Upper Saddle River, NJ: Pearson Education, Inc. </a:t>
            </a:r>
          </a:p>
          <a:p>
            <a:r>
              <a:rPr lang="en-US" dirty="0" err="1"/>
              <a:t>Sadker</a:t>
            </a:r>
            <a:r>
              <a:rPr lang="en-US" dirty="0"/>
              <a:t>, M. &amp; D. </a:t>
            </a:r>
            <a:r>
              <a:rPr lang="en-US" dirty="0" err="1"/>
              <a:t>Sadker</a:t>
            </a:r>
            <a:r>
              <a:rPr lang="en-US" dirty="0"/>
              <a:t>. (1982). Sex Equity Handbook for Schools. New York: Longman, Inc. </a:t>
            </a:r>
          </a:p>
          <a:p>
            <a:r>
              <a:rPr lang="en-US" dirty="0" err="1"/>
              <a:t>Slapin</a:t>
            </a:r>
            <a:r>
              <a:rPr lang="en-US" dirty="0"/>
              <a:t>, B. &amp; Seale, D. (2006). Through Indian eyes: The Native experience in books for children. Berkley: </a:t>
            </a:r>
            <a:r>
              <a:rPr lang="en-US" dirty="0" err="1"/>
              <a:t>Oyate</a:t>
            </a:r>
            <a:r>
              <a:rPr lang="en-US" dirty="0"/>
              <a:t>. </a:t>
            </a:r>
          </a:p>
          <a:p>
            <a:r>
              <a:rPr lang="en-US" dirty="0"/>
              <a:t>Tri-State Collaborative. (2012). Tri-State Quality Review Rubric for Lessons and Units, </a:t>
            </a:r>
            <a:r>
              <a:rPr lang="en-US" dirty="0">
                <a:hlinkClick r:id="rId8"/>
              </a:rPr>
              <a:t>http://www.engageny.org/resource/tri-state-quality-review-rubric-and-rating-process</a:t>
            </a:r>
            <a:endParaRPr lang="en-US" dirty="0"/>
          </a:p>
          <a:p>
            <a:pPr marL="0" indent="0">
              <a:buNone/>
            </a:pPr>
            <a:endParaRPr lang="en-US" dirty="0"/>
          </a:p>
        </p:txBody>
      </p:sp>
    </p:spTree>
    <p:extLst>
      <p:ext uri="{BB962C8B-B14F-4D97-AF65-F5344CB8AC3E}">
        <p14:creationId xmlns:p14="http://schemas.microsoft.com/office/powerpoint/2010/main" val="4134265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Core Relationships of </a:t>
            </a:r>
            <a:br>
              <a:rPr lang="en-US" dirty="0"/>
            </a:br>
            <a:r>
              <a:rPr lang="en-US" dirty="0"/>
              <a:t>Indigenous Language Immersion Programs (ILIP)</a:t>
            </a:r>
          </a:p>
        </p:txBody>
      </p:sp>
      <p:sp>
        <p:nvSpPr>
          <p:cNvPr id="3" name="Content Placeholder 2"/>
          <p:cNvSpPr>
            <a:spLocks noGrp="1"/>
          </p:cNvSpPr>
          <p:nvPr>
            <p:ph idx="1"/>
          </p:nvPr>
        </p:nvSpPr>
        <p:spPr>
          <a:xfrm>
            <a:off x="838200" y="2327649"/>
            <a:ext cx="10134600" cy="4351338"/>
          </a:xfrm>
        </p:spPr>
        <p:txBody>
          <a:bodyPr>
            <a:normAutofit/>
          </a:bodyPr>
          <a:lstStyle/>
          <a:p>
            <a:r>
              <a:rPr lang="en-US" dirty="0"/>
              <a:t>Indigenous languages (IL) are the core of Indigenous language immersion programs.</a:t>
            </a:r>
          </a:p>
          <a:p>
            <a:endParaRPr lang="en-US" dirty="0"/>
          </a:p>
          <a:p>
            <a:r>
              <a:rPr lang="en-US" dirty="0"/>
              <a:t>Indigenous language teachers (ILT) carry this and other special knowledge with them and share it with Indigenous language learners (ILL).</a:t>
            </a:r>
          </a:p>
          <a:p>
            <a:endParaRPr lang="en-US" dirty="0"/>
          </a:p>
          <a:p>
            <a:r>
              <a:rPr lang="en-US" dirty="0"/>
              <a:t>General education teachers (GET) also carry special knowledge with them and share it with Indigenous language learners.</a:t>
            </a:r>
          </a:p>
        </p:txBody>
      </p:sp>
    </p:spTree>
    <p:extLst>
      <p:ext uri="{BB962C8B-B14F-4D97-AF65-F5344CB8AC3E}">
        <p14:creationId xmlns:p14="http://schemas.microsoft.com/office/powerpoint/2010/main" val="1888184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Indigenous Language Learner Continuum</a:t>
            </a:r>
          </a:p>
        </p:txBody>
      </p:sp>
      <p:sp>
        <p:nvSpPr>
          <p:cNvPr id="6" name="TextBox 5"/>
          <p:cNvSpPr txBox="1"/>
          <p:nvPr/>
        </p:nvSpPr>
        <p:spPr>
          <a:xfrm>
            <a:off x="838200" y="5727549"/>
            <a:ext cx="2920755" cy="646331"/>
          </a:xfrm>
          <a:prstGeom prst="rect">
            <a:avLst/>
          </a:prstGeom>
          <a:noFill/>
          <a:ln>
            <a:solidFill>
              <a:schemeClr val="accent1"/>
            </a:solidFill>
          </a:ln>
        </p:spPr>
        <p:txBody>
          <a:bodyPr wrap="square" rtlCol="0">
            <a:spAutoFit/>
          </a:bodyPr>
          <a:lstStyle/>
          <a:p>
            <a:r>
              <a:rPr lang="en-US" dirty="0"/>
              <a:t>Non-Indigenous First Language Only </a:t>
            </a:r>
          </a:p>
        </p:txBody>
      </p:sp>
      <p:sp>
        <p:nvSpPr>
          <p:cNvPr id="8" name="TextBox 7"/>
          <p:cNvSpPr txBox="1"/>
          <p:nvPr/>
        </p:nvSpPr>
        <p:spPr>
          <a:xfrm>
            <a:off x="1918205" y="4782136"/>
            <a:ext cx="4584847" cy="646331"/>
          </a:xfrm>
          <a:prstGeom prst="rect">
            <a:avLst/>
          </a:prstGeom>
          <a:noFill/>
          <a:ln>
            <a:solidFill>
              <a:schemeClr val="accent1"/>
            </a:solidFill>
          </a:ln>
        </p:spPr>
        <p:txBody>
          <a:bodyPr wrap="square" rtlCol="0">
            <a:spAutoFit/>
          </a:bodyPr>
          <a:lstStyle/>
          <a:p>
            <a:r>
              <a:rPr lang="en-US" dirty="0"/>
              <a:t>Non-Indigenous/Indigenous Mix Language with Non-Indigenous Dominant</a:t>
            </a:r>
          </a:p>
        </p:txBody>
      </p:sp>
      <p:sp>
        <p:nvSpPr>
          <p:cNvPr id="9" name="TextBox 8"/>
          <p:cNvSpPr txBox="1"/>
          <p:nvPr/>
        </p:nvSpPr>
        <p:spPr>
          <a:xfrm>
            <a:off x="6503052" y="3137695"/>
            <a:ext cx="4086681" cy="646331"/>
          </a:xfrm>
          <a:prstGeom prst="rect">
            <a:avLst/>
          </a:prstGeom>
          <a:noFill/>
          <a:ln>
            <a:solidFill>
              <a:schemeClr val="accent1"/>
            </a:solidFill>
          </a:ln>
        </p:spPr>
        <p:txBody>
          <a:bodyPr wrap="square" rtlCol="0">
            <a:spAutoFit/>
          </a:bodyPr>
          <a:lstStyle/>
          <a:p>
            <a:r>
              <a:rPr lang="en-US" dirty="0"/>
              <a:t>Indigenous/Non-Indigenous Mix Language with Indigenous Dominant</a:t>
            </a:r>
          </a:p>
        </p:txBody>
      </p:sp>
      <p:sp>
        <p:nvSpPr>
          <p:cNvPr id="10" name="TextBox 9"/>
          <p:cNvSpPr txBox="1"/>
          <p:nvPr/>
        </p:nvSpPr>
        <p:spPr>
          <a:xfrm>
            <a:off x="9186596" y="2154099"/>
            <a:ext cx="1892884" cy="646331"/>
          </a:xfrm>
          <a:prstGeom prst="rect">
            <a:avLst/>
          </a:prstGeom>
          <a:noFill/>
          <a:ln>
            <a:solidFill>
              <a:schemeClr val="accent1"/>
            </a:solidFill>
          </a:ln>
        </p:spPr>
        <p:txBody>
          <a:bodyPr wrap="square" rtlCol="0">
            <a:spAutoFit/>
          </a:bodyPr>
          <a:lstStyle/>
          <a:p>
            <a:r>
              <a:rPr lang="en-US" dirty="0"/>
              <a:t>Indigenous First Language Only</a:t>
            </a:r>
          </a:p>
        </p:txBody>
      </p:sp>
      <p:sp>
        <p:nvSpPr>
          <p:cNvPr id="11" name="TextBox 10"/>
          <p:cNvSpPr txBox="1"/>
          <p:nvPr/>
        </p:nvSpPr>
        <p:spPr>
          <a:xfrm>
            <a:off x="3758955" y="4113723"/>
            <a:ext cx="4399770" cy="369332"/>
          </a:xfrm>
          <a:prstGeom prst="rect">
            <a:avLst/>
          </a:prstGeom>
          <a:noFill/>
          <a:ln>
            <a:solidFill>
              <a:schemeClr val="accent1"/>
            </a:solidFill>
          </a:ln>
        </p:spPr>
        <p:txBody>
          <a:bodyPr wrap="square" rtlCol="0">
            <a:spAutoFit/>
          </a:bodyPr>
          <a:lstStyle/>
          <a:p>
            <a:r>
              <a:rPr lang="en-US" dirty="0"/>
              <a:t>Indigenous/Non-Indigenous Bilingual</a:t>
            </a:r>
          </a:p>
        </p:txBody>
      </p:sp>
      <p:cxnSp>
        <p:nvCxnSpPr>
          <p:cNvPr id="4" name="Straight Arrow Connector 3"/>
          <p:cNvCxnSpPr/>
          <p:nvPr/>
        </p:nvCxnSpPr>
        <p:spPr>
          <a:xfrm flipV="1">
            <a:off x="8158725" y="4298389"/>
            <a:ext cx="2920755" cy="8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836224" y="4262453"/>
            <a:ext cx="2920755" cy="85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8402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Other Learner Considerations </a:t>
            </a:r>
          </a:p>
        </p:txBody>
      </p:sp>
      <p:sp>
        <p:nvSpPr>
          <p:cNvPr id="3" name="Content Placeholder 2"/>
          <p:cNvSpPr>
            <a:spLocks noGrp="1"/>
          </p:cNvSpPr>
          <p:nvPr>
            <p:ph idx="1"/>
          </p:nvPr>
        </p:nvSpPr>
        <p:spPr/>
        <p:txBody>
          <a:bodyPr>
            <a:normAutofit fontScale="92500" lnSpcReduction="10000"/>
          </a:bodyPr>
          <a:lstStyle/>
          <a:p>
            <a:r>
              <a:rPr lang="en-US" dirty="0"/>
              <a:t>Besides their place on the Indigenous Language Learner Continuum, curriculum developers should also consider the following regarding the learners:</a:t>
            </a:r>
          </a:p>
          <a:p>
            <a:pPr lvl="1">
              <a:lnSpc>
                <a:spcPct val="150000"/>
              </a:lnSpc>
            </a:pPr>
            <a:r>
              <a:rPr lang="en-US" sz="2000" dirty="0"/>
              <a:t>Age</a:t>
            </a:r>
          </a:p>
          <a:p>
            <a:pPr lvl="1">
              <a:lnSpc>
                <a:spcPct val="150000"/>
              </a:lnSpc>
            </a:pPr>
            <a:r>
              <a:rPr lang="en-US" sz="2000" dirty="0"/>
              <a:t>Grade level</a:t>
            </a:r>
          </a:p>
          <a:p>
            <a:pPr lvl="1">
              <a:lnSpc>
                <a:spcPct val="150000"/>
              </a:lnSpc>
            </a:pPr>
            <a:r>
              <a:rPr lang="en-US" sz="2000" dirty="0"/>
              <a:t>Ability </a:t>
            </a:r>
          </a:p>
          <a:p>
            <a:pPr lvl="1">
              <a:lnSpc>
                <a:spcPct val="150000"/>
              </a:lnSpc>
            </a:pPr>
            <a:r>
              <a:rPr lang="en-US" sz="2000" dirty="0"/>
              <a:t>Cultural background </a:t>
            </a:r>
          </a:p>
          <a:p>
            <a:pPr lvl="1">
              <a:lnSpc>
                <a:spcPct val="150000"/>
              </a:lnSpc>
            </a:pPr>
            <a:r>
              <a:rPr lang="en-US" sz="2000" dirty="0"/>
              <a:t>Availability of educational resources</a:t>
            </a:r>
          </a:p>
          <a:p>
            <a:pPr lvl="1">
              <a:lnSpc>
                <a:spcPct val="150000"/>
              </a:lnSpc>
            </a:pPr>
            <a:r>
              <a:rPr lang="en-US" sz="2000" dirty="0"/>
              <a:t>Time in class and additional exposure to the language</a:t>
            </a:r>
            <a:endParaRPr lang="en-US" dirty="0"/>
          </a:p>
        </p:txBody>
      </p:sp>
    </p:spTree>
    <p:extLst>
      <p:ext uri="{BB962C8B-B14F-4D97-AF65-F5344CB8AC3E}">
        <p14:creationId xmlns:p14="http://schemas.microsoft.com/office/powerpoint/2010/main" val="4843321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5782464" y="1215732"/>
            <a:ext cx="3108960" cy="3108960"/>
          </a:xfrm>
          <a:prstGeom prst="ellipse">
            <a:avLst/>
          </a:prstGeom>
          <a:solidFill>
            <a:srgbClr val="743BA9">
              <a:alpha val="74902"/>
            </a:srgbClr>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p:nvPr/>
        </p:nvSpPr>
        <p:spPr>
          <a:xfrm>
            <a:off x="2665823" y="1215732"/>
            <a:ext cx="3108960" cy="3108960"/>
          </a:xfrm>
          <a:prstGeom prst="ellipse">
            <a:avLst/>
          </a:prstGeom>
          <a:solidFill>
            <a:srgbClr val="9EC544">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4189295" y="2656196"/>
            <a:ext cx="3108960" cy="3108960"/>
          </a:xfrm>
          <a:prstGeom prst="ellipse">
            <a:avLst/>
          </a:prstGeom>
          <a:solidFill>
            <a:srgbClr val="077ACC">
              <a:alpha val="74902"/>
            </a:srgb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919119" y="231641"/>
            <a:ext cx="10353761" cy="1326321"/>
          </a:xfrm>
        </p:spPr>
        <p:txBody>
          <a:bodyPr/>
          <a:lstStyle/>
          <a:p>
            <a:r>
              <a:rPr lang="en-US" dirty="0"/>
              <a:t>Scenario A</a:t>
            </a:r>
          </a:p>
        </p:txBody>
      </p:sp>
      <p:sp>
        <p:nvSpPr>
          <p:cNvPr id="8" name="TextBox 7"/>
          <p:cNvSpPr txBox="1"/>
          <p:nvPr/>
        </p:nvSpPr>
        <p:spPr>
          <a:xfrm>
            <a:off x="4709336" y="3313488"/>
            <a:ext cx="650688" cy="373487"/>
          </a:xfrm>
          <a:prstGeom prst="rect">
            <a:avLst/>
          </a:prstGeom>
          <a:noFill/>
        </p:spPr>
        <p:txBody>
          <a:bodyPr wrap="square" rtlCol="0">
            <a:spAutoFit/>
          </a:bodyPr>
          <a:lstStyle/>
          <a:p>
            <a:pPr algn="ctr"/>
            <a:r>
              <a:rPr lang="en-US" dirty="0"/>
              <a:t>IL</a:t>
            </a:r>
          </a:p>
        </p:txBody>
      </p:sp>
      <p:sp>
        <p:nvSpPr>
          <p:cNvPr id="9" name="TextBox 8"/>
          <p:cNvSpPr txBox="1"/>
          <p:nvPr/>
        </p:nvSpPr>
        <p:spPr>
          <a:xfrm>
            <a:off x="2565195" y="2184189"/>
            <a:ext cx="3310216" cy="646331"/>
          </a:xfrm>
          <a:prstGeom prst="rect">
            <a:avLst/>
          </a:prstGeom>
          <a:noFill/>
        </p:spPr>
        <p:txBody>
          <a:bodyPr wrap="square" rtlCol="0">
            <a:spAutoFit/>
          </a:bodyPr>
          <a:lstStyle/>
          <a:p>
            <a:pPr algn="ctr"/>
            <a:r>
              <a:rPr lang="en-US" dirty="0"/>
              <a:t>Indigenous Language Teachers</a:t>
            </a:r>
          </a:p>
        </p:txBody>
      </p:sp>
      <p:sp>
        <p:nvSpPr>
          <p:cNvPr id="10" name="TextBox 9"/>
          <p:cNvSpPr txBox="1"/>
          <p:nvPr/>
        </p:nvSpPr>
        <p:spPr>
          <a:xfrm>
            <a:off x="5972130" y="2158708"/>
            <a:ext cx="2822575" cy="367049"/>
          </a:xfrm>
          <a:prstGeom prst="rect">
            <a:avLst/>
          </a:prstGeom>
          <a:noFill/>
        </p:spPr>
        <p:txBody>
          <a:bodyPr wrap="square" rtlCol="0">
            <a:spAutoFit/>
          </a:bodyPr>
          <a:lstStyle/>
          <a:p>
            <a:pPr algn="ctr"/>
            <a:r>
              <a:rPr lang="en-US" dirty="0"/>
              <a:t>General Education Teachers</a:t>
            </a:r>
          </a:p>
        </p:txBody>
      </p:sp>
      <p:sp>
        <p:nvSpPr>
          <p:cNvPr id="11" name="TextBox 10"/>
          <p:cNvSpPr txBox="1"/>
          <p:nvPr/>
        </p:nvSpPr>
        <p:spPr>
          <a:xfrm>
            <a:off x="4266672" y="4379864"/>
            <a:ext cx="3031583" cy="369332"/>
          </a:xfrm>
          <a:prstGeom prst="rect">
            <a:avLst/>
          </a:prstGeom>
          <a:noFill/>
        </p:spPr>
        <p:txBody>
          <a:bodyPr wrap="square" rtlCol="0">
            <a:spAutoFit/>
          </a:bodyPr>
          <a:lstStyle/>
          <a:p>
            <a:pPr algn="ctr"/>
            <a:r>
              <a:rPr lang="en-US" dirty="0"/>
              <a:t>Indigenous Language Learners</a:t>
            </a:r>
          </a:p>
        </p:txBody>
      </p:sp>
      <p:sp>
        <p:nvSpPr>
          <p:cNvPr id="12" name="Oval 11"/>
          <p:cNvSpPr/>
          <p:nvPr/>
        </p:nvSpPr>
        <p:spPr>
          <a:xfrm>
            <a:off x="4788611" y="3251694"/>
            <a:ext cx="464234" cy="4970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564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p:cNvSpPr/>
          <p:nvPr/>
        </p:nvSpPr>
        <p:spPr>
          <a:xfrm>
            <a:off x="5486689" y="2417859"/>
            <a:ext cx="3108960" cy="3108960"/>
          </a:xfrm>
          <a:prstGeom prst="ellipse">
            <a:avLst/>
          </a:prstGeom>
          <a:solidFill>
            <a:srgbClr val="077ACC">
              <a:alpha val="74902"/>
            </a:srgb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339854" y="2439827"/>
            <a:ext cx="3108960" cy="3108960"/>
          </a:xfrm>
          <a:prstGeom prst="ellipse">
            <a:avLst/>
          </a:prstGeom>
          <a:solidFill>
            <a:srgbClr val="9EC544">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Scenario B</a:t>
            </a:r>
          </a:p>
        </p:txBody>
      </p:sp>
      <p:sp>
        <p:nvSpPr>
          <p:cNvPr id="7" name="TextBox 6"/>
          <p:cNvSpPr txBox="1"/>
          <p:nvPr/>
        </p:nvSpPr>
        <p:spPr>
          <a:xfrm>
            <a:off x="5676061" y="3835314"/>
            <a:ext cx="650688" cy="373487"/>
          </a:xfrm>
          <a:prstGeom prst="rect">
            <a:avLst/>
          </a:prstGeom>
          <a:noFill/>
        </p:spPr>
        <p:txBody>
          <a:bodyPr wrap="square" rtlCol="0">
            <a:spAutoFit/>
          </a:bodyPr>
          <a:lstStyle/>
          <a:p>
            <a:pPr algn="ctr"/>
            <a:r>
              <a:rPr lang="en-US" dirty="0"/>
              <a:t>IL</a:t>
            </a:r>
          </a:p>
        </p:txBody>
      </p:sp>
      <p:sp>
        <p:nvSpPr>
          <p:cNvPr id="8" name="TextBox 7"/>
          <p:cNvSpPr txBox="1"/>
          <p:nvPr/>
        </p:nvSpPr>
        <p:spPr>
          <a:xfrm>
            <a:off x="2945308" y="3624262"/>
            <a:ext cx="2821912" cy="646331"/>
          </a:xfrm>
          <a:prstGeom prst="rect">
            <a:avLst/>
          </a:prstGeom>
          <a:noFill/>
        </p:spPr>
        <p:txBody>
          <a:bodyPr wrap="square" rtlCol="0">
            <a:spAutoFit/>
          </a:bodyPr>
          <a:lstStyle/>
          <a:p>
            <a:pPr algn="ctr"/>
            <a:r>
              <a:rPr lang="en-US" dirty="0"/>
              <a:t>Indigenous Language Teachers</a:t>
            </a:r>
          </a:p>
        </p:txBody>
      </p:sp>
      <p:sp>
        <p:nvSpPr>
          <p:cNvPr id="9" name="TextBox 8"/>
          <p:cNvSpPr txBox="1"/>
          <p:nvPr/>
        </p:nvSpPr>
        <p:spPr>
          <a:xfrm>
            <a:off x="6231454" y="3016959"/>
            <a:ext cx="2898155" cy="646331"/>
          </a:xfrm>
          <a:prstGeom prst="rect">
            <a:avLst/>
          </a:prstGeom>
          <a:noFill/>
        </p:spPr>
        <p:txBody>
          <a:bodyPr wrap="square" rtlCol="0">
            <a:spAutoFit/>
          </a:bodyPr>
          <a:lstStyle/>
          <a:p>
            <a:pPr algn="ctr"/>
            <a:r>
              <a:rPr lang="en-US" dirty="0"/>
              <a:t>General Education Teachers</a:t>
            </a:r>
          </a:p>
        </p:txBody>
      </p:sp>
      <p:sp>
        <p:nvSpPr>
          <p:cNvPr id="10" name="TextBox 9"/>
          <p:cNvSpPr txBox="1"/>
          <p:nvPr/>
        </p:nvSpPr>
        <p:spPr>
          <a:xfrm>
            <a:off x="6326749" y="4389897"/>
            <a:ext cx="3031583" cy="369332"/>
          </a:xfrm>
          <a:prstGeom prst="rect">
            <a:avLst/>
          </a:prstGeom>
          <a:noFill/>
        </p:spPr>
        <p:txBody>
          <a:bodyPr wrap="square" rtlCol="0">
            <a:spAutoFit/>
          </a:bodyPr>
          <a:lstStyle/>
          <a:p>
            <a:pPr algn="ctr"/>
            <a:r>
              <a:rPr lang="en-US" dirty="0"/>
              <a:t>Indigenous Language Learners</a:t>
            </a:r>
          </a:p>
        </p:txBody>
      </p:sp>
      <p:sp>
        <p:nvSpPr>
          <p:cNvPr id="11" name="Oval 10"/>
          <p:cNvSpPr/>
          <p:nvPr/>
        </p:nvSpPr>
        <p:spPr>
          <a:xfrm>
            <a:off x="5767220" y="3773520"/>
            <a:ext cx="464234" cy="4970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2200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5393462" y="2288353"/>
            <a:ext cx="3108960" cy="3108960"/>
          </a:xfrm>
          <a:prstGeom prst="ellipse">
            <a:avLst/>
          </a:prstGeom>
          <a:solidFill>
            <a:srgbClr val="077ACC">
              <a:alpha val="74902"/>
            </a:srgbClr>
          </a:solidFill>
          <a:ln>
            <a:solidFill>
              <a:schemeClr val="tx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3256908" y="2271645"/>
            <a:ext cx="3108960" cy="3108960"/>
          </a:xfrm>
          <a:prstGeom prst="ellipse">
            <a:avLst/>
          </a:prstGeom>
          <a:solidFill>
            <a:srgbClr val="9EC544">
              <a:alpha val="74902"/>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Scenario C</a:t>
            </a:r>
          </a:p>
        </p:txBody>
      </p:sp>
      <p:sp>
        <p:nvSpPr>
          <p:cNvPr id="6" name="TextBox 5"/>
          <p:cNvSpPr txBox="1"/>
          <p:nvPr/>
        </p:nvSpPr>
        <p:spPr>
          <a:xfrm>
            <a:off x="5569602" y="3659173"/>
            <a:ext cx="650688" cy="373487"/>
          </a:xfrm>
          <a:prstGeom prst="rect">
            <a:avLst/>
          </a:prstGeom>
          <a:noFill/>
        </p:spPr>
        <p:txBody>
          <a:bodyPr wrap="square" rtlCol="0">
            <a:spAutoFit/>
          </a:bodyPr>
          <a:lstStyle/>
          <a:p>
            <a:pPr algn="ctr"/>
            <a:r>
              <a:rPr lang="en-US" dirty="0"/>
              <a:t>IL</a:t>
            </a:r>
          </a:p>
        </p:txBody>
      </p:sp>
      <p:sp>
        <p:nvSpPr>
          <p:cNvPr id="7" name="TextBox 6"/>
          <p:cNvSpPr txBox="1"/>
          <p:nvPr/>
        </p:nvSpPr>
        <p:spPr>
          <a:xfrm>
            <a:off x="2764248" y="3012842"/>
            <a:ext cx="3070675" cy="646331"/>
          </a:xfrm>
          <a:prstGeom prst="rect">
            <a:avLst/>
          </a:prstGeom>
          <a:noFill/>
        </p:spPr>
        <p:txBody>
          <a:bodyPr wrap="square" rtlCol="0">
            <a:spAutoFit/>
          </a:bodyPr>
          <a:lstStyle/>
          <a:p>
            <a:pPr algn="ctr"/>
            <a:r>
              <a:rPr lang="en-US" dirty="0"/>
              <a:t>Indigenous Language Teachers</a:t>
            </a:r>
          </a:p>
        </p:txBody>
      </p:sp>
      <p:sp>
        <p:nvSpPr>
          <p:cNvPr id="8" name="TextBox 7"/>
          <p:cNvSpPr txBox="1"/>
          <p:nvPr/>
        </p:nvSpPr>
        <p:spPr>
          <a:xfrm>
            <a:off x="3081441" y="4305504"/>
            <a:ext cx="2488161" cy="646331"/>
          </a:xfrm>
          <a:prstGeom prst="rect">
            <a:avLst/>
          </a:prstGeom>
          <a:noFill/>
        </p:spPr>
        <p:txBody>
          <a:bodyPr wrap="square" rtlCol="0">
            <a:spAutoFit/>
          </a:bodyPr>
          <a:lstStyle/>
          <a:p>
            <a:pPr algn="ctr"/>
            <a:r>
              <a:rPr lang="en-US" dirty="0"/>
              <a:t>General Education Teachers</a:t>
            </a:r>
          </a:p>
        </p:txBody>
      </p:sp>
      <p:sp>
        <p:nvSpPr>
          <p:cNvPr id="9" name="TextBox 8"/>
          <p:cNvSpPr txBox="1"/>
          <p:nvPr/>
        </p:nvSpPr>
        <p:spPr>
          <a:xfrm>
            <a:off x="6090675" y="3514949"/>
            <a:ext cx="3031583" cy="369332"/>
          </a:xfrm>
          <a:prstGeom prst="rect">
            <a:avLst/>
          </a:prstGeom>
          <a:noFill/>
        </p:spPr>
        <p:txBody>
          <a:bodyPr wrap="square" rtlCol="0">
            <a:spAutoFit/>
          </a:bodyPr>
          <a:lstStyle/>
          <a:p>
            <a:pPr algn="ctr"/>
            <a:r>
              <a:rPr lang="en-US" dirty="0"/>
              <a:t>Indigenous Language Learners</a:t>
            </a:r>
          </a:p>
        </p:txBody>
      </p:sp>
      <p:sp>
        <p:nvSpPr>
          <p:cNvPr id="10" name="Oval 9"/>
          <p:cNvSpPr/>
          <p:nvPr/>
        </p:nvSpPr>
        <p:spPr>
          <a:xfrm>
            <a:off x="5645882" y="3611163"/>
            <a:ext cx="464234" cy="49707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14074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3160</TotalTime>
  <Words>2529</Words>
  <Application>Microsoft Office PowerPoint</Application>
  <PresentationFormat>Widescreen</PresentationFormat>
  <Paragraphs>200</Paragraphs>
  <Slides>36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Bookman Old Style</vt:lpstr>
      <vt:lpstr>Rockwell</vt:lpstr>
      <vt:lpstr>Damask</vt:lpstr>
      <vt:lpstr>Indigenous Language Immersion Curriculum Development</vt:lpstr>
      <vt:lpstr>About the Presenters</vt:lpstr>
      <vt:lpstr>A Very Important Question</vt:lpstr>
      <vt:lpstr>The Core Relationships of  Indigenous Language Immersion Programs (ILIP)</vt:lpstr>
      <vt:lpstr>Indigenous Language Learner Continuum</vt:lpstr>
      <vt:lpstr>Other Learner Considerations </vt:lpstr>
      <vt:lpstr>Scenario A</vt:lpstr>
      <vt:lpstr>Scenario B</vt:lpstr>
      <vt:lpstr>Scenario C</vt:lpstr>
      <vt:lpstr>ILIP Types</vt:lpstr>
      <vt:lpstr>ILIP As Diverse as  Indigenous Peoples Themselves</vt:lpstr>
      <vt:lpstr>Culturally Based Education </vt:lpstr>
      <vt:lpstr>Culture-Based  Indigenous Language Use</vt:lpstr>
      <vt:lpstr>The Whole Child, The Whole Curriculum, The Whole Community</vt:lpstr>
      <vt:lpstr>Language Interdependence Principle</vt:lpstr>
      <vt:lpstr>CREDE Standards for Effective Pedagogy  </vt:lpstr>
      <vt:lpstr>Bank’s Stages of Multicultural Curriculum Transformation</vt:lpstr>
      <vt:lpstr>Student-Centered Teaching and Learning</vt:lpstr>
      <vt:lpstr>Evaluating Indigenous Curriculum Materials </vt:lpstr>
      <vt:lpstr>Indigenous Curriculum Materials Checklist: Labels and Identity Construction</vt:lpstr>
      <vt:lpstr>Indigenous Curriculum Materials Checklist: Cultural and Linguistic Accuracy </vt:lpstr>
      <vt:lpstr>Indigenous Curriculum Materials Checklist: Historical Accuracy</vt:lpstr>
      <vt:lpstr>Legality and Authority</vt:lpstr>
      <vt:lpstr>Indigenous Curriculum Materials Checklist: Sources and Credibility</vt:lpstr>
      <vt:lpstr>Indigenous Curriculum Materials Checklist: Generalizations and Specificity</vt:lpstr>
      <vt:lpstr>Indigenous Curriculum Materials Checklist: Invisibility, Tokenization, Fragmentation, and Isolation</vt:lpstr>
      <vt:lpstr>Indigenous Curriculum Materials Checklist: Stereotypes</vt:lpstr>
      <vt:lpstr>Indigenous Curriculum Materials Checklist: Perspectives</vt:lpstr>
      <vt:lpstr>Indigenous Curriculum Materials Checklist: Unreality</vt:lpstr>
      <vt:lpstr>Indigenous Curriculum Materials Checklist:  Friendly Wording</vt:lpstr>
      <vt:lpstr>Indigenous Interdisciplinary Thematic Unit</vt:lpstr>
      <vt:lpstr>Standards Alignment</vt:lpstr>
      <vt:lpstr>Vertical and Horizontal Alignment</vt:lpstr>
      <vt:lpstr>Essential Steps of an IITU (As adapted from Roberts &amp; Kellough, 2008)</vt:lpstr>
      <vt:lpstr>Mind Mapping</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Native Language Immersion Curriculum Development and Assessment</dc:title>
  <dc:creator>Microsoft account</dc:creator>
  <cp:lastModifiedBy>Martin Reinhardt</cp:lastModifiedBy>
  <cp:revision>85</cp:revision>
  <dcterms:created xsi:type="dcterms:W3CDTF">2016-03-18T16:08:00Z</dcterms:created>
  <dcterms:modified xsi:type="dcterms:W3CDTF">2016-09-25T16:21:00Z</dcterms:modified>
</cp:coreProperties>
</file>