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5" r:id="rId5"/>
  </p:sldMasterIdLst>
  <p:notesMasterIdLst>
    <p:notesMasterId r:id="rId30"/>
  </p:notesMasterIdLst>
  <p:sldIdLst>
    <p:sldId id="256" r:id="rId6"/>
    <p:sldId id="265" r:id="rId7"/>
    <p:sldId id="267" r:id="rId8"/>
    <p:sldId id="258" r:id="rId9"/>
    <p:sldId id="264" r:id="rId10"/>
    <p:sldId id="259" r:id="rId11"/>
    <p:sldId id="268" r:id="rId12"/>
    <p:sldId id="257" r:id="rId13"/>
    <p:sldId id="266" r:id="rId14"/>
    <p:sldId id="262" r:id="rId15"/>
    <p:sldId id="269" r:id="rId16"/>
    <p:sldId id="272" r:id="rId17"/>
    <p:sldId id="263" r:id="rId18"/>
    <p:sldId id="261" r:id="rId19"/>
    <p:sldId id="275" r:id="rId20"/>
    <p:sldId id="270" r:id="rId21"/>
    <p:sldId id="273" r:id="rId22"/>
    <p:sldId id="271" r:id="rId23"/>
    <p:sldId id="281" r:id="rId24"/>
    <p:sldId id="276" r:id="rId25"/>
    <p:sldId id="279" r:id="rId26"/>
    <p:sldId id="278" r:id="rId27"/>
    <p:sldId id="280" r:id="rId28"/>
    <p:sldId id="282" r:id="rId2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6327" autoAdjust="0"/>
  </p:normalViewPr>
  <p:slideViewPr>
    <p:cSldViewPr snapToGrid="0" snapToObjects="1">
      <p:cViewPr varScale="1">
        <p:scale>
          <a:sx n="60" d="100"/>
          <a:sy n="60" d="100"/>
        </p:scale>
        <p:origin x="113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417CE-77DB-4B8C-9DD4-AE2FC57DBA25}" type="datetimeFigureOut">
              <a:rPr lang="en-US" smtClean="0"/>
              <a:t>3/30/2022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AAD67-BF00-46E5-A16C-E637D6B9466E}" type="slidenum">
              <a:rPr lang="en-US" smtClean="0"/>
              <a:t>‹#›</a:t>
            </a:fld>
            <a:endParaRPr lang="en-US"/>
          </a:p>
        </p:txBody>
      </p:sp>
    </p:spTree>
    <p:extLst>
      <p:ext uri="{BB962C8B-B14F-4D97-AF65-F5344CB8AC3E}">
        <p14:creationId xmlns:p14="http://schemas.microsoft.com/office/powerpoint/2010/main" val="358014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Debrief</a:t>
            </a:r>
          </a:p>
          <a:p>
            <a:pPr marL="171450" indent="-171450">
              <a:buFont typeface="Arial" panose="020B0604020202020204" pitchFamily="34" charset="0"/>
              <a:buChar char="•"/>
            </a:pPr>
            <a:r>
              <a:rPr lang="en-US"/>
              <a:t>How did it feel to talk about your passion?</a:t>
            </a:r>
          </a:p>
          <a:p>
            <a:pPr marL="171450" indent="-171450">
              <a:buFont typeface="Arial" panose="020B0604020202020204" pitchFamily="34" charset="0"/>
              <a:buChar char="•"/>
            </a:pPr>
            <a:r>
              <a:rPr lang="en-US"/>
              <a:t>How did it feel to listen?</a:t>
            </a:r>
          </a:p>
          <a:p>
            <a:pPr marL="171450" indent="-171450">
              <a:buFont typeface="Arial" panose="020B0604020202020204" pitchFamily="34" charset="0"/>
              <a:buChar char="•"/>
            </a:pPr>
            <a:r>
              <a:rPr lang="en-US"/>
              <a:t>What happened for you as you listened?</a:t>
            </a:r>
          </a:p>
          <a:p>
            <a:pPr marL="171450" indent="-171450">
              <a:buFont typeface="Arial" panose="020B0604020202020204" pitchFamily="34" charset="0"/>
              <a:buChar char="•"/>
            </a:pPr>
            <a:r>
              <a:rPr lang="en-US"/>
              <a:t>What connections did you begin to make in terms of MSU Denver?</a:t>
            </a:r>
          </a:p>
          <a:p>
            <a:pPr marL="171450" indent="-171450">
              <a:buFont typeface="Arial" panose="020B0604020202020204" pitchFamily="34" charset="0"/>
              <a:buChar char="•"/>
            </a:pPr>
            <a:r>
              <a:rPr lang="en-US"/>
              <a:t>What did you learn about what’s necessary for people to make a “gift of a lifetime?”</a:t>
            </a:r>
          </a:p>
        </p:txBody>
      </p:sp>
      <p:sp>
        <p:nvSpPr>
          <p:cNvPr id="4" name="Slide Number Placeholder 3"/>
          <p:cNvSpPr>
            <a:spLocks noGrp="1"/>
          </p:cNvSpPr>
          <p:nvPr>
            <p:ph type="sldNum" sz="quarter" idx="10"/>
          </p:nvPr>
        </p:nvSpPr>
        <p:spPr/>
        <p:txBody>
          <a:bodyPr/>
          <a:lstStyle/>
          <a:p>
            <a:fld id="{3D1C95D2-444A-47CB-87F0-9725E03FF911}" type="slidenum">
              <a:rPr lang="en-US" smtClean="0"/>
              <a:t>10</a:t>
            </a:fld>
            <a:endParaRPr lang="en-US"/>
          </a:p>
        </p:txBody>
      </p:sp>
    </p:spTree>
    <p:extLst>
      <p:ext uri="{BB962C8B-B14F-4D97-AF65-F5344CB8AC3E}">
        <p14:creationId xmlns:p14="http://schemas.microsoft.com/office/powerpoint/2010/main" val="380612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Hi!  As Betsy said I’m Kristin Baldwin, Asst Director and </a:t>
            </a:r>
            <a:r>
              <a:rPr lang="en-US" sz="2400" dirty="0" err="1"/>
              <a:t>cpra</a:t>
            </a:r>
            <a:r>
              <a:rPr lang="en-US" sz="2400" dirty="0"/>
              <a:t> and </a:t>
            </a:r>
            <a:r>
              <a:rPr lang="en-US" sz="2400" dirty="0" err="1"/>
              <a:t>cra</a:t>
            </a:r>
            <a:r>
              <a:rPr lang="en-US" sz="2400" dirty="0"/>
              <a:t> proposal dev spec for univ </a:t>
            </a:r>
            <a:r>
              <a:rPr lang="en-US" sz="2400" dirty="0" err="1"/>
              <a:t>init</a:t>
            </a:r>
            <a:r>
              <a:rPr lang="en-US" sz="2400" dirty="0"/>
              <a:t>, center, offices and programs.  </a:t>
            </a:r>
            <a:br>
              <a:rPr lang="en-US" sz="2400" dirty="0"/>
            </a:br>
            <a:r>
              <a:rPr lang="en-US" sz="2400" dirty="0"/>
              <a:t>We have many outreach ideas to make faculty and staff more aware of our services and resources, including sending out surveys regarding research interests and preferences for receiving funding opportunities.  </a:t>
            </a:r>
          </a:p>
          <a:p>
            <a:pPr marL="342900" indent="-342900">
              <a:buFont typeface="Arial" panose="020B0604020202020204" pitchFamily="34" charset="0"/>
              <a:buChar char="•"/>
            </a:pPr>
            <a:r>
              <a:rPr lang="en-US" sz="2400" dirty="0"/>
              <a:t>But we’d also like to make the Chairs aware of our services in case a faculty member expresses interest in pursuing funding but missed our communications.  </a:t>
            </a:r>
          </a:p>
          <a:p>
            <a:pPr marL="342900" indent="-342900">
              <a:buFont typeface="Arial" panose="020B0604020202020204" pitchFamily="34" charset="0"/>
              <a:buChar char="•"/>
            </a:pPr>
            <a:r>
              <a:rPr lang="en-US" sz="2400" dirty="0"/>
              <a:t>So the main resources I wanted to share with you today are the Pivot Funding Opportunity Database, </a:t>
            </a:r>
          </a:p>
          <a:p>
            <a:pPr marL="342900" indent="-342900">
              <a:buFont typeface="Arial" panose="020B0604020202020204" pitchFamily="34" charset="0"/>
              <a:buChar char="•"/>
            </a:pPr>
            <a:r>
              <a:rPr lang="en-US" sz="2400" dirty="0"/>
              <a:t>American Association of State College and Universities (AASCU) Grant Resource Center and the</a:t>
            </a:r>
          </a:p>
          <a:p>
            <a:pPr marL="342900" indent="-342900">
              <a:buFont typeface="Arial" panose="020B0604020202020204" pitchFamily="34" charset="0"/>
              <a:buChar char="•"/>
            </a:pPr>
            <a:r>
              <a:rPr lang="en-US" sz="2400" dirty="0"/>
              <a:t>OSRP Research Request Form, </a:t>
            </a:r>
          </a:p>
          <a:p>
            <a:pPr marL="342900" indent="-342900">
              <a:buFont typeface="Arial" panose="020B0604020202020204" pitchFamily="34" charset="0"/>
              <a:buChar char="•"/>
            </a:pPr>
            <a:r>
              <a:rPr lang="en-US" sz="2400" dirty="0"/>
              <a:t>Links to all of these resources are available on our Funding Databases page of our website and on the printout of this slide that I’ll drop into the chat.  </a:t>
            </a:r>
            <a:r>
              <a:rPr lang="en-US" sz="2400" b="1" dirty="0"/>
              <a:t>Next slide</a:t>
            </a:r>
            <a:r>
              <a:rPr lang="en-US" sz="2400" dirty="0"/>
              <a:t>.  </a:t>
            </a:r>
            <a:endParaRPr lang="en-US" sz="2400" b="1" dirty="0"/>
          </a:p>
          <a:p>
            <a:pPr marL="0" indent="0">
              <a:buFont typeface="Arial" panose="020B0604020202020204" pitchFamily="34" charset="0"/>
              <a:buNone/>
            </a:pPr>
            <a:endParaRPr lang="en-US" sz="2400" dirty="0"/>
          </a:p>
        </p:txBody>
      </p:sp>
      <p:sp>
        <p:nvSpPr>
          <p:cNvPr id="4" name="Slide Number Placeholder 3"/>
          <p:cNvSpPr>
            <a:spLocks noGrp="1"/>
          </p:cNvSpPr>
          <p:nvPr>
            <p:ph type="sldNum" sz="quarter" idx="10"/>
          </p:nvPr>
        </p:nvSpPr>
        <p:spPr/>
        <p:txBody>
          <a:bodyPr/>
          <a:lstStyle/>
          <a:p>
            <a:fld id="{75354D43-C85E-4D06-A4A3-D4958B19E95D}" type="slidenum">
              <a:rPr lang="en-US" smtClean="0"/>
              <a:t>15</a:t>
            </a:fld>
            <a:endParaRPr lang="en-US"/>
          </a:p>
        </p:txBody>
      </p:sp>
    </p:spTree>
    <p:extLst>
      <p:ext uri="{BB962C8B-B14F-4D97-AF65-F5344CB8AC3E}">
        <p14:creationId xmlns:p14="http://schemas.microsoft.com/office/powerpoint/2010/main" val="309579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E4E59A-C3F5-42F6-A904-C41D7F145BC3}"/>
              </a:ext>
            </a:extLst>
          </p:cNvPr>
          <p:cNvSpPr>
            <a:spLocks noGrp="1" noChangeAspect="1"/>
          </p:cNvSpPr>
          <p:nvPr>
            <p:ph type="body" sz="quarter" idx="10" hasCustomPrompt="1"/>
          </p:nvPr>
        </p:nvSpPr>
        <p:spPr>
          <a:xfrm>
            <a:off x="3732415" y="302149"/>
            <a:ext cx="5113337" cy="3045423"/>
          </a:xfrm>
          <a:noFill/>
        </p:spPr>
        <p:txBody>
          <a:bodyPr bIns="274320" anchor="b" anchorCtr="0">
            <a:noAutofit/>
          </a:bodyPr>
          <a:lstStyle>
            <a:lvl1pPr marL="0" indent="0">
              <a:buNone/>
              <a:defRPr sz="5400" b="0" cap="none" spc="0">
                <a:ln w="0">
                  <a:noFill/>
                </a:ln>
                <a:solidFill>
                  <a:schemeClr val="bg1"/>
                </a:solidFill>
                <a:effectLs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a Title</a:t>
            </a:r>
          </a:p>
        </p:txBody>
      </p:sp>
      <p:sp>
        <p:nvSpPr>
          <p:cNvPr id="6" name="Text Placeholder 5">
            <a:extLst>
              <a:ext uri="{FF2B5EF4-FFF2-40B4-BE49-F238E27FC236}">
                <a16:creationId xmlns:a16="http://schemas.microsoft.com/office/drawing/2014/main" id="{9A9DC312-558E-455C-92FF-881EB5C598B1}"/>
              </a:ext>
            </a:extLst>
          </p:cNvPr>
          <p:cNvSpPr>
            <a:spLocks noGrp="1"/>
          </p:cNvSpPr>
          <p:nvPr>
            <p:ph type="body" sz="quarter" idx="11" hasCustomPrompt="1"/>
          </p:nvPr>
        </p:nvSpPr>
        <p:spPr>
          <a:xfrm>
            <a:off x="3546475" y="5016500"/>
            <a:ext cx="4014788" cy="406400"/>
          </a:xfrm>
        </p:spPr>
        <p:txBody>
          <a:bodyPr anchor="ctr" anchorCtr="0">
            <a:normAutofit/>
          </a:bodyPr>
          <a:lstStyle>
            <a:lvl1pPr marL="0" indent="0">
              <a:buNone/>
              <a:defRPr sz="2000">
                <a:solidFill>
                  <a:schemeClr val="bg1"/>
                </a:solidFill>
              </a:defRPr>
            </a:lvl1pPr>
            <a:lvl2pPr marL="457200" indent="0" algn="l">
              <a:buNone/>
              <a:defRPr>
                <a:solidFill>
                  <a:schemeClr val="bg1"/>
                </a:solidFill>
              </a:defRPr>
            </a:lvl2pPr>
          </a:lstStyle>
          <a:p>
            <a:pPr lvl="0"/>
            <a:r>
              <a:rPr lang="en-US" dirty="0"/>
              <a:t>Month DD, YYYY</a:t>
            </a:r>
          </a:p>
        </p:txBody>
      </p:sp>
      <p:sp>
        <p:nvSpPr>
          <p:cNvPr id="8" name="Text Placeholder 7">
            <a:extLst>
              <a:ext uri="{FF2B5EF4-FFF2-40B4-BE49-F238E27FC236}">
                <a16:creationId xmlns:a16="http://schemas.microsoft.com/office/drawing/2014/main" id="{06B4EF6A-D2B7-4B2C-8AE5-865BEADBF390}"/>
              </a:ext>
            </a:extLst>
          </p:cNvPr>
          <p:cNvSpPr>
            <a:spLocks noGrp="1"/>
          </p:cNvSpPr>
          <p:nvPr>
            <p:ph type="body" sz="quarter" idx="12" hasCustomPrompt="1"/>
          </p:nvPr>
        </p:nvSpPr>
        <p:spPr>
          <a:xfrm>
            <a:off x="3546475" y="5422900"/>
            <a:ext cx="5064125" cy="420688"/>
          </a:xfrm>
        </p:spPr>
        <p:txBody>
          <a:bodyPr anchor="ctr" anchorCtr="0">
            <a:normAutofit/>
          </a:bodyPr>
          <a:lstStyle>
            <a:lvl1pPr marL="0" indent="0">
              <a:buNone/>
              <a:defRPr sz="2000">
                <a:solidFill>
                  <a:schemeClr val="bg1"/>
                </a:solidFill>
              </a:defRPr>
            </a:lvl1pPr>
          </a:lstStyle>
          <a:p>
            <a:pPr lvl="0"/>
            <a:r>
              <a:rPr lang="en-US"/>
              <a:t>Department </a:t>
            </a:r>
            <a:r>
              <a:rPr lang="en-US" dirty="0"/>
              <a:t>Name or additional text</a:t>
            </a:r>
          </a:p>
        </p:txBody>
      </p:sp>
    </p:spTree>
    <p:extLst>
      <p:ext uri="{BB962C8B-B14F-4D97-AF65-F5344CB8AC3E}">
        <p14:creationId xmlns:p14="http://schemas.microsoft.com/office/powerpoint/2010/main" val="122128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A6E068E-F602-464C-BAEC-28D0372FE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365125"/>
            <a:ext cx="1971675"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937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9209CD8-6395-474C-90E0-291EDBD37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1"/>
            <a:ext cx="9134864"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a:extLst>
              <a:ext uri="{FF2B5EF4-FFF2-40B4-BE49-F238E27FC236}">
                <a16:creationId xmlns:a16="http://schemas.microsoft.com/office/drawing/2014/main" id="{A0CC1CDE-3614-40F5-A7ED-17970F5BDF02}"/>
              </a:ext>
            </a:extLst>
          </p:cNvPr>
          <p:cNvSpPr>
            <a:spLocks noGrp="1"/>
          </p:cNvSpPr>
          <p:nvPr>
            <p:ph type="body" sz="quarter" idx="11" hasCustomPrompt="1"/>
          </p:nvPr>
        </p:nvSpPr>
        <p:spPr>
          <a:xfrm>
            <a:off x="3841750" y="5039733"/>
            <a:ext cx="4014788" cy="406400"/>
          </a:xfrm>
        </p:spPr>
        <p:txBody>
          <a:bodyPr/>
          <a:lstStyle>
            <a:lvl1pPr marL="0" indent="0">
              <a:buNone/>
              <a:defRPr sz="2000">
                <a:solidFill>
                  <a:schemeClr val="bg1"/>
                </a:solidFill>
              </a:defRPr>
            </a:lvl1pPr>
            <a:lvl2pPr marL="457200" indent="0" algn="l">
              <a:buNone/>
              <a:defRPr>
                <a:solidFill>
                  <a:schemeClr val="bg1"/>
                </a:solidFill>
              </a:defRPr>
            </a:lvl2pPr>
          </a:lstStyle>
          <a:p>
            <a:pPr lvl="0"/>
            <a:r>
              <a:rPr lang="en-US" dirty="0"/>
              <a:t>Month DD, YYYY</a:t>
            </a:r>
          </a:p>
        </p:txBody>
      </p:sp>
      <p:sp>
        <p:nvSpPr>
          <p:cNvPr id="9" name="Text Placeholder 7">
            <a:extLst>
              <a:ext uri="{FF2B5EF4-FFF2-40B4-BE49-F238E27FC236}">
                <a16:creationId xmlns:a16="http://schemas.microsoft.com/office/drawing/2014/main" id="{AFCB52B7-9CB6-45B2-B014-708B94023DEE}"/>
              </a:ext>
            </a:extLst>
          </p:cNvPr>
          <p:cNvSpPr>
            <a:spLocks noGrp="1"/>
          </p:cNvSpPr>
          <p:nvPr>
            <p:ph type="body" sz="quarter" idx="12" hasCustomPrompt="1"/>
          </p:nvPr>
        </p:nvSpPr>
        <p:spPr>
          <a:xfrm>
            <a:off x="3841750" y="5446133"/>
            <a:ext cx="5064125" cy="420688"/>
          </a:xfrm>
        </p:spPr>
        <p:txBody>
          <a:bodyPr/>
          <a:lstStyle>
            <a:lvl1pPr marL="0" indent="0">
              <a:buNone/>
              <a:defRPr sz="2000">
                <a:solidFill>
                  <a:schemeClr val="bg1"/>
                </a:solidFill>
              </a:defRPr>
            </a:lvl1pPr>
          </a:lstStyle>
          <a:p>
            <a:pPr lvl="0"/>
            <a:r>
              <a:rPr lang="en-US" dirty="0"/>
              <a:t>Department Name or additional text</a:t>
            </a:r>
          </a:p>
        </p:txBody>
      </p:sp>
      <p:sp>
        <p:nvSpPr>
          <p:cNvPr id="5" name="Text Placeholder 4">
            <a:extLst>
              <a:ext uri="{FF2B5EF4-FFF2-40B4-BE49-F238E27FC236}">
                <a16:creationId xmlns:a16="http://schemas.microsoft.com/office/drawing/2014/main" id="{6010F1E9-70CF-4F11-933C-975F7D134789}"/>
              </a:ext>
            </a:extLst>
          </p:cNvPr>
          <p:cNvSpPr>
            <a:spLocks noGrp="1"/>
          </p:cNvSpPr>
          <p:nvPr>
            <p:ph type="body" sz="quarter" idx="13" hasCustomPrompt="1"/>
          </p:nvPr>
        </p:nvSpPr>
        <p:spPr>
          <a:xfrm>
            <a:off x="3758623" y="881149"/>
            <a:ext cx="5147252" cy="2186248"/>
          </a:xfrm>
        </p:spPr>
        <p:txBody>
          <a:bodyPr anchor="b"/>
          <a:lstStyle>
            <a:lvl1pPr marL="0" indent="0">
              <a:buNone/>
              <a:defRPr sz="5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1172237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C013CAC-206B-45E2-AD3C-B7C08997723A}"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53B4-3E44-4613-B112-60292FB56BD1}" type="slidenum">
              <a:rPr lang="en-US" smtClean="0"/>
              <a:t>‹#›</a:t>
            </a:fld>
            <a:endParaRPr lang="en-US"/>
          </a:p>
        </p:txBody>
      </p:sp>
    </p:spTree>
    <p:extLst>
      <p:ext uri="{BB962C8B-B14F-4D97-AF65-F5344CB8AC3E}">
        <p14:creationId xmlns:p14="http://schemas.microsoft.com/office/powerpoint/2010/main" val="43178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13CAC-206B-45E2-AD3C-B7C08997723A}"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53B4-3E44-4613-B112-60292FB56BD1}" type="slidenum">
              <a:rPr lang="en-US" smtClean="0"/>
              <a:t>‹#›</a:t>
            </a:fld>
            <a:endParaRPr lang="en-US"/>
          </a:p>
        </p:txBody>
      </p:sp>
    </p:spTree>
    <p:extLst>
      <p:ext uri="{BB962C8B-B14F-4D97-AF65-F5344CB8AC3E}">
        <p14:creationId xmlns:p14="http://schemas.microsoft.com/office/powerpoint/2010/main" val="95311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13CAC-206B-45E2-AD3C-B7C08997723A}"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53B4-3E44-4613-B112-60292FB56BD1}" type="slidenum">
              <a:rPr lang="en-US" smtClean="0"/>
              <a:t>‹#›</a:t>
            </a:fld>
            <a:endParaRPr lang="en-US"/>
          </a:p>
        </p:txBody>
      </p:sp>
    </p:spTree>
    <p:extLst>
      <p:ext uri="{BB962C8B-B14F-4D97-AF65-F5344CB8AC3E}">
        <p14:creationId xmlns:p14="http://schemas.microsoft.com/office/powerpoint/2010/main" val="341208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013CAC-206B-45E2-AD3C-B7C08997723A}"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B53B4-3E44-4613-B112-60292FB56BD1}" type="slidenum">
              <a:rPr lang="en-US" smtClean="0"/>
              <a:t>‹#›</a:t>
            </a:fld>
            <a:endParaRPr lang="en-US"/>
          </a:p>
        </p:txBody>
      </p:sp>
    </p:spTree>
    <p:extLst>
      <p:ext uri="{BB962C8B-B14F-4D97-AF65-F5344CB8AC3E}">
        <p14:creationId xmlns:p14="http://schemas.microsoft.com/office/powerpoint/2010/main" val="121935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013CAC-206B-45E2-AD3C-B7C08997723A}"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B53B4-3E44-4613-B112-60292FB56BD1}" type="slidenum">
              <a:rPr lang="en-US" smtClean="0"/>
              <a:t>‹#›</a:t>
            </a:fld>
            <a:endParaRPr lang="en-US"/>
          </a:p>
        </p:txBody>
      </p:sp>
    </p:spTree>
    <p:extLst>
      <p:ext uri="{BB962C8B-B14F-4D97-AF65-F5344CB8AC3E}">
        <p14:creationId xmlns:p14="http://schemas.microsoft.com/office/powerpoint/2010/main" val="191140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013CAC-206B-45E2-AD3C-B7C08997723A}"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B53B4-3E44-4613-B112-60292FB56BD1}" type="slidenum">
              <a:rPr lang="en-US" smtClean="0"/>
              <a:t>‹#›</a:t>
            </a:fld>
            <a:endParaRPr lang="en-US"/>
          </a:p>
        </p:txBody>
      </p:sp>
    </p:spTree>
    <p:extLst>
      <p:ext uri="{BB962C8B-B14F-4D97-AF65-F5344CB8AC3E}">
        <p14:creationId xmlns:p14="http://schemas.microsoft.com/office/powerpoint/2010/main" val="471723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13CAC-206B-45E2-AD3C-B7C08997723A}"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DB53B4-3E44-4613-B112-60292FB56BD1}" type="slidenum">
              <a:rPr lang="en-US" smtClean="0"/>
              <a:t>‹#›</a:t>
            </a:fld>
            <a:endParaRPr lang="en-US"/>
          </a:p>
        </p:txBody>
      </p:sp>
    </p:spTree>
    <p:extLst>
      <p:ext uri="{BB962C8B-B14F-4D97-AF65-F5344CB8AC3E}">
        <p14:creationId xmlns:p14="http://schemas.microsoft.com/office/powerpoint/2010/main" val="2514744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013CAC-206B-45E2-AD3C-B7C08997723A}"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B53B4-3E44-4613-B112-60292FB56BD1}" type="slidenum">
              <a:rPr lang="en-US" smtClean="0"/>
              <a:t>‹#›</a:t>
            </a:fld>
            <a:endParaRPr lang="en-US"/>
          </a:p>
        </p:txBody>
      </p:sp>
    </p:spTree>
    <p:extLst>
      <p:ext uri="{BB962C8B-B14F-4D97-AF65-F5344CB8AC3E}">
        <p14:creationId xmlns:p14="http://schemas.microsoft.com/office/powerpoint/2010/main" val="180260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0AAEC9E-F598-244C-B43D-C596532F1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825625"/>
            <a:ext cx="7886700" cy="4351338"/>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442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013CAC-206B-45E2-AD3C-B7C08997723A}"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B53B4-3E44-4613-B112-60292FB56BD1}" type="slidenum">
              <a:rPr lang="en-US" smtClean="0"/>
              <a:t>‹#›</a:t>
            </a:fld>
            <a:endParaRPr lang="en-US"/>
          </a:p>
        </p:txBody>
      </p:sp>
    </p:spTree>
    <p:extLst>
      <p:ext uri="{BB962C8B-B14F-4D97-AF65-F5344CB8AC3E}">
        <p14:creationId xmlns:p14="http://schemas.microsoft.com/office/powerpoint/2010/main" val="407262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13CAC-206B-45E2-AD3C-B7C08997723A}"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53B4-3E44-4613-B112-60292FB56BD1}" type="slidenum">
              <a:rPr lang="en-US" smtClean="0"/>
              <a:t>‹#›</a:t>
            </a:fld>
            <a:endParaRPr lang="en-US"/>
          </a:p>
        </p:txBody>
      </p:sp>
    </p:spTree>
    <p:extLst>
      <p:ext uri="{BB962C8B-B14F-4D97-AF65-F5344CB8AC3E}">
        <p14:creationId xmlns:p14="http://schemas.microsoft.com/office/powerpoint/2010/main" val="1481273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13CAC-206B-45E2-AD3C-B7C08997723A}"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53B4-3E44-4613-B112-60292FB56BD1}" type="slidenum">
              <a:rPr lang="en-US" smtClean="0"/>
              <a:t>‹#›</a:t>
            </a:fld>
            <a:endParaRPr lang="en-US"/>
          </a:p>
        </p:txBody>
      </p:sp>
    </p:spTree>
    <p:extLst>
      <p:ext uri="{BB962C8B-B14F-4D97-AF65-F5344CB8AC3E}">
        <p14:creationId xmlns:p14="http://schemas.microsoft.com/office/powerpoint/2010/main" val="218302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49" y="2359917"/>
            <a:ext cx="7886700" cy="1325563"/>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3832261"/>
            <a:ext cx="7886699" cy="1810446"/>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11722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236D0C-5C62-C344-A8E3-E1B6BA748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8875"/>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066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28E005B-8C6C-1444-A24D-28F105A8C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209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54F85C5-6D3C-6344-B39B-2DD1D85F6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8875"/>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66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370D775-8EAD-3A49-8939-56B26B7C4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nchorCtr="0"/>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9D2A436A-B73F-3F44-8E73-5231BB6E141B}"/>
              </a:ext>
            </a:extLst>
          </p:cNvPr>
          <p:cNvSpPr>
            <a:spLocks noGrp="1"/>
          </p:cNvSpPr>
          <p:nvPr>
            <p:ph type="dt" sz="half" idx="10"/>
          </p:nvPr>
        </p:nvSpPr>
        <p:spPr/>
        <p:txBody>
          <a:bodyPr/>
          <a:lstStyle>
            <a:lvl1pPr>
              <a:defRPr/>
            </a:lvl1pPr>
          </a:lstStyle>
          <a:p>
            <a:pPr>
              <a:defRPr/>
            </a:pPr>
            <a:fld id="{B401AE06-E94F-144E-81AC-956884EEE83F}" type="datetimeFigureOut">
              <a:rPr lang="en-US"/>
              <a:pPr>
                <a:defRPr/>
              </a:pPr>
              <a:t>3/30/2022</a:t>
            </a:fld>
            <a:endParaRPr lang="en-US"/>
          </a:p>
        </p:txBody>
      </p:sp>
      <p:sp>
        <p:nvSpPr>
          <p:cNvPr id="7" name="Footer Placeholder 5">
            <a:extLst>
              <a:ext uri="{FF2B5EF4-FFF2-40B4-BE49-F238E27FC236}">
                <a16:creationId xmlns:a16="http://schemas.microsoft.com/office/drawing/2014/main" id="{36247A61-2428-2744-8600-BB0FC31C063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9DEB18E-0449-764A-BE8D-99375D1E85B4}"/>
              </a:ext>
            </a:extLst>
          </p:cNvPr>
          <p:cNvSpPr>
            <a:spLocks noGrp="1"/>
          </p:cNvSpPr>
          <p:nvPr>
            <p:ph type="sldNum" sz="quarter" idx="12"/>
          </p:nvPr>
        </p:nvSpPr>
        <p:spPr/>
        <p:txBody>
          <a:bodyPr/>
          <a:lstStyle>
            <a:lvl1pPr>
              <a:defRPr/>
            </a:lvl1pPr>
          </a:lstStyle>
          <a:p>
            <a:pPr>
              <a:defRPr/>
            </a:pPr>
            <a:fld id="{BFFCE630-67C4-6141-8BF0-7ADAA458BAB5}" type="slidenum">
              <a:rPr lang="en-US"/>
              <a:pPr>
                <a:defRPr/>
              </a:pPr>
              <a:t>‹#›</a:t>
            </a:fld>
            <a:endParaRPr lang="en-US"/>
          </a:p>
        </p:txBody>
      </p:sp>
    </p:spTree>
    <p:extLst>
      <p:ext uri="{BB962C8B-B14F-4D97-AF65-F5344CB8AC3E}">
        <p14:creationId xmlns:p14="http://schemas.microsoft.com/office/powerpoint/2010/main" val="253585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4E6BD077-5287-3F45-B2D0-91488C927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8875"/>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DEA72A6F-6744-9247-9DF3-1D43A025E276}"/>
              </a:ext>
            </a:extLst>
          </p:cNvPr>
          <p:cNvSpPr>
            <a:spLocks noGrp="1"/>
          </p:cNvSpPr>
          <p:nvPr>
            <p:ph type="dt" sz="half" idx="10"/>
          </p:nvPr>
        </p:nvSpPr>
        <p:spPr/>
        <p:txBody>
          <a:bodyPr/>
          <a:lstStyle>
            <a:lvl1pPr>
              <a:defRPr/>
            </a:lvl1pPr>
          </a:lstStyle>
          <a:p>
            <a:pPr>
              <a:defRPr/>
            </a:pPr>
            <a:fld id="{2B8FE9E0-4BE6-7149-8D6C-B62F6CFF3309}" type="datetimeFigureOut">
              <a:rPr lang="en-US"/>
              <a:pPr>
                <a:defRPr/>
              </a:pPr>
              <a:t>3/30/2022</a:t>
            </a:fld>
            <a:endParaRPr lang="en-US"/>
          </a:p>
        </p:txBody>
      </p:sp>
      <p:sp>
        <p:nvSpPr>
          <p:cNvPr id="7" name="Footer Placeholder 5">
            <a:extLst>
              <a:ext uri="{FF2B5EF4-FFF2-40B4-BE49-F238E27FC236}">
                <a16:creationId xmlns:a16="http://schemas.microsoft.com/office/drawing/2014/main" id="{A90CC073-D1A6-CF41-9E42-F0E3A4C6E94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7DD571E0-FD85-BD47-93A1-CC4E5750DE7F}"/>
              </a:ext>
            </a:extLst>
          </p:cNvPr>
          <p:cNvSpPr>
            <a:spLocks noGrp="1"/>
          </p:cNvSpPr>
          <p:nvPr>
            <p:ph type="sldNum" sz="quarter" idx="12"/>
          </p:nvPr>
        </p:nvSpPr>
        <p:spPr/>
        <p:txBody>
          <a:bodyPr/>
          <a:lstStyle>
            <a:lvl1pPr>
              <a:defRPr/>
            </a:lvl1pPr>
          </a:lstStyle>
          <a:p>
            <a:pPr>
              <a:defRPr/>
            </a:pPr>
            <a:fld id="{D7D608A7-C579-674C-B0CA-2D6B2D69C4DF}" type="slidenum">
              <a:rPr lang="en-US"/>
              <a:pPr>
                <a:defRPr/>
              </a:pPr>
              <a:t>‹#›</a:t>
            </a:fld>
            <a:endParaRPr lang="en-US"/>
          </a:p>
        </p:txBody>
      </p:sp>
    </p:spTree>
    <p:extLst>
      <p:ext uri="{BB962C8B-B14F-4D97-AF65-F5344CB8AC3E}">
        <p14:creationId xmlns:p14="http://schemas.microsoft.com/office/powerpoint/2010/main" val="173652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C5BED28-5B9A-7549-958D-4599C015E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31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75C7D5-607F-DD46-80BB-0AD8CE12ABFE}"/>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51D77AD-0682-1847-9674-7FDE946CD30E}"/>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F1F68A5-831B-F349-89A3-CC75D07894A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89DEF0E-6BB0-B145-A819-E30D16108703}" type="datetimeFigureOut">
              <a:rPr lang="en-US"/>
              <a:pPr>
                <a:defRPr/>
              </a:pPr>
              <a:t>3/30/2022</a:t>
            </a:fld>
            <a:endParaRPr lang="en-US"/>
          </a:p>
        </p:txBody>
      </p:sp>
      <p:sp>
        <p:nvSpPr>
          <p:cNvPr id="5" name="Footer Placeholder 4">
            <a:extLst>
              <a:ext uri="{FF2B5EF4-FFF2-40B4-BE49-F238E27FC236}">
                <a16:creationId xmlns:a16="http://schemas.microsoft.com/office/drawing/2014/main" id="{753DEA21-2CC7-0E4B-BCE7-F02AF9F66DB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564316F-5573-294B-9066-69E7CAACA6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5840AB6-5724-4E47-B164-B5DA25E105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013CAC-206B-45E2-AD3C-B7C08997723A}" type="datetimeFigureOut">
              <a:rPr lang="en-US" smtClean="0"/>
              <a:t>3/30/2022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DB53B4-3E44-4613-B112-60292FB56BD1}" type="slidenum">
              <a:rPr lang="en-US" smtClean="0"/>
              <a:t>‹#›</a:t>
            </a:fld>
            <a:endParaRPr lang="en-US"/>
          </a:p>
        </p:txBody>
      </p:sp>
    </p:spTree>
    <p:extLst>
      <p:ext uri="{BB962C8B-B14F-4D97-AF65-F5344CB8AC3E}">
        <p14:creationId xmlns:p14="http://schemas.microsoft.com/office/powerpoint/2010/main" val="285293674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glossary.htm#S12" TargetMode="External"/><Relationship Id="rId2" Type="http://schemas.openxmlformats.org/officeDocument/2006/relationships/hyperlink" Target="https://grants.nih.gov/grants/glossary.htm#A34" TargetMode="External"/><Relationship Id="rId1" Type="http://schemas.openxmlformats.org/officeDocument/2006/relationships/slideLayout" Target="../slideLayouts/slideLayout2.xml"/><Relationship Id="rId4" Type="http://schemas.openxmlformats.org/officeDocument/2006/relationships/hyperlink" Target="https://grants.nih.gov/grants/glossary.htm#P2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B7DAB8-146A-4A8F-942F-07B00B9D2388}"/>
              </a:ext>
            </a:extLst>
          </p:cNvPr>
          <p:cNvSpPr>
            <a:spLocks noGrp="1"/>
          </p:cNvSpPr>
          <p:nvPr>
            <p:ph type="body" sz="quarter" idx="10"/>
          </p:nvPr>
        </p:nvSpPr>
        <p:spPr/>
        <p:txBody>
          <a:bodyPr/>
          <a:lstStyle/>
          <a:p>
            <a:r>
              <a:rPr lang="en-US" sz="4000" dirty="0">
                <a:latin typeface="Calibri" panose="020F0502020204030204" pitchFamily="34" charset="0"/>
                <a:cs typeface="Calibri" panose="020F0502020204030204" pitchFamily="34" charset="0"/>
              </a:rPr>
              <a:t>Intro to </a:t>
            </a:r>
            <a:r>
              <a:rPr lang="en-US" sz="4000" dirty="0" smtClean="0">
                <a:latin typeface="Calibri" panose="020F0502020204030204" pitchFamily="34" charset="0"/>
                <a:cs typeface="Calibri" panose="020F0502020204030204" pitchFamily="34" charset="0"/>
              </a:rPr>
              <a:t>the Office of Sponsored Research and Programs (OSRP)</a:t>
            </a:r>
            <a:endParaRPr lang="en-US" sz="40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19AA092C-22FD-4FB3-86E1-329DF4FD8455}"/>
              </a:ext>
            </a:extLst>
          </p:cNvPr>
          <p:cNvSpPr>
            <a:spLocks noGrp="1"/>
          </p:cNvSpPr>
          <p:nvPr>
            <p:ph type="body" sz="quarter" idx="11"/>
          </p:nvPr>
        </p:nvSpPr>
        <p:spPr/>
        <p:txBody>
          <a:bodyPr/>
          <a:lstStyle/>
          <a:p>
            <a:r>
              <a:rPr lang="en-US" dirty="0" smtClean="0">
                <a:latin typeface="Calibri" panose="020F0502020204030204" pitchFamily="34" charset="0"/>
                <a:cs typeface="Calibri" panose="020F0502020204030204" pitchFamily="34" charset="0"/>
              </a:rPr>
              <a:t>04/01/22</a:t>
            </a:r>
            <a:endParaRPr lang="en-US"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CFB27ED1-B902-4DA8-930B-FBF15A0F7761}"/>
              </a:ext>
            </a:extLst>
          </p:cNvPr>
          <p:cNvSpPr>
            <a:spLocks noGrp="1"/>
          </p:cNvSpPr>
          <p:nvPr>
            <p:ph type="body" sz="quarter" idx="12"/>
          </p:nvPr>
        </p:nvSpPr>
        <p:spPr/>
        <p:txBody>
          <a:bodyPr>
            <a:normAutofit/>
          </a:bodyPr>
          <a:lstStyle/>
          <a:p>
            <a:r>
              <a:rPr lang="en-US" dirty="0" smtClean="0">
                <a:latin typeface="Calibri" panose="020F0502020204030204" pitchFamily="34" charset="0"/>
                <a:cs typeface="Calibri" panose="020F0502020204030204" pitchFamily="34" charset="0"/>
              </a:rPr>
              <a:t>Elizabeth (Betsy) Jinks, Director</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0112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F9498D77-5BEB-954F-8B1D-C7DFAA009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259" y="5456560"/>
            <a:ext cx="2985462" cy="995154"/>
          </a:xfrm>
          <a:prstGeom prst="rect">
            <a:avLst/>
          </a:prstGeom>
        </p:spPr>
      </p:pic>
      <p:sp>
        <p:nvSpPr>
          <p:cNvPr id="6" name="Title 5">
            <a:extLst>
              <a:ext uri="{FF2B5EF4-FFF2-40B4-BE49-F238E27FC236}">
                <a16:creationId xmlns:a16="http://schemas.microsoft.com/office/drawing/2014/main" id="{EB6E4802-E6D9-7D49-B1A3-B5D032424BC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Transactional-Based Funding</a:t>
            </a:r>
          </a:p>
        </p:txBody>
      </p:sp>
      <p:sp>
        <p:nvSpPr>
          <p:cNvPr id="8" name="Content Placeholder 7">
            <a:extLst>
              <a:ext uri="{FF2B5EF4-FFF2-40B4-BE49-F238E27FC236}">
                <a16:creationId xmlns:a16="http://schemas.microsoft.com/office/drawing/2014/main" id="{640BF429-3A4E-F64A-ACCE-D0D3DC5F89EA}"/>
              </a:ext>
            </a:extLst>
          </p:cNvPr>
          <p:cNvSpPr>
            <a:spLocks noGrp="1"/>
          </p:cNvSpPr>
          <p:nvPr>
            <p:ph idx="1"/>
          </p:nvPr>
        </p:nvSpPr>
        <p:spPr/>
        <p:txBody>
          <a:bodyPr vert="horz" wrap="square" lIns="0" tIns="34290" rIns="0" bIns="34290" numCol="1" rtlCol="0" anchor="t" anchorCtr="0" compatLnSpc="1">
            <a:prstTxWarp prst="textNoShape">
              <a:avLst/>
            </a:prstTxWarp>
            <a:normAutofit fontScale="77500" lnSpcReduction="20000"/>
          </a:bodyPr>
          <a:lstStyle/>
          <a:p>
            <a:r>
              <a:rPr lang="en-US" dirty="0">
                <a:latin typeface="Calibri" panose="020F0502020204030204" pitchFamily="34" charset="0"/>
                <a:ea typeface="+mn-lt"/>
                <a:cs typeface="Calibri" panose="020F0502020204030204" pitchFamily="34" charset="0"/>
              </a:rPr>
              <a:t>Transactional funding is the traditional ‘application – grant – report’ style of funding most of us are familiar with.  It is typically carried out at arm’s-length, with applications for projects which address immediate needs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Common Characteristics:</a:t>
            </a:r>
          </a:p>
          <a:p>
            <a:pPr>
              <a:buFont typeface="Wingdings" panose="020F0502020204030204" pitchFamily="34" charset="0"/>
              <a:buChar char="q"/>
            </a:pPr>
            <a:r>
              <a:rPr lang="en-US" dirty="0">
                <a:latin typeface="Calibri" panose="020F0502020204030204" pitchFamily="34" charset="0"/>
                <a:cs typeface="Calibri" panose="020F0502020204030204" pitchFamily="34" charset="0"/>
              </a:rPr>
              <a:t>Low level of funder engagement</a:t>
            </a:r>
          </a:p>
          <a:p>
            <a:pPr>
              <a:buFont typeface="Wingdings" panose="020F0502020204030204" pitchFamily="34" charset="0"/>
              <a:buChar char="q"/>
            </a:pPr>
            <a:r>
              <a:rPr lang="en-US" dirty="0">
                <a:latin typeface="Calibri" panose="020F0502020204030204" pitchFamily="34" charset="0"/>
                <a:cs typeface="Calibri" panose="020F0502020204030204" pitchFamily="34" charset="0"/>
              </a:rPr>
              <a:t>High Volume of applications</a:t>
            </a:r>
          </a:p>
          <a:p>
            <a:pPr>
              <a:buFont typeface="Wingdings" panose="020F0502020204030204" pitchFamily="34" charset="0"/>
              <a:buChar char="q"/>
            </a:pPr>
            <a:r>
              <a:rPr lang="en-US" dirty="0">
                <a:latin typeface="Calibri" panose="020F0502020204030204" pitchFamily="34" charset="0"/>
                <a:cs typeface="Calibri" panose="020F0502020204030204" pitchFamily="34" charset="0"/>
              </a:rPr>
              <a:t>Immediate needs (research, scholarship, equipment)</a:t>
            </a:r>
          </a:p>
          <a:p>
            <a:endParaRPr lang="en-US" dirty="0">
              <a:cs typeface="Calibri"/>
            </a:endParaRPr>
          </a:p>
        </p:txBody>
      </p:sp>
      <p:sp>
        <p:nvSpPr>
          <p:cNvPr id="11" name="Text Placeholder 10">
            <a:extLst>
              <a:ext uri="{FF2B5EF4-FFF2-40B4-BE49-F238E27FC236}">
                <a16:creationId xmlns:a16="http://schemas.microsoft.com/office/drawing/2014/main" id="{8532E9D5-F50E-440C-80AE-90F9A7F61120}"/>
              </a:ext>
            </a:extLst>
          </p:cNvPr>
          <p:cNvSpPr>
            <a:spLocks noGrp="1"/>
          </p:cNvSpPr>
          <p:nvPr>
            <p:ph type="body" sz="half" idx="2"/>
          </p:nvPr>
        </p:nvSpPr>
        <p:spPr/>
        <p:txBody>
          <a:bodyPr vert="horz" wrap="square" lIns="68580" tIns="34290" rIns="68580" bIns="34290" numCol="1" rtlCol="0" anchor="t" anchorCtr="0" compatLnSpc="1">
            <a:prstTxWarp prst="textNoShape">
              <a:avLst/>
            </a:prstTxWarp>
            <a:normAutofit/>
          </a:bodyPr>
          <a:lstStyle/>
          <a:p>
            <a:r>
              <a:rPr lang="en-US" sz="2000" dirty="0">
                <a:latin typeface="Calibri" panose="020F0502020204030204" pitchFamily="34" charset="0"/>
                <a:ea typeface="+mn-lt"/>
                <a:cs typeface="Calibri" panose="020F0502020204030204" pitchFamily="34" charset="0"/>
              </a:rPr>
              <a:t>Government grants are generally treated as exchange transactions due to the common practice of governments purchasing goods or services for a particular population or the general public (although, private funders can provide exchange transactions as well).</a:t>
            </a:r>
            <a:endParaRPr lang="en-US" sz="20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6534ABC-8797-4FA8-BBDD-C51CF0AA2843}"/>
              </a:ext>
            </a:extLst>
          </p:cNvPr>
          <p:cNvSpPr txBox="1"/>
          <p:nvPr/>
        </p:nvSpPr>
        <p:spPr>
          <a:xfrm>
            <a:off x="1404784" y="3331292"/>
            <a:ext cx="2057400"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079883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757822"/>
          </a:xfrm>
        </p:spPr>
        <p:txBody>
          <a:bodyPr>
            <a:normAutofit fontScale="90000"/>
          </a:bodyPr>
          <a:lstStyle/>
          <a:p>
            <a:r>
              <a:rPr lang="en-US" dirty="0">
                <a:latin typeface="Calibri" panose="020F0502020204030204" pitchFamily="34" charset="0"/>
                <a:cs typeface="Calibri" panose="020F0502020204030204" pitchFamily="34" charset="0"/>
              </a:rPr>
              <a:t>OSRP Pre-Award Current Model of Grant Writing and Process</a:t>
            </a:r>
          </a:p>
        </p:txBody>
      </p:sp>
      <p:pic>
        <p:nvPicPr>
          <p:cNvPr id="5" name="Content Placeholder 4"/>
          <p:cNvPicPr>
            <a:picLocks noGrp="1" noChangeAspect="1"/>
          </p:cNvPicPr>
          <p:nvPr>
            <p:ph idx="1"/>
          </p:nvPr>
        </p:nvPicPr>
        <p:blipFill>
          <a:blip r:embed="rId2"/>
          <a:stretch>
            <a:fillRect/>
          </a:stretch>
        </p:blipFill>
        <p:spPr>
          <a:xfrm>
            <a:off x="385011" y="1989221"/>
            <a:ext cx="8341894" cy="3705726"/>
          </a:xfrm>
          <a:prstGeom prst="rect">
            <a:avLst/>
          </a:prstGeom>
        </p:spPr>
      </p:pic>
    </p:spTree>
    <p:extLst>
      <p:ext uri="{BB962C8B-B14F-4D97-AF65-F5344CB8AC3E}">
        <p14:creationId xmlns:p14="http://schemas.microsoft.com/office/powerpoint/2010/main" val="3487840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panose="020F0502020204030204" pitchFamily="34" charset="0"/>
                <a:cs typeface="Calibri" panose="020F0502020204030204" pitchFamily="34" charset="0"/>
              </a:rPr>
              <a:t>OSRP Administrative </a:t>
            </a:r>
            <a:r>
              <a:rPr lang="en-US" sz="2800" dirty="0">
                <a:latin typeface="Calibri" panose="020F0502020204030204" pitchFamily="34" charset="0"/>
                <a:cs typeface="Calibri" panose="020F0502020204030204" pitchFamily="34" charset="0"/>
              </a:rPr>
              <a:t>services </a:t>
            </a:r>
            <a:r>
              <a:rPr lang="en-US" sz="2800" dirty="0" smtClean="0">
                <a:latin typeface="Calibri" panose="020F0502020204030204" pitchFamily="34" charset="0"/>
                <a:cs typeface="Calibri" panose="020F0502020204030204" pitchFamily="34" charset="0"/>
              </a:rPr>
              <a:t>Basic Functions- Proposal Stage</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Disseminate funding opportunities</a:t>
            </a:r>
          </a:p>
          <a:p>
            <a:r>
              <a:rPr lang="en-US" dirty="0">
                <a:latin typeface="Calibri" panose="020F0502020204030204" pitchFamily="34" charset="0"/>
                <a:cs typeface="Calibri" panose="020F0502020204030204" pitchFamily="34" charset="0"/>
              </a:rPr>
              <a:t>Build compliant budgets</a:t>
            </a:r>
          </a:p>
          <a:p>
            <a:r>
              <a:rPr lang="en-US" dirty="0">
                <a:latin typeface="Calibri" panose="020F0502020204030204" pitchFamily="34" charset="0"/>
                <a:cs typeface="Calibri" panose="020F0502020204030204" pitchFamily="34" charset="0"/>
              </a:rPr>
              <a:t>Review agency guidelines to ensure compliance</a:t>
            </a:r>
          </a:p>
          <a:p>
            <a:r>
              <a:rPr lang="en-US" dirty="0">
                <a:latin typeface="Calibri" panose="020F0502020204030204" pitchFamily="34" charset="0"/>
                <a:cs typeface="Calibri" panose="020F0502020204030204" pitchFamily="34" charset="0"/>
              </a:rPr>
              <a:t>Complete sponsor forms</a:t>
            </a:r>
          </a:p>
          <a:p>
            <a:r>
              <a:rPr lang="en-US" dirty="0">
                <a:latin typeface="Calibri" panose="020F0502020204030204" pitchFamily="34" charset="0"/>
                <a:cs typeface="Calibri" panose="020F0502020204030204" pitchFamily="34" charset="0"/>
              </a:rPr>
              <a:t>Prepare certifications and facilitate university approval</a:t>
            </a:r>
          </a:p>
          <a:p>
            <a:r>
              <a:rPr lang="en-US" dirty="0">
                <a:latin typeface="Calibri" panose="020F0502020204030204" pitchFamily="34" charset="0"/>
                <a:cs typeface="Calibri" panose="020F0502020204030204" pitchFamily="34" charset="0"/>
              </a:rPr>
              <a:t>Submit proposals</a:t>
            </a:r>
          </a:p>
          <a:p>
            <a:endParaRPr lang="en-US" dirty="0"/>
          </a:p>
        </p:txBody>
      </p:sp>
    </p:spTree>
    <p:extLst>
      <p:ext uri="{BB962C8B-B14F-4D97-AF65-F5344CB8AC3E}">
        <p14:creationId xmlns:p14="http://schemas.microsoft.com/office/powerpoint/2010/main" val="252263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E71A-4068-429B-B9C7-C907AB29585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Grantee Roles and Responsibilities</a:t>
            </a:r>
          </a:p>
        </p:txBody>
      </p:sp>
      <p:sp>
        <p:nvSpPr>
          <p:cNvPr id="3" name="Content Placeholder 2">
            <a:extLst>
              <a:ext uri="{FF2B5EF4-FFF2-40B4-BE49-F238E27FC236}">
                <a16:creationId xmlns:a16="http://schemas.microsoft.com/office/drawing/2014/main" id="{E5C55BC9-81CF-4F8C-8FF3-C76340823B21}"/>
              </a:ext>
            </a:extLst>
          </p:cNvPr>
          <p:cNvSpPr>
            <a:spLocks noGrp="1"/>
          </p:cNvSpPr>
          <p:nvPr>
            <p:ph idx="1"/>
          </p:nvPr>
        </p:nvSpPr>
        <p:spPr/>
        <p:txBody>
          <a:bodyPr vert="horz" wrap="square" lIns="0" tIns="34290" rIns="0" bIns="34290" numCol="1" rtlCol="0" anchor="t" anchorCtr="0" compatLnSpc="1">
            <a:prstTxWarp prst="textNoShape">
              <a:avLst/>
            </a:prstTxWarp>
            <a:noAutofit/>
          </a:bodyPr>
          <a:lstStyle/>
          <a:p>
            <a:r>
              <a:rPr lang="en-US" sz="1600" dirty="0">
                <a:latin typeface="Calibri" panose="020F0502020204030204" pitchFamily="34" charset="0"/>
                <a:ea typeface="+mn-lt"/>
                <a:cs typeface="Calibri" panose="020F0502020204030204" pitchFamily="34" charset="0"/>
              </a:rPr>
              <a:t>A summary of Grantee participants' roles and responsibilities: </a:t>
            </a:r>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ea typeface="+mn-lt"/>
                <a:cs typeface="Calibri" panose="020F0502020204030204" pitchFamily="34" charset="0"/>
                <a:hlinkClick r:id="rId2"/>
              </a:rPr>
              <a:t>Authorized Organizational Representative (AOR)</a:t>
            </a:r>
            <a:r>
              <a:rPr lang="en-US" sz="1600" dirty="0">
                <a:latin typeface="Calibri" panose="020F0502020204030204" pitchFamily="34" charset="0"/>
                <a:ea typeface="+mn-lt"/>
                <a:cs typeface="Calibri" panose="020F0502020204030204" pitchFamily="34" charset="0"/>
              </a:rPr>
              <a:t>: The AOR, in OSRP, also known as </a:t>
            </a:r>
            <a:r>
              <a:rPr lang="en-US" sz="1600" dirty="0">
                <a:latin typeface="Calibri" panose="020F0502020204030204" pitchFamily="34" charset="0"/>
                <a:ea typeface="+mn-lt"/>
                <a:cs typeface="Calibri" panose="020F0502020204030204" pitchFamily="34" charset="0"/>
                <a:hlinkClick r:id="rId3"/>
              </a:rPr>
              <a:t>Signing Official (SO)</a:t>
            </a:r>
            <a:r>
              <a:rPr lang="en-US" sz="1600" dirty="0">
                <a:latin typeface="Calibri" panose="020F0502020204030204" pitchFamily="34" charset="0"/>
                <a:ea typeface="+mn-lt"/>
                <a:cs typeface="Calibri" panose="020F0502020204030204" pitchFamily="34" charset="0"/>
              </a:rPr>
              <a:t> , is the designated representative of the grantee organization in matters related to the award and administration of its  grants, including those that require sponsor approval. In signing a grant application, this individual certifies that the applicant organization will comply with all applicable assurances and certifications referenced in the application. This individual's signature further certifies that the applicant organization will be accountable both for the appropriate use of funds awarded and for the performance of the grant-supported project or activities resulting from the application. </a:t>
            </a:r>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ea typeface="+mn-lt"/>
                <a:cs typeface="Calibri" panose="020F0502020204030204" pitchFamily="34" charset="0"/>
                <a:hlinkClick r:id="rId4"/>
              </a:rPr>
              <a:t>Project Director(s)/ Principal Investigator(s) (PD/PI)</a:t>
            </a:r>
            <a:r>
              <a:rPr lang="en-US" sz="1600" dirty="0">
                <a:latin typeface="Calibri" panose="020F0502020204030204" pitchFamily="34" charset="0"/>
                <a:ea typeface="+mn-lt"/>
                <a:cs typeface="Calibri" panose="020F0502020204030204" pitchFamily="34" charset="0"/>
              </a:rPr>
              <a:t>: The PD/PIs are the individual(s) designated by the applicant organization to have the appropriate level of authority and responsibility to direct the project or program supported by the award. The applicant organization may designate multiple individuals as PIs who share the authority and</a:t>
            </a:r>
            <a:r>
              <a:rPr lang="en-US" sz="1600" b="1" dirty="0">
                <a:latin typeface="Calibri" panose="020F0502020204030204" pitchFamily="34" charset="0"/>
                <a:ea typeface="+mn-lt"/>
                <a:cs typeface="Calibri" panose="020F0502020204030204" pitchFamily="34" charset="0"/>
              </a:rPr>
              <a:t> responsibility for leading and directing the project, intellectually and logistically.</a:t>
            </a:r>
            <a:r>
              <a:rPr lang="en-US" sz="1600" dirty="0">
                <a:latin typeface="Calibri" panose="020F0502020204030204" pitchFamily="34" charset="0"/>
                <a:ea typeface="+mn-lt"/>
                <a:cs typeface="Calibri" panose="020F0502020204030204" pitchFamily="34" charset="0"/>
              </a:rPr>
              <a:t> Each PI is responsible and accountable to the grantee organization, or as appropriate, to a collaborating organization, for the proper conduct of the project or program, including the submission of all required reports. </a:t>
            </a:r>
            <a:endParaRPr lang="en-US" sz="1600" dirty="0">
              <a:latin typeface="Calibri" panose="020F0502020204030204" pitchFamily="34" charset="0"/>
              <a:cs typeface="Calibri" panose="020F0502020204030204" pitchFamily="34" charset="0"/>
            </a:endParaRPr>
          </a:p>
          <a:p>
            <a:endParaRPr lang="en-US" dirty="0">
              <a:cs typeface="Calibri"/>
            </a:endParaRPr>
          </a:p>
        </p:txBody>
      </p:sp>
    </p:spTree>
    <p:extLst>
      <p:ext uri="{BB962C8B-B14F-4D97-AF65-F5344CB8AC3E}">
        <p14:creationId xmlns:p14="http://schemas.microsoft.com/office/powerpoint/2010/main" val="730443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Resources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OSRP Website</a:t>
            </a:r>
          </a:p>
          <a:p>
            <a:r>
              <a:rPr lang="en-US" dirty="0" smtClean="0">
                <a:latin typeface="Calibri" panose="020F0502020204030204" pitchFamily="34" charset="0"/>
                <a:cs typeface="Calibri" panose="020F0502020204030204" pitchFamily="34" charset="0"/>
              </a:rPr>
              <a:t>Federal Websites</a:t>
            </a:r>
          </a:p>
          <a:p>
            <a:pPr lvl="1"/>
            <a:r>
              <a:rPr lang="en-US" dirty="0" smtClean="0">
                <a:latin typeface="Calibri" panose="020F0502020204030204" pitchFamily="34" charset="0"/>
                <a:cs typeface="Calibri" panose="020F0502020204030204" pitchFamily="34" charset="0"/>
              </a:rPr>
              <a:t>National Science Foundation</a:t>
            </a:r>
          </a:p>
          <a:p>
            <a:pPr lvl="1"/>
            <a:r>
              <a:rPr lang="en-US" dirty="0" smtClean="0">
                <a:latin typeface="Calibri" panose="020F0502020204030204" pitchFamily="34" charset="0"/>
                <a:cs typeface="Calibri" panose="020F0502020204030204" pitchFamily="34" charset="0"/>
              </a:rPr>
              <a:t>National Institute of Health</a:t>
            </a:r>
          </a:p>
          <a:p>
            <a:pPr lvl="1"/>
            <a:r>
              <a:rPr lang="en-US" dirty="0" smtClean="0">
                <a:latin typeface="Calibri" panose="020F0502020204030204" pitchFamily="34" charset="0"/>
                <a:cs typeface="Calibri" panose="020F0502020204030204" pitchFamily="34" charset="0"/>
              </a:rPr>
              <a:t>Health and Human Services</a:t>
            </a:r>
          </a:p>
          <a:p>
            <a:r>
              <a:rPr lang="en-US" dirty="0" smtClean="0">
                <a:latin typeface="Calibri" panose="020F0502020204030204" pitchFamily="34" charset="0"/>
                <a:cs typeface="Calibri" panose="020F0502020204030204" pitchFamily="34" charset="0"/>
              </a:rPr>
              <a:t>Uniform </a:t>
            </a:r>
            <a:r>
              <a:rPr lang="en-US" dirty="0">
                <a:latin typeface="Calibri" panose="020F0502020204030204" pitchFamily="34" charset="0"/>
                <a:cs typeface="Calibri" panose="020F0502020204030204" pitchFamily="34" charset="0"/>
              </a:rPr>
              <a:t>Administrative Requirements, Cost Principles, and Audit Requirements for Federal Awards (2 CFR 200)</a:t>
            </a:r>
          </a:p>
          <a:p>
            <a:pPr marL="457200" lvl="1" indent="0">
              <a:buNone/>
            </a:pPr>
            <a:endParaRPr lang="en-US" dirty="0" smtClean="0"/>
          </a:p>
        </p:txBody>
      </p:sp>
    </p:spTree>
    <p:extLst>
      <p:ext uri="{BB962C8B-B14F-4D97-AF65-F5344CB8AC3E}">
        <p14:creationId xmlns:p14="http://schemas.microsoft.com/office/powerpoint/2010/main" val="930972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3">
            <a:extLst>
              <a:ext uri="{28A0092B-C50C-407E-A947-70E740481C1C}">
                <a14:useLocalDpi xmlns:a14="http://schemas.microsoft.com/office/drawing/2010/main" val="0"/>
              </a:ext>
            </a:extLst>
          </a:blip>
          <a:srcRect l="-10087" r="-10087"/>
          <a:stretch>
            <a:fillRect/>
          </a:stretch>
        </p:blipFill>
        <p:spPr>
          <a:xfrm>
            <a:off x="710343" y="1003785"/>
            <a:ext cx="8006711" cy="4996966"/>
          </a:xfrm>
        </p:spPr>
      </p:pic>
      <p:sp>
        <p:nvSpPr>
          <p:cNvPr id="5" name="TextBox 4"/>
          <p:cNvSpPr txBox="1"/>
          <p:nvPr/>
        </p:nvSpPr>
        <p:spPr>
          <a:xfrm>
            <a:off x="94610" y="539863"/>
            <a:ext cx="5270767" cy="5037918"/>
          </a:xfrm>
          <a:prstGeom prst="rect">
            <a:avLst/>
          </a:prstGeom>
          <a:noFill/>
        </p:spPr>
        <p:txBody>
          <a:bodyPr wrap="square" rtlCol="0">
            <a:spAutoFit/>
          </a:bodyPr>
          <a:lstStyle/>
          <a:p>
            <a:pPr marL="557213" lvl="1" indent="-214313">
              <a:buFont typeface="Arial" panose="020B0604020202020204" pitchFamily="34" charset="0"/>
              <a:buChar char="•"/>
            </a:pPr>
            <a:endParaRPr lang="en-US" dirty="0"/>
          </a:p>
          <a:p>
            <a:pPr marL="513160" lvl="1" indent="-170260">
              <a:lnSpc>
                <a:spcPct val="150000"/>
              </a:lnSpc>
              <a:buFont typeface="Arial" panose="020B0604020202020204" pitchFamily="34" charset="0"/>
              <a:buChar char="•"/>
            </a:pPr>
            <a:endParaRPr lang="en-US" sz="2100" dirty="0">
              <a:solidFill>
                <a:srgbClr val="FF0000"/>
              </a:solidFill>
            </a:endParaRPr>
          </a:p>
          <a:p>
            <a:pPr marL="342900" indent="-342900">
              <a:buFont typeface="Wingdings" panose="05000000000000000000" pitchFamily="2" charset="2"/>
              <a:buChar char="§"/>
            </a:pPr>
            <a:r>
              <a:rPr lang="en-US" sz="2100" dirty="0" smtClean="0">
                <a:solidFill>
                  <a:srgbClr val="FF0000"/>
                </a:solidFill>
              </a:rPr>
              <a:t>OSRP </a:t>
            </a:r>
            <a:r>
              <a:rPr lang="en-US" sz="2100" dirty="0">
                <a:solidFill>
                  <a:srgbClr val="FF0000"/>
                </a:solidFill>
              </a:rPr>
              <a:t>Funding Databases Main Page</a:t>
            </a:r>
          </a:p>
          <a:p>
            <a:pPr marL="685800" lvl="1" indent="-342900">
              <a:buFont typeface="Courier New" panose="02070309020205020404" pitchFamily="49" charset="0"/>
              <a:buChar char="o"/>
            </a:pPr>
            <a:r>
              <a:rPr lang="en-US" sz="1275" dirty="0">
                <a:solidFill>
                  <a:srgbClr val="002060"/>
                </a:solidFill>
              </a:rPr>
              <a:t>https://www.msudenver.edu/sponsored-research-programs/locate-funding-opportunities/funding-databases/</a:t>
            </a:r>
          </a:p>
          <a:p>
            <a:pPr marL="342900" indent="-342900">
              <a:lnSpc>
                <a:spcPct val="150000"/>
              </a:lnSpc>
              <a:buFont typeface="Wingdings" panose="05000000000000000000" pitchFamily="2" charset="2"/>
              <a:buChar char="§"/>
            </a:pPr>
            <a:r>
              <a:rPr lang="en-US" sz="2100" dirty="0">
                <a:solidFill>
                  <a:srgbClr val="FF0000"/>
                </a:solidFill>
              </a:rPr>
              <a:t>Pivot Funding Opportunity Database</a:t>
            </a:r>
          </a:p>
          <a:p>
            <a:pPr marL="728663" lvl="1" indent="-385763">
              <a:lnSpc>
                <a:spcPct val="150000"/>
              </a:lnSpc>
              <a:buFont typeface="Courier New" panose="02070309020205020404" pitchFamily="49" charset="0"/>
              <a:buChar char="o"/>
            </a:pPr>
            <a:r>
              <a:rPr lang="en-US" sz="1275" dirty="0">
                <a:solidFill>
                  <a:srgbClr val="002060"/>
                </a:solidFill>
              </a:rPr>
              <a:t>https://pivot.proquest.com/</a:t>
            </a:r>
          </a:p>
          <a:p>
            <a:pPr marL="342900" indent="-342900">
              <a:lnSpc>
                <a:spcPct val="150000"/>
              </a:lnSpc>
              <a:buFont typeface="Wingdings" panose="05000000000000000000" pitchFamily="2" charset="2"/>
              <a:buChar char="§"/>
            </a:pPr>
            <a:r>
              <a:rPr lang="en-US" sz="2100" dirty="0">
                <a:solidFill>
                  <a:srgbClr val="FF0000"/>
                </a:solidFill>
              </a:rPr>
              <a:t>AASCU Grant Resource Center</a:t>
            </a:r>
          </a:p>
          <a:p>
            <a:pPr marL="685800" lvl="1" indent="-342900">
              <a:buFont typeface="Courier New" panose="02070309020205020404" pitchFamily="49" charset="0"/>
              <a:buChar char="o"/>
            </a:pPr>
            <a:r>
              <a:rPr lang="en-US" sz="1275" dirty="0">
                <a:solidFill>
                  <a:schemeClr val="accent5">
                    <a:lumMod val="75000"/>
                  </a:schemeClr>
                </a:solidFill>
              </a:rPr>
              <a:t>https://www.aascu.org/GRC/</a:t>
            </a:r>
          </a:p>
          <a:p>
            <a:pPr marL="1028700" lvl="2" indent="-342900">
              <a:buFont typeface="Wingdings" panose="05000000000000000000" pitchFamily="2" charset="2"/>
              <a:buChar char="§"/>
            </a:pPr>
            <a:r>
              <a:rPr lang="en-US" sz="1275" dirty="0">
                <a:solidFill>
                  <a:schemeClr val="accent5">
                    <a:lumMod val="75000"/>
                  </a:schemeClr>
                </a:solidFill>
              </a:rPr>
              <a:t>User Name: msudenver</a:t>
            </a:r>
          </a:p>
          <a:p>
            <a:pPr marL="1028700" lvl="2" indent="-342900">
              <a:buFont typeface="Wingdings" panose="05000000000000000000" pitchFamily="2" charset="2"/>
              <a:buChar char="§"/>
            </a:pPr>
            <a:r>
              <a:rPr lang="en-US" sz="1275" dirty="0">
                <a:solidFill>
                  <a:schemeClr val="accent5">
                    <a:lumMod val="75000"/>
                  </a:schemeClr>
                </a:solidFill>
              </a:rPr>
              <a:t>Password: academic</a:t>
            </a:r>
          </a:p>
          <a:p>
            <a:pPr marL="342900" indent="-342900">
              <a:lnSpc>
                <a:spcPct val="150000"/>
              </a:lnSpc>
              <a:buFont typeface="Wingdings" panose="05000000000000000000" pitchFamily="2" charset="2"/>
              <a:buChar char="§"/>
            </a:pPr>
            <a:r>
              <a:rPr lang="en-US" sz="2100" dirty="0">
                <a:solidFill>
                  <a:srgbClr val="FF0000"/>
                </a:solidFill>
              </a:rPr>
              <a:t>OSRP Research Request Form </a:t>
            </a:r>
          </a:p>
          <a:p>
            <a:pPr marL="685800" lvl="1" indent="-342900">
              <a:buFont typeface="Courier New" panose="02070309020205020404" pitchFamily="49" charset="0"/>
              <a:buChar char="o"/>
            </a:pPr>
            <a:r>
              <a:rPr lang="en-US" sz="1275" dirty="0">
                <a:solidFill>
                  <a:schemeClr val="accent5">
                    <a:lumMod val="75000"/>
                  </a:schemeClr>
                </a:solidFill>
              </a:rPr>
              <a:t>https://www.msudenver.edu/sponsored-research-programs/locate-funding-opportunities/request-funding-research/</a:t>
            </a:r>
          </a:p>
          <a:p>
            <a:pPr marL="685800" lvl="1" indent="-342900">
              <a:buFont typeface="Courier New" panose="02070309020205020404" pitchFamily="49" charset="0"/>
              <a:buChar char="o"/>
            </a:pPr>
            <a:endParaRPr lang="en-US" sz="2100" dirty="0">
              <a:solidFill>
                <a:srgbClr val="002060"/>
              </a:solidFill>
            </a:endParaRPr>
          </a:p>
          <a:p>
            <a:pPr lvl="1">
              <a:lnSpc>
                <a:spcPct val="150000"/>
              </a:lnSpc>
            </a:pPr>
            <a:endParaRPr lang="en-US" dirty="0"/>
          </a:p>
        </p:txBody>
      </p:sp>
      <p:sp>
        <p:nvSpPr>
          <p:cNvPr id="3" name="Title 2"/>
          <p:cNvSpPr>
            <a:spLocks noGrp="1"/>
          </p:cNvSpPr>
          <p:nvPr>
            <p:ph type="title"/>
          </p:nvPr>
        </p:nvSpPr>
        <p:spPr>
          <a:xfrm>
            <a:off x="283396" y="575294"/>
            <a:ext cx="7886700" cy="733425"/>
          </a:xfrm>
        </p:spPr>
        <p:txBody>
          <a:bodyPr>
            <a:normAutofit/>
          </a:bodyPr>
          <a:lstStyle/>
          <a:p>
            <a:pPr algn="ctr"/>
            <a:r>
              <a:rPr lang="en-US" dirty="0" smtClean="0">
                <a:latin typeface="Calibri" panose="020F0502020204030204" pitchFamily="34" charset="0"/>
                <a:cs typeface="Calibri" panose="020F0502020204030204" pitchFamily="34" charset="0"/>
              </a:rPr>
              <a:t>Resources Continued</a:t>
            </a: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334437C-30B3-4752-9636-1F29593C834B}"/>
              </a:ext>
            </a:extLst>
          </p:cNvPr>
          <p:cNvPicPr>
            <a:picLocks noChangeAspect="1"/>
          </p:cNvPicPr>
          <p:nvPr/>
        </p:nvPicPr>
        <p:blipFill>
          <a:blip r:embed="rId4"/>
          <a:stretch>
            <a:fillRect/>
          </a:stretch>
        </p:blipFill>
        <p:spPr>
          <a:xfrm>
            <a:off x="5326050" y="2206446"/>
            <a:ext cx="3817951" cy="2894327"/>
          </a:xfrm>
          <a:prstGeom prst="rect">
            <a:avLst/>
          </a:prstGeom>
        </p:spPr>
      </p:pic>
    </p:spTree>
    <p:extLst>
      <p:ext uri="{BB962C8B-B14F-4D97-AF65-F5344CB8AC3E}">
        <p14:creationId xmlns:p14="http://schemas.microsoft.com/office/powerpoint/2010/main" val="2720583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 Management</a:t>
            </a:r>
            <a:endParaRPr lang="en-US" dirty="0"/>
          </a:p>
        </p:txBody>
      </p:sp>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125732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OSRP Administrative services Basic </a:t>
            </a:r>
            <a:r>
              <a:rPr lang="en-US" dirty="0" smtClean="0">
                <a:latin typeface="Calibri" panose="020F0502020204030204" pitchFamily="34" charset="0"/>
                <a:cs typeface="Calibri" panose="020F0502020204030204" pitchFamily="34" charset="0"/>
              </a:rPr>
              <a:t>Functions-Award Stage</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Review terms and conditions for acceptability</a:t>
            </a:r>
          </a:p>
          <a:p>
            <a:r>
              <a:rPr lang="en-US" dirty="0">
                <a:latin typeface="Calibri" panose="020F0502020204030204" pitchFamily="34" charset="0"/>
                <a:cs typeface="Calibri" panose="020F0502020204030204" pitchFamily="34" charset="0"/>
              </a:rPr>
              <a:t>Negotiate terms if </a:t>
            </a:r>
            <a:r>
              <a:rPr lang="en-US" dirty="0" smtClean="0">
                <a:latin typeface="Calibri" panose="020F0502020204030204" pitchFamily="34" charset="0"/>
                <a:cs typeface="Calibri" panose="020F0502020204030204" pitchFamily="34" charset="0"/>
              </a:rPr>
              <a:t>needed</a:t>
            </a:r>
          </a:p>
          <a:p>
            <a:r>
              <a:rPr lang="en-US" dirty="0" smtClean="0">
                <a:latin typeface="Calibri" panose="020F0502020204030204" pitchFamily="34" charset="0"/>
                <a:cs typeface="Calibri" panose="020F0502020204030204" pitchFamily="34" charset="0"/>
              </a:rPr>
              <a:t>Run Compliance Checks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Work with PI to revise budgets</a:t>
            </a:r>
          </a:p>
          <a:p>
            <a:r>
              <a:rPr lang="en-US" dirty="0">
                <a:latin typeface="Calibri" panose="020F0502020204030204" pitchFamily="34" charset="0"/>
                <a:cs typeface="Calibri" panose="020F0502020204030204" pitchFamily="34" charset="0"/>
              </a:rPr>
              <a:t>Sign and accept award materials</a:t>
            </a:r>
          </a:p>
          <a:p>
            <a:r>
              <a:rPr lang="en-US" dirty="0">
                <a:latin typeface="Calibri" panose="020F0502020204030204" pitchFamily="34" charset="0"/>
                <a:cs typeface="Calibri" panose="020F0502020204030204" pitchFamily="34" charset="0"/>
              </a:rPr>
              <a:t>Process </a:t>
            </a:r>
            <a:r>
              <a:rPr lang="en-US" dirty="0" err="1">
                <a:latin typeface="Calibri" panose="020F0502020204030204" pitchFamily="34" charset="0"/>
                <a:cs typeface="Calibri" panose="020F0502020204030204" pitchFamily="34" charset="0"/>
              </a:rPr>
              <a:t>subawards</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Track all </a:t>
            </a:r>
            <a:r>
              <a:rPr lang="en-US" dirty="0" err="1" smtClean="0">
                <a:latin typeface="Calibri" panose="020F0502020204030204" pitchFamily="34" charset="0"/>
                <a:cs typeface="Calibri" panose="020F0502020204030204" pitchFamily="34" charset="0"/>
              </a:rPr>
              <a:t>programtic</a:t>
            </a:r>
            <a:r>
              <a:rPr lang="en-US" dirty="0" smtClean="0">
                <a:latin typeface="Calibri" panose="020F0502020204030204" pitchFamily="34" charset="0"/>
                <a:cs typeface="Calibri" panose="020F0502020204030204" pitchFamily="34" charset="0"/>
              </a:rPr>
              <a:t> deliverables</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077130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Current Post Award Process</a:t>
            </a:r>
            <a:endParaRPr lang="en-US"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449180" y="2977077"/>
            <a:ext cx="8373978" cy="2048434"/>
          </a:xfrm>
          <a:prstGeom prst="rect">
            <a:avLst/>
          </a:prstGeom>
        </p:spPr>
      </p:pic>
    </p:spTree>
    <p:extLst>
      <p:ext uri="{BB962C8B-B14F-4D97-AF65-F5344CB8AC3E}">
        <p14:creationId xmlns:p14="http://schemas.microsoft.com/office/powerpoint/2010/main" val="4095577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OSRP Administrative services Basic Functions-Award </a:t>
            </a:r>
            <a:r>
              <a:rPr lang="en-US" dirty="0" smtClean="0">
                <a:latin typeface="Calibri" panose="020F0502020204030204" pitchFamily="34" charset="0"/>
                <a:cs typeface="Calibri" panose="020F0502020204030204" pitchFamily="34" charset="0"/>
              </a:rPr>
              <a:t>Maintenance</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Seek prior approvals from sponsor</a:t>
            </a:r>
          </a:p>
          <a:p>
            <a:r>
              <a:rPr lang="en-US" dirty="0">
                <a:latin typeface="Calibri" panose="020F0502020204030204" pitchFamily="34" charset="0"/>
                <a:cs typeface="Calibri" panose="020F0502020204030204" pitchFamily="34" charset="0"/>
              </a:rPr>
              <a:t>Serve as liaison between the PI and sponsor</a:t>
            </a:r>
          </a:p>
          <a:p>
            <a:r>
              <a:rPr lang="en-US" dirty="0">
                <a:latin typeface="Calibri" panose="020F0502020204030204" pitchFamily="34" charset="0"/>
                <a:cs typeface="Calibri" panose="020F0502020204030204" pitchFamily="34" charset="0"/>
              </a:rPr>
              <a:t>Perform budget revisions</a:t>
            </a:r>
          </a:p>
          <a:p>
            <a:r>
              <a:rPr lang="en-US" dirty="0">
                <a:latin typeface="Calibri" panose="020F0502020204030204" pitchFamily="34" charset="0"/>
                <a:cs typeface="Calibri" panose="020F0502020204030204" pitchFamily="34" charset="0"/>
              </a:rPr>
              <a:t>Complete closeout documents</a:t>
            </a:r>
          </a:p>
          <a:p>
            <a:endParaRPr lang="en-US" dirty="0"/>
          </a:p>
        </p:txBody>
      </p:sp>
    </p:spTree>
    <p:extLst>
      <p:ext uri="{BB962C8B-B14F-4D97-AF65-F5344CB8AC3E}">
        <p14:creationId xmlns:p14="http://schemas.microsoft.com/office/powerpoint/2010/main" val="1798049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Presentation Overview</a:t>
            </a:r>
            <a:endParaRPr lang="en-US" sz="4000" dirty="0"/>
          </a:p>
        </p:txBody>
      </p:sp>
      <p:sp>
        <p:nvSpPr>
          <p:cNvPr id="3" name="Content Placeholder 2"/>
          <p:cNvSpPr>
            <a:spLocks noGrp="1"/>
          </p:cNvSpPr>
          <p:nvPr>
            <p:ph idx="1"/>
          </p:nvPr>
        </p:nvSpPr>
        <p:spPr/>
        <p:txBody>
          <a:bodyPr/>
          <a:lstStyle/>
          <a:p>
            <a:r>
              <a:rPr lang="en-US" sz="3200" dirty="0" smtClean="0"/>
              <a:t>Introduction and Overview of OSRP</a:t>
            </a:r>
          </a:p>
          <a:p>
            <a:r>
              <a:rPr lang="en-US" sz="3200" dirty="0" smtClean="0"/>
              <a:t>Pre-Award</a:t>
            </a:r>
          </a:p>
          <a:p>
            <a:pPr lvl="1"/>
            <a:r>
              <a:rPr lang="en-US" sz="3200" dirty="0" smtClean="0"/>
              <a:t>Proposal Submission Process</a:t>
            </a:r>
          </a:p>
          <a:p>
            <a:r>
              <a:rPr lang="en-US" sz="3200" dirty="0" smtClean="0"/>
              <a:t>Awards Management</a:t>
            </a:r>
          </a:p>
          <a:p>
            <a:r>
              <a:rPr lang="en-US" sz="3200" dirty="0" smtClean="0"/>
              <a:t>OSRP Goals</a:t>
            </a:r>
            <a:endParaRPr lang="en-US" sz="3200" dirty="0"/>
          </a:p>
          <a:p>
            <a:endParaRPr lang="en-US" dirty="0"/>
          </a:p>
        </p:txBody>
      </p:sp>
    </p:spTree>
    <p:extLst>
      <p:ext uri="{BB962C8B-B14F-4D97-AF65-F5344CB8AC3E}">
        <p14:creationId xmlns:p14="http://schemas.microsoft.com/office/powerpoint/2010/main" val="3297356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Goals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p:txBody>
          <a:bodyPr/>
          <a:lstStyle/>
          <a:p>
            <a:endParaRPr lang="en-US" dirty="0"/>
          </a:p>
        </p:txBody>
      </p:sp>
    </p:spTree>
    <p:extLst>
      <p:ext uri="{BB962C8B-B14F-4D97-AF65-F5344CB8AC3E}">
        <p14:creationId xmlns:p14="http://schemas.microsoft.com/office/powerpoint/2010/main" val="2872986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PILLAR V:</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ORGANIZATIONAL AGILITY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AND SUSTAINABILITY</a:t>
            </a:r>
          </a:p>
        </p:txBody>
      </p:sp>
      <p:sp>
        <p:nvSpPr>
          <p:cNvPr id="3" name="Content Placeholder 2"/>
          <p:cNvSpPr>
            <a:spLocks noGrp="1"/>
          </p:cNvSpPr>
          <p:nvPr>
            <p:ph sz="half" idx="1"/>
          </p:nvPr>
        </p:nvSpPr>
        <p:spPr/>
        <p:txBody>
          <a:bodyPr/>
          <a:lstStyle/>
          <a:p>
            <a:endParaRPr lang="en-US" dirty="0"/>
          </a:p>
        </p:txBody>
      </p:sp>
    </p:spTree>
    <p:extLst>
      <p:ext uri="{BB962C8B-B14F-4D97-AF65-F5344CB8AC3E}">
        <p14:creationId xmlns:p14="http://schemas.microsoft.com/office/powerpoint/2010/main" val="2249125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Looking Ahead </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Increase our funding imprint</a:t>
            </a:r>
          </a:p>
          <a:p>
            <a:r>
              <a:rPr lang="en-US" dirty="0">
                <a:latin typeface="Calibri" panose="020F0502020204030204" pitchFamily="34" charset="0"/>
                <a:cs typeface="Calibri" panose="020F0502020204030204" pitchFamily="34" charset="0"/>
              </a:rPr>
              <a:t>T</a:t>
            </a:r>
            <a:r>
              <a:rPr lang="en-US" dirty="0" smtClean="0">
                <a:latin typeface="Calibri" panose="020F0502020204030204" pitchFamily="34" charset="0"/>
                <a:cs typeface="Calibri" panose="020F0502020204030204" pitchFamily="34" charset="0"/>
              </a:rPr>
              <a:t>otal </a:t>
            </a:r>
            <a:r>
              <a:rPr lang="en-US" dirty="0">
                <a:latin typeface="Calibri" panose="020F0502020204030204" pitchFamily="34" charset="0"/>
                <a:cs typeface="Calibri" panose="020F0502020204030204" pitchFamily="34" charset="0"/>
              </a:rPr>
              <a:t>increase of 20% raised in government </a:t>
            </a:r>
            <a:r>
              <a:rPr lang="en-US" dirty="0" smtClean="0">
                <a:latin typeface="Calibri" panose="020F0502020204030204" pitchFamily="34" charset="0"/>
                <a:cs typeface="Calibri" panose="020F0502020204030204" pitchFamily="34" charset="0"/>
              </a:rPr>
              <a:t>grants</a:t>
            </a:r>
          </a:p>
          <a:p>
            <a:r>
              <a:rPr lang="en-US" dirty="0" smtClean="0">
                <a:latin typeface="Calibri" panose="020F0502020204030204" pitchFamily="34" charset="0"/>
                <a:cs typeface="Calibri" panose="020F0502020204030204" pitchFamily="34" charset="0"/>
              </a:rPr>
              <a:t>Building a sustainable infrastructure</a:t>
            </a:r>
          </a:p>
          <a:p>
            <a:pPr lvl="1"/>
            <a:r>
              <a:rPr lang="en-US" dirty="0" smtClean="0">
                <a:latin typeface="Calibri" panose="020F0502020204030204" pitchFamily="34" charset="0"/>
                <a:cs typeface="Calibri" panose="020F0502020204030204" pitchFamily="34" charset="0"/>
              </a:rPr>
              <a:t>Indirect/Direct Costs</a:t>
            </a:r>
          </a:p>
          <a:p>
            <a:r>
              <a:rPr lang="en-US" dirty="0" smtClean="0">
                <a:latin typeface="Calibri" panose="020F0502020204030204" pitchFamily="34" charset="0"/>
                <a:cs typeface="Calibri" panose="020F0502020204030204" pitchFamily="34" charset="0"/>
              </a:rPr>
              <a:t>Building an HSI Reputation in the Grants Field</a:t>
            </a:r>
          </a:p>
          <a:p>
            <a:endParaRPr lang="en-US" dirty="0" smtClean="0"/>
          </a:p>
          <a:p>
            <a:endParaRPr lang="en-US" dirty="0"/>
          </a:p>
        </p:txBody>
      </p:sp>
    </p:spTree>
    <p:extLst>
      <p:ext uri="{BB962C8B-B14F-4D97-AF65-F5344CB8AC3E}">
        <p14:creationId xmlns:p14="http://schemas.microsoft.com/office/powerpoint/2010/main" val="4175353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Initiatives</a:t>
            </a:r>
            <a:r>
              <a:rPr lang="en-US" dirty="0">
                <a:latin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Training &amp; Education	</a:t>
            </a:r>
          </a:p>
          <a:p>
            <a:pPr lvl="1"/>
            <a:r>
              <a:rPr lang="en-US" dirty="0" smtClean="0">
                <a:latin typeface="Calibri" panose="020F0502020204030204" pitchFamily="34" charset="0"/>
                <a:cs typeface="Calibri" panose="020F0502020204030204" pitchFamily="34" charset="0"/>
              </a:rPr>
              <a:t>RAG MAG</a:t>
            </a:r>
          </a:p>
          <a:p>
            <a:pPr lvl="1"/>
            <a:r>
              <a:rPr lang="en-US" dirty="0" smtClean="0">
                <a:latin typeface="Calibri" panose="020F0502020204030204" pitchFamily="34" charset="0"/>
                <a:cs typeface="Calibri" panose="020F0502020204030204" pitchFamily="34" charset="0"/>
              </a:rPr>
              <a:t>Content Specific Trainings</a:t>
            </a:r>
          </a:p>
          <a:p>
            <a:r>
              <a:rPr lang="en-US" dirty="0" smtClean="0">
                <a:latin typeface="Calibri" panose="020F0502020204030204" pitchFamily="34" charset="0"/>
                <a:cs typeface="Calibri" panose="020F0502020204030204" pitchFamily="34" charset="0"/>
              </a:rPr>
              <a:t>System Software</a:t>
            </a:r>
          </a:p>
          <a:p>
            <a:pPr lvl="1"/>
            <a:r>
              <a:rPr lang="en-US" dirty="0" smtClean="0">
                <a:latin typeface="Calibri" panose="020F0502020204030204" pitchFamily="34" charset="0"/>
                <a:cs typeface="Calibri" panose="020F0502020204030204" pitchFamily="34" charset="0"/>
              </a:rPr>
              <a:t>CAYUSE</a:t>
            </a:r>
          </a:p>
          <a:p>
            <a:r>
              <a:rPr lang="en-US" dirty="0" smtClean="0">
                <a:latin typeface="Calibri" panose="020F0502020204030204" pitchFamily="34" charset="0"/>
                <a:cs typeface="Calibri" panose="020F0502020204030204" pitchFamily="34" charset="0"/>
              </a:rPr>
              <a:t>Faculty Grant Resource Center</a:t>
            </a:r>
          </a:p>
          <a:p>
            <a:r>
              <a:rPr lang="en-US" dirty="0" smtClean="0">
                <a:latin typeface="Calibri" panose="020F0502020204030204" pitchFamily="34" charset="0"/>
                <a:cs typeface="Calibri" panose="020F0502020204030204" pitchFamily="34" charset="0"/>
              </a:rPr>
              <a:t>OSRP Proposal</a:t>
            </a:r>
          </a:p>
          <a:p>
            <a:pPr lvl="1"/>
            <a:r>
              <a:rPr lang="en-US" dirty="0" smtClean="0">
                <a:latin typeface="Calibri" panose="020F0502020204030204" pitchFamily="34" charset="0"/>
                <a:cs typeface="Calibri" panose="020F0502020204030204" pitchFamily="34" charset="0"/>
              </a:rPr>
              <a:t>NSF Ethical and Responsible Research Hub</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1852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Questions &amp; Comments?</a:t>
            </a:r>
            <a:endParaRPr lang="en-US"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1453625" y="1949812"/>
            <a:ext cx="6236749" cy="4102964"/>
          </a:xfrm>
          <a:prstGeom prst="rect">
            <a:avLst/>
          </a:prstGeom>
        </p:spPr>
      </p:pic>
    </p:spTree>
    <p:extLst>
      <p:ext uri="{BB962C8B-B14F-4D97-AF65-F5344CB8AC3E}">
        <p14:creationId xmlns:p14="http://schemas.microsoft.com/office/powerpoint/2010/main" val="2085609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is a Sponsored Project?</a:t>
            </a:r>
            <a:endParaRPr lang="en-US" dirty="0">
              <a:latin typeface="+mn-lt"/>
            </a:endParaRPr>
          </a:p>
        </p:txBody>
      </p:sp>
      <p:sp>
        <p:nvSpPr>
          <p:cNvPr id="3" name="Content Placeholder 2"/>
          <p:cNvSpPr>
            <a:spLocks noGrp="1"/>
          </p:cNvSpPr>
          <p:nvPr>
            <p:ph sz="half" idx="1"/>
          </p:nvPr>
        </p:nvSpPr>
        <p:spPr/>
        <p:txBody>
          <a:bodyPr>
            <a:normAutofit/>
          </a:bodyPr>
          <a:lstStyle/>
          <a:p>
            <a:r>
              <a:rPr lang="en-US" sz="1900" dirty="0"/>
              <a:t>Externally funded research, public service or instruction activity</a:t>
            </a:r>
          </a:p>
          <a:p>
            <a:endParaRPr lang="en-US" sz="1900" dirty="0"/>
          </a:p>
          <a:p>
            <a:r>
              <a:rPr lang="en-US" sz="1900" dirty="0"/>
              <a:t>Funded by a grant, contract or cooperative agreement</a:t>
            </a:r>
          </a:p>
          <a:p>
            <a:endParaRPr lang="en-US" sz="1900" dirty="0"/>
          </a:p>
          <a:p>
            <a:r>
              <a:rPr lang="en-US" sz="1900" dirty="0"/>
              <a:t>Usually requires a report or deliverable and fiscal accountability</a:t>
            </a:r>
          </a:p>
          <a:p>
            <a:endParaRPr lang="en-US" sz="1900" dirty="0"/>
          </a:p>
          <a:p>
            <a:r>
              <a:rPr lang="en-US" sz="1900" dirty="0"/>
              <a:t>Funding is for a specific purpose and time period</a:t>
            </a:r>
          </a:p>
          <a:p>
            <a:endParaRPr lang="en-US" sz="1900" dirty="0"/>
          </a:p>
          <a:p>
            <a:r>
              <a:rPr lang="en-US" sz="1900" dirty="0"/>
              <a:t>Not an unrestricted gift</a:t>
            </a:r>
          </a:p>
          <a:p>
            <a:endParaRPr lang="en-US" dirty="0"/>
          </a:p>
        </p:txBody>
      </p:sp>
      <p:pic>
        <p:nvPicPr>
          <p:cNvPr id="10" name="Content Placeholder 9"/>
          <p:cNvPicPr>
            <a:picLocks noGrp="1" noChangeAspect="1"/>
          </p:cNvPicPr>
          <p:nvPr>
            <p:ph sz="half" idx="2"/>
          </p:nvPr>
        </p:nvPicPr>
        <p:blipFill>
          <a:blip r:embed="rId2"/>
          <a:stretch>
            <a:fillRect/>
          </a:stretch>
        </p:blipFill>
        <p:spPr>
          <a:xfrm>
            <a:off x="4668253" y="1690689"/>
            <a:ext cx="4090736" cy="3956131"/>
          </a:xfrm>
          <a:prstGeom prst="rect">
            <a:avLst/>
          </a:prstGeom>
        </p:spPr>
      </p:pic>
    </p:spTree>
    <p:extLst>
      <p:ext uri="{BB962C8B-B14F-4D97-AF65-F5344CB8AC3E}">
        <p14:creationId xmlns:p14="http://schemas.microsoft.com/office/powerpoint/2010/main" val="2376372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3B92-AA93-4D92-9527-14E326BB3186}"/>
              </a:ext>
            </a:extLst>
          </p:cNvPr>
          <p:cNvSpPr>
            <a:spLocks noGrp="1"/>
          </p:cNvSpPr>
          <p:nvPr>
            <p:ph type="title"/>
          </p:nvPr>
        </p:nvSpPr>
        <p:spPr>
          <a:xfrm>
            <a:off x="6105833" y="1336573"/>
            <a:ext cx="2551471" cy="2764511"/>
          </a:xfrm>
        </p:spPr>
        <p:txBody>
          <a:bodyPr vert="horz" wrap="square" lIns="68580" tIns="34290" rIns="68580" bIns="34290" numCol="1" rtlCol="0" anchor="b" anchorCtr="0" compatLnSpc="1">
            <a:prstTxWarp prst="textNoShape">
              <a:avLst/>
            </a:prstTxWarp>
            <a:normAutofit/>
          </a:bodyPr>
          <a:lstStyle/>
          <a:p>
            <a:r>
              <a:rPr lang="en-US" sz="4950" spc="-38" dirty="0">
                <a:solidFill>
                  <a:schemeClr val="tx1">
                    <a:lumMod val="85000"/>
                    <a:lumOff val="15000"/>
                  </a:schemeClr>
                </a:solidFill>
                <a:latin typeface="Calibri" panose="020F0502020204030204" pitchFamily="34" charset="0"/>
                <a:cs typeface="Calibri" panose="020F0502020204030204" pitchFamily="34" charset="0"/>
              </a:rPr>
              <a:t>Grant Lifecycle</a:t>
            </a:r>
          </a:p>
        </p:txBody>
      </p:sp>
      <p:pic>
        <p:nvPicPr>
          <p:cNvPr id="4" name="Picture 4" descr="A picture containing device, fruit&#10;&#10;Description generated with very high confidence">
            <a:extLst>
              <a:ext uri="{FF2B5EF4-FFF2-40B4-BE49-F238E27FC236}">
                <a16:creationId xmlns:a16="http://schemas.microsoft.com/office/drawing/2014/main" id="{83632B13-D07F-4D02-BC98-524FAE69C1E2}"/>
              </a:ext>
            </a:extLst>
          </p:cNvPr>
          <p:cNvPicPr>
            <a:picLocks noGrp="1" noChangeAspect="1"/>
          </p:cNvPicPr>
          <p:nvPr>
            <p:ph idx="1"/>
          </p:nvPr>
        </p:nvPicPr>
        <p:blipFill>
          <a:blip r:embed="rId2"/>
          <a:stretch>
            <a:fillRect/>
          </a:stretch>
        </p:blipFill>
        <p:spPr>
          <a:xfrm>
            <a:off x="1113654" y="1337311"/>
            <a:ext cx="3907853" cy="3790617"/>
          </a:xfrm>
          <a:prstGeom prst="rect">
            <a:avLst/>
          </a:prstGeom>
        </p:spPr>
      </p:pic>
    </p:spTree>
    <p:extLst>
      <p:ext uri="{BB962C8B-B14F-4D97-AF65-F5344CB8AC3E}">
        <p14:creationId xmlns:p14="http://schemas.microsoft.com/office/powerpoint/2010/main" val="1963692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We Do</a:t>
            </a:r>
            <a:endParaRPr lang="en-US" dirty="0">
              <a:latin typeface="Calibri" panose="020F0502020204030204" pitchFamily="34" charset="0"/>
              <a:cs typeface="Calibri" panose="020F0502020204030204" pitchFamily="34" charset="0"/>
            </a:endParaRPr>
          </a:p>
        </p:txBody>
      </p:sp>
      <p:sp>
        <p:nvSpPr>
          <p:cNvPr id="7" name="Content Placeholder 6"/>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Handle all proposal activity for the University</a:t>
            </a:r>
          </a:p>
          <a:p>
            <a:r>
              <a:rPr lang="en-US" dirty="0">
                <a:latin typeface="Calibri" panose="020F0502020204030204" pitchFamily="34" charset="0"/>
                <a:cs typeface="Calibri" panose="020F0502020204030204" pitchFamily="34" charset="0"/>
              </a:rPr>
              <a:t>Negotiate and approve awards, including amendments</a:t>
            </a:r>
          </a:p>
          <a:p>
            <a:r>
              <a:rPr lang="en-US" dirty="0">
                <a:latin typeface="Calibri" panose="020F0502020204030204" pitchFamily="34" charset="0"/>
                <a:cs typeface="Calibri" panose="020F0502020204030204" pitchFamily="34" charset="0"/>
              </a:rPr>
              <a:t>Draft </a:t>
            </a:r>
            <a:r>
              <a:rPr lang="en-US" dirty="0" err="1">
                <a:latin typeface="Calibri" panose="020F0502020204030204" pitchFamily="34" charset="0"/>
                <a:cs typeface="Calibri" panose="020F0502020204030204" pitchFamily="34" charset="0"/>
              </a:rPr>
              <a:t>subawards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Handle prior approval requests</a:t>
            </a:r>
          </a:p>
          <a:p>
            <a:r>
              <a:rPr lang="en-US" dirty="0">
                <a:latin typeface="Calibri" panose="020F0502020204030204" pitchFamily="34" charset="0"/>
                <a:cs typeface="Calibri" panose="020F0502020204030204" pitchFamily="34" charset="0"/>
              </a:rPr>
              <a:t>Provide current information, advice, and assistance to faculty and staff related to sponsored programs</a:t>
            </a:r>
          </a:p>
          <a:p>
            <a:r>
              <a:rPr lang="en-US" dirty="0" smtClean="0">
                <a:latin typeface="Calibri" panose="020F0502020204030204" pitchFamily="34" charset="0"/>
                <a:cs typeface="Calibri" panose="020F0502020204030204" pitchFamily="34" charset="0"/>
              </a:rPr>
              <a:t>Authorized Officials </a:t>
            </a:r>
            <a:r>
              <a:rPr lang="en-US" dirty="0">
                <a:latin typeface="Calibri" panose="020F0502020204030204" pitchFamily="34" charset="0"/>
                <a:cs typeface="Calibri" panose="020F0502020204030204" pitchFamily="34" charset="0"/>
              </a:rPr>
              <a:t>for the University</a:t>
            </a:r>
          </a:p>
          <a:p>
            <a:endParaRPr lang="en-US" dirty="0"/>
          </a:p>
        </p:txBody>
      </p:sp>
    </p:spTree>
    <p:extLst>
      <p:ext uri="{BB962C8B-B14F-4D97-AF65-F5344CB8AC3E}">
        <p14:creationId xmlns:p14="http://schemas.microsoft.com/office/powerpoint/2010/main" val="3481965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41684"/>
            <a:ext cx="8775032" cy="5309937"/>
          </a:xfrm>
          <a:prstGeom prst="rect">
            <a:avLst/>
          </a:prstGeom>
        </p:spPr>
      </p:pic>
    </p:spTree>
    <p:extLst>
      <p:ext uri="{BB962C8B-B14F-4D97-AF65-F5344CB8AC3E}">
        <p14:creationId xmlns:p14="http://schemas.microsoft.com/office/powerpoint/2010/main" val="4199190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OSRP Statistics</a:t>
            </a:r>
            <a:endParaRPr lang="en-US"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a:blip r:embed="rId2"/>
          <a:stretch>
            <a:fillRect/>
          </a:stretch>
        </p:blipFill>
        <p:spPr>
          <a:xfrm>
            <a:off x="3737811" y="818148"/>
            <a:ext cx="5197642" cy="4876800"/>
          </a:xfrm>
          <a:prstGeom prst="rect">
            <a:avLst/>
          </a:prstGeom>
        </p:spPr>
      </p:pic>
      <p:sp>
        <p:nvSpPr>
          <p:cNvPr id="4" name="Text Placeholder 3"/>
          <p:cNvSpPr>
            <a:spLocks noGrp="1"/>
          </p:cNvSpPr>
          <p:nvPr>
            <p:ph type="body" sz="half" idx="2"/>
          </p:nvPr>
        </p:nvSpPr>
        <p:spPr/>
        <p:txBody>
          <a:bodyPr/>
          <a:lstStyle/>
          <a:p>
            <a:r>
              <a:rPr lang="en-US" sz="2000" dirty="0">
                <a:latin typeface="Calibri" panose="020F0502020204030204" pitchFamily="34" charset="0"/>
                <a:cs typeface="Calibri" panose="020F0502020204030204" pitchFamily="34" charset="0"/>
              </a:rPr>
              <a:t>More than 45 new and continuing grants totaling nearly </a:t>
            </a:r>
            <a:r>
              <a:rPr lang="en-US" sz="2000" dirty="0" smtClean="0">
                <a:latin typeface="Calibri" panose="020F0502020204030204" pitchFamily="34" charset="0"/>
                <a:cs typeface="Calibri" panose="020F0502020204030204" pitchFamily="34" charset="0"/>
              </a:rPr>
              <a:t>$55 </a:t>
            </a:r>
            <a:r>
              <a:rPr lang="en-US" sz="2000" dirty="0">
                <a:latin typeface="Calibri" panose="020F0502020204030204" pitchFamily="34" charset="0"/>
                <a:cs typeface="Calibri" panose="020F0502020204030204" pitchFamily="34" charset="0"/>
              </a:rPr>
              <a:t>million from state, local and federal agencies</a:t>
            </a:r>
          </a:p>
          <a:p>
            <a:r>
              <a:rPr lang="en-US" sz="2000" dirty="0" smtClean="0">
                <a:latin typeface="Calibri" panose="020F0502020204030204" pitchFamily="34" charset="0"/>
                <a:cs typeface="Calibri" panose="020F0502020204030204" pitchFamily="34" charset="0"/>
              </a:rPr>
              <a:t>$6.5 Million in HSI awards</a:t>
            </a:r>
          </a:p>
          <a:p>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$11.2 Million new awards for FY22</a:t>
            </a:r>
          </a:p>
          <a:p>
            <a:endParaRPr lang="en-US" dirty="0"/>
          </a:p>
        </p:txBody>
      </p:sp>
    </p:spTree>
    <p:extLst>
      <p:ext uri="{BB962C8B-B14F-4D97-AF65-F5344CB8AC3E}">
        <p14:creationId xmlns:p14="http://schemas.microsoft.com/office/powerpoint/2010/main" val="380454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OSRP Team</a:t>
            </a:r>
            <a:endParaRPr lang="en-US"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Elizabeth “Betsy” Jinks, Director </a:t>
            </a:r>
          </a:p>
          <a:p>
            <a:r>
              <a:rPr lang="en-US" dirty="0" smtClean="0">
                <a:latin typeface="Calibri" panose="020F0502020204030204" pitchFamily="34" charset="0"/>
                <a:cs typeface="Calibri" panose="020F0502020204030204" pitchFamily="34" charset="0"/>
              </a:rPr>
              <a:t>Kristin </a:t>
            </a:r>
            <a:r>
              <a:rPr lang="en-US" dirty="0">
                <a:latin typeface="Calibri" panose="020F0502020204030204" pitchFamily="34" charset="0"/>
                <a:cs typeface="Calibri" panose="020F0502020204030204" pitchFamily="34" charset="0"/>
              </a:rPr>
              <a:t>Schneider Baldwin, MA, CRA, CPRA , Assistant Director </a:t>
            </a:r>
          </a:p>
          <a:p>
            <a:r>
              <a:rPr lang="en-US" dirty="0" smtClean="0">
                <a:latin typeface="Calibri" panose="020F0502020204030204" pitchFamily="34" charset="0"/>
                <a:cs typeface="Calibri" panose="020F0502020204030204" pitchFamily="34" charset="0"/>
              </a:rPr>
              <a:t>Charli-Pringle </a:t>
            </a:r>
            <a:r>
              <a:rPr lang="en-US" dirty="0">
                <a:latin typeface="Calibri" panose="020F0502020204030204" pitchFamily="34" charset="0"/>
                <a:cs typeface="Calibri" panose="020F0502020204030204" pitchFamily="34" charset="0"/>
              </a:rPr>
              <a:t>North, MPH, Asst. Director, Awards Management and Compliance </a:t>
            </a:r>
          </a:p>
          <a:p>
            <a:r>
              <a:rPr lang="en-US" dirty="0" smtClean="0">
                <a:latin typeface="Calibri" panose="020F0502020204030204" pitchFamily="34" charset="0"/>
                <a:cs typeface="Calibri" panose="020F0502020204030204" pitchFamily="34" charset="0"/>
              </a:rPr>
              <a:t>Faith </a:t>
            </a:r>
            <a:r>
              <a:rPr lang="en-US" dirty="0">
                <a:latin typeface="Calibri" panose="020F0502020204030204" pitchFamily="34" charset="0"/>
                <a:cs typeface="Calibri" panose="020F0502020204030204" pitchFamily="34" charset="0"/>
              </a:rPr>
              <a:t>Fitzgerald, Post Awards Manager </a:t>
            </a:r>
          </a:p>
          <a:p>
            <a:r>
              <a:rPr lang="en-US" dirty="0" smtClean="0">
                <a:latin typeface="Calibri" panose="020F0502020204030204" pitchFamily="34" charset="0"/>
                <a:cs typeface="Calibri" panose="020F0502020204030204" pitchFamily="34" charset="0"/>
              </a:rPr>
              <a:t>Tim </a:t>
            </a:r>
            <a:r>
              <a:rPr lang="en-US" dirty="0">
                <a:latin typeface="Calibri" panose="020F0502020204030204" pitchFamily="34" charset="0"/>
                <a:cs typeface="Calibri" panose="020F0502020204030204" pitchFamily="34" charset="0"/>
              </a:rPr>
              <a:t>Hawkins, Proposal Development Specialist </a:t>
            </a:r>
          </a:p>
          <a:p>
            <a:r>
              <a:rPr lang="en-US" dirty="0" smtClean="0">
                <a:latin typeface="Calibri" panose="020F0502020204030204" pitchFamily="34" charset="0"/>
                <a:cs typeface="Calibri" panose="020F0502020204030204" pitchFamily="34" charset="0"/>
              </a:rPr>
              <a:t>Angela </a:t>
            </a:r>
            <a:r>
              <a:rPr lang="en-US" dirty="0">
                <a:latin typeface="Calibri" panose="020F0502020204030204" pitchFamily="34" charset="0"/>
                <a:cs typeface="Calibri" panose="020F0502020204030204" pitchFamily="34" charset="0"/>
              </a:rPr>
              <a:t>Alfaro, Proposal Development Specialist </a:t>
            </a:r>
          </a:p>
          <a:p>
            <a:endParaRPr lang="en-US" dirty="0"/>
          </a:p>
        </p:txBody>
      </p:sp>
    </p:spTree>
    <p:extLst>
      <p:ext uri="{BB962C8B-B14F-4D97-AF65-F5344CB8AC3E}">
        <p14:creationId xmlns:p14="http://schemas.microsoft.com/office/powerpoint/2010/main" val="922731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PreAward</a:t>
            </a:r>
            <a:r>
              <a:rPr lang="en-US" dirty="0" smtClean="0"/>
              <a:t> </a:t>
            </a:r>
            <a:endParaRPr lang="en-US" dirty="0"/>
          </a:p>
        </p:txBody>
      </p:sp>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2610360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7D018E9-72AA-4C1A-9CDB-2B03C993117D}" vid="{6DC99A1F-2B61-476E-89F7-4749A9EC71A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B6C02214F2A54E83A0666AAB51E47C" ma:contentTypeVersion="2" ma:contentTypeDescription="Create a new document." ma:contentTypeScope="" ma:versionID="ef321a316e1fe744ffa24d3b54e5f7f3">
  <xsd:schema xmlns:xsd="http://www.w3.org/2001/XMLSchema" xmlns:xs="http://www.w3.org/2001/XMLSchema" xmlns:p="http://schemas.microsoft.com/office/2006/metadata/properties" xmlns:ns2="46524f8b-2186-4769-91a3-e2dc4b2df958" targetNamespace="http://schemas.microsoft.com/office/2006/metadata/properties" ma:root="true" ma:fieldsID="003507df41dcafa1c98f0631d2f7ba94" ns2:_="">
    <xsd:import namespace="46524f8b-2186-4769-91a3-e2dc4b2df95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24f8b-2186-4769-91a3-e2dc4b2df9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E69AA-7AFE-495C-BBFD-38E7891A04BA}">
  <ds:schemaRefs>
    <ds:schemaRef ds:uri="http://purl.org/dc/term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46524f8b-2186-4769-91a3-e2dc4b2df958"/>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73BF23-2C0F-4C23-B075-B6F5CAC76D6A}">
  <ds:schemaRefs>
    <ds:schemaRef ds:uri="http://schemas.microsoft.com/sharepoint/v3/contenttype/forms"/>
  </ds:schemaRefs>
</ds:datastoreItem>
</file>

<file path=customXml/itemProps3.xml><?xml version="1.0" encoding="utf-8"?>
<ds:datastoreItem xmlns:ds="http://schemas.openxmlformats.org/officeDocument/2006/customXml" ds:itemID="{E29BDBE5-CBFF-4938-B676-E203595FA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524f8b-2186-4769-91a3-e2dc4b2df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2600</TotalTime>
  <Words>1021</Words>
  <Application>Microsoft Office PowerPoint</Application>
  <PresentationFormat>On-screen Show (4:3)</PresentationFormat>
  <Paragraphs>127</Paragraphs>
  <Slides>24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Courier New</vt:lpstr>
      <vt:lpstr>Wingdings</vt:lpstr>
      <vt:lpstr>Office Theme</vt:lpstr>
      <vt:lpstr>1_Office Theme</vt:lpstr>
      <vt:lpstr>PowerPoint Presentation</vt:lpstr>
      <vt:lpstr>Presentation Overview</vt:lpstr>
      <vt:lpstr>What is a Sponsored Project?</vt:lpstr>
      <vt:lpstr>Grant Lifecycle</vt:lpstr>
      <vt:lpstr>What We Do</vt:lpstr>
      <vt:lpstr>PowerPoint Presentation</vt:lpstr>
      <vt:lpstr>OSRP Statistics</vt:lpstr>
      <vt:lpstr>OSRP Team</vt:lpstr>
      <vt:lpstr>PreAward </vt:lpstr>
      <vt:lpstr>Transactional-Based Funding</vt:lpstr>
      <vt:lpstr>OSRP Pre-Award Current Model of Grant Writing and Process</vt:lpstr>
      <vt:lpstr>OSRP Administrative services Basic Functions- Proposal Stage</vt:lpstr>
      <vt:lpstr>Grantee Roles and Responsibilities</vt:lpstr>
      <vt:lpstr>Resources  </vt:lpstr>
      <vt:lpstr>Resources Continued</vt:lpstr>
      <vt:lpstr>Awards Management</vt:lpstr>
      <vt:lpstr>OSRP Administrative services Basic Functions-Award Stage</vt:lpstr>
      <vt:lpstr>Current Post Award Process</vt:lpstr>
      <vt:lpstr>OSRP Administrative services Basic Functions-Award Maintenance</vt:lpstr>
      <vt:lpstr>Goals</vt:lpstr>
      <vt:lpstr>PILLAR V: ORGANIZATIONAL AGILITY AND SUSTAINABILITY</vt:lpstr>
      <vt:lpstr>Looking Ahead </vt:lpstr>
      <vt:lpstr>Initiatives </vt:lpstr>
      <vt:lpstr>Questions &amp;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Mancuso, Chris</dc:creator>
  <cp:lastModifiedBy>Jinks, Elizabeth</cp:lastModifiedBy>
  <cp:revision>27</cp:revision>
  <cp:lastPrinted>2019-07-16T18:11:05Z</cp:lastPrinted>
  <dcterms:created xsi:type="dcterms:W3CDTF">2021-07-26T21:17:12Z</dcterms:created>
  <dcterms:modified xsi:type="dcterms:W3CDTF">2022-04-01T14:43:01Z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0x0101006EB6C02214F2A54E83A0666AAB51E47C</vt:lpwstr>
  </property>
</Properties>
</file>