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56" r:id="rId2"/>
    <p:sldId id="284" r:id="rId3"/>
    <p:sldId id="281" r:id="rId4"/>
    <p:sldId id="282" r:id="rId5"/>
    <p:sldId id="283" r:id="rId6"/>
    <p:sldId id="262" r:id="rId7"/>
    <p:sldId id="263" r:id="rId8"/>
    <p:sldId id="285" r:id="rId9"/>
    <p:sldId id="275" r:id="rId10"/>
    <p:sldId id="258" r:id="rId11"/>
    <p:sldId id="279" r:id="rId12"/>
    <p:sldId id="259" r:id="rId13"/>
    <p:sldId id="26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372" y="2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87742-6580-43CA-947D-214898319812}" type="datetimeFigureOut">
              <a:rPr lang="en-US" smtClean="0"/>
              <a:t>3/29/2022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70B0D-6F23-4064-8264-D0953C813BF2}" type="slidenum">
              <a:rPr lang="en-US" smtClean="0"/>
              <a:t>‹#›</a:t>
            </a:fld>
            <a:endParaRPr lang="en-US"/>
          </a:p>
        </p:txBody>
      </p:sp>
    </p:spTree>
    <p:extLst>
      <p:ext uri="{BB962C8B-B14F-4D97-AF65-F5344CB8AC3E}">
        <p14:creationId xmlns:p14="http://schemas.microsoft.com/office/powerpoint/2010/main" val="337646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numerous unethical research studies that have helped create the laws and regulations we have today.</a:t>
            </a:r>
          </a:p>
          <a:p>
            <a:endParaRPr lang="en-US" dirty="0"/>
          </a:p>
          <a:p>
            <a:r>
              <a:rPr lang="en-US" dirty="0"/>
              <a:t>Ethical research has huge impacts.  Researchers need to stay unbiased, no matter what. Especially in today’s society with all the fake news, misleading information and click-bait articles.  Research articles, one would hope, should be at least one source of unbiased</a:t>
            </a:r>
            <a:r>
              <a:rPr lang="en-US" baseline="0" dirty="0"/>
              <a:t> perspective</a:t>
            </a:r>
            <a:r>
              <a:rPr lang="en-US" dirty="0"/>
              <a:t>.  With that being said, research has led us astray a number of times.  If we were to address the lack research ethics in many of these cases, it could have solved many problems.  Success drives immediate goals, but ethics steer our society long term.</a:t>
            </a:r>
          </a:p>
          <a:p>
            <a:endParaRPr lang="en-US" dirty="0"/>
          </a:p>
          <a:p>
            <a:r>
              <a:rPr lang="en-US" dirty="0"/>
              <a:t>One endeavor not listed in the previous list is the Sugar Industry, which is where I would like start off, and then we can talk about the Tuskegee Study.</a:t>
            </a:r>
          </a:p>
        </p:txBody>
      </p:sp>
      <p:sp>
        <p:nvSpPr>
          <p:cNvPr id="4" name="Slide Number Placeholder 3"/>
          <p:cNvSpPr>
            <a:spLocks noGrp="1"/>
          </p:cNvSpPr>
          <p:nvPr>
            <p:ph type="sldNum" sz="quarter" idx="10"/>
          </p:nvPr>
        </p:nvSpPr>
        <p:spPr/>
        <p:txBody>
          <a:bodyPr/>
          <a:lstStyle/>
          <a:p>
            <a:fld id="{73238D56-5B60-432A-A457-1D9E1C68E99D}" type="slidenum">
              <a:rPr lang="en-US" smtClean="0"/>
              <a:t>6</a:t>
            </a:fld>
            <a:endParaRPr lang="en-US"/>
          </a:p>
        </p:txBody>
      </p:sp>
    </p:spTree>
    <p:extLst>
      <p:ext uri="{BB962C8B-B14F-4D97-AF65-F5344CB8AC3E}">
        <p14:creationId xmlns:p14="http://schemas.microsoft.com/office/powerpoint/2010/main" val="2465645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3/29/2022</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spp@msudenver.edu"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F60766-4518-4197-8B60-BA82A0EFF54C}"/>
              </a:ext>
            </a:extLst>
          </p:cNvPr>
          <p:cNvPicPr>
            <a:picLocks noChangeAspect="1"/>
          </p:cNvPicPr>
          <p:nvPr/>
        </p:nvPicPr>
        <p:blipFill rotWithShape="1">
          <a:blip r:embed="rId2">
            <a:alphaModFix amt="40000"/>
            <a:extLst/>
          </a:blip>
          <a:srcRect t="22868" b="2132"/>
          <a:stretch/>
        </p:blipFill>
        <p:spPr>
          <a:xfrm>
            <a:off x="3175" y="10"/>
            <a:ext cx="12192000" cy="6857990"/>
          </a:xfrm>
          <a:prstGeom prst="rect">
            <a:avLst/>
          </a:prstGeom>
        </p:spPr>
      </p:pic>
      <p:sp>
        <p:nvSpPr>
          <p:cNvPr id="2" name="Title 1"/>
          <p:cNvSpPr>
            <a:spLocks noGrp="1"/>
          </p:cNvSpPr>
          <p:nvPr>
            <p:ph type="ctrTitle"/>
          </p:nvPr>
        </p:nvSpPr>
        <p:spPr>
          <a:xfrm>
            <a:off x="684212" y="685800"/>
            <a:ext cx="10712794" cy="2091268"/>
          </a:xfrm>
        </p:spPr>
        <p:txBody>
          <a:bodyPr>
            <a:normAutofit/>
          </a:bodyPr>
          <a:lstStyle/>
          <a:p>
            <a:pPr>
              <a:lnSpc>
                <a:spcPct val="90000"/>
              </a:lnSpc>
            </a:pPr>
            <a:r>
              <a:rPr lang="en-US" dirty="0"/>
              <a:t>MSU</a:t>
            </a:r>
            <a:br>
              <a:rPr lang="en-US" dirty="0"/>
            </a:br>
            <a:r>
              <a:rPr lang="en-US" dirty="0"/>
              <a:t>Institutional review board (IRB) &amp; submission process</a:t>
            </a:r>
          </a:p>
        </p:txBody>
      </p:sp>
      <p:sp>
        <p:nvSpPr>
          <p:cNvPr id="3" name="Subtitle 2"/>
          <p:cNvSpPr>
            <a:spLocks noGrp="1"/>
          </p:cNvSpPr>
          <p:nvPr>
            <p:ph type="subTitle" idx="1"/>
          </p:nvPr>
        </p:nvSpPr>
        <p:spPr>
          <a:xfrm>
            <a:off x="5972649" y="4652118"/>
            <a:ext cx="6765100" cy="2017336"/>
          </a:xfrm>
        </p:spPr>
        <p:txBody>
          <a:bodyPr>
            <a:normAutofit/>
          </a:bodyPr>
          <a:lstStyle/>
          <a:p>
            <a:r>
              <a:rPr lang="en-US" dirty="0">
                <a:solidFill>
                  <a:schemeClr val="tx1"/>
                </a:solidFill>
              </a:rPr>
              <a:t>Chair:   Lisa Badanes, Psychology</a:t>
            </a:r>
          </a:p>
          <a:p>
            <a:r>
              <a:rPr lang="en-US" dirty="0">
                <a:solidFill>
                  <a:schemeClr val="tx1"/>
                </a:solidFill>
              </a:rPr>
              <a:t>HSPP Manager:    Mike Heathcote</a:t>
            </a:r>
          </a:p>
          <a:p>
            <a:r>
              <a:rPr lang="en-US" dirty="0">
                <a:solidFill>
                  <a:schemeClr val="tx1"/>
                </a:solidFill>
              </a:rPr>
              <a:t>					</a:t>
            </a:r>
            <a:r>
              <a:rPr lang="en-US" dirty="0">
                <a:solidFill>
                  <a:schemeClr val="tx1"/>
                </a:solidFill>
                <a:hlinkClick r:id="rId3">
                  <a:extLst>
                    <a:ext uri="{A12FA001-AC4F-418D-AE19-62706E023703}">
                      <ahyp:hlinkClr xmlns:ahyp="http://schemas.microsoft.com/office/drawing/2018/hyperlinkcolor" val="tx"/>
                    </a:ext>
                  </a:extLst>
                </a:hlinkClick>
              </a:rPr>
              <a:t>hspp@msudenver.edu</a:t>
            </a:r>
            <a:endParaRPr lang="en-US" dirty="0">
              <a:solidFill>
                <a:schemeClr val="tx1"/>
              </a:solidFill>
            </a:endParaRPr>
          </a:p>
          <a:p>
            <a:r>
              <a:rPr lang="en-US" dirty="0">
                <a:solidFill>
                  <a:schemeClr val="tx1"/>
                </a:solidFill>
              </a:rPr>
              <a:t>					https://msudenver.edu/irb/</a:t>
            </a:r>
          </a:p>
        </p:txBody>
      </p:sp>
    </p:spTree>
    <p:extLst>
      <p:ext uri="{BB962C8B-B14F-4D97-AF65-F5344CB8AC3E}">
        <p14:creationId xmlns:p14="http://schemas.microsoft.com/office/powerpoint/2010/main" val="3114945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014B70-03DD-4546-86C9-740219A16F62}"/>
              </a:ext>
            </a:extLst>
          </p:cNvPr>
          <p:cNvPicPr>
            <a:picLocks noChangeAspect="1"/>
          </p:cNvPicPr>
          <p:nvPr/>
        </p:nvPicPr>
        <p:blipFill rotWithShape="1">
          <a:blip r:embed="rId2">
            <a:alphaModFix amt="25000"/>
            <a:extLst/>
          </a:blip>
          <a:srcRect/>
          <a:stretch/>
        </p:blipFill>
        <p:spPr>
          <a:xfrm>
            <a:off x="-3176" y="-9256"/>
            <a:ext cx="12191980" cy="6857990"/>
          </a:xfrm>
          <a:prstGeom prst="rect">
            <a:avLst/>
          </a:prstGeom>
        </p:spPr>
      </p:pic>
      <p:sp>
        <p:nvSpPr>
          <p:cNvPr id="2" name="Title 1"/>
          <p:cNvSpPr>
            <a:spLocks noGrp="1"/>
          </p:cNvSpPr>
          <p:nvPr>
            <p:ph type="title"/>
          </p:nvPr>
        </p:nvSpPr>
        <p:spPr>
          <a:xfrm>
            <a:off x="3175" y="335281"/>
            <a:ext cx="11912305" cy="1672628"/>
          </a:xfrm>
        </p:spPr>
        <p:txBody>
          <a:bodyPr>
            <a:normAutofit/>
          </a:bodyPr>
          <a:lstStyle/>
          <a:p>
            <a:pPr algn="ctr"/>
            <a:r>
              <a:rPr lang="en-US" b="1" u="sng" dirty="0"/>
              <a:t>Is my project considered “research” &amp; </a:t>
            </a:r>
            <a:br>
              <a:rPr lang="en-US" b="1" u="sng" dirty="0"/>
            </a:br>
            <a:r>
              <a:rPr lang="en-US" b="1" u="sng" dirty="0"/>
              <a:t>do I need IRB approval??</a:t>
            </a:r>
          </a:p>
        </p:txBody>
      </p:sp>
      <p:sp>
        <p:nvSpPr>
          <p:cNvPr id="3" name="Content Placeholder 2"/>
          <p:cNvSpPr>
            <a:spLocks noGrp="1"/>
          </p:cNvSpPr>
          <p:nvPr>
            <p:ph idx="1"/>
          </p:nvPr>
        </p:nvSpPr>
        <p:spPr>
          <a:xfrm>
            <a:off x="1358586" y="1932093"/>
            <a:ext cx="9468456" cy="4602479"/>
          </a:xfrm>
        </p:spPr>
        <p:txBody>
          <a:bodyPr>
            <a:normAutofit/>
          </a:bodyPr>
          <a:lstStyle/>
          <a:p>
            <a:r>
              <a:rPr lang="en-US" sz="2800" dirty="0">
                <a:solidFill>
                  <a:schemeClr val="tx1"/>
                </a:solidFill>
              </a:rPr>
              <a:t>Does this activity involve a systematic investigation?</a:t>
            </a:r>
          </a:p>
          <a:p>
            <a:pPr marL="457200" lvl="1" indent="0">
              <a:buNone/>
            </a:pPr>
            <a:endParaRPr lang="en-US" sz="2400" dirty="0">
              <a:solidFill>
                <a:schemeClr val="tx1"/>
              </a:solidFill>
            </a:endParaRPr>
          </a:p>
          <a:p>
            <a:r>
              <a:rPr lang="en-US" sz="2800" dirty="0">
                <a:solidFill>
                  <a:schemeClr val="tx1"/>
                </a:solidFill>
              </a:rPr>
              <a:t>Does this research involve human subjects?</a:t>
            </a:r>
          </a:p>
          <a:p>
            <a:endParaRPr lang="en-US" sz="2800" dirty="0">
              <a:solidFill>
                <a:schemeClr val="tx1"/>
              </a:solidFill>
            </a:endParaRPr>
          </a:p>
          <a:p>
            <a:r>
              <a:rPr lang="en-US" sz="2800" dirty="0">
                <a:solidFill>
                  <a:schemeClr val="tx1"/>
                </a:solidFill>
              </a:rPr>
              <a:t>Does this research intend to contribute to generalizable knowledge?</a:t>
            </a:r>
          </a:p>
          <a:p>
            <a:endParaRPr lang="en-US" sz="2400" dirty="0">
              <a:solidFill>
                <a:schemeClr val="tx1"/>
              </a:solidFill>
            </a:endParaRPr>
          </a:p>
        </p:txBody>
      </p:sp>
      <p:grpSp>
        <p:nvGrpSpPr>
          <p:cNvPr id="30" name="Group 29">
            <a:extLst>
              <a:ext uri="{FF2B5EF4-FFF2-40B4-BE49-F238E27FC236}">
                <a16:creationId xmlns:a16="http://schemas.microsoft.com/office/drawing/2014/main" id="{24B32265-D526-44B2-B82E-8977DFEFB4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1" name="Straight Connector 30">
              <a:extLst>
                <a:ext uri="{FF2B5EF4-FFF2-40B4-BE49-F238E27FC236}">
                  <a16:creationId xmlns:a16="http://schemas.microsoft.com/office/drawing/2014/main" id="{9A453D36-EF7F-403B-A9E0-553E1F0B3A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E7E8D9E-8474-4515-9EEB-0B46BE8EF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86A1812-CCD3-429E-AAAE-CC335A33F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CB9509C-1B73-4063-8E69-E9024ACED1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4BEF3D9-6561-4BA4-AD81-AC90EF33F6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45649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3" name="Group 7">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4" name="Rectangle 14">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5DDCD8D-7BFF-4236-B8CD-CC5EFDB57611}"/>
              </a:ext>
            </a:extLst>
          </p:cNvPr>
          <p:cNvPicPr>
            <a:picLocks noChangeAspect="1"/>
          </p:cNvPicPr>
          <p:nvPr/>
        </p:nvPicPr>
        <p:blipFill rotWithShape="1">
          <a:blip r:embed="rId2">
            <a:alphaModFix amt="25000"/>
            <a:extLst/>
          </a:blip>
          <a:srcRect/>
          <a:stretch/>
        </p:blipFill>
        <p:spPr>
          <a:xfrm>
            <a:off x="3174" y="10"/>
            <a:ext cx="12191980" cy="6857990"/>
          </a:xfrm>
          <a:prstGeom prst="rect">
            <a:avLst/>
          </a:prstGeom>
        </p:spPr>
      </p:pic>
      <p:sp>
        <p:nvSpPr>
          <p:cNvPr id="2" name="TextBox 1">
            <a:extLst>
              <a:ext uri="{FF2B5EF4-FFF2-40B4-BE49-F238E27FC236}">
                <a16:creationId xmlns:a16="http://schemas.microsoft.com/office/drawing/2014/main" id="{F2589C67-AE1D-4062-9D77-A31C0F68E29B}"/>
              </a:ext>
            </a:extLst>
          </p:cNvPr>
          <p:cNvSpPr txBox="1"/>
          <p:nvPr/>
        </p:nvSpPr>
        <p:spPr>
          <a:xfrm>
            <a:off x="445130" y="287343"/>
            <a:ext cx="11328947" cy="6273713"/>
          </a:xfrm>
          <a:prstGeom prst="rect">
            <a:avLst/>
          </a:prstGeom>
        </p:spPr>
        <p:txBody>
          <a:bodyPr vert="horz" lIns="91440" tIns="45720" rIns="91440" bIns="45720" rtlCol="0" anchor="ctr">
            <a:normAutofit fontScale="92500" lnSpcReduction="20000"/>
          </a:bodyPr>
          <a:lstStyle/>
          <a:p>
            <a:pPr algn="ctr">
              <a:lnSpc>
                <a:spcPct val="90000"/>
              </a:lnSpc>
              <a:spcBef>
                <a:spcPct val="20000"/>
              </a:spcBef>
              <a:spcAft>
                <a:spcPts val="600"/>
              </a:spcAft>
              <a:buClr>
                <a:schemeClr val="tx1"/>
              </a:buClr>
              <a:buSzPct val="80000"/>
              <a:buFont typeface="Wingdings 3" panose="05040102010807070707" pitchFamily="18" charset="2"/>
              <a:buChar char=""/>
            </a:pPr>
            <a:r>
              <a:rPr lang="en-US" sz="4300" b="1" u="sng" dirty="0"/>
              <a:t>My project is “research” and requires IRB approval…now what?</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2000" dirty="0"/>
          </a:p>
          <a:p>
            <a:pPr>
              <a:lnSpc>
                <a:spcPct val="90000"/>
              </a:lnSpc>
              <a:spcBef>
                <a:spcPct val="20000"/>
              </a:spcBef>
              <a:spcAft>
                <a:spcPts val="600"/>
              </a:spcAft>
              <a:buClr>
                <a:schemeClr val="tx1"/>
              </a:buClr>
              <a:buSzPct val="80000"/>
              <a:buFont typeface="Wingdings 3" panose="05040102010807070707" pitchFamily="18" charset="2"/>
              <a:buChar char=""/>
            </a:pPr>
            <a:r>
              <a:rPr lang="en-US" sz="2600" i="1" u="sng" dirty="0"/>
              <a:t>Complete your CITI certification – Citiprogram.org</a:t>
            </a:r>
          </a:p>
          <a:p>
            <a:pPr>
              <a:lnSpc>
                <a:spcPct val="90000"/>
              </a:lnSpc>
              <a:spcBef>
                <a:spcPct val="20000"/>
              </a:spcBef>
              <a:spcAft>
                <a:spcPts val="600"/>
              </a:spcAft>
              <a:buClr>
                <a:schemeClr val="tx1"/>
              </a:buClr>
              <a:buSzPct val="80000"/>
              <a:buFont typeface="Wingdings 3" panose="05040102010807070707" pitchFamily="18" charset="2"/>
              <a:buChar char=""/>
            </a:pPr>
            <a:r>
              <a:rPr lang="en-US" sz="2600" dirty="0"/>
              <a:t>	Everyone on the research team will need to complete the “Social &amp; Behavioral 	Research – Basic/Refresher” course or the “Biomedical” course; based on 	field 	of study.  This course typically takes 3-4 hours to complete and expires after 3 	years.  </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2600" dirty="0"/>
          </a:p>
          <a:p>
            <a:pPr>
              <a:lnSpc>
                <a:spcPct val="90000"/>
              </a:lnSpc>
              <a:spcBef>
                <a:spcPct val="20000"/>
              </a:spcBef>
              <a:spcAft>
                <a:spcPts val="600"/>
              </a:spcAft>
              <a:buClr>
                <a:schemeClr val="tx1"/>
              </a:buClr>
              <a:buSzPct val="80000"/>
              <a:buFont typeface="Wingdings 3" panose="05040102010807070707" pitchFamily="18" charset="2"/>
              <a:buChar char=""/>
            </a:pPr>
            <a:r>
              <a:rPr lang="en-US" sz="2600" i="1" u="sng" dirty="0"/>
              <a:t>Create your protocol &amp; submit via Cayuse</a:t>
            </a:r>
          </a:p>
          <a:p>
            <a:pPr marL="742950" lvl="1" indent="-285750">
              <a:lnSpc>
                <a:spcPct val="90000"/>
              </a:lnSpc>
              <a:spcBef>
                <a:spcPct val="20000"/>
              </a:spcBef>
              <a:spcAft>
                <a:spcPts val="600"/>
              </a:spcAft>
              <a:buClr>
                <a:schemeClr val="tx1"/>
              </a:buClr>
              <a:buSzPct val="80000"/>
              <a:buFont typeface="Wingdings 3" panose="05040102010807070707" pitchFamily="18" charset="2"/>
              <a:buChar char=""/>
            </a:pPr>
            <a:r>
              <a:rPr lang="en-US" sz="2600" dirty="0"/>
              <a:t>Links to Cayuse and templates to aid with your submission are available on the MSU IRB webpage.</a:t>
            </a:r>
          </a:p>
          <a:p>
            <a:pPr marL="742950" lvl="1" indent="-285750">
              <a:lnSpc>
                <a:spcPct val="90000"/>
              </a:lnSpc>
              <a:spcBef>
                <a:spcPct val="20000"/>
              </a:spcBef>
              <a:spcAft>
                <a:spcPts val="600"/>
              </a:spcAft>
              <a:buClr>
                <a:schemeClr val="tx1"/>
              </a:buClr>
              <a:buSzPct val="80000"/>
              <a:buFont typeface="Wingdings 3" panose="05040102010807070707" pitchFamily="18" charset="2"/>
              <a:buChar char=""/>
            </a:pPr>
            <a:r>
              <a:rPr lang="en-US" sz="2600" dirty="0"/>
              <a:t>When using online survey instruments, MSU requires the use of Qualtrics.  </a:t>
            </a:r>
          </a:p>
          <a:p>
            <a:pPr>
              <a:lnSpc>
                <a:spcPct val="90000"/>
              </a:lnSpc>
              <a:spcBef>
                <a:spcPct val="20000"/>
              </a:spcBef>
              <a:spcAft>
                <a:spcPts val="600"/>
              </a:spcAft>
              <a:buClr>
                <a:schemeClr val="tx1"/>
              </a:buClr>
              <a:buSzPct val="80000"/>
            </a:pPr>
            <a:endParaRPr lang="en-US" sz="2600" dirty="0"/>
          </a:p>
          <a:p>
            <a:pPr>
              <a:lnSpc>
                <a:spcPct val="90000"/>
              </a:lnSpc>
              <a:spcBef>
                <a:spcPct val="20000"/>
              </a:spcBef>
              <a:spcAft>
                <a:spcPts val="600"/>
              </a:spcAft>
              <a:buClr>
                <a:schemeClr val="tx1"/>
              </a:buClr>
              <a:buSzPct val="80000"/>
              <a:buFont typeface="Wingdings 3" panose="05040102010807070707" pitchFamily="18" charset="2"/>
              <a:buChar char=""/>
            </a:pPr>
            <a:r>
              <a:rPr lang="en-US" sz="2600" i="1" u="sng" dirty="0"/>
              <a:t>Obtain any letters of support, if necessary.</a:t>
            </a:r>
            <a:endParaRPr lang="en-US" sz="1300" u="sng" dirty="0"/>
          </a:p>
          <a:p>
            <a:pPr>
              <a:lnSpc>
                <a:spcPct val="90000"/>
              </a:lnSpc>
              <a:spcBef>
                <a:spcPct val="20000"/>
              </a:spcBef>
              <a:spcAft>
                <a:spcPts val="600"/>
              </a:spcAft>
              <a:buClr>
                <a:schemeClr val="tx1"/>
              </a:buClr>
              <a:buSzPct val="80000"/>
              <a:buFont typeface="Wingdings 3" panose="05040102010807070707" pitchFamily="18" charset="2"/>
              <a:buChar char=""/>
            </a:pPr>
            <a:endParaRPr lang="en-US" sz="1100" dirty="0"/>
          </a:p>
        </p:txBody>
      </p:sp>
      <p:grpSp>
        <p:nvGrpSpPr>
          <p:cNvPr id="17" name="Group 16">
            <a:extLst>
              <a:ext uri="{FF2B5EF4-FFF2-40B4-BE49-F238E27FC236}">
                <a16:creationId xmlns:a16="http://schemas.microsoft.com/office/drawing/2014/main" id="{24B32265-D526-44B2-B82E-8977DFEFB4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8" name="Straight Connector 17">
              <a:extLst>
                <a:ext uri="{FF2B5EF4-FFF2-40B4-BE49-F238E27FC236}">
                  <a16:creationId xmlns:a16="http://schemas.microsoft.com/office/drawing/2014/main" id="{9A453D36-EF7F-403B-A9E0-553E1F0B3A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E7E8D9E-8474-4515-9EEB-0B46BE8EF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86A1812-CCD3-429E-AAAE-CC335A33F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CB9509C-1B73-4063-8E69-E9024ACED1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4BEF3D9-6561-4BA4-AD81-AC90EF33F6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5514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06477" y="68"/>
            <a:ext cx="7481901" cy="912812"/>
          </a:xfrm>
        </p:spPr>
        <p:txBody>
          <a:bodyPr>
            <a:normAutofit/>
          </a:bodyPr>
          <a:lstStyle/>
          <a:p>
            <a:pPr algn="ctr"/>
            <a:r>
              <a:rPr lang="en-US" b="1" u="sng" dirty="0"/>
              <a:t>levels of review</a:t>
            </a:r>
          </a:p>
        </p:txBody>
      </p:sp>
      <p:pic>
        <p:nvPicPr>
          <p:cNvPr id="5" name="Picture 4">
            <a:extLst>
              <a:ext uri="{FF2B5EF4-FFF2-40B4-BE49-F238E27FC236}">
                <a16:creationId xmlns:a16="http://schemas.microsoft.com/office/drawing/2014/main" id="{FFC6A10E-9B6D-4A6A-AF2C-D1C36C7B07FC}"/>
              </a:ext>
            </a:extLst>
          </p:cNvPr>
          <p:cNvPicPr>
            <a:picLocks noChangeAspect="1"/>
          </p:cNvPicPr>
          <p:nvPr/>
        </p:nvPicPr>
        <p:blipFill rotWithShape="1">
          <a:blip r:embed="rId2"/>
          <a:srcRect l="26488" r="32660" b="-1"/>
          <a:stretch/>
        </p:blipFill>
        <p:spPr>
          <a:xfrm>
            <a:off x="831" y="10"/>
            <a:ext cx="3502025" cy="6857990"/>
          </a:xfrm>
          <a:prstGeom prst="rect">
            <a:avLst/>
          </a:prstGeom>
          <a:effectLst>
            <a:innerShdw blurRad="57150" dist="38100" dir="14460000">
              <a:prstClr val="black">
                <a:alpha val="70000"/>
              </a:prstClr>
            </a:innerShdw>
          </a:effectLst>
        </p:spPr>
      </p:pic>
      <p:sp>
        <p:nvSpPr>
          <p:cNvPr id="3" name="Content Placeholder 2"/>
          <p:cNvSpPr>
            <a:spLocks noGrp="1"/>
          </p:cNvSpPr>
          <p:nvPr>
            <p:ph idx="1"/>
          </p:nvPr>
        </p:nvSpPr>
        <p:spPr>
          <a:xfrm>
            <a:off x="4477091" y="820132"/>
            <a:ext cx="6484873" cy="6037800"/>
          </a:xfrm>
        </p:spPr>
        <p:txBody>
          <a:bodyPr>
            <a:normAutofit lnSpcReduction="10000"/>
          </a:bodyPr>
          <a:lstStyle/>
          <a:p>
            <a:pPr algn="just">
              <a:lnSpc>
                <a:spcPct val="90000"/>
              </a:lnSpc>
            </a:pPr>
            <a:r>
              <a:rPr lang="en-US" b="1" dirty="0">
                <a:solidFill>
                  <a:schemeClr val="tx1"/>
                </a:solidFill>
              </a:rPr>
              <a:t>Exempt</a:t>
            </a:r>
            <a:r>
              <a:rPr lang="en-US" dirty="0">
                <a:solidFill>
                  <a:schemeClr val="tx1"/>
                </a:solidFill>
              </a:rPr>
              <a:t> – usually anonymous survey, with no identifying information collected.  Minimal risk.  </a:t>
            </a:r>
          </a:p>
          <a:p>
            <a:pPr lvl="1" algn="just">
              <a:lnSpc>
                <a:spcPct val="90000"/>
              </a:lnSpc>
            </a:pPr>
            <a:r>
              <a:rPr lang="en-US" sz="2000" dirty="0">
                <a:solidFill>
                  <a:schemeClr val="tx1"/>
                </a:solidFill>
              </a:rPr>
              <a:t>Takes approximately a week to obtain approval.</a:t>
            </a:r>
          </a:p>
          <a:p>
            <a:pPr marL="0" indent="0" algn="just">
              <a:lnSpc>
                <a:spcPct val="90000"/>
              </a:lnSpc>
              <a:buNone/>
            </a:pPr>
            <a:endParaRPr lang="en-US" dirty="0">
              <a:solidFill>
                <a:schemeClr val="tx1"/>
              </a:solidFill>
            </a:endParaRPr>
          </a:p>
          <a:p>
            <a:pPr algn="just">
              <a:lnSpc>
                <a:spcPct val="90000"/>
              </a:lnSpc>
            </a:pPr>
            <a:r>
              <a:rPr lang="en-US" b="1" dirty="0">
                <a:solidFill>
                  <a:schemeClr val="tx1"/>
                </a:solidFill>
              </a:rPr>
              <a:t>Expedited</a:t>
            </a:r>
            <a:r>
              <a:rPr lang="en-US" dirty="0">
                <a:solidFill>
                  <a:schemeClr val="tx1"/>
                </a:solidFill>
              </a:rPr>
              <a:t> – collecting some identifying information, video/audio recording; could be asking sensitive information.  Still considered minimal risk, but higher level of review than exempt.  </a:t>
            </a:r>
          </a:p>
          <a:p>
            <a:pPr lvl="1" algn="just">
              <a:lnSpc>
                <a:spcPct val="90000"/>
              </a:lnSpc>
            </a:pPr>
            <a:r>
              <a:rPr lang="en-US" sz="2000" dirty="0">
                <a:solidFill>
                  <a:schemeClr val="tx1"/>
                </a:solidFill>
              </a:rPr>
              <a:t>Can take 2-3 weeks to obtain approval.</a:t>
            </a:r>
          </a:p>
          <a:p>
            <a:pPr marL="0" indent="0" algn="just">
              <a:lnSpc>
                <a:spcPct val="90000"/>
              </a:lnSpc>
              <a:buNone/>
            </a:pPr>
            <a:endParaRPr lang="en-US" dirty="0">
              <a:solidFill>
                <a:schemeClr val="tx1"/>
              </a:solidFill>
            </a:endParaRPr>
          </a:p>
          <a:p>
            <a:pPr algn="just">
              <a:lnSpc>
                <a:spcPct val="90000"/>
              </a:lnSpc>
            </a:pPr>
            <a:r>
              <a:rPr lang="en-US" b="1" dirty="0">
                <a:solidFill>
                  <a:schemeClr val="tx1"/>
                </a:solidFill>
              </a:rPr>
              <a:t>Full Board </a:t>
            </a:r>
            <a:r>
              <a:rPr lang="en-US" dirty="0">
                <a:solidFill>
                  <a:schemeClr val="tx1"/>
                </a:solidFill>
              </a:rPr>
              <a:t>– collecting identifiable information, sensitive information, participants/researchers at higher than minimal risk.  Involves a vulnerable population. </a:t>
            </a:r>
          </a:p>
          <a:p>
            <a:pPr lvl="1" algn="just">
              <a:lnSpc>
                <a:spcPct val="90000"/>
              </a:lnSpc>
            </a:pPr>
            <a:r>
              <a:rPr lang="en-US" sz="2000" dirty="0">
                <a:solidFill>
                  <a:schemeClr val="tx1"/>
                </a:solidFill>
              </a:rPr>
              <a:t>May take 2-3 months to obtain approval.</a:t>
            </a:r>
          </a:p>
          <a:p>
            <a:pPr lvl="1" algn="just">
              <a:lnSpc>
                <a:spcPct val="90000"/>
              </a:lnSpc>
            </a:pPr>
            <a:r>
              <a:rPr lang="en-US" sz="2000" dirty="0">
                <a:solidFill>
                  <a:schemeClr val="tx1"/>
                </a:solidFill>
              </a:rPr>
              <a:t>Submit asap.</a:t>
            </a:r>
          </a:p>
          <a:p>
            <a:pPr>
              <a:lnSpc>
                <a:spcPct val="90000"/>
              </a:lnSpc>
            </a:pPr>
            <a:endParaRPr lang="en-US" sz="1300" dirty="0"/>
          </a:p>
        </p:txBody>
      </p:sp>
      <p:grpSp>
        <p:nvGrpSpPr>
          <p:cNvPr id="12" name="Group 11">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5309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A7B5BA-3E79-4071-A690-9DA6430C1B03}"/>
              </a:ext>
            </a:extLst>
          </p:cNvPr>
          <p:cNvPicPr>
            <a:picLocks noChangeAspect="1"/>
          </p:cNvPicPr>
          <p:nvPr/>
        </p:nvPicPr>
        <p:blipFill rotWithShape="1">
          <a:blip r:embed="rId2">
            <a:alphaModFix amt="25000"/>
            <a:extLst/>
          </a:blip>
          <a:srcRect t="16783" b="1695"/>
          <a:stretch/>
        </p:blipFill>
        <p:spPr>
          <a:xfrm>
            <a:off x="3174" y="10"/>
            <a:ext cx="12191980" cy="6857990"/>
          </a:xfrm>
          <a:prstGeom prst="rect">
            <a:avLst/>
          </a:prstGeom>
        </p:spPr>
      </p:pic>
      <p:sp>
        <p:nvSpPr>
          <p:cNvPr id="2" name="Title 1"/>
          <p:cNvSpPr>
            <a:spLocks noGrp="1"/>
          </p:cNvSpPr>
          <p:nvPr>
            <p:ph type="title"/>
          </p:nvPr>
        </p:nvSpPr>
        <p:spPr>
          <a:xfrm>
            <a:off x="684212" y="284481"/>
            <a:ext cx="8534400" cy="1010920"/>
          </a:xfrm>
        </p:spPr>
        <p:txBody>
          <a:bodyPr>
            <a:normAutofit/>
          </a:bodyPr>
          <a:lstStyle/>
          <a:p>
            <a:r>
              <a:rPr lang="en-US" sz="4800" b="1" u="sng" dirty="0"/>
              <a:t>Resources</a:t>
            </a:r>
          </a:p>
        </p:txBody>
      </p:sp>
      <p:sp>
        <p:nvSpPr>
          <p:cNvPr id="3" name="Content Placeholder 2"/>
          <p:cNvSpPr>
            <a:spLocks noGrp="1"/>
          </p:cNvSpPr>
          <p:nvPr>
            <p:ph idx="1"/>
          </p:nvPr>
        </p:nvSpPr>
        <p:spPr>
          <a:xfrm>
            <a:off x="684212" y="1295401"/>
            <a:ext cx="7108508" cy="5278118"/>
          </a:xfrm>
        </p:spPr>
        <p:txBody>
          <a:bodyPr>
            <a:normAutofit/>
          </a:bodyPr>
          <a:lstStyle/>
          <a:p>
            <a:r>
              <a:rPr lang="en-US" sz="2800" dirty="0">
                <a:solidFill>
                  <a:schemeClr val="tx1"/>
                </a:solidFill>
              </a:rPr>
              <a:t>MSU IRB Webpage</a:t>
            </a:r>
          </a:p>
          <a:p>
            <a:endParaRPr lang="en-US" sz="2800" dirty="0">
              <a:solidFill>
                <a:schemeClr val="tx1"/>
              </a:solidFill>
            </a:endParaRPr>
          </a:p>
          <a:p>
            <a:r>
              <a:rPr lang="en-US" sz="2800" dirty="0">
                <a:solidFill>
                  <a:schemeClr val="tx1"/>
                </a:solidFill>
              </a:rPr>
              <a:t>Office for Human Research Protections</a:t>
            </a:r>
          </a:p>
          <a:p>
            <a:pPr lvl="1"/>
            <a:r>
              <a:rPr lang="en-US" sz="2400" dirty="0">
                <a:solidFill>
                  <a:schemeClr val="tx1"/>
                </a:solidFill>
              </a:rPr>
              <a:t>www.hhs.gov/ohrp/</a:t>
            </a:r>
          </a:p>
          <a:p>
            <a:pPr marL="0" indent="0">
              <a:buNone/>
            </a:pPr>
            <a:endParaRPr lang="en-US" sz="2800" dirty="0">
              <a:solidFill>
                <a:schemeClr val="tx1"/>
              </a:solidFill>
            </a:endParaRPr>
          </a:p>
          <a:p>
            <a:r>
              <a:rPr lang="en-US" sz="2800" dirty="0">
                <a:solidFill>
                  <a:schemeClr val="tx1"/>
                </a:solidFill>
              </a:rPr>
              <a:t>ME!!!     Mike Heathcote</a:t>
            </a:r>
          </a:p>
          <a:p>
            <a:pPr lvl="1"/>
            <a:r>
              <a:rPr lang="en-US" sz="2400" b="1" dirty="0">
                <a:solidFill>
                  <a:schemeClr val="tx1"/>
                </a:solidFill>
              </a:rPr>
              <a:t>(303) 605-5282 or hspp@msudenver.edu</a:t>
            </a:r>
          </a:p>
          <a:p>
            <a:pPr marL="0" indent="0">
              <a:buNone/>
            </a:pPr>
            <a:endParaRPr lang="en-US" dirty="0">
              <a:solidFill>
                <a:schemeClr val="tx1"/>
              </a:solidFill>
            </a:endParaRPr>
          </a:p>
        </p:txBody>
      </p:sp>
      <p:grpSp>
        <p:nvGrpSpPr>
          <p:cNvPr id="12" name="Group 11">
            <a:extLst>
              <a:ext uri="{FF2B5EF4-FFF2-40B4-BE49-F238E27FC236}">
                <a16:creationId xmlns:a16="http://schemas.microsoft.com/office/drawing/2014/main" id="{24B32265-D526-44B2-B82E-8977DFEFB4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9A453D36-EF7F-403B-A9E0-553E1F0B3A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E7E8D9E-8474-4515-9EEB-0B46BE8EF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86A1812-CCD3-429E-AAAE-CC335A33F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CB9509C-1B73-4063-8E69-E9024ACED1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4BEF3D9-6561-4BA4-AD81-AC90EF33F6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6995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2A65-6932-4086-96A3-D469A2B18C8E}"/>
              </a:ext>
            </a:extLst>
          </p:cNvPr>
          <p:cNvSpPr>
            <a:spLocks noGrp="1"/>
          </p:cNvSpPr>
          <p:nvPr>
            <p:ph type="title"/>
          </p:nvPr>
        </p:nvSpPr>
        <p:spPr>
          <a:xfrm>
            <a:off x="0" y="103868"/>
            <a:ext cx="12192000" cy="1507067"/>
          </a:xfrm>
        </p:spPr>
        <p:txBody>
          <a:bodyPr/>
          <a:lstStyle/>
          <a:p>
            <a:pPr algn="ctr"/>
            <a:r>
              <a:rPr lang="en-US" b="1" dirty="0">
                <a:solidFill>
                  <a:schemeClr val="bg2"/>
                </a:solidFill>
              </a:rPr>
              <a:t>What is an institutional review board?</a:t>
            </a:r>
          </a:p>
        </p:txBody>
      </p:sp>
      <p:sp>
        <p:nvSpPr>
          <p:cNvPr id="3" name="Content Placeholder 2">
            <a:extLst>
              <a:ext uri="{FF2B5EF4-FFF2-40B4-BE49-F238E27FC236}">
                <a16:creationId xmlns:a16="http://schemas.microsoft.com/office/drawing/2014/main" id="{9A1C974B-A2BA-44E9-B444-9C1BF98E68E0}"/>
              </a:ext>
            </a:extLst>
          </p:cNvPr>
          <p:cNvSpPr>
            <a:spLocks noGrp="1"/>
          </p:cNvSpPr>
          <p:nvPr>
            <p:ph idx="1"/>
          </p:nvPr>
        </p:nvSpPr>
        <p:spPr>
          <a:xfrm>
            <a:off x="791449" y="1338607"/>
            <a:ext cx="6580311" cy="5283550"/>
          </a:xfrm>
        </p:spPr>
        <p:txBody>
          <a:bodyPr anchor="t">
            <a:normAutofit/>
          </a:bodyPr>
          <a:lstStyle/>
          <a:p>
            <a:r>
              <a:rPr lang="en-US" dirty="0">
                <a:solidFill>
                  <a:schemeClr val="tx1"/>
                </a:solidFill>
              </a:rPr>
              <a:t>IRB’s serve as an objective third party to ensure the protection of the rights and welfare of human research subjects.</a:t>
            </a:r>
          </a:p>
          <a:p>
            <a:r>
              <a:rPr lang="en-US" dirty="0">
                <a:solidFill>
                  <a:schemeClr val="tx1"/>
                </a:solidFill>
              </a:rPr>
              <a:t>IRB’s review submissions based on the criteria set forth in the Common Rule (45 CFR part 46), The Belmont Report and The Nuremberg Code.</a:t>
            </a:r>
          </a:p>
          <a:p>
            <a:r>
              <a:rPr lang="en-US" dirty="0">
                <a:solidFill>
                  <a:schemeClr val="tx1"/>
                </a:solidFill>
              </a:rPr>
              <a:t>The board must consist of at least 5 members, with at least 1 community member.  Also involving scientists and non-scientists.</a:t>
            </a:r>
          </a:p>
          <a:p>
            <a:r>
              <a:rPr lang="en-US" dirty="0">
                <a:solidFill>
                  <a:schemeClr val="tx1"/>
                </a:solidFill>
              </a:rPr>
              <a:t>The MSU board meets on a monthly basis, during the fall &amp; spring semesters, to review and discuss projects.</a:t>
            </a:r>
          </a:p>
          <a:p>
            <a:pPr lvl="1"/>
            <a:r>
              <a:rPr lang="en-US" i="1" dirty="0">
                <a:solidFill>
                  <a:schemeClr val="tx1"/>
                </a:solidFill>
              </a:rPr>
              <a:t>There is never a bad time to submit a project for review, we accept projects year round.</a:t>
            </a:r>
          </a:p>
        </p:txBody>
      </p:sp>
      <p:pic>
        <p:nvPicPr>
          <p:cNvPr id="5" name="Picture 4">
            <a:extLst>
              <a:ext uri="{FF2B5EF4-FFF2-40B4-BE49-F238E27FC236}">
                <a16:creationId xmlns:a16="http://schemas.microsoft.com/office/drawing/2014/main" id="{53FA4257-2933-49F7-9904-0D2CBDB9E9F0}"/>
              </a:ext>
            </a:extLst>
          </p:cNvPr>
          <p:cNvPicPr>
            <a:picLocks noChangeAspect="1"/>
          </p:cNvPicPr>
          <p:nvPr/>
        </p:nvPicPr>
        <p:blipFill>
          <a:blip r:embed="rId2"/>
          <a:stretch>
            <a:fillRect/>
          </a:stretch>
        </p:blipFill>
        <p:spPr>
          <a:xfrm>
            <a:off x="7531231" y="1610935"/>
            <a:ext cx="4383463" cy="4488207"/>
          </a:xfrm>
          <a:prstGeom prst="rect">
            <a:avLst/>
          </a:prstGeom>
        </p:spPr>
      </p:pic>
    </p:spTree>
    <p:extLst>
      <p:ext uri="{BB962C8B-B14F-4D97-AF65-F5344CB8AC3E}">
        <p14:creationId xmlns:p14="http://schemas.microsoft.com/office/powerpoint/2010/main" val="28264715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1000"/>
                                        <p:tgtEl>
                                          <p:spTgt spid="3">
                                            <p:txEl>
                                              <p:pRg st="4" end="4"/>
                                            </p:txEl>
                                          </p:spTgt>
                                        </p:tgtEl>
                                      </p:cBhvr>
                                    </p:animEffect>
                                    <p:anim calcmode="lin" valueType="num">
                                      <p:cBhvr>
                                        <p:cTn id="4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C647-956C-4F46-8A80-0F7AFACD5B3E}"/>
              </a:ext>
            </a:extLst>
          </p:cNvPr>
          <p:cNvSpPr>
            <a:spLocks noGrp="1"/>
          </p:cNvSpPr>
          <p:nvPr>
            <p:ph type="title"/>
          </p:nvPr>
        </p:nvSpPr>
        <p:spPr>
          <a:xfrm>
            <a:off x="0" y="245270"/>
            <a:ext cx="12192000" cy="1507067"/>
          </a:xfrm>
        </p:spPr>
        <p:txBody>
          <a:bodyPr/>
          <a:lstStyle/>
          <a:p>
            <a:pPr algn="ctr"/>
            <a:r>
              <a:rPr lang="en-US" b="1" dirty="0" err="1">
                <a:solidFill>
                  <a:schemeClr val="bg2"/>
                </a:solidFill>
              </a:rPr>
              <a:t>Msu</a:t>
            </a:r>
            <a:r>
              <a:rPr lang="en-US" b="1" dirty="0">
                <a:solidFill>
                  <a:schemeClr val="bg2"/>
                </a:solidFill>
              </a:rPr>
              <a:t> Institutional review board members</a:t>
            </a:r>
          </a:p>
        </p:txBody>
      </p:sp>
      <p:sp>
        <p:nvSpPr>
          <p:cNvPr id="3" name="TextBox 2">
            <a:extLst>
              <a:ext uri="{FF2B5EF4-FFF2-40B4-BE49-F238E27FC236}">
                <a16:creationId xmlns:a16="http://schemas.microsoft.com/office/drawing/2014/main" id="{7D65B652-E963-4209-9E65-4217AC5CFA0D}"/>
              </a:ext>
            </a:extLst>
          </p:cNvPr>
          <p:cNvSpPr txBox="1"/>
          <p:nvPr/>
        </p:nvSpPr>
        <p:spPr>
          <a:xfrm>
            <a:off x="1102937" y="1752337"/>
            <a:ext cx="9964132" cy="4708981"/>
          </a:xfrm>
          <a:prstGeom prst="rect">
            <a:avLst/>
          </a:prstGeom>
          <a:noFill/>
        </p:spPr>
        <p:txBody>
          <a:bodyPr wrap="square" numCol="2" rtlCol="0">
            <a:spAutoFit/>
          </a:bodyPr>
          <a:lstStyle/>
          <a:p>
            <a:r>
              <a:rPr lang="en-US" sz="2000" b="1" dirty="0"/>
              <a:t>Lisa Badanes </a:t>
            </a:r>
            <a:r>
              <a:rPr lang="en-US" sz="2000" dirty="0"/>
              <a:t>- </a:t>
            </a:r>
            <a:r>
              <a:rPr lang="en-US" dirty="0"/>
              <a:t>Chair</a:t>
            </a:r>
          </a:p>
          <a:p>
            <a:r>
              <a:rPr lang="en-US" sz="2000" dirty="0"/>
              <a:t>	</a:t>
            </a:r>
            <a:r>
              <a:rPr lang="en-US" sz="2000" i="1" dirty="0"/>
              <a:t>Psychology</a:t>
            </a:r>
          </a:p>
          <a:p>
            <a:endParaRPr lang="en-US" sz="2000" dirty="0"/>
          </a:p>
          <a:p>
            <a:r>
              <a:rPr lang="en-US" sz="2000" b="1" dirty="0"/>
              <a:t>Mo Flynn </a:t>
            </a:r>
            <a:r>
              <a:rPr lang="en-US" sz="2000" dirty="0"/>
              <a:t>– </a:t>
            </a:r>
            <a:r>
              <a:rPr lang="en-US" dirty="0"/>
              <a:t>Assistant Chair</a:t>
            </a:r>
            <a:endParaRPr lang="en-US" sz="2000" dirty="0"/>
          </a:p>
          <a:p>
            <a:r>
              <a:rPr lang="en-US" sz="2000" dirty="0"/>
              <a:t>	</a:t>
            </a:r>
            <a:r>
              <a:rPr lang="en-US" sz="2000" i="1" dirty="0"/>
              <a:t>Psychology</a:t>
            </a:r>
          </a:p>
          <a:p>
            <a:endParaRPr lang="en-US" sz="2000" dirty="0"/>
          </a:p>
          <a:p>
            <a:r>
              <a:rPr lang="en-US" sz="2000" b="1" dirty="0"/>
              <a:t>Siva priya Santhanam</a:t>
            </a:r>
          </a:p>
          <a:p>
            <a:r>
              <a:rPr lang="en-US" sz="2000" dirty="0"/>
              <a:t>	</a:t>
            </a:r>
            <a:r>
              <a:rPr lang="en-US" sz="2000" i="1" dirty="0"/>
              <a:t>Speech, Language &amp; Hearing 	Sciences</a:t>
            </a:r>
          </a:p>
          <a:p>
            <a:endParaRPr lang="en-US" sz="2000" i="1" dirty="0"/>
          </a:p>
          <a:p>
            <a:r>
              <a:rPr lang="en-US" sz="2000" b="1" dirty="0"/>
              <a:t>Ray Gornell</a:t>
            </a:r>
          </a:p>
          <a:p>
            <a:r>
              <a:rPr lang="en-US" sz="2000" dirty="0"/>
              <a:t>	</a:t>
            </a:r>
            <a:r>
              <a:rPr lang="en-US" sz="2000" i="1" dirty="0"/>
              <a:t>Counseling Center</a:t>
            </a:r>
          </a:p>
          <a:p>
            <a:endParaRPr lang="en-US" sz="2000" dirty="0"/>
          </a:p>
          <a:p>
            <a:r>
              <a:rPr lang="en-US" sz="2000" b="1" dirty="0"/>
              <a:t>Di Jia</a:t>
            </a:r>
          </a:p>
          <a:p>
            <a:r>
              <a:rPr lang="en-US" sz="2000" dirty="0"/>
              <a:t>	</a:t>
            </a:r>
            <a:r>
              <a:rPr lang="en-US" sz="2000" i="1" dirty="0"/>
              <a:t>Criminal Justice &amp; Criminology</a:t>
            </a:r>
          </a:p>
          <a:p>
            <a:r>
              <a:rPr lang="en-US" sz="2000" b="1" dirty="0"/>
              <a:t>Mike Heathcote</a:t>
            </a:r>
          </a:p>
          <a:p>
            <a:r>
              <a:rPr lang="en-US" sz="2000" dirty="0"/>
              <a:t>	</a:t>
            </a:r>
            <a:r>
              <a:rPr lang="en-US" sz="2000" i="1" dirty="0"/>
              <a:t>Human Subject Protection Program</a:t>
            </a:r>
          </a:p>
          <a:p>
            <a:endParaRPr lang="en-US" sz="2000" i="1" dirty="0"/>
          </a:p>
          <a:p>
            <a:r>
              <a:rPr lang="en-US" sz="2000" b="1" dirty="0"/>
              <a:t>Tony Nunez</a:t>
            </a:r>
          </a:p>
          <a:p>
            <a:r>
              <a:rPr lang="en-US" sz="2000" dirty="0"/>
              <a:t>	</a:t>
            </a:r>
            <a:r>
              <a:rPr lang="en-US" sz="2000" i="1" dirty="0"/>
              <a:t>Human Performance and Sport</a:t>
            </a:r>
          </a:p>
          <a:p>
            <a:endParaRPr lang="en-US" sz="2000" dirty="0"/>
          </a:p>
          <a:p>
            <a:r>
              <a:rPr lang="en-US" sz="2000" b="1" dirty="0"/>
              <a:t>Erin Burke-Leaver</a:t>
            </a:r>
          </a:p>
          <a:p>
            <a:r>
              <a:rPr lang="en-US" sz="2000" dirty="0"/>
              <a:t>	</a:t>
            </a:r>
            <a:r>
              <a:rPr lang="en-US" sz="2000" i="1" dirty="0"/>
              <a:t>Community Member</a:t>
            </a:r>
          </a:p>
          <a:p>
            <a:endParaRPr lang="en-US" sz="2000" dirty="0"/>
          </a:p>
          <a:p>
            <a:r>
              <a:rPr lang="en-US" sz="2000" b="1" dirty="0"/>
              <a:t>Catharine McCord</a:t>
            </a:r>
          </a:p>
          <a:p>
            <a:r>
              <a:rPr lang="en-US" sz="2000" dirty="0"/>
              <a:t>	</a:t>
            </a:r>
            <a:r>
              <a:rPr lang="en-US" sz="2000" i="1" dirty="0"/>
              <a:t>Community Member</a:t>
            </a:r>
          </a:p>
          <a:p>
            <a:endParaRPr lang="en-US" sz="2000" dirty="0"/>
          </a:p>
          <a:p>
            <a:endParaRPr lang="en-US" sz="1600" i="1" dirty="0"/>
          </a:p>
          <a:p>
            <a:r>
              <a:rPr lang="en-US" sz="1600" i="1" dirty="0"/>
              <a:t>	*Contact us if you are interested in joining!</a:t>
            </a:r>
          </a:p>
        </p:txBody>
      </p:sp>
      <p:cxnSp>
        <p:nvCxnSpPr>
          <p:cNvPr id="5" name="Straight Connector 4">
            <a:extLst>
              <a:ext uri="{FF2B5EF4-FFF2-40B4-BE49-F238E27FC236}">
                <a16:creationId xmlns:a16="http://schemas.microsoft.com/office/drawing/2014/main" id="{4B37DFD7-9C99-4785-84D7-581190FA9D05}"/>
              </a:ext>
            </a:extLst>
          </p:cNvPr>
          <p:cNvCxnSpPr>
            <a:cxnSpLocks/>
          </p:cNvCxnSpPr>
          <p:nvPr/>
        </p:nvCxnSpPr>
        <p:spPr>
          <a:xfrm>
            <a:off x="435204" y="1545995"/>
            <a:ext cx="11321592"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4474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1000"/>
                                        <p:tgtEl>
                                          <p:spTgt spid="3">
                                            <p:txEl>
                                              <p:pRg st="12" end="12"/>
                                            </p:txEl>
                                          </p:spTgt>
                                        </p:tgtEl>
                                      </p:cBhvr>
                                    </p:animEffect>
                                    <p:anim calcmode="lin" valueType="num">
                                      <p:cBhvr>
                                        <p:cTn id="6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13" end="13"/>
                                            </p:txEl>
                                          </p:spTgt>
                                        </p:tgtEl>
                                        <p:attrNameLst>
                                          <p:attrName>style.visibility</p:attrName>
                                        </p:attrNameLst>
                                      </p:cBhvr>
                                      <p:to>
                                        <p:strVal val="visible"/>
                                      </p:to>
                                    </p:set>
                                    <p:animEffect transition="in" filter="fade">
                                      <p:cBhvr>
                                        <p:cTn id="64" dur="1000"/>
                                        <p:tgtEl>
                                          <p:spTgt spid="3">
                                            <p:txEl>
                                              <p:pRg st="13" end="13"/>
                                            </p:txEl>
                                          </p:spTgt>
                                        </p:tgtEl>
                                      </p:cBhvr>
                                    </p:animEffect>
                                    <p:anim calcmode="lin" valueType="num">
                                      <p:cBhvr>
                                        <p:cTn id="65"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14" end="14"/>
                                            </p:txEl>
                                          </p:spTgt>
                                        </p:tgtEl>
                                        <p:attrNameLst>
                                          <p:attrName>style.visibility</p:attrName>
                                        </p:attrNameLst>
                                      </p:cBhvr>
                                      <p:to>
                                        <p:strVal val="visible"/>
                                      </p:to>
                                    </p:set>
                                    <p:animEffect transition="in" filter="fade">
                                      <p:cBhvr>
                                        <p:cTn id="71" dur="1000"/>
                                        <p:tgtEl>
                                          <p:spTgt spid="3">
                                            <p:txEl>
                                              <p:pRg st="14" end="14"/>
                                            </p:txEl>
                                          </p:spTgt>
                                        </p:tgtEl>
                                      </p:cBhvr>
                                    </p:animEffect>
                                    <p:anim calcmode="lin" valueType="num">
                                      <p:cBhvr>
                                        <p:cTn id="7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
                                            <p:txEl>
                                              <p:pRg st="15" end="15"/>
                                            </p:txEl>
                                          </p:spTgt>
                                        </p:tgtEl>
                                        <p:attrNameLst>
                                          <p:attrName>style.visibility</p:attrName>
                                        </p:attrNameLst>
                                      </p:cBhvr>
                                      <p:to>
                                        <p:strVal val="visible"/>
                                      </p:to>
                                    </p:set>
                                    <p:animEffect transition="in" filter="fade">
                                      <p:cBhvr>
                                        <p:cTn id="76" dur="1000"/>
                                        <p:tgtEl>
                                          <p:spTgt spid="3">
                                            <p:txEl>
                                              <p:pRg st="15" end="15"/>
                                            </p:txEl>
                                          </p:spTgt>
                                        </p:tgtEl>
                                      </p:cBhvr>
                                    </p:animEffect>
                                    <p:anim calcmode="lin" valueType="num">
                                      <p:cBhvr>
                                        <p:cTn id="77"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
                                            <p:txEl>
                                              <p:pRg st="17" end="17"/>
                                            </p:txEl>
                                          </p:spTgt>
                                        </p:tgtEl>
                                        <p:attrNameLst>
                                          <p:attrName>style.visibility</p:attrName>
                                        </p:attrNameLst>
                                      </p:cBhvr>
                                      <p:to>
                                        <p:strVal val="visible"/>
                                      </p:to>
                                    </p:set>
                                    <p:animEffect transition="in" filter="fade">
                                      <p:cBhvr>
                                        <p:cTn id="81" dur="1000"/>
                                        <p:tgtEl>
                                          <p:spTgt spid="3">
                                            <p:txEl>
                                              <p:pRg st="17" end="17"/>
                                            </p:txEl>
                                          </p:spTgt>
                                        </p:tgtEl>
                                      </p:cBhvr>
                                    </p:animEffect>
                                    <p:anim calcmode="lin" valueType="num">
                                      <p:cBhvr>
                                        <p:cTn id="82"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7" end="17"/>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
                                            <p:txEl>
                                              <p:pRg st="18" end="18"/>
                                            </p:txEl>
                                          </p:spTgt>
                                        </p:tgtEl>
                                        <p:attrNameLst>
                                          <p:attrName>style.visibility</p:attrName>
                                        </p:attrNameLst>
                                      </p:cBhvr>
                                      <p:to>
                                        <p:strVal val="visible"/>
                                      </p:to>
                                    </p:set>
                                    <p:animEffect transition="in" filter="fade">
                                      <p:cBhvr>
                                        <p:cTn id="86" dur="1000"/>
                                        <p:tgtEl>
                                          <p:spTgt spid="3">
                                            <p:txEl>
                                              <p:pRg st="18" end="18"/>
                                            </p:txEl>
                                          </p:spTgt>
                                        </p:tgtEl>
                                      </p:cBhvr>
                                    </p:animEffect>
                                    <p:anim calcmode="lin" valueType="num">
                                      <p:cBhvr>
                                        <p:cTn id="87"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88" dur="1000" fill="hold"/>
                                        <p:tgtEl>
                                          <p:spTgt spid="3">
                                            <p:txEl>
                                              <p:pRg st="18" end="18"/>
                                            </p:txEl>
                                          </p:spTgt>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3">
                                            <p:txEl>
                                              <p:pRg st="20" end="20"/>
                                            </p:txEl>
                                          </p:spTgt>
                                        </p:tgtEl>
                                        <p:attrNameLst>
                                          <p:attrName>style.visibility</p:attrName>
                                        </p:attrNameLst>
                                      </p:cBhvr>
                                      <p:to>
                                        <p:strVal val="visible"/>
                                      </p:to>
                                    </p:set>
                                    <p:animEffect transition="in" filter="fade">
                                      <p:cBhvr>
                                        <p:cTn id="91" dur="1000"/>
                                        <p:tgtEl>
                                          <p:spTgt spid="3">
                                            <p:txEl>
                                              <p:pRg st="20" end="20"/>
                                            </p:txEl>
                                          </p:spTgt>
                                        </p:tgtEl>
                                      </p:cBhvr>
                                    </p:animEffect>
                                    <p:anim calcmode="lin" valueType="num">
                                      <p:cBhvr>
                                        <p:cTn id="92" dur="1000" fill="hold"/>
                                        <p:tgtEl>
                                          <p:spTgt spid="3">
                                            <p:txEl>
                                              <p:pRg st="20" end="20"/>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20" end="20"/>
                                            </p:txEl>
                                          </p:spTgt>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3">
                                            <p:txEl>
                                              <p:pRg st="21" end="21"/>
                                            </p:txEl>
                                          </p:spTgt>
                                        </p:tgtEl>
                                        <p:attrNameLst>
                                          <p:attrName>style.visibility</p:attrName>
                                        </p:attrNameLst>
                                      </p:cBhvr>
                                      <p:to>
                                        <p:strVal val="visible"/>
                                      </p:to>
                                    </p:set>
                                    <p:animEffect transition="in" filter="fade">
                                      <p:cBhvr>
                                        <p:cTn id="96" dur="1000"/>
                                        <p:tgtEl>
                                          <p:spTgt spid="3">
                                            <p:txEl>
                                              <p:pRg st="21" end="21"/>
                                            </p:txEl>
                                          </p:spTgt>
                                        </p:tgtEl>
                                      </p:cBhvr>
                                    </p:animEffect>
                                    <p:anim calcmode="lin" valueType="num">
                                      <p:cBhvr>
                                        <p:cTn id="97" dur="1000" fill="hold"/>
                                        <p:tgtEl>
                                          <p:spTgt spid="3">
                                            <p:txEl>
                                              <p:pRg st="21" end="21"/>
                                            </p:txEl>
                                          </p:spTgt>
                                        </p:tgtEl>
                                        <p:attrNameLst>
                                          <p:attrName>ppt_x</p:attrName>
                                        </p:attrNameLst>
                                      </p:cBhvr>
                                      <p:tavLst>
                                        <p:tav tm="0">
                                          <p:val>
                                            <p:strVal val="#ppt_x"/>
                                          </p:val>
                                        </p:tav>
                                        <p:tav tm="100000">
                                          <p:val>
                                            <p:strVal val="#ppt_x"/>
                                          </p:val>
                                        </p:tav>
                                      </p:tavLst>
                                    </p:anim>
                                    <p:anim calcmode="lin" valueType="num">
                                      <p:cBhvr>
                                        <p:cTn id="98" dur="1000" fill="hold"/>
                                        <p:tgtEl>
                                          <p:spTgt spid="3">
                                            <p:txEl>
                                              <p:pRg st="21" end="21"/>
                                            </p:txEl>
                                          </p:spTgt>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3">
                                            <p:txEl>
                                              <p:pRg st="23" end="23"/>
                                            </p:txEl>
                                          </p:spTgt>
                                        </p:tgtEl>
                                        <p:attrNameLst>
                                          <p:attrName>style.visibility</p:attrName>
                                        </p:attrNameLst>
                                      </p:cBhvr>
                                      <p:to>
                                        <p:strVal val="visible"/>
                                      </p:to>
                                    </p:set>
                                    <p:animEffect transition="in" filter="fade">
                                      <p:cBhvr>
                                        <p:cTn id="101" dur="1000"/>
                                        <p:tgtEl>
                                          <p:spTgt spid="3">
                                            <p:txEl>
                                              <p:pRg st="23" end="23"/>
                                            </p:txEl>
                                          </p:spTgt>
                                        </p:tgtEl>
                                      </p:cBhvr>
                                    </p:animEffect>
                                    <p:anim calcmode="lin" valueType="num">
                                      <p:cBhvr>
                                        <p:cTn id="102" dur="1000" fill="hold"/>
                                        <p:tgtEl>
                                          <p:spTgt spid="3">
                                            <p:txEl>
                                              <p:pRg st="23" end="23"/>
                                            </p:txEl>
                                          </p:spTgt>
                                        </p:tgtEl>
                                        <p:attrNameLst>
                                          <p:attrName>ppt_x</p:attrName>
                                        </p:attrNameLst>
                                      </p:cBhvr>
                                      <p:tavLst>
                                        <p:tav tm="0">
                                          <p:val>
                                            <p:strVal val="#ppt_x"/>
                                          </p:val>
                                        </p:tav>
                                        <p:tav tm="100000">
                                          <p:val>
                                            <p:strVal val="#ppt_x"/>
                                          </p:val>
                                        </p:tav>
                                      </p:tavLst>
                                    </p:anim>
                                    <p:anim calcmode="lin" valueType="num">
                                      <p:cBhvr>
                                        <p:cTn id="103" dur="1000" fill="hold"/>
                                        <p:tgtEl>
                                          <p:spTgt spid="3">
                                            <p:txEl>
                                              <p:pRg st="23" end="23"/>
                                            </p:txEl>
                                          </p:spTgt>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3">
                                            <p:txEl>
                                              <p:pRg st="24" end="24"/>
                                            </p:txEl>
                                          </p:spTgt>
                                        </p:tgtEl>
                                        <p:attrNameLst>
                                          <p:attrName>style.visibility</p:attrName>
                                        </p:attrNameLst>
                                      </p:cBhvr>
                                      <p:to>
                                        <p:strVal val="visible"/>
                                      </p:to>
                                    </p:set>
                                    <p:animEffect transition="in" filter="fade">
                                      <p:cBhvr>
                                        <p:cTn id="106" dur="1000"/>
                                        <p:tgtEl>
                                          <p:spTgt spid="3">
                                            <p:txEl>
                                              <p:pRg st="24" end="24"/>
                                            </p:txEl>
                                          </p:spTgt>
                                        </p:tgtEl>
                                      </p:cBhvr>
                                    </p:animEffect>
                                    <p:anim calcmode="lin" valueType="num">
                                      <p:cBhvr>
                                        <p:cTn id="107" dur="1000" fill="hold"/>
                                        <p:tgtEl>
                                          <p:spTgt spid="3">
                                            <p:txEl>
                                              <p:pRg st="24" end="24"/>
                                            </p:txEl>
                                          </p:spTgt>
                                        </p:tgtEl>
                                        <p:attrNameLst>
                                          <p:attrName>ppt_x</p:attrName>
                                        </p:attrNameLst>
                                      </p:cBhvr>
                                      <p:tavLst>
                                        <p:tav tm="0">
                                          <p:val>
                                            <p:strVal val="#ppt_x"/>
                                          </p:val>
                                        </p:tav>
                                        <p:tav tm="100000">
                                          <p:val>
                                            <p:strVal val="#ppt_x"/>
                                          </p:val>
                                        </p:tav>
                                      </p:tavLst>
                                    </p:anim>
                                    <p:anim calcmode="lin" valueType="num">
                                      <p:cBhvr>
                                        <p:cTn id="108" dur="1000" fill="hold"/>
                                        <p:tgtEl>
                                          <p:spTgt spid="3">
                                            <p:txEl>
                                              <p:pRg st="24" end="24"/>
                                            </p:tx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3">
                                            <p:txEl>
                                              <p:pRg st="27" end="27"/>
                                            </p:txEl>
                                          </p:spTgt>
                                        </p:tgtEl>
                                        <p:attrNameLst>
                                          <p:attrName>style.visibility</p:attrName>
                                        </p:attrNameLst>
                                      </p:cBhvr>
                                      <p:to>
                                        <p:strVal val="visible"/>
                                      </p:to>
                                    </p:set>
                                    <p:animEffect transition="in" filter="fade">
                                      <p:cBhvr>
                                        <p:cTn id="113" dur="1000"/>
                                        <p:tgtEl>
                                          <p:spTgt spid="3">
                                            <p:txEl>
                                              <p:pRg st="27" end="27"/>
                                            </p:txEl>
                                          </p:spTgt>
                                        </p:tgtEl>
                                      </p:cBhvr>
                                    </p:animEffect>
                                    <p:anim calcmode="lin" valueType="num">
                                      <p:cBhvr>
                                        <p:cTn id="114" dur="1000" fill="hold"/>
                                        <p:tgtEl>
                                          <p:spTgt spid="3">
                                            <p:txEl>
                                              <p:pRg st="27" end="27"/>
                                            </p:txEl>
                                          </p:spTgt>
                                        </p:tgtEl>
                                        <p:attrNameLst>
                                          <p:attrName>ppt_x</p:attrName>
                                        </p:attrNameLst>
                                      </p:cBhvr>
                                      <p:tavLst>
                                        <p:tav tm="0">
                                          <p:val>
                                            <p:strVal val="#ppt_x"/>
                                          </p:val>
                                        </p:tav>
                                        <p:tav tm="100000">
                                          <p:val>
                                            <p:strVal val="#ppt_x"/>
                                          </p:val>
                                        </p:tav>
                                      </p:tavLst>
                                    </p:anim>
                                    <p:anim calcmode="lin" valueType="num">
                                      <p:cBhvr>
                                        <p:cTn id="115" dur="1000" fill="hold"/>
                                        <p:tgtEl>
                                          <p:spTgt spid="3">
                                            <p:txEl>
                                              <p:pRg st="27" end="2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52792C-2901-44EA-BAFC-35FF19E3228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D552BA-51C9-442C-85DD-DC1F2CB7DA21}"/>
              </a:ext>
            </a:extLst>
          </p:cNvPr>
          <p:cNvSpPr>
            <a:spLocks noGrp="1"/>
          </p:cNvSpPr>
          <p:nvPr>
            <p:ph type="title"/>
          </p:nvPr>
        </p:nvSpPr>
        <p:spPr>
          <a:xfrm>
            <a:off x="0" y="565781"/>
            <a:ext cx="12192000" cy="1507067"/>
          </a:xfrm>
        </p:spPr>
        <p:txBody>
          <a:bodyPr/>
          <a:lstStyle/>
          <a:p>
            <a:pPr algn="ctr"/>
            <a:r>
              <a:rPr lang="en-US" b="1" dirty="0">
                <a:solidFill>
                  <a:schemeClr val="bg2"/>
                </a:solidFill>
              </a:rPr>
              <a:t>Project reviews by year</a:t>
            </a:r>
          </a:p>
        </p:txBody>
      </p:sp>
      <p:graphicFrame>
        <p:nvGraphicFramePr>
          <p:cNvPr id="5" name="Table 4">
            <a:extLst>
              <a:ext uri="{FF2B5EF4-FFF2-40B4-BE49-F238E27FC236}">
                <a16:creationId xmlns:a16="http://schemas.microsoft.com/office/drawing/2014/main" id="{483DF004-C5BF-4725-BCB8-3C3BE64A7FDA}"/>
              </a:ext>
            </a:extLst>
          </p:cNvPr>
          <p:cNvGraphicFramePr>
            <a:graphicFrameLocks noGrp="1"/>
          </p:cNvGraphicFramePr>
          <p:nvPr>
            <p:extLst>
              <p:ext uri="{D42A27DB-BD31-4B8C-83A1-F6EECF244321}">
                <p14:modId xmlns:p14="http://schemas.microsoft.com/office/powerpoint/2010/main" val="901175387"/>
              </p:ext>
            </p:extLst>
          </p:nvPr>
        </p:nvGraphicFramePr>
        <p:xfrm>
          <a:off x="1369243" y="2415345"/>
          <a:ext cx="9453514" cy="2744248"/>
        </p:xfrm>
        <a:graphic>
          <a:graphicData uri="http://schemas.openxmlformats.org/drawingml/2006/table">
            <a:tbl>
              <a:tblPr firstRow="1" bandRow="1">
                <a:tableStyleId>{5C22544A-7EE6-4342-B048-85BDC9FD1C3A}</a:tableStyleId>
              </a:tblPr>
              <a:tblGrid>
                <a:gridCol w="2230011">
                  <a:extLst>
                    <a:ext uri="{9D8B030D-6E8A-4147-A177-3AD203B41FA5}">
                      <a16:colId xmlns:a16="http://schemas.microsoft.com/office/drawing/2014/main" val="1337006766"/>
                    </a:ext>
                  </a:extLst>
                </a:gridCol>
                <a:gridCol w="3647795">
                  <a:extLst>
                    <a:ext uri="{9D8B030D-6E8A-4147-A177-3AD203B41FA5}">
                      <a16:colId xmlns:a16="http://schemas.microsoft.com/office/drawing/2014/main" val="4197610817"/>
                    </a:ext>
                  </a:extLst>
                </a:gridCol>
                <a:gridCol w="3575708">
                  <a:extLst>
                    <a:ext uri="{9D8B030D-6E8A-4147-A177-3AD203B41FA5}">
                      <a16:colId xmlns:a16="http://schemas.microsoft.com/office/drawing/2014/main" val="1174379908"/>
                    </a:ext>
                  </a:extLst>
                </a:gridCol>
              </a:tblGrid>
              <a:tr h="686062">
                <a:tc>
                  <a:txBody>
                    <a:bodyPr/>
                    <a:lstStyle/>
                    <a:p>
                      <a:r>
                        <a:rPr lang="en-US" sz="3200" dirty="0"/>
                        <a:t>Year</a:t>
                      </a:r>
                    </a:p>
                  </a:txBody>
                  <a:tcPr/>
                </a:tc>
                <a:tc>
                  <a:txBody>
                    <a:bodyPr/>
                    <a:lstStyle/>
                    <a:p>
                      <a:r>
                        <a:rPr lang="en-US" sz="3200" dirty="0"/>
                        <a:t>New Projects</a:t>
                      </a:r>
                    </a:p>
                  </a:txBody>
                  <a:tcPr/>
                </a:tc>
                <a:tc>
                  <a:txBody>
                    <a:bodyPr/>
                    <a:lstStyle/>
                    <a:p>
                      <a:r>
                        <a:rPr lang="en-US" sz="3200" dirty="0"/>
                        <a:t>Total Submissions</a:t>
                      </a:r>
                    </a:p>
                  </a:txBody>
                  <a:tcPr/>
                </a:tc>
                <a:extLst>
                  <a:ext uri="{0D108BD9-81ED-4DB2-BD59-A6C34878D82A}">
                    <a16:rowId xmlns:a16="http://schemas.microsoft.com/office/drawing/2014/main" val="706683309"/>
                  </a:ext>
                </a:extLst>
              </a:tr>
              <a:tr h="686062">
                <a:tc>
                  <a:txBody>
                    <a:bodyPr/>
                    <a:lstStyle/>
                    <a:p>
                      <a:r>
                        <a:rPr lang="en-US" sz="3200" dirty="0"/>
                        <a:t>2019</a:t>
                      </a:r>
                    </a:p>
                  </a:txBody>
                  <a:tcPr/>
                </a:tc>
                <a:tc>
                  <a:txBody>
                    <a:bodyPr/>
                    <a:lstStyle/>
                    <a:p>
                      <a:r>
                        <a:rPr lang="en-US" sz="3200" dirty="0"/>
                        <a:t>65</a:t>
                      </a:r>
                    </a:p>
                  </a:txBody>
                  <a:tcPr/>
                </a:tc>
                <a:tc>
                  <a:txBody>
                    <a:bodyPr/>
                    <a:lstStyle/>
                    <a:p>
                      <a:r>
                        <a:rPr lang="en-US" sz="3200" dirty="0"/>
                        <a:t>129</a:t>
                      </a:r>
                    </a:p>
                  </a:txBody>
                  <a:tcPr/>
                </a:tc>
                <a:extLst>
                  <a:ext uri="{0D108BD9-81ED-4DB2-BD59-A6C34878D82A}">
                    <a16:rowId xmlns:a16="http://schemas.microsoft.com/office/drawing/2014/main" val="4094894341"/>
                  </a:ext>
                </a:extLst>
              </a:tr>
              <a:tr h="686062">
                <a:tc>
                  <a:txBody>
                    <a:bodyPr/>
                    <a:lstStyle/>
                    <a:p>
                      <a:r>
                        <a:rPr lang="en-US" sz="3200" dirty="0"/>
                        <a:t>2020</a:t>
                      </a:r>
                    </a:p>
                  </a:txBody>
                  <a:tcPr/>
                </a:tc>
                <a:tc>
                  <a:txBody>
                    <a:bodyPr/>
                    <a:lstStyle/>
                    <a:p>
                      <a:r>
                        <a:rPr lang="en-US" sz="3200" dirty="0"/>
                        <a:t>77</a:t>
                      </a:r>
                    </a:p>
                  </a:txBody>
                  <a:tcPr/>
                </a:tc>
                <a:tc>
                  <a:txBody>
                    <a:bodyPr/>
                    <a:lstStyle/>
                    <a:p>
                      <a:r>
                        <a:rPr lang="en-US" sz="3200" dirty="0"/>
                        <a:t>133</a:t>
                      </a:r>
                    </a:p>
                  </a:txBody>
                  <a:tcPr/>
                </a:tc>
                <a:extLst>
                  <a:ext uri="{0D108BD9-81ED-4DB2-BD59-A6C34878D82A}">
                    <a16:rowId xmlns:a16="http://schemas.microsoft.com/office/drawing/2014/main" val="1182956922"/>
                  </a:ext>
                </a:extLst>
              </a:tr>
              <a:tr h="686062">
                <a:tc>
                  <a:txBody>
                    <a:bodyPr/>
                    <a:lstStyle/>
                    <a:p>
                      <a:r>
                        <a:rPr lang="en-US" sz="3200" dirty="0"/>
                        <a:t>2021</a:t>
                      </a:r>
                    </a:p>
                  </a:txBody>
                  <a:tcPr/>
                </a:tc>
                <a:tc>
                  <a:txBody>
                    <a:bodyPr/>
                    <a:lstStyle/>
                    <a:p>
                      <a:r>
                        <a:rPr lang="en-US" sz="3200" dirty="0"/>
                        <a:t>144</a:t>
                      </a:r>
                    </a:p>
                  </a:txBody>
                  <a:tcPr/>
                </a:tc>
                <a:tc>
                  <a:txBody>
                    <a:bodyPr/>
                    <a:lstStyle/>
                    <a:p>
                      <a:r>
                        <a:rPr lang="en-US" sz="3200" dirty="0"/>
                        <a:t>329</a:t>
                      </a:r>
                    </a:p>
                  </a:txBody>
                  <a:tcPr/>
                </a:tc>
                <a:extLst>
                  <a:ext uri="{0D108BD9-81ED-4DB2-BD59-A6C34878D82A}">
                    <a16:rowId xmlns:a16="http://schemas.microsoft.com/office/drawing/2014/main" val="3037246406"/>
                  </a:ext>
                </a:extLst>
              </a:tr>
            </a:tbl>
          </a:graphicData>
        </a:graphic>
      </p:graphicFrame>
    </p:spTree>
    <p:extLst>
      <p:ext uri="{BB962C8B-B14F-4D97-AF65-F5344CB8AC3E}">
        <p14:creationId xmlns:p14="http://schemas.microsoft.com/office/powerpoint/2010/main" val="93541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 name="Straight Connector 9">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6" name="Rectangle 15">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CB54A7-F52C-4FFD-9EE0-1300AA843296}"/>
              </a:ext>
            </a:extLst>
          </p:cNvPr>
          <p:cNvPicPr>
            <a:picLocks noChangeAspect="1"/>
          </p:cNvPicPr>
          <p:nvPr/>
        </p:nvPicPr>
        <p:blipFill rotWithShape="1">
          <a:blip r:embed="rId2">
            <a:alphaModFix amt="25000"/>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CE6790-BF10-407A-B3D5-FABF5EF38938}"/>
              </a:ext>
            </a:extLst>
          </p:cNvPr>
          <p:cNvSpPr>
            <a:spLocks noGrp="1"/>
          </p:cNvSpPr>
          <p:nvPr>
            <p:ph type="title"/>
          </p:nvPr>
        </p:nvSpPr>
        <p:spPr>
          <a:xfrm>
            <a:off x="1825625" y="146727"/>
            <a:ext cx="8534400" cy="1507067"/>
          </a:xfrm>
        </p:spPr>
        <p:txBody>
          <a:bodyPr vert="horz" lIns="91440" tIns="45720" rIns="91440" bIns="45720" rtlCol="0" anchor="ctr">
            <a:normAutofit/>
          </a:bodyPr>
          <a:lstStyle/>
          <a:p>
            <a:pPr algn="ctr"/>
            <a:r>
              <a:rPr lang="en-US" b="1" dirty="0"/>
              <a:t>how </a:t>
            </a:r>
            <a:r>
              <a:rPr lang="en-US" b="1" dirty="0" err="1"/>
              <a:t>covid</a:t>
            </a:r>
            <a:r>
              <a:rPr lang="en-US" b="1" dirty="0"/>
              <a:t> has changed our research landscape</a:t>
            </a:r>
          </a:p>
        </p:txBody>
      </p:sp>
      <p:sp>
        <p:nvSpPr>
          <p:cNvPr id="3" name="TextBox 2">
            <a:extLst>
              <a:ext uri="{FF2B5EF4-FFF2-40B4-BE49-F238E27FC236}">
                <a16:creationId xmlns:a16="http://schemas.microsoft.com/office/drawing/2014/main" id="{BE87509C-31F2-48FF-BDF9-47E8A4778060}"/>
              </a:ext>
            </a:extLst>
          </p:cNvPr>
          <p:cNvSpPr txBox="1"/>
          <p:nvPr/>
        </p:nvSpPr>
        <p:spPr>
          <a:xfrm>
            <a:off x="1128074" y="1800520"/>
            <a:ext cx="9935852" cy="5054041"/>
          </a:xfrm>
          <a:prstGeom prst="rect">
            <a:avLst/>
          </a:prstGeom>
        </p:spPr>
        <p:txBody>
          <a:bodyPr vert="horz" lIns="91440" tIns="45720" rIns="91440" bIns="45720" rtlCol="0" anchor="ctr">
            <a:normAutofit fontScale="92500" lnSpcReduction="20000"/>
          </a:bodyPr>
          <a:lstStyle/>
          <a:p>
            <a:pPr marL="285750" indent="-285750">
              <a:spcBef>
                <a:spcPct val="20000"/>
              </a:spcBef>
              <a:spcAft>
                <a:spcPts val="600"/>
              </a:spcAft>
              <a:buClr>
                <a:schemeClr val="tx1"/>
              </a:buClr>
              <a:buSzPct val="80000"/>
              <a:buFont typeface="Wingdings 3" panose="05040102010807070707" pitchFamily="18" charset="2"/>
              <a:buChar char=""/>
            </a:pPr>
            <a:r>
              <a:rPr lang="en-US" sz="2400" u="sng" dirty="0"/>
              <a:t>Many projects have transitioned to online surveys</a:t>
            </a:r>
          </a:p>
          <a:p>
            <a:pPr lvl="1">
              <a:spcBef>
                <a:spcPct val="20000"/>
              </a:spcBef>
              <a:spcAft>
                <a:spcPts val="600"/>
              </a:spcAft>
              <a:buClr>
                <a:schemeClr val="tx1"/>
              </a:buClr>
              <a:buSzPct val="80000"/>
              <a:buFont typeface="Wingdings 3" panose="05040102010807070707" pitchFamily="18" charset="2"/>
              <a:buChar char=""/>
            </a:pPr>
            <a:r>
              <a:rPr lang="en-US" sz="2400" dirty="0"/>
              <a:t>	Qualtrics</a:t>
            </a:r>
          </a:p>
          <a:p>
            <a:pPr lvl="1">
              <a:spcBef>
                <a:spcPct val="20000"/>
              </a:spcBef>
              <a:spcAft>
                <a:spcPts val="600"/>
              </a:spcAft>
              <a:buClr>
                <a:schemeClr val="tx1"/>
              </a:buClr>
              <a:buSzPct val="80000"/>
              <a:buFont typeface="Wingdings 3" panose="05040102010807070707" pitchFamily="18" charset="2"/>
              <a:buChar char=""/>
            </a:pPr>
            <a:r>
              <a:rPr lang="en-US" sz="2400" dirty="0"/>
              <a:t>	Increase in Social Media Recruitment</a:t>
            </a:r>
          </a:p>
          <a:p>
            <a:pPr>
              <a:spcBef>
                <a:spcPct val="20000"/>
              </a:spcBef>
              <a:spcAft>
                <a:spcPts val="600"/>
              </a:spcAft>
              <a:buClr>
                <a:schemeClr val="tx1"/>
              </a:buClr>
              <a:buSzPct val="80000"/>
              <a:buFont typeface="Wingdings 3" panose="05040102010807070707" pitchFamily="18" charset="2"/>
              <a:buChar char=""/>
            </a:pPr>
            <a:endParaRPr lang="en-US" sz="2400" dirty="0"/>
          </a:p>
          <a:p>
            <a:pPr marL="285750" indent="-285750">
              <a:spcBef>
                <a:spcPct val="20000"/>
              </a:spcBef>
              <a:spcAft>
                <a:spcPts val="600"/>
              </a:spcAft>
              <a:buClr>
                <a:schemeClr val="tx1"/>
              </a:buClr>
              <a:buSzPct val="80000"/>
              <a:buFont typeface="Wingdings 3" panose="05040102010807070707" pitchFamily="18" charset="2"/>
              <a:buChar char=""/>
            </a:pPr>
            <a:r>
              <a:rPr lang="en-US" sz="2400" u="sng" dirty="0"/>
              <a:t>Over the past year, annual submissions have more than </a:t>
            </a:r>
            <a:r>
              <a:rPr lang="en-US" sz="2400" i="1" u="sng" dirty="0"/>
              <a:t>doubled</a:t>
            </a:r>
          </a:p>
          <a:p>
            <a:pPr marL="742950" lvl="1" indent="-285750">
              <a:spcBef>
                <a:spcPct val="20000"/>
              </a:spcBef>
              <a:spcAft>
                <a:spcPts val="600"/>
              </a:spcAft>
              <a:buClr>
                <a:schemeClr val="tx1"/>
              </a:buClr>
              <a:buSzPct val="80000"/>
              <a:buFont typeface="Wingdings 3" panose="05040102010807070707" pitchFamily="18" charset="2"/>
              <a:buChar char=""/>
            </a:pPr>
            <a:r>
              <a:rPr lang="en-US" sz="2400" dirty="0"/>
              <a:t>New submission platform (Cayuse) provides a more streamlined process to handle increased workload</a:t>
            </a:r>
          </a:p>
          <a:p>
            <a:pPr marL="742950" lvl="1" indent="-285750">
              <a:spcBef>
                <a:spcPct val="20000"/>
              </a:spcBef>
              <a:spcAft>
                <a:spcPts val="600"/>
              </a:spcAft>
              <a:buClr>
                <a:schemeClr val="tx1"/>
              </a:buClr>
              <a:buSzPct val="80000"/>
              <a:buFont typeface="Wingdings 3" panose="05040102010807070707" pitchFamily="18" charset="2"/>
              <a:buChar char=""/>
            </a:pPr>
            <a:r>
              <a:rPr lang="en-US" sz="2400" dirty="0"/>
              <a:t>Currently adding more IRB members</a:t>
            </a:r>
          </a:p>
          <a:p>
            <a:pPr marL="742950" lvl="1" indent="-285750">
              <a:spcBef>
                <a:spcPct val="20000"/>
              </a:spcBef>
              <a:spcAft>
                <a:spcPts val="600"/>
              </a:spcAft>
              <a:buClr>
                <a:schemeClr val="tx1"/>
              </a:buClr>
              <a:buSzPct val="80000"/>
              <a:buFont typeface="Wingdings 3" panose="05040102010807070707" pitchFamily="18" charset="2"/>
              <a:buChar char=""/>
            </a:pPr>
            <a:endParaRPr lang="en-US" sz="2400" dirty="0"/>
          </a:p>
          <a:p>
            <a:pPr marL="285750" indent="-285750">
              <a:spcBef>
                <a:spcPct val="20000"/>
              </a:spcBef>
              <a:spcAft>
                <a:spcPts val="600"/>
              </a:spcAft>
              <a:buClr>
                <a:schemeClr val="tx1"/>
              </a:buClr>
              <a:buSzPct val="80000"/>
              <a:buFont typeface="Wingdings 3" panose="05040102010807070707" pitchFamily="18" charset="2"/>
              <a:buChar char=""/>
            </a:pPr>
            <a:r>
              <a:rPr lang="en-US" sz="2400" u="sng" dirty="0"/>
              <a:t>Increase in Faculty &amp; Student engagement</a:t>
            </a:r>
          </a:p>
          <a:p>
            <a:pPr marL="742950" lvl="1" indent="-285750">
              <a:spcBef>
                <a:spcPct val="20000"/>
              </a:spcBef>
              <a:spcAft>
                <a:spcPts val="600"/>
              </a:spcAft>
              <a:buClr>
                <a:schemeClr val="tx1"/>
              </a:buClr>
              <a:buSzPct val="80000"/>
              <a:buFont typeface="Wingdings 3" panose="05040102010807070707" pitchFamily="18" charset="2"/>
              <a:buChar char=""/>
            </a:pPr>
            <a:r>
              <a:rPr lang="en-US" sz="2400" dirty="0"/>
              <a:t>1-on-1 trainings/meetings with staff &amp; students</a:t>
            </a:r>
          </a:p>
          <a:p>
            <a:pPr marL="742950" lvl="1" indent="-285750">
              <a:spcBef>
                <a:spcPct val="20000"/>
              </a:spcBef>
              <a:spcAft>
                <a:spcPts val="600"/>
              </a:spcAft>
              <a:buClr>
                <a:schemeClr val="tx1"/>
              </a:buClr>
              <a:buSzPct val="80000"/>
              <a:buFont typeface="Wingdings 3" panose="05040102010807070707" pitchFamily="18" charset="2"/>
              <a:buChar char=""/>
            </a:pPr>
            <a:r>
              <a:rPr lang="en-US" sz="2400" dirty="0"/>
              <a:t>Classroom presentations on research ethics &amp; IRB process</a:t>
            </a:r>
          </a:p>
          <a:p>
            <a:pPr>
              <a:spcBef>
                <a:spcPct val="20000"/>
              </a:spcBef>
              <a:spcAft>
                <a:spcPts val="600"/>
              </a:spcAft>
              <a:buClr>
                <a:schemeClr val="tx1"/>
              </a:buClr>
              <a:buSzPct val="80000"/>
              <a:buFont typeface="Wingdings 3" panose="05040102010807070707" pitchFamily="18" charset="2"/>
              <a:buChar char=""/>
            </a:pPr>
            <a:endParaRPr lang="en-US" sz="2400" dirty="0"/>
          </a:p>
        </p:txBody>
      </p:sp>
      <p:grpSp>
        <p:nvGrpSpPr>
          <p:cNvPr id="18" name="Group 17">
            <a:extLst>
              <a:ext uri="{FF2B5EF4-FFF2-40B4-BE49-F238E27FC236}">
                <a16:creationId xmlns:a16="http://schemas.microsoft.com/office/drawing/2014/main" id="{24B32265-D526-44B2-B82E-8977DFEFB4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9" name="Straight Connector 18">
              <a:extLst>
                <a:ext uri="{FF2B5EF4-FFF2-40B4-BE49-F238E27FC236}">
                  <a16:creationId xmlns:a16="http://schemas.microsoft.com/office/drawing/2014/main" id="{9A453D36-EF7F-403B-A9E0-553E1F0B3A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E7E8D9E-8474-4515-9EEB-0B46BE8EF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86A1812-CCD3-429E-AAAE-CC335A33F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B9509C-1B73-4063-8E69-E9024ACED1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4BEF3D9-6561-4BA4-AD81-AC90EF33F6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7288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1000"/>
                                        <p:tgtEl>
                                          <p:spTgt spid="3">
                                            <p:txEl>
                                              <p:pRg st="8" end="8"/>
                                            </p:txEl>
                                          </p:spTgt>
                                        </p:tgtEl>
                                      </p:cBhvr>
                                    </p:animEffect>
                                    <p:anim calcmode="lin" valueType="num">
                                      <p:cBhvr>
                                        <p:cTn id="4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1000"/>
                                        <p:tgtEl>
                                          <p:spTgt spid="3">
                                            <p:txEl>
                                              <p:pRg st="9" end="9"/>
                                            </p:txEl>
                                          </p:spTgt>
                                        </p:tgtEl>
                                      </p:cBhvr>
                                    </p:animEffect>
                                    <p:anim calcmode="lin" valueType="num">
                                      <p:cBhvr>
                                        <p:cTn id="5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1000"/>
                                        <p:tgtEl>
                                          <p:spTgt spid="3">
                                            <p:txEl>
                                              <p:pRg st="10" end="10"/>
                                            </p:txEl>
                                          </p:spTgt>
                                        </p:tgtEl>
                                      </p:cBhvr>
                                    </p:animEffect>
                                    <p:anim calcmode="lin" valueType="num">
                                      <p:cBhvr>
                                        <p:cTn id="5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5065" y="228123"/>
            <a:ext cx="11141869" cy="6401753"/>
          </a:xfrm>
          <a:prstGeom prst="rect">
            <a:avLst/>
          </a:prstGeom>
          <a:noFill/>
        </p:spPr>
        <p:txBody>
          <a:bodyPr wrap="square" rtlCol="0">
            <a:spAutoFit/>
          </a:bodyPr>
          <a:lstStyle/>
          <a:p>
            <a:r>
              <a:rPr lang="en-US" sz="4000" b="1" u="sng" dirty="0">
                <a:solidFill>
                  <a:schemeClr val="bg2"/>
                </a:solidFill>
              </a:rPr>
              <a:t>Why are IRBs important???</a:t>
            </a:r>
          </a:p>
          <a:p>
            <a:endParaRPr lang="en-US" sz="2400" b="1" u="sng" dirty="0"/>
          </a:p>
          <a:p>
            <a:r>
              <a:rPr lang="en-US" sz="2400" b="1" dirty="0"/>
              <a:t>Examples of unethical research…</a:t>
            </a:r>
          </a:p>
          <a:p>
            <a:endParaRPr lang="en-US" sz="2000" dirty="0"/>
          </a:p>
          <a:p>
            <a:r>
              <a:rPr lang="en-US" sz="2000" i="1" u="sng" dirty="0"/>
              <a:t>Human Radiation Experiments (WWII era)</a:t>
            </a:r>
          </a:p>
          <a:p>
            <a:r>
              <a:rPr lang="en-US" sz="2000" dirty="0"/>
              <a:t>	</a:t>
            </a:r>
            <a:r>
              <a:rPr lang="en-US" dirty="0"/>
              <a:t>-Performed by Department of Defense and Public Health Service, among others.</a:t>
            </a:r>
          </a:p>
          <a:p>
            <a:r>
              <a:rPr lang="en-US" dirty="0"/>
              <a:t>	-Experiments included feeding radioactive material to mentally disabled children, 	administering radioactive iron to impoverished pregnant women, etc.</a:t>
            </a:r>
          </a:p>
          <a:p>
            <a:endParaRPr lang="en-US" sz="2000" dirty="0"/>
          </a:p>
          <a:p>
            <a:r>
              <a:rPr lang="en-US" sz="2000" i="1" u="sng" dirty="0"/>
              <a:t>Nazi War Crimes (WWII)</a:t>
            </a:r>
          </a:p>
          <a:p>
            <a:r>
              <a:rPr lang="en-US" sz="2000" dirty="0"/>
              <a:t>	</a:t>
            </a:r>
            <a:r>
              <a:rPr lang="en-US" dirty="0"/>
              <a:t>-Performed on large numbers of prisoners, including children.</a:t>
            </a:r>
          </a:p>
          <a:p>
            <a:r>
              <a:rPr lang="en-US" dirty="0"/>
              <a:t>	-Experiments included freezing, malaria, mustard gas, head injuries, immunization, 	etc.</a:t>
            </a:r>
          </a:p>
          <a:p>
            <a:endParaRPr lang="en-US" sz="2000" dirty="0"/>
          </a:p>
          <a:p>
            <a:r>
              <a:rPr lang="en-US" sz="2000" i="1" u="sng" dirty="0"/>
              <a:t>Tuskegee Syphilis Study (1932-1972)</a:t>
            </a:r>
          </a:p>
          <a:p>
            <a:r>
              <a:rPr lang="en-US" sz="2000" dirty="0"/>
              <a:t>	</a:t>
            </a:r>
            <a:r>
              <a:rPr lang="en-US" dirty="0"/>
              <a:t>-Performed by US Public Health Service.</a:t>
            </a:r>
          </a:p>
          <a:p>
            <a:r>
              <a:rPr lang="en-US" dirty="0"/>
              <a:t>	-Studied long term effects of untreated syphilis.</a:t>
            </a:r>
          </a:p>
          <a:p>
            <a:endParaRPr lang="en-US" sz="2000" dirty="0"/>
          </a:p>
          <a:p>
            <a:r>
              <a:rPr lang="en-US" sz="2400" b="1" u="sng" dirty="0"/>
              <a:t>These studies exploited vulnerable populations, lacked informed consent, involved coercion and deception.</a:t>
            </a:r>
          </a:p>
        </p:txBody>
      </p:sp>
    </p:spTree>
    <p:extLst>
      <p:ext uri="{BB962C8B-B14F-4D97-AF65-F5344CB8AC3E}">
        <p14:creationId xmlns:p14="http://schemas.microsoft.com/office/powerpoint/2010/main" val="195369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anim calcmode="lin" valueType="num">
                                      <p:cBhvr>
                                        <p:cTn id="3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1000"/>
                                        <p:tgtEl>
                                          <p:spTgt spid="3">
                                            <p:txEl>
                                              <p:pRg st="9" end="9"/>
                                            </p:txEl>
                                          </p:spTgt>
                                        </p:tgtEl>
                                      </p:cBhvr>
                                    </p:animEffect>
                                    <p:anim calcmode="lin" valueType="num">
                                      <p:cBhvr>
                                        <p:cTn id="4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1000"/>
                                        <p:tgtEl>
                                          <p:spTgt spid="3">
                                            <p:txEl>
                                              <p:pRg st="10" end="10"/>
                                            </p:txEl>
                                          </p:spTgt>
                                        </p:tgtEl>
                                      </p:cBhvr>
                                    </p:animEffect>
                                    <p:anim calcmode="lin" valueType="num">
                                      <p:cBhvr>
                                        <p:cTn id="4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1000"/>
                                        <p:tgtEl>
                                          <p:spTgt spid="3">
                                            <p:txEl>
                                              <p:pRg st="12" end="12"/>
                                            </p:txEl>
                                          </p:spTgt>
                                        </p:tgtEl>
                                      </p:cBhvr>
                                    </p:animEffect>
                                    <p:anim calcmode="lin" valueType="num">
                                      <p:cBhvr>
                                        <p:cTn id="56"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animEffect transition="in" filter="fade">
                                      <p:cBhvr>
                                        <p:cTn id="60" dur="1000"/>
                                        <p:tgtEl>
                                          <p:spTgt spid="3">
                                            <p:txEl>
                                              <p:pRg st="13" end="13"/>
                                            </p:txEl>
                                          </p:spTgt>
                                        </p:tgtEl>
                                      </p:cBhvr>
                                    </p:animEffect>
                                    <p:anim calcmode="lin" valueType="num">
                                      <p:cBhvr>
                                        <p:cTn id="61"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
                                            <p:txEl>
                                              <p:pRg st="14" end="14"/>
                                            </p:txEl>
                                          </p:spTgt>
                                        </p:tgtEl>
                                        <p:attrNameLst>
                                          <p:attrName>style.visibility</p:attrName>
                                        </p:attrNameLst>
                                      </p:cBhvr>
                                      <p:to>
                                        <p:strVal val="visible"/>
                                      </p:to>
                                    </p:set>
                                    <p:animEffect transition="in" filter="fade">
                                      <p:cBhvr>
                                        <p:cTn id="65" dur="1000"/>
                                        <p:tgtEl>
                                          <p:spTgt spid="3">
                                            <p:txEl>
                                              <p:pRg st="14" end="14"/>
                                            </p:txEl>
                                          </p:spTgt>
                                        </p:tgtEl>
                                      </p:cBhvr>
                                    </p:animEffect>
                                    <p:anim calcmode="lin" valueType="num">
                                      <p:cBhvr>
                                        <p:cTn id="66"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3">
                                            <p:txEl>
                                              <p:pRg st="16" end="16"/>
                                            </p:txEl>
                                          </p:spTgt>
                                        </p:tgtEl>
                                        <p:attrNameLst>
                                          <p:attrName>style.visibility</p:attrName>
                                        </p:attrNameLst>
                                      </p:cBhvr>
                                      <p:to>
                                        <p:strVal val="visible"/>
                                      </p:to>
                                    </p:set>
                                    <p:animEffect transition="in" filter="fade">
                                      <p:cBhvr>
                                        <p:cTn id="72" dur="1000"/>
                                        <p:tgtEl>
                                          <p:spTgt spid="3">
                                            <p:txEl>
                                              <p:pRg st="16" end="16"/>
                                            </p:txEl>
                                          </p:spTgt>
                                        </p:tgtEl>
                                      </p:cBhvr>
                                    </p:animEffect>
                                    <p:anim calcmode="lin" valueType="num">
                                      <p:cBhvr>
                                        <p:cTn id="73"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899E-F655-4683-A001-3E9B33EAFDC3}"/>
              </a:ext>
            </a:extLst>
          </p:cNvPr>
          <p:cNvPicPr>
            <a:picLocks noChangeAspect="1"/>
          </p:cNvPicPr>
          <p:nvPr/>
        </p:nvPicPr>
        <p:blipFill>
          <a:blip r:embed="rId2"/>
          <a:stretch>
            <a:fillRect/>
          </a:stretch>
        </p:blipFill>
        <p:spPr>
          <a:xfrm>
            <a:off x="6503226" y="3942016"/>
            <a:ext cx="3820240" cy="28452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0701"/>
            <a:ext cx="4122992" cy="2936450"/>
          </a:xfrm>
          <a:prstGeom prst="rect">
            <a:avLst/>
          </a:prstGeom>
        </p:spPr>
      </p:pic>
      <p:sp>
        <p:nvSpPr>
          <p:cNvPr id="2" name="TextBox 1"/>
          <p:cNvSpPr txBox="1"/>
          <p:nvPr/>
        </p:nvSpPr>
        <p:spPr>
          <a:xfrm>
            <a:off x="301658" y="151179"/>
            <a:ext cx="5794342" cy="6555641"/>
          </a:xfrm>
          <a:prstGeom prst="rect">
            <a:avLst/>
          </a:prstGeom>
          <a:noFill/>
        </p:spPr>
        <p:txBody>
          <a:bodyPr wrap="square" rtlCol="0">
            <a:spAutoFit/>
          </a:bodyPr>
          <a:lstStyle/>
          <a:p>
            <a:pPr algn="ctr"/>
            <a:r>
              <a:rPr lang="en-US" sz="2800" b="1" dirty="0">
                <a:solidFill>
                  <a:schemeClr val="bg2"/>
                </a:solidFill>
              </a:rPr>
              <a:t>Tuskegee Syphilis Study</a:t>
            </a:r>
          </a:p>
          <a:p>
            <a:endParaRPr lang="en-US" dirty="0"/>
          </a:p>
          <a:p>
            <a:r>
              <a:rPr lang="en-US" sz="1700" dirty="0"/>
              <a:t>Performed from </a:t>
            </a:r>
            <a:r>
              <a:rPr lang="en-US" sz="1700" b="1" dirty="0"/>
              <a:t>1932-1972</a:t>
            </a:r>
            <a:r>
              <a:rPr lang="en-US" sz="1700" dirty="0"/>
              <a:t>, by the </a:t>
            </a:r>
            <a:r>
              <a:rPr lang="en-US" sz="1700" b="1" dirty="0"/>
              <a:t>US Public Health Service.</a:t>
            </a:r>
          </a:p>
          <a:p>
            <a:endParaRPr lang="en-US" sz="1700" dirty="0"/>
          </a:p>
          <a:p>
            <a:r>
              <a:rPr lang="en-US" sz="1700" dirty="0"/>
              <a:t>Purpose of the study was to </a:t>
            </a:r>
            <a:r>
              <a:rPr lang="en-US" sz="1700" b="1" dirty="0"/>
              <a:t>observe the natural progression of untreated syphilis </a:t>
            </a:r>
            <a:r>
              <a:rPr lang="en-US" sz="1700" dirty="0"/>
              <a:t>in rural African-American men in Alabama, while making the promise to participants of receiving free health care from the US government.</a:t>
            </a:r>
          </a:p>
          <a:p>
            <a:endParaRPr lang="en-US" sz="1700" dirty="0"/>
          </a:p>
          <a:p>
            <a:r>
              <a:rPr lang="en-US" sz="1700" dirty="0"/>
              <a:t>Enrolled total of </a:t>
            </a:r>
            <a:r>
              <a:rPr lang="en-US" sz="1700" b="1" dirty="0"/>
              <a:t>600</a:t>
            </a:r>
            <a:r>
              <a:rPr lang="en-US" sz="1700" dirty="0"/>
              <a:t> impoverished, African-American sharecroppers from Macon County.</a:t>
            </a:r>
          </a:p>
          <a:p>
            <a:endParaRPr lang="en-US" sz="1700" dirty="0"/>
          </a:p>
          <a:p>
            <a:r>
              <a:rPr lang="en-US" sz="1700" u="sng" dirty="0"/>
              <a:t>None of the 399 infected, were ever told they had the disease and never given penicillin, even after it was proven to effectively treat syphilis (1945).  They were only told they had “bad blood”.</a:t>
            </a:r>
          </a:p>
          <a:p>
            <a:endParaRPr lang="en-US" sz="1700" dirty="0"/>
          </a:p>
          <a:p>
            <a:r>
              <a:rPr lang="en-US" sz="1700" dirty="0"/>
              <a:t>This study eventually led to The Belmont Report (1979), the creation of the Office for Human Research Protections (OHRP) and federal laws requiring IRB’s for the protection of Human subjects (The Common Rule).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223" y="1920528"/>
            <a:ext cx="4050229" cy="2671177"/>
          </a:xfrm>
          <a:prstGeom prst="rect">
            <a:avLst/>
          </a:prstGeom>
        </p:spPr>
      </p:pic>
    </p:spTree>
    <p:extLst>
      <p:ext uri="{BB962C8B-B14F-4D97-AF65-F5344CB8AC3E}">
        <p14:creationId xmlns:p14="http://schemas.microsoft.com/office/powerpoint/2010/main" val="82649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anim calcmode="lin" valueType="num">
                                      <p:cBhvr>
                                        <p:cTn id="2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1000"/>
                                        <p:tgtEl>
                                          <p:spTgt spid="2">
                                            <p:txEl>
                                              <p:pRg st="6" end="6"/>
                                            </p:txEl>
                                          </p:spTgt>
                                        </p:tgtEl>
                                      </p:cBhvr>
                                    </p:animEffect>
                                    <p:anim calcmode="lin" valueType="num">
                                      <p:cBhvr>
                                        <p:cTn id="3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1000"/>
                                        <p:tgtEl>
                                          <p:spTgt spid="2">
                                            <p:txEl>
                                              <p:pRg st="8" end="8"/>
                                            </p:txEl>
                                          </p:spTgt>
                                        </p:tgtEl>
                                      </p:cBhvr>
                                    </p:animEffect>
                                    <p:anim calcmode="lin" valueType="num">
                                      <p:cBhvr>
                                        <p:cTn id="4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1000"/>
                                        <p:tgtEl>
                                          <p:spTgt spid="2">
                                            <p:txEl>
                                              <p:pRg st="10" end="10"/>
                                            </p:txEl>
                                          </p:spTgt>
                                        </p:tgtEl>
                                      </p:cBhvr>
                                    </p:animEffect>
                                    <p:anim calcmode="lin" valueType="num">
                                      <p:cBhvr>
                                        <p:cTn id="5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22ED8-EE01-42CD-BEA4-0E1DF2247B0C}"/>
              </a:ext>
            </a:extLst>
          </p:cNvPr>
          <p:cNvSpPr>
            <a:spLocks noGrp="1"/>
          </p:cNvSpPr>
          <p:nvPr>
            <p:ph type="title"/>
          </p:nvPr>
        </p:nvSpPr>
        <p:spPr>
          <a:xfrm>
            <a:off x="784833" y="365872"/>
            <a:ext cx="5034646" cy="5460476"/>
          </a:xfrm>
        </p:spPr>
        <p:txBody>
          <a:bodyPr anchor="t">
            <a:normAutofit/>
          </a:bodyPr>
          <a:lstStyle/>
          <a:p>
            <a:pPr algn="r"/>
            <a:r>
              <a:rPr lang="en-US" sz="5400" dirty="0"/>
              <a:t>Pillars of research protections</a:t>
            </a:r>
            <a:br>
              <a:rPr lang="en-US" sz="5200" dirty="0"/>
            </a:br>
            <a:r>
              <a:rPr lang="en-US" sz="1400" dirty="0"/>
              <a:t>The Belmont report &amp; The Nuremberg code</a:t>
            </a:r>
            <a:endParaRPr lang="en-US" sz="5200" dirty="0"/>
          </a:p>
        </p:txBody>
      </p:sp>
      <p:sp>
        <p:nvSpPr>
          <p:cNvPr id="13"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22D794-64F0-4CC4-A090-F254AD6B8881}"/>
              </a:ext>
            </a:extLst>
          </p:cNvPr>
          <p:cNvSpPr>
            <a:spLocks noGrp="1"/>
          </p:cNvSpPr>
          <p:nvPr>
            <p:ph idx="1"/>
          </p:nvPr>
        </p:nvSpPr>
        <p:spPr>
          <a:xfrm>
            <a:off x="6391373" y="452487"/>
            <a:ext cx="5524107" cy="6172252"/>
          </a:xfrm>
        </p:spPr>
        <p:txBody>
          <a:bodyPr>
            <a:normAutofit/>
          </a:bodyPr>
          <a:lstStyle/>
          <a:p>
            <a:pPr>
              <a:lnSpc>
                <a:spcPct val="90000"/>
              </a:lnSpc>
            </a:pPr>
            <a:r>
              <a:rPr lang="en-US" sz="1800" b="1" dirty="0">
                <a:solidFill>
                  <a:schemeClr val="tx1"/>
                </a:solidFill>
              </a:rPr>
              <a:t>The Belmont Report</a:t>
            </a:r>
          </a:p>
          <a:p>
            <a:pPr lvl="1">
              <a:lnSpc>
                <a:spcPct val="90000"/>
              </a:lnSpc>
            </a:pPr>
            <a:r>
              <a:rPr lang="en-US" dirty="0">
                <a:solidFill>
                  <a:schemeClr val="tx1"/>
                </a:solidFill>
              </a:rPr>
              <a:t>Respect for Persons</a:t>
            </a:r>
          </a:p>
          <a:p>
            <a:pPr lvl="2">
              <a:lnSpc>
                <a:spcPct val="90000"/>
              </a:lnSpc>
            </a:pPr>
            <a:r>
              <a:rPr lang="en-US" sz="1800" i="1" dirty="0">
                <a:solidFill>
                  <a:schemeClr val="tx1"/>
                </a:solidFill>
              </a:rPr>
              <a:t>Individuals should be treated as autonomous agents &amp; persons with diminished autonomy are entitled to protection.</a:t>
            </a:r>
          </a:p>
          <a:p>
            <a:pPr lvl="1">
              <a:lnSpc>
                <a:spcPct val="90000"/>
              </a:lnSpc>
            </a:pPr>
            <a:r>
              <a:rPr lang="en-US" dirty="0">
                <a:solidFill>
                  <a:schemeClr val="tx1"/>
                </a:solidFill>
              </a:rPr>
              <a:t>Beneficence</a:t>
            </a:r>
          </a:p>
          <a:p>
            <a:pPr lvl="2">
              <a:lnSpc>
                <a:spcPct val="90000"/>
              </a:lnSpc>
            </a:pPr>
            <a:r>
              <a:rPr lang="en-US" sz="1800" dirty="0">
                <a:solidFill>
                  <a:schemeClr val="tx1"/>
                </a:solidFill>
              </a:rPr>
              <a:t>Research should maximize possible </a:t>
            </a:r>
            <a:r>
              <a:rPr lang="en-US" sz="1800" i="1" dirty="0">
                <a:solidFill>
                  <a:schemeClr val="tx1"/>
                </a:solidFill>
              </a:rPr>
              <a:t>benefits and minimize possible harms.</a:t>
            </a:r>
          </a:p>
          <a:p>
            <a:pPr lvl="1">
              <a:lnSpc>
                <a:spcPct val="90000"/>
              </a:lnSpc>
            </a:pPr>
            <a:r>
              <a:rPr lang="en-US" dirty="0">
                <a:solidFill>
                  <a:schemeClr val="tx1"/>
                </a:solidFill>
              </a:rPr>
              <a:t>	Justice</a:t>
            </a:r>
          </a:p>
          <a:p>
            <a:pPr lvl="2">
              <a:lnSpc>
                <a:spcPct val="90000"/>
              </a:lnSpc>
            </a:pPr>
            <a:r>
              <a:rPr lang="en-US" sz="1800" i="1" dirty="0">
                <a:solidFill>
                  <a:schemeClr val="tx1"/>
                </a:solidFill>
              </a:rPr>
              <a:t>The benefits and risks of research must be distributed fairly.</a:t>
            </a:r>
          </a:p>
          <a:p>
            <a:pPr>
              <a:lnSpc>
                <a:spcPct val="90000"/>
              </a:lnSpc>
            </a:pPr>
            <a:r>
              <a:rPr lang="en-US" sz="1800" b="1" dirty="0">
                <a:solidFill>
                  <a:schemeClr val="tx1"/>
                </a:solidFill>
              </a:rPr>
              <a:t>The Nuremberg Code</a:t>
            </a:r>
          </a:p>
          <a:p>
            <a:pPr lvl="2">
              <a:lnSpc>
                <a:spcPct val="90000"/>
              </a:lnSpc>
            </a:pPr>
            <a:r>
              <a:rPr lang="en-US" sz="1800" dirty="0">
                <a:solidFill>
                  <a:schemeClr val="tx1"/>
                </a:solidFill>
              </a:rPr>
              <a:t>Established 10 principles pertaining to the rights and protections of Human Subjects.</a:t>
            </a:r>
          </a:p>
          <a:p>
            <a:pPr lvl="2">
              <a:lnSpc>
                <a:spcPct val="90000"/>
              </a:lnSpc>
            </a:pPr>
            <a:r>
              <a:rPr lang="en-US" sz="1800" dirty="0">
                <a:solidFill>
                  <a:schemeClr val="tx1"/>
                </a:solidFill>
              </a:rPr>
              <a:t>Voluntary Informed Consent is Essential.  </a:t>
            </a:r>
          </a:p>
        </p:txBody>
      </p:sp>
      <p:pic>
        <p:nvPicPr>
          <p:cNvPr id="18" name="Picture 17">
            <a:extLst>
              <a:ext uri="{FF2B5EF4-FFF2-40B4-BE49-F238E27FC236}">
                <a16:creationId xmlns:a16="http://schemas.microsoft.com/office/drawing/2014/main" id="{E922FFE7-8F36-45E2-919A-C300DB6706D4}"/>
              </a:ext>
            </a:extLst>
          </p:cNvPr>
          <p:cNvPicPr>
            <a:picLocks noChangeAspect="1"/>
          </p:cNvPicPr>
          <p:nvPr/>
        </p:nvPicPr>
        <p:blipFill>
          <a:blip r:embed="rId2"/>
          <a:stretch>
            <a:fillRect/>
          </a:stretch>
        </p:blipFill>
        <p:spPr>
          <a:xfrm>
            <a:off x="275787" y="3354371"/>
            <a:ext cx="3424248" cy="2151569"/>
          </a:xfrm>
          <a:prstGeom prst="rect">
            <a:avLst/>
          </a:prstGeom>
        </p:spPr>
      </p:pic>
      <p:pic>
        <p:nvPicPr>
          <p:cNvPr id="7" name="Picture 6">
            <a:extLst>
              <a:ext uri="{FF2B5EF4-FFF2-40B4-BE49-F238E27FC236}">
                <a16:creationId xmlns:a16="http://schemas.microsoft.com/office/drawing/2014/main" id="{802AF797-7214-405E-939C-468EFC905DAA}"/>
              </a:ext>
            </a:extLst>
          </p:cNvPr>
          <p:cNvPicPr>
            <a:picLocks noChangeAspect="1"/>
          </p:cNvPicPr>
          <p:nvPr/>
        </p:nvPicPr>
        <p:blipFill>
          <a:blip r:embed="rId3"/>
          <a:stretch>
            <a:fillRect/>
          </a:stretch>
        </p:blipFill>
        <p:spPr>
          <a:xfrm>
            <a:off x="2614367" y="4652362"/>
            <a:ext cx="3205112" cy="1972377"/>
          </a:xfrm>
          <a:prstGeom prst="rect">
            <a:avLst/>
          </a:prstGeom>
        </p:spPr>
      </p:pic>
    </p:spTree>
    <p:extLst>
      <p:ext uri="{BB962C8B-B14F-4D97-AF65-F5344CB8AC3E}">
        <p14:creationId xmlns:p14="http://schemas.microsoft.com/office/powerpoint/2010/main" val="43821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Effect transition="in" filter="fade">
                                      <p:cBhvr>
                                        <p:cTn id="66" dur="1000"/>
                                        <p:tgtEl>
                                          <p:spTgt spid="3">
                                            <p:txEl>
                                              <p:pRg st="9" end="9"/>
                                            </p:txEl>
                                          </p:spTgt>
                                        </p:tgtEl>
                                      </p:cBhvr>
                                    </p:animEffect>
                                    <p:anim calcmode="lin" valueType="num">
                                      <p:cBhvr>
                                        <p:cTn id="6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3" name="Group 7">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4" name="Rectangle 14">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7A9EE64-1758-4656-B602-FAD3927596CB}"/>
              </a:ext>
            </a:extLst>
          </p:cNvPr>
          <p:cNvPicPr>
            <a:picLocks noChangeAspect="1"/>
          </p:cNvPicPr>
          <p:nvPr/>
        </p:nvPicPr>
        <p:blipFill rotWithShape="1">
          <a:blip r:embed="rId2">
            <a:alphaModFix amt="25000"/>
            <a:extLst/>
          </a:blip>
          <a:srcRect l="5955" r="21601" b="1"/>
          <a:stretch/>
        </p:blipFill>
        <p:spPr>
          <a:xfrm>
            <a:off x="3174" y="10"/>
            <a:ext cx="12191980" cy="6857990"/>
          </a:xfrm>
          <a:prstGeom prst="rect">
            <a:avLst/>
          </a:prstGeom>
        </p:spPr>
      </p:pic>
      <p:sp>
        <p:nvSpPr>
          <p:cNvPr id="2" name="TextBox 1"/>
          <p:cNvSpPr txBox="1"/>
          <p:nvPr/>
        </p:nvSpPr>
        <p:spPr>
          <a:xfrm>
            <a:off x="556181" y="685800"/>
            <a:ext cx="11462994" cy="5696146"/>
          </a:xfrm>
          <a:prstGeom prst="rect">
            <a:avLst/>
          </a:prstGeom>
        </p:spPr>
        <p:txBody>
          <a:bodyPr vert="horz" lIns="91440" tIns="45720" rIns="91440" bIns="45720" rtlCol="0" anchor="ctr">
            <a:normAutofit fontScale="92500" lnSpcReduction="10000"/>
          </a:bodyPr>
          <a:lstStyle/>
          <a:p>
            <a:pPr>
              <a:lnSpc>
                <a:spcPct val="90000"/>
              </a:lnSpc>
              <a:spcBef>
                <a:spcPct val="20000"/>
              </a:spcBef>
              <a:spcAft>
                <a:spcPts val="600"/>
              </a:spcAft>
              <a:buClr>
                <a:schemeClr val="tx1"/>
              </a:buClr>
              <a:buSzPct val="80000"/>
              <a:buFont typeface="Wingdings 3" panose="05040102010807070707" pitchFamily="18" charset="2"/>
              <a:buChar char=""/>
            </a:pPr>
            <a:r>
              <a:rPr lang="en-US" sz="2800" b="1" u="sng" dirty="0"/>
              <a:t>The Belmont Report</a:t>
            </a:r>
            <a:r>
              <a:rPr lang="en-US" sz="2800" b="1" dirty="0"/>
              <a:t> </a:t>
            </a:r>
            <a:r>
              <a:rPr lang="en-US" sz="2800" dirty="0"/>
              <a:t>also established a list of vulnerable populations:</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2000" dirty="0"/>
          </a:p>
          <a:p>
            <a:pPr>
              <a:lnSpc>
                <a:spcPct val="90000"/>
              </a:lnSpc>
              <a:spcBef>
                <a:spcPct val="20000"/>
              </a:spcBef>
              <a:spcAft>
                <a:spcPts val="600"/>
              </a:spcAft>
              <a:buClr>
                <a:schemeClr val="tx1"/>
              </a:buClr>
              <a:buSzPct val="80000"/>
              <a:buFont typeface="Wingdings 3" panose="05040102010807070707" pitchFamily="18" charset="2"/>
              <a:buChar char=""/>
            </a:pPr>
            <a:r>
              <a:rPr lang="en-US" sz="2400" b="1" i="1" dirty="0"/>
              <a:t>Students and employees</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t>Minorities</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t>Children</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t>Economically and/or educationally disadvantaged</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t>Prisoners</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t>Cognitively impaired persons</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t>AIDS/HIV </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t>Human fetuses and neonates</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t>Terminally Ill</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t>Pregnant women*</a:t>
            </a:r>
          </a:p>
          <a:p>
            <a:pPr>
              <a:lnSpc>
                <a:spcPct val="90000"/>
              </a:lnSpc>
              <a:spcBef>
                <a:spcPct val="20000"/>
              </a:spcBef>
              <a:spcAft>
                <a:spcPts val="600"/>
              </a:spcAft>
              <a:buClr>
                <a:schemeClr val="tx1"/>
              </a:buClr>
              <a:buSzPct val="80000"/>
              <a:buFont typeface="Wingdings 3" panose="05040102010807070707" pitchFamily="18" charset="2"/>
              <a:buChar char=""/>
            </a:pPr>
            <a:r>
              <a:rPr lang="en-US" sz="2000" dirty="0"/>
              <a:t>	</a:t>
            </a:r>
            <a:r>
              <a:rPr lang="en-US" sz="2000" i="1" dirty="0"/>
              <a:t>*</a:t>
            </a:r>
            <a:r>
              <a:rPr lang="en-US" i="1" dirty="0"/>
              <a:t>recently removed from list of vulnerable populations</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1100" dirty="0"/>
          </a:p>
        </p:txBody>
      </p:sp>
      <p:grpSp>
        <p:nvGrpSpPr>
          <p:cNvPr id="17" name="Group 16">
            <a:extLst>
              <a:ext uri="{FF2B5EF4-FFF2-40B4-BE49-F238E27FC236}">
                <a16:creationId xmlns:a16="http://schemas.microsoft.com/office/drawing/2014/main" id="{24B32265-D526-44B2-B82E-8977DFEFB4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8" name="Straight Connector 17">
              <a:extLst>
                <a:ext uri="{FF2B5EF4-FFF2-40B4-BE49-F238E27FC236}">
                  <a16:creationId xmlns:a16="http://schemas.microsoft.com/office/drawing/2014/main" id="{9A453D36-EF7F-403B-A9E0-553E1F0B3A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E7E8D9E-8474-4515-9EEB-0B46BE8EF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86A1812-CCD3-429E-AAAE-CC335A33F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CB9509C-1B73-4063-8E69-E9024ACED1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4BEF3D9-6561-4BA4-AD81-AC90EF33F6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7944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1000"/>
                                        <p:tgtEl>
                                          <p:spTgt spid="2">
                                            <p:txEl>
                                              <p:pRg st="6" end="6"/>
                                            </p:txEl>
                                          </p:spTgt>
                                        </p:tgtEl>
                                      </p:cBhvr>
                                    </p:animEffect>
                                    <p:anim calcmode="lin" valueType="num">
                                      <p:cBhvr>
                                        <p:cTn id="2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000"/>
                                        <p:tgtEl>
                                          <p:spTgt spid="2">
                                            <p:txEl>
                                              <p:pRg st="5" end="5"/>
                                            </p:txEl>
                                          </p:spTgt>
                                        </p:tgtEl>
                                      </p:cBhvr>
                                    </p:animEffect>
                                    <p:anim calcmode="lin" valueType="num">
                                      <p:cBhvr>
                                        <p:cTn id="2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1000"/>
                                        <p:tgtEl>
                                          <p:spTgt spid="2">
                                            <p:txEl>
                                              <p:pRg st="3" end="3"/>
                                            </p:txEl>
                                          </p:spTgt>
                                        </p:tgtEl>
                                      </p:cBhvr>
                                    </p:animEffect>
                                    <p:anim calcmode="lin" valueType="num">
                                      <p:cBhvr>
                                        <p:cTn id="3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1000"/>
                                        <p:tgtEl>
                                          <p:spTgt spid="2">
                                            <p:txEl>
                                              <p:pRg st="7" end="7"/>
                                            </p:txEl>
                                          </p:spTgt>
                                        </p:tgtEl>
                                      </p:cBhvr>
                                    </p:animEffect>
                                    <p:anim calcmode="lin" valueType="num">
                                      <p:cBhvr>
                                        <p:cTn id="4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1000"/>
                                        <p:tgtEl>
                                          <p:spTgt spid="2">
                                            <p:txEl>
                                              <p:pRg st="8" end="8"/>
                                            </p:txEl>
                                          </p:spTgt>
                                        </p:tgtEl>
                                      </p:cBhvr>
                                    </p:animEffect>
                                    <p:anim calcmode="lin" valueType="num">
                                      <p:cBhvr>
                                        <p:cTn id="4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Effect transition="in" filter="fade">
                                      <p:cBhvr>
                                        <p:cTn id="49" dur="1000"/>
                                        <p:tgtEl>
                                          <p:spTgt spid="2">
                                            <p:txEl>
                                              <p:pRg st="10" end="10"/>
                                            </p:txEl>
                                          </p:spTgt>
                                        </p:tgtEl>
                                      </p:cBhvr>
                                    </p:animEffect>
                                    <p:anim calcmode="lin" valueType="num">
                                      <p:cBhvr>
                                        <p:cTn id="5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Effect transition="in" filter="fade">
                                      <p:cBhvr>
                                        <p:cTn id="54" dur="1000"/>
                                        <p:tgtEl>
                                          <p:spTgt spid="2">
                                            <p:txEl>
                                              <p:pRg st="9" end="9"/>
                                            </p:txEl>
                                          </p:spTgt>
                                        </p:tgtEl>
                                      </p:cBhvr>
                                    </p:animEffect>
                                    <p:anim calcmode="lin" valueType="num">
                                      <p:cBhvr>
                                        <p:cTn id="5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
                                            <p:txEl>
                                              <p:pRg st="11" end="11"/>
                                            </p:txEl>
                                          </p:spTgt>
                                        </p:tgtEl>
                                        <p:attrNameLst>
                                          <p:attrName>style.visibility</p:attrName>
                                        </p:attrNameLst>
                                      </p:cBhvr>
                                      <p:to>
                                        <p:strVal val="visible"/>
                                      </p:to>
                                    </p:set>
                                    <p:animEffect transition="in" filter="fade">
                                      <p:cBhvr>
                                        <p:cTn id="59" dur="1000"/>
                                        <p:tgtEl>
                                          <p:spTgt spid="2">
                                            <p:txEl>
                                              <p:pRg st="11" end="11"/>
                                            </p:txEl>
                                          </p:spTgt>
                                        </p:tgtEl>
                                      </p:cBhvr>
                                    </p:animEffect>
                                    <p:anim calcmode="lin" valueType="num">
                                      <p:cBhvr>
                                        <p:cTn id="60"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
                                            <p:txEl>
                                              <p:pRg st="12" end="12"/>
                                            </p:txEl>
                                          </p:spTgt>
                                        </p:tgtEl>
                                        <p:attrNameLst>
                                          <p:attrName>style.visibility</p:attrName>
                                        </p:attrNameLst>
                                      </p:cBhvr>
                                      <p:to>
                                        <p:strVal val="visible"/>
                                      </p:to>
                                    </p:set>
                                    <p:animEffect transition="in" filter="fade">
                                      <p:cBhvr>
                                        <p:cTn id="64" dur="1000"/>
                                        <p:tgtEl>
                                          <p:spTgt spid="2">
                                            <p:txEl>
                                              <p:pRg st="12" end="12"/>
                                            </p:txEl>
                                          </p:spTgt>
                                        </p:tgtEl>
                                      </p:cBhvr>
                                    </p:animEffect>
                                    <p:anim calcmode="lin" valueType="num">
                                      <p:cBhvr>
                                        <p:cTn id="65"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5145</TotalTime>
  <Words>743</Words>
  <Application>Microsoft Office PowerPoint</Application>
  <PresentationFormat>Widescreen</PresentationFormat>
  <Paragraphs>157</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Century Gothic</vt:lpstr>
      <vt:lpstr>Wingdings 3</vt:lpstr>
      <vt:lpstr>Slice</vt:lpstr>
      <vt:lpstr>MSU Institutional review board (IRB) &amp; submission process</vt:lpstr>
      <vt:lpstr>What is an institutional review board?</vt:lpstr>
      <vt:lpstr>Msu Institutional review board members</vt:lpstr>
      <vt:lpstr>Project reviews by year</vt:lpstr>
      <vt:lpstr>how covid has changed our research landscape</vt:lpstr>
      <vt:lpstr>PowerPoint Presentation</vt:lpstr>
      <vt:lpstr>PowerPoint Presentation</vt:lpstr>
      <vt:lpstr>Pillars of research protections The Belmont report &amp; The Nuremberg code</vt:lpstr>
      <vt:lpstr>PowerPoint Presentation</vt:lpstr>
      <vt:lpstr>Is my project considered “research” &amp;  do I need IRB approval??</vt:lpstr>
      <vt:lpstr>PowerPoint Presentation</vt:lpstr>
      <vt:lpstr>levels of review</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MSU Institutional review board (IRB) &amp; submission process</dc:title>
  <dc:creator>Heathcote, Michael</dc:creator>
  <cp:lastModifiedBy>Heathcote, Michael</cp:lastModifiedBy>
  <cp:revision>43</cp:revision>
  <dcterms:created xsi:type="dcterms:W3CDTF">2021-03-04T05:54:12Z</dcterms:created>
  <dcterms:modified xsi:type="dcterms:W3CDTF">2022-03-31T20:03:31Z</dcterms:modified>
</cp:coreProperties>
</file>