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59" r:id="rId5"/>
    <p:sldId id="261" r:id="rId6"/>
    <p:sldId id="262" r:id="rId7"/>
    <p:sldId id="265" r:id="rId8"/>
    <p:sldId id="264" r:id="rId9"/>
    <p:sldId id="263" r:id="rId10"/>
    <p:sldId id="266" r:id="rId11"/>
    <p:sldId id="267" r:id="rId12"/>
    <p:sldId id="268" r:id="rId13"/>
    <p:sldId id="269" r:id="rId14"/>
    <p:sldId id="272"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E94482-AE6E-4228-BF6F-701B36A3AE8A}">
          <p14:sldIdLst>
            <p14:sldId id="256"/>
            <p14:sldId id="258"/>
            <p14:sldId id="260"/>
            <p14:sldId id="259"/>
            <p14:sldId id="261"/>
            <p14:sldId id="262"/>
            <p14:sldId id="265"/>
            <p14:sldId id="264"/>
            <p14:sldId id="263"/>
            <p14:sldId id="266"/>
            <p14:sldId id="267"/>
            <p14:sldId id="268"/>
            <p14:sldId id="269"/>
            <p14:sldId id="272"/>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7" autoAdjust="0"/>
    <p:restoredTop sz="94660"/>
  </p:normalViewPr>
  <p:slideViewPr>
    <p:cSldViewPr snapToGrid="0">
      <p:cViewPr varScale="1">
        <p:scale>
          <a:sx n="101" d="100"/>
          <a:sy n="101" d="100"/>
        </p:scale>
        <p:origin x="224"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329C5-309F-40AF-92FC-2540865C14F1}"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056D5-DC6C-43CB-B1AF-80470E9A211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75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46329C5-309F-40AF-92FC-2540865C14F1}" type="datetimeFigureOut">
              <a:rPr lang="en-US" smtClean="0"/>
              <a:t>3/3/22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50584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329C5-309F-40AF-92FC-2540865C14F1}"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292298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329C5-309F-40AF-92FC-2540865C14F1}"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056D5-DC6C-43CB-B1AF-80470E9A211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09434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329C5-309F-40AF-92FC-2540865C14F1}"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1927952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329C5-309F-40AF-92FC-2540865C14F1}"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056D5-DC6C-43CB-B1AF-80470E9A211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55095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329C5-309F-40AF-92FC-2540865C14F1}"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341918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329C5-309F-40AF-92FC-2540865C14F1}"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1132779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329C5-309F-40AF-92FC-2540865C14F1}"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102943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329C5-309F-40AF-92FC-2540865C14F1}"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295207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329C5-309F-40AF-92FC-2540865C14F1}"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329478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329C5-309F-40AF-92FC-2540865C14F1}" type="datetimeFigureOut">
              <a:rPr lang="en-US" smtClean="0"/>
              <a:t>3/3/22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313270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329C5-309F-40AF-92FC-2540865C14F1}" type="datetimeFigureOut">
              <a:rPr lang="en-US" smtClean="0"/>
              <a:t>3/3/22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944473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329C5-309F-40AF-92FC-2540865C14F1}" type="datetimeFigureOut">
              <a:rPr lang="en-US" smtClean="0"/>
              <a:t>3/3/22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106376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329C5-309F-40AF-92FC-2540865C14F1}" type="datetimeFigureOut">
              <a:rPr lang="en-US" smtClean="0"/>
              <a:t>3/3/22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221863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329C5-309F-40AF-92FC-2540865C14F1}" type="datetimeFigureOut">
              <a:rPr lang="en-US" smtClean="0"/>
              <a:t>3/3/22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25676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329C5-309F-40AF-92FC-2540865C14F1}" type="datetimeFigureOut">
              <a:rPr lang="en-US" smtClean="0"/>
              <a:t>3/3/22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056D5-DC6C-43CB-B1AF-80470E9A211C}" type="slidenum">
              <a:rPr lang="en-US" smtClean="0"/>
              <a:t>‹#›</a:t>
            </a:fld>
            <a:endParaRPr lang="en-US"/>
          </a:p>
        </p:txBody>
      </p:sp>
    </p:spTree>
    <p:extLst>
      <p:ext uri="{BB962C8B-B14F-4D97-AF65-F5344CB8AC3E}">
        <p14:creationId xmlns:p14="http://schemas.microsoft.com/office/powerpoint/2010/main" val="28300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46329C5-309F-40AF-92FC-2540865C14F1}" type="datetimeFigureOut">
              <a:rPr lang="en-US" smtClean="0"/>
              <a:t>3/3/22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04056D5-DC6C-43CB-B1AF-80470E9A211C}" type="slidenum">
              <a:rPr lang="en-US" smtClean="0"/>
              <a:t>‹#›</a:t>
            </a:fld>
            <a:endParaRPr lang="en-US"/>
          </a:p>
        </p:txBody>
      </p:sp>
    </p:spTree>
    <p:extLst>
      <p:ext uri="{BB962C8B-B14F-4D97-AF65-F5344CB8AC3E}">
        <p14:creationId xmlns:p14="http://schemas.microsoft.com/office/powerpoint/2010/main" val="15563984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sudenver.edu/wp-content/uploads/2021/12/Procurement-Rules.pdf" TargetMode="External"/><Relationship Id="rId2" Type="http://schemas.openxmlformats.org/officeDocument/2006/relationships/hyperlink" Target="https://www.msudenver.edu/controller/" TargetMode="External"/><Relationship Id="rId1" Type="http://schemas.openxmlformats.org/officeDocument/2006/relationships/slideLayout" Target="../slideLayouts/slideLayout2.xml"/><Relationship Id="rId5" Type="http://schemas.openxmlformats.org/officeDocument/2006/relationships/hyperlink" Target="https://www.msudenver.edu/controller/accounts-payable-corporate-cards-and-travel/downloadable-forms/" TargetMode="External"/><Relationship Id="rId4" Type="http://schemas.openxmlformats.org/officeDocument/2006/relationships/hyperlink" Target="https://www.msudenver.edu/wp-content/uploads/2021/09/PurchasingManualUpdated09-2017-2.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sudenver.edu/workda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5B91-788E-47B7-94AC-1629D030A926}"/>
              </a:ext>
            </a:extLst>
          </p:cNvPr>
          <p:cNvSpPr>
            <a:spLocks noGrp="1"/>
          </p:cNvSpPr>
          <p:nvPr>
            <p:ph type="ctrTitle"/>
          </p:nvPr>
        </p:nvSpPr>
        <p:spPr>
          <a:xfrm>
            <a:off x="684211" y="685800"/>
            <a:ext cx="9570131" cy="1031034"/>
          </a:xfrm>
        </p:spPr>
        <p:txBody>
          <a:bodyPr/>
          <a:lstStyle/>
          <a:p>
            <a:r>
              <a:rPr lang="en-US" dirty="0"/>
              <a:t>Procurement at MSU Denver</a:t>
            </a:r>
          </a:p>
        </p:txBody>
      </p:sp>
      <p:sp>
        <p:nvSpPr>
          <p:cNvPr id="3" name="Subtitle 2">
            <a:extLst>
              <a:ext uri="{FF2B5EF4-FFF2-40B4-BE49-F238E27FC236}">
                <a16:creationId xmlns:a16="http://schemas.microsoft.com/office/drawing/2014/main" id="{D0401D0F-5D44-49BD-A7A2-494E4C90D3EC}"/>
              </a:ext>
            </a:extLst>
          </p:cNvPr>
          <p:cNvSpPr>
            <a:spLocks noGrp="1"/>
          </p:cNvSpPr>
          <p:nvPr>
            <p:ph type="subTitle" idx="1"/>
          </p:nvPr>
        </p:nvSpPr>
        <p:spPr/>
        <p:txBody>
          <a:bodyPr/>
          <a:lstStyle/>
          <a:p>
            <a:endParaRPr lang="en-US" dirty="0"/>
          </a:p>
        </p:txBody>
      </p:sp>
      <p:pic>
        <p:nvPicPr>
          <p:cNvPr id="7" name="Picture 6">
            <a:extLst>
              <a:ext uri="{FF2B5EF4-FFF2-40B4-BE49-F238E27FC236}">
                <a16:creationId xmlns:a16="http://schemas.microsoft.com/office/drawing/2014/main" id="{0AB1EFD9-FFE2-4330-BA6A-F3AEF6A13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028" y="1556700"/>
            <a:ext cx="6099110" cy="45743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9588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9839-4863-44E7-A307-C55FA5E331D7}"/>
              </a:ext>
            </a:extLst>
          </p:cNvPr>
          <p:cNvSpPr>
            <a:spLocks noGrp="1"/>
          </p:cNvSpPr>
          <p:nvPr>
            <p:ph type="title"/>
          </p:nvPr>
        </p:nvSpPr>
        <p:spPr>
          <a:xfrm>
            <a:off x="684212" y="316549"/>
            <a:ext cx="8534400" cy="1507067"/>
          </a:xfrm>
        </p:spPr>
        <p:txBody>
          <a:bodyPr/>
          <a:lstStyle/>
          <a:p>
            <a:r>
              <a:rPr lang="en-US" dirty="0"/>
              <a:t>Resources</a:t>
            </a:r>
          </a:p>
        </p:txBody>
      </p:sp>
      <p:sp>
        <p:nvSpPr>
          <p:cNvPr id="3" name="Content Placeholder 2">
            <a:extLst>
              <a:ext uri="{FF2B5EF4-FFF2-40B4-BE49-F238E27FC236}">
                <a16:creationId xmlns:a16="http://schemas.microsoft.com/office/drawing/2014/main" id="{139701FB-A356-47E1-BE6C-95F69BCB2330}"/>
              </a:ext>
            </a:extLst>
          </p:cNvPr>
          <p:cNvSpPr>
            <a:spLocks noGrp="1"/>
          </p:cNvSpPr>
          <p:nvPr>
            <p:ph idx="1"/>
          </p:nvPr>
        </p:nvSpPr>
        <p:spPr>
          <a:xfrm>
            <a:off x="684212" y="1660849"/>
            <a:ext cx="11091021" cy="4637313"/>
          </a:xfrm>
        </p:spPr>
        <p:txBody>
          <a:bodyPr>
            <a:normAutofit fontScale="92500" lnSpcReduction="10000"/>
          </a:bodyPr>
          <a:lstStyle/>
          <a:p>
            <a:pPr marL="0" indent="0">
              <a:buNone/>
            </a:pPr>
            <a:r>
              <a:rPr lang="en-US" dirty="0">
                <a:solidFill>
                  <a:schemeClr val="tx1"/>
                </a:solidFill>
              </a:rPr>
              <a:t>Please note that the Fiscal Rules are Purchasing manual are currently being updated.  New versions will be posted soon.</a:t>
            </a:r>
          </a:p>
          <a:p>
            <a:pPr marL="0" indent="0">
              <a:buNone/>
            </a:pPr>
            <a:endParaRPr lang="en-US" dirty="0">
              <a:solidFill>
                <a:schemeClr val="tx1"/>
              </a:solidFill>
            </a:endParaRPr>
          </a:p>
          <a:p>
            <a:r>
              <a:rPr lang="en-US" dirty="0">
                <a:solidFill>
                  <a:schemeClr val="tx1"/>
                </a:solidFill>
              </a:rPr>
              <a:t>Fiscal Rules:  </a:t>
            </a:r>
            <a:r>
              <a:rPr lang="en-US" dirty="0">
                <a:solidFill>
                  <a:schemeClr val="tx1"/>
                </a:solidFill>
                <a:hlinkClick r:id="rId2"/>
              </a:rPr>
              <a:t>https://www.msudenver.edu/controller/</a:t>
            </a:r>
            <a:r>
              <a:rPr lang="en-US" dirty="0">
                <a:solidFill>
                  <a:schemeClr val="tx1"/>
                </a:solidFill>
              </a:rPr>
              <a:t> </a:t>
            </a:r>
          </a:p>
          <a:p>
            <a:endParaRPr lang="en-US" dirty="0">
              <a:solidFill>
                <a:schemeClr val="tx1"/>
              </a:solidFill>
            </a:endParaRPr>
          </a:p>
          <a:p>
            <a:r>
              <a:rPr lang="en-US" dirty="0">
                <a:solidFill>
                  <a:schemeClr val="tx1"/>
                </a:solidFill>
              </a:rPr>
              <a:t>Procurement Rules:  </a:t>
            </a:r>
            <a:r>
              <a:rPr lang="en-US" dirty="0">
                <a:solidFill>
                  <a:schemeClr val="tx1"/>
                </a:solidFill>
                <a:hlinkClick r:id="rId3"/>
              </a:rPr>
              <a:t>https://www.msudenver.edu/wp-content/uploads/2021/12/Procurement-Rules.pdf</a:t>
            </a:r>
            <a:r>
              <a:rPr lang="en-US" dirty="0">
                <a:solidFill>
                  <a:schemeClr val="tx1"/>
                </a:solidFill>
              </a:rPr>
              <a:t> </a:t>
            </a:r>
          </a:p>
          <a:p>
            <a:endParaRPr lang="en-US" dirty="0">
              <a:solidFill>
                <a:schemeClr val="tx1"/>
              </a:solidFill>
            </a:endParaRPr>
          </a:p>
          <a:p>
            <a:r>
              <a:rPr lang="en-US" dirty="0">
                <a:solidFill>
                  <a:schemeClr val="tx1"/>
                </a:solidFill>
              </a:rPr>
              <a:t>Purchasing Manual:  </a:t>
            </a:r>
            <a:r>
              <a:rPr lang="en-US" dirty="0">
                <a:solidFill>
                  <a:schemeClr val="tx1"/>
                </a:solidFill>
                <a:hlinkClick r:id="rId4"/>
              </a:rPr>
              <a:t>https://www.msudenver.edu/wp-content/uploads/2021/09/PurchasingManualUpdated09-2017-2.pdf</a:t>
            </a:r>
            <a:r>
              <a:rPr lang="en-US" dirty="0">
                <a:solidFill>
                  <a:schemeClr val="tx1"/>
                </a:solidFill>
              </a:rPr>
              <a:t> </a:t>
            </a:r>
          </a:p>
          <a:p>
            <a:endParaRPr lang="en-US" dirty="0">
              <a:solidFill>
                <a:schemeClr val="tx1"/>
              </a:solidFill>
            </a:endParaRPr>
          </a:p>
          <a:p>
            <a:r>
              <a:rPr lang="en-US" dirty="0">
                <a:solidFill>
                  <a:schemeClr val="tx1"/>
                </a:solidFill>
              </a:rPr>
              <a:t>Purchasing Forms: </a:t>
            </a:r>
            <a:r>
              <a:rPr lang="en-US" dirty="0">
                <a:solidFill>
                  <a:schemeClr val="tx1"/>
                </a:solidFill>
                <a:hlinkClick r:id="rId5"/>
              </a:rPr>
              <a:t>https://www.msudenver.edu/controller/accounts-payable-corporate-cards-and-travel/downloadable-forms/</a:t>
            </a:r>
            <a:r>
              <a:rPr lang="en-US" dirty="0">
                <a:solidFill>
                  <a:schemeClr val="tx1"/>
                </a:solidFill>
              </a:rPr>
              <a:t> </a:t>
            </a:r>
          </a:p>
        </p:txBody>
      </p:sp>
    </p:spTree>
    <p:extLst>
      <p:ext uri="{BB962C8B-B14F-4D97-AF65-F5344CB8AC3E}">
        <p14:creationId xmlns:p14="http://schemas.microsoft.com/office/powerpoint/2010/main" val="286205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5B91-788E-47B7-94AC-1629D030A926}"/>
              </a:ext>
            </a:extLst>
          </p:cNvPr>
          <p:cNvSpPr>
            <a:spLocks noGrp="1"/>
          </p:cNvSpPr>
          <p:nvPr>
            <p:ph type="ctrTitle"/>
          </p:nvPr>
        </p:nvSpPr>
        <p:spPr>
          <a:xfrm>
            <a:off x="684211" y="685800"/>
            <a:ext cx="9570131" cy="1031034"/>
          </a:xfrm>
        </p:spPr>
        <p:txBody>
          <a:bodyPr/>
          <a:lstStyle/>
          <a:p>
            <a:r>
              <a:rPr lang="en-US" dirty="0"/>
              <a:t>Workday finance overview</a:t>
            </a:r>
          </a:p>
        </p:txBody>
      </p:sp>
      <p:sp>
        <p:nvSpPr>
          <p:cNvPr id="3" name="Subtitle 2">
            <a:extLst>
              <a:ext uri="{FF2B5EF4-FFF2-40B4-BE49-F238E27FC236}">
                <a16:creationId xmlns:a16="http://schemas.microsoft.com/office/drawing/2014/main" id="{D0401D0F-5D44-49BD-A7A2-494E4C90D3EC}"/>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854B1704-C352-4B44-918B-486720C07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20" y="2537927"/>
            <a:ext cx="9407835" cy="3788174"/>
          </a:xfrm>
          <a:prstGeom prst="ellipse">
            <a:avLst/>
          </a:prstGeom>
          <a:ln>
            <a:noFill/>
          </a:ln>
          <a:effectLst>
            <a:softEdge rad="112500"/>
          </a:effectLst>
        </p:spPr>
      </p:pic>
    </p:spTree>
    <p:extLst>
      <p:ext uri="{BB962C8B-B14F-4D97-AF65-F5344CB8AC3E}">
        <p14:creationId xmlns:p14="http://schemas.microsoft.com/office/powerpoint/2010/main" val="4239237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9839-4863-44E7-A307-C55FA5E331D7}"/>
              </a:ext>
            </a:extLst>
          </p:cNvPr>
          <p:cNvSpPr>
            <a:spLocks noGrp="1"/>
          </p:cNvSpPr>
          <p:nvPr>
            <p:ph type="title"/>
          </p:nvPr>
        </p:nvSpPr>
        <p:spPr>
          <a:xfrm>
            <a:off x="684212" y="316550"/>
            <a:ext cx="8534400" cy="803124"/>
          </a:xfrm>
        </p:spPr>
        <p:txBody>
          <a:bodyPr/>
          <a:lstStyle/>
          <a:p>
            <a:r>
              <a:rPr lang="en-US" dirty="0"/>
              <a:t>Reporting</a:t>
            </a:r>
          </a:p>
        </p:txBody>
      </p:sp>
      <p:sp>
        <p:nvSpPr>
          <p:cNvPr id="3" name="Content Placeholder 2">
            <a:extLst>
              <a:ext uri="{FF2B5EF4-FFF2-40B4-BE49-F238E27FC236}">
                <a16:creationId xmlns:a16="http://schemas.microsoft.com/office/drawing/2014/main" id="{139701FB-A356-47E1-BE6C-95F69BCB2330}"/>
              </a:ext>
            </a:extLst>
          </p:cNvPr>
          <p:cNvSpPr>
            <a:spLocks noGrp="1"/>
          </p:cNvSpPr>
          <p:nvPr>
            <p:ph idx="1"/>
          </p:nvPr>
        </p:nvSpPr>
        <p:spPr>
          <a:xfrm>
            <a:off x="684212" y="2006082"/>
            <a:ext cx="11091021" cy="4292080"/>
          </a:xfrm>
        </p:spPr>
        <p:txBody>
          <a:bodyPr>
            <a:normAutofit/>
          </a:bodyPr>
          <a:lstStyle/>
          <a:p>
            <a:pPr marL="0" indent="0">
              <a:buNone/>
            </a:pPr>
            <a:r>
              <a:rPr lang="en-US" dirty="0">
                <a:solidFill>
                  <a:schemeClr val="tx1"/>
                </a:solidFill>
              </a:rPr>
              <a:t>Workday has predeveloped as well as customizable reports, that will not only help with traditional budgeting responsibilities, but when integrated with the student system will allow cost reports to be created to help answer operational questions and support strategic decisions.</a:t>
            </a:r>
          </a:p>
        </p:txBody>
      </p:sp>
      <p:pic>
        <p:nvPicPr>
          <p:cNvPr id="4" name="Picture 3">
            <a:extLst>
              <a:ext uri="{FF2B5EF4-FFF2-40B4-BE49-F238E27FC236}">
                <a16:creationId xmlns:a16="http://schemas.microsoft.com/office/drawing/2014/main" id="{8149ED3B-0D4C-4E7D-AE8F-C289DFD534C9}"/>
              </a:ext>
            </a:extLst>
          </p:cNvPr>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6892" t="6838" r="14262" b="57692"/>
          <a:stretch/>
        </p:blipFill>
        <p:spPr bwMode="auto">
          <a:xfrm>
            <a:off x="5842907" y="195252"/>
            <a:ext cx="5932326" cy="311245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4164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9839-4863-44E7-A307-C55FA5E331D7}"/>
              </a:ext>
            </a:extLst>
          </p:cNvPr>
          <p:cNvSpPr>
            <a:spLocks noGrp="1"/>
          </p:cNvSpPr>
          <p:nvPr>
            <p:ph type="title"/>
          </p:nvPr>
        </p:nvSpPr>
        <p:spPr>
          <a:xfrm>
            <a:off x="4603069" y="499015"/>
            <a:ext cx="6379061" cy="1507067"/>
          </a:xfrm>
        </p:spPr>
        <p:txBody>
          <a:bodyPr/>
          <a:lstStyle/>
          <a:p>
            <a:r>
              <a:rPr lang="en-US" dirty="0"/>
              <a:t>Fully integrated system </a:t>
            </a:r>
          </a:p>
        </p:txBody>
      </p:sp>
      <p:sp>
        <p:nvSpPr>
          <p:cNvPr id="3" name="Content Placeholder 2">
            <a:extLst>
              <a:ext uri="{FF2B5EF4-FFF2-40B4-BE49-F238E27FC236}">
                <a16:creationId xmlns:a16="http://schemas.microsoft.com/office/drawing/2014/main" id="{139701FB-A356-47E1-BE6C-95F69BCB2330}"/>
              </a:ext>
            </a:extLst>
          </p:cNvPr>
          <p:cNvSpPr>
            <a:spLocks noGrp="1"/>
          </p:cNvSpPr>
          <p:nvPr>
            <p:ph idx="1"/>
          </p:nvPr>
        </p:nvSpPr>
        <p:spPr>
          <a:xfrm>
            <a:off x="684212" y="2556588"/>
            <a:ext cx="11091021" cy="3741574"/>
          </a:xfrm>
        </p:spPr>
        <p:txBody>
          <a:bodyPr>
            <a:normAutofit/>
          </a:bodyPr>
          <a:lstStyle/>
          <a:p>
            <a:pPr>
              <a:buFont typeface="Wingdings" panose="05000000000000000000" pitchFamily="2" charset="2"/>
              <a:buChar char="Ø"/>
            </a:pPr>
            <a:r>
              <a:rPr lang="en-US" dirty="0">
                <a:solidFill>
                  <a:schemeClr val="tx1"/>
                </a:solidFill>
              </a:rPr>
              <a:t>You no longer have to log into one system to submit credit card receipts, another system to see the transaction, and a separate system to run reports.</a:t>
            </a:r>
          </a:p>
          <a:p>
            <a:pPr>
              <a:buFont typeface="Wingdings" panose="05000000000000000000" pitchFamily="2" charset="2"/>
              <a:buChar char="Ø"/>
            </a:pPr>
            <a:r>
              <a:rPr lang="en-US" dirty="0">
                <a:solidFill>
                  <a:schemeClr val="tx1"/>
                </a:solidFill>
              </a:rPr>
              <a:t>We will be moving out of Chrome River for both credit card and travel expense management.  Everything will be handled in Workday and transactions will update in real time.</a:t>
            </a:r>
          </a:p>
        </p:txBody>
      </p:sp>
      <p:pic>
        <p:nvPicPr>
          <p:cNvPr id="4" name="Picture 3" descr="Benefits Of System Integration For Your Business | by NPro Consult | Medium">
            <a:extLst>
              <a:ext uri="{FF2B5EF4-FFF2-40B4-BE49-F238E27FC236}">
                <a16:creationId xmlns:a16="http://schemas.microsoft.com/office/drawing/2014/main" id="{66B88E17-D0ED-430F-B217-60563DF29F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212" y="368386"/>
            <a:ext cx="3495675" cy="2566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974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9839-4863-44E7-A307-C55FA5E331D7}"/>
              </a:ext>
            </a:extLst>
          </p:cNvPr>
          <p:cNvSpPr>
            <a:spLocks noGrp="1"/>
          </p:cNvSpPr>
          <p:nvPr>
            <p:ph type="title"/>
          </p:nvPr>
        </p:nvSpPr>
        <p:spPr>
          <a:xfrm>
            <a:off x="684212" y="354564"/>
            <a:ext cx="8534400" cy="731934"/>
          </a:xfrm>
        </p:spPr>
        <p:txBody>
          <a:bodyPr/>
          <a:lstStyle/>
          <a:p>
            <a:r>
              <a:rPr lang="en-US" dirty="0"/>
              <a:t>Integrated workflows</a:t>
            </a:r>
          </a:p>
        </p:txBody>
      </p:sp>
      <p:sp>
        <p:nvSpPr>
          <p:cNvPr id="3" name="Content Placeholder 2">
            <a:extLst>
              <a:ext uri="{FF2B5EF4-FFF2-40B4-BE49-F238E27FC236}">
                <a16:creationId xmlns:a16="http://schemas.microsoft.com/office/drawing/2014/main" id="{139701FB-A356-47E1-BE6C-95F69BCB2330}"/>
              </a:ext>
            </a:extLst>
          </p:cNvPr>
          <p:cNvSpPr>
            <a:spLocks noGrp="1"/>
          </p:cNvSpPr>
          <p:nvPr>
            <p:ph idx="1"/>
          </p:nvPr>
        </p:nvSpPr>
        <p:spPr>
          <a:xfrm>
            <a:off x="618898" y="1483567"/>
            <a:ext cx="11091021" cy="4292080"/>
          </a:xfrm>
        </p:spPr>
        <p:txBody>
          <a:bodyPr>
            <a:normAutofit lnSpcReduction="10000"/>
          </a:bodyPr>
          <a:lstStyle/>
          <a:p>
            <a:pPr>
              <a:buFont typeface="Wingdings" panose="05000000000000000000" pitchFamily="2" charset="2"/>
              <a:buChar char="Ø"/>
            </a:pPr>
            <a:r>
              <a:rPr lang="en-US" dirty="0">
                <a:solidFill>
                  <a:schemeClr val="tx1"/>
                </a:solidFill>
              </a:rPr>
              <a:t>Fully integrated workflows, so no more email exchanges for procurement and invoice approvals.</a:t>
            </a:r>
          </a:p>
          <a:p>
            <a:pPr>
              <a:buFont typeface="Wingdings" panose="05000000000000000000" pitchFamily="2" charset="2"/>
              <a:buChar char="Ø"/>
            </a:pPr>
            <a:r>
              <a:rPr lang="en-US" dirty="0">
                <a:solidFill>
                  <a:schemeClr val="tx1"/>
                </a:solidFill>
              </a:rPr>
              <a:t>Fully integrated purchasing system, so purchase requisitions can be created in the system and converted into a purchase order, avoiding lost emails and redundant data entry.  </a:t>
            </a:r>
          </a:p>
          <a:p>
            <a:pPr lvl="1">
              <a:buFont typeface="Wingdings" panose="05000000000000000000" pitchFamily="2" charset="2"/>
              <a:buChar char="Ø"/>
            </a:pPr>
            <a:r>
              <a:rPr lang="en-US" dirty="0">
                <a:solidFill>
                  <a:schemeClr val="tx1"/>
                </a:solidFill>
              </a:rPr>
              <a:t>No more emailing purchase requisitions and wondering where they are!</a:t>
            </a:r>
          </a:p>
          <a:p>
            <a:pPr lvl="1">
              <a:buFont typeface="Wingdings" panose="05000000000000000000" pitchFamily="2" charset="2"/>
              <a:buChar char="Ø"/>
            </a:pPr>
            <a:r>
              <a:rPr lang="en-US" dirty="0">
                <a:solidFill>
                  <a:schemeClr val="tx1"/>
                </a:solidFill>
              </a:rPr>
              <a:t>Approvals are automatically routed within the system and trackable in real time.</a:t>
            </a:r>
          </a:p>
          <a:p>
            <a:pPr>
              <a:buFont typeface="Wingdings" panose="05000000000000000000" pitchFamily="2" charset="2"/>
              <a:buChar char="Ø"/>
            </a:pPr>
            <a:r>
              <a:rPr lang="en-US" dirty="0">
                <a:solidFill>
                  <a:schemeClr val="tx1"/>
                </a:solidFill>
              </a:rPr>
              <a:t>System permissions and approving authorities are tied to</a:t>
            </a:r>
            <a:br>
              <a:rPr lang="en-US" dirty="0">
                <a:solidFill>
                  <a:schemeClr val="tx1"/>
                </a:solidFill>
              </a:rPr>
            </a:br>
            <a:r>
              <a:rPr lang="en-US" dirty="0">
                <a:solidFill>
                  <a:schemeClr val="tx1"/>
                </a:solidFill>
              </a:rPr>
              <a:t>positions, not names, so you no longer have to request </a:t>
            </a:r>
            <a:br>
              <a:rPr lang="en-US" dirty="0">
                <a:solidFill>
                  <a:schemeClr val="tx1"/>
                </a:solidFill>
              </a:rPr>
            </a:br>
            <a:r>
              <a:rPr lang="en-US" dirty="0">
                <a:solidFill>
                  <a:schemeClr val="tx1"/>
                </a:solidFill>
              </a:rPr>
              <a:t>access for new employees.</a:t>
            </a:r>
          </a:p>
          <a:p>
            <a:pPr lvl="1">
              <a:buFont typeface="Wingdings" panose="05000000000000000000" pitchFamily="2" charset="2"/>
              <a:buChar char="Ø"/>
            </a:pPr>
            <a:r>
              <a:rPr lang="en-US" dirty="0">
                <a:solidFill>
                  <a:schemeClr val="tx1"/>
                </a:solidFill>
              </a:rPr>
              <a:t>Permissions are set up in Workday, so changes are </a:t>
            </a:r>
            <a:br>
              <a:rPr lang="en-US" dirty="0">
                <a:solidFill>
                  <a:schemeClr val="tx1"/>
                </a:solidFill>
              </a:rPr>
            </a:br>
            <a:r>
              <a:rPr lang="en-US" dirty="0">
                <a:solidFill>
                  <a:schemeClr val="tx1"/>
                </a:solidFill>
              </a:rPr>
              <a:t>automatically and immediately updated.</a:t>
            </a:r>
          </a:p>
          <a:p>
            <a:pPr marL="0" indent="0">
              <a:buNone/>
            </a:pPr>
            <a:endParaRPr lang="en-US" dirty="0">
              <a:solidFill>
                <a:schemeClr val="tx1"/>
              </a:solidFill>
            </a:endParaRPr>
          </a:p>
          <a:p>
            <a:pPr marL="0" indent="0">
              <a:buNone/>
            </a:pPr>
            <a:endParaRPr lang="en-US" dirty="0">
              <a:solidFill>
                <a:schemeClr val="tx1"/>
              </a:solidFill>
            </a:endParaRPr>
          </a:p>
        </p:txBody>
      </p:sp>
      <p:pic>
        <p:nvPicPr>
          <p:cNvPr id="4" name="Picture 3" descr="Tips to Manage your Online Business Workflow | LaptrinhX">
            <a:extLst>
              <a:ext uri="{FF2B5EF4-FFF2-40B4-BE49-F238E27FC236}">
                <a16:creationId xmlns:a16="http://schemas.microsoft.com/office/drawing/2014/main" id="{08BC0705-1496-4CE1-94EA-186977EB237E}"/>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86032" y="3852232"/>
            <a:ext cx="4057650" cy="28378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3405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9839-4863-44E7-A307-C55FA5E331D7}"/>
              </a:ext>
            </a:extLst>
          </p:cNvPr>
          <p:cNvSpPr>
            <a:spLocks noGrp="1"/>
          </p:cNvSpPr>
          <p:nvPr>
            <p:ph type="title"/>
          </p:nvPr>
        </p:nvSpPr>
        <p:spPr>
          <a:xfrm>
            <a:off x="684212" y="316549"/>
            <a:ext cx="8534400" cy="1507067"/>
          </a:xfrm>
        </p:spPr>
        <p:txBody>
          <a:bodyPr/>
          <a:lstStyle/>
          <a:p>
            <a:r>
              <a:rPr lang="en-US" dirty="0"/>
              <a:t>Additional Information</a:t>
            </a:r>
          </a:p>
        </p:txBody>
      </p:sp>
      <p:sp>
        <p:nvSpPr>
          <p:cNvPr id="3" name="Content Placeholder 2">
            <a:extLst>
              <a:ext uri="{FF2B5EF4-FFF2-40B4-BE49-F238E27FC236}">
                <a16:creationId xmlns:a16="http://schemas.microsoft.com/office/drawing/2014/main" id="{139701FB-A356-47E1-BE6C-95F69BCB2330}"/>
              </a:ext>
            </a:extLst>
          </p:cNvPr>
          <p:cNvSpPr>
            <a:spLocks noGrp="1"/>
          </p:cNvSpPr>
          <p:nvPr>
            <p:ph idx="1"/>
          </p:nvPr>
        </p:nvSpPr>
        <p:spPr>
          <a:xfrm>
            <a:off x="618898" y="1660848"/>
            <a:ext cx="11091021" cy="1380931"/>
          </a:xfrm>
        </p:spPr>
        <p:txBody>
          <a:bodyPr>
            <a:normAutofit/>
          </a:bodyPr>
          <a:lstStyle/>
          <a:p>
            <a:pPr marL="0" indent="0">
              <a:buNone/>
            </a:pPr>
            <a:r>
              <a:rPr lang="en-US" dirty="0">
                <a:solidFill>
                  <a:schemeClr val="tx1"/>
                </a:solidFill>
              </a:rPr>
              <a:t>For additional information about Workday, you can go to the University’s Workday Webpage:</a:t>
            </a:r>
          </a:p>
          <a:p>
            <a:pPr marL="0" indent="0">
              <a:buNone/>
            </a:pPr>
            <a:r>
              <a:rPr lang="en-US" u="sng" dirty="0">
                <a:solidFill>
                  <a:schemeClr val="tx1"/>
                </a:solidFill>
                <a:hlinkClick r:id="rId2" tooltip="https://www.msudenver.edu/workday/">
                  <a:extLst>
                    <a:ext uri="{A12FA001-AC4F-418D-AE19-62706E023703}">
                      <ahyp:hlinkClr xmlns:ahyp="http://schemas.microsoft.com/office/drawing/2018/hyperlinkcolor" val="tx"/>
                    </a:ext>
                  </a:extLst>
                </a:hlinkClick>
              </a:rPr>
              <a:t>https://www.msudenver.edu/workday/</a:t>
            </a:r>
            <a:r>
              <a:rPr lang="en-US" u="sng" dirty="0">
                <a:solidFill>
                  <a:schemeClr val="tx1"/>
                </a:solidFill>
              </a:rPr>
              <a:t> </a:t>
            </a:r>
            <a:endParaRPr lang="en-US"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C05CE942-20A1-42A0-8A59-6399F279C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477" y="3561982"/>
            <a:ext cx="2391109" cy="2495898"/>
          </a:xfrm>
          <a:prstGeom prst="rect">
            <a:avLst/>
          </a:prstGeom>
        </p:spPr>
      </p:pic>
    </p:spTree>
    <p:extLst>
      <p:ext uri="{BB962C8B-B14F-4D97-AF65-F5344CB8AC3E}">
        <p14:creationId xmlns:p14="http://schemas.microsoft.com/office/powerpoint/2010/main" val="142079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8D50-4B83-406E-89D6-9501393C9AE5}"/>
              </a:ext>
            </a:extLst>
          </p:cNvPr>
          <p:cNvSpPr>
            <a:spLocks noGrp="1"/>
          </p:cNvSpPr>
          <p:nvPr>
            <p:ph type="title"/>
          </p:nvPr>
        </p:nvSpPr>
        <p:spPr>
          <a:xfrm>
            <a:off x="684212" y="269895"/>
            <a:ext cx="8534400" cy="1507067"/>
          </a:xfrm>
        </p:spPr>
        <p:txBody>
          <a:bodyPr/>
          <a:lstStyle/>
          <a:p>
            <a:r>
              <a:rPr lang="en-US" dirty="0"/>
              <a:t>A short History</a:t>
            </a:r>
          </a:p>
        </p:txBody>
      </p:sp>
      <p:sp>
        <p:nvSpPr>
          <p:cNvPr id="3" name="Content Placeholder 2">
            <a:extLst>
              <a:ext uri="{FF2B5EF4-FFF2-40B4-BE49-F238E27FC236}">
                <a16:creationId xmlns:a16="http://schemas.microsoft.com/office/drawing/2014/main" id="{2B4EE64B-497A-4D20-952B-21F46E3EB6E3}"/>
              </a:ext>
            </a:extLst>
          </p:cNvPr>
          <p:cNvSpPr>
            <a:spLocks noGrp="1"/>
          </p:cNvSpPr>
          <p:nvPr>
            <p:ph idx="1"/>
          </p:nvPr>
        </p:nvSpPr>
        <p:spPr>
          <a:xfrm>
            <a:off x="684212" y="1660849"/>
            <a:ext cx="8534400" cy="4431695"/>
          </a:xfrm>
        </p:spPr>
        <p:txBody>
          <a:bodyPr>
            <a:normAutofit/>
          </a:bodyPr>
          <a:lstStyle/>
          <a:p>
            <a:pPr lvl="0"/>
            <a:r>
              <a:rPr lang="en-US" dirty="0">
                <a:solidFill>
                  <a:schemeClr val="tx1"/>
                </a:solidFill>
              </a:rPr>
              <a:t>By statute, all of higher ed used to be under the control of the State Controller and the State’s fiscal and procurement rules.</a:t>
            </a:r>
          </a:p>
          <a:p>
            <a:pPr lvl="0"/>
            <a:r>
              <a:rPr lang="en-US" dirty="0">
                <a:solidFill>
                  <a:schemeClr val="tx1"/>
                </a:solidFill>
              </a:rPr>
              <a:t>The state’s rules were written for state agencies in general, so frequently they didn’t address higher ed’s needs very well.  </a:t>
            </a:r>
          </a:p>
          <a:p>
            <a:pPr lvl="0"/>
            <a:r>
              <a:rPr lang="en-US" dirty="0">
                <a:solidFill>
                  <a:schemeClr val="tx1"/>
                </a:solidFill>
              </a:rPr>
              <a:t>Senate Bill 10-003 modified CRS 24-30-202 to authorize the University to opt out of State fiscal rules, provided we created our own.</a:t>
            </a:r>
          </a:p>
          <a:p>
            <a:pPr lvl="0"/>
            <a:r>
              <a:rPr lang="en-US" dirty="0">
                <a:solidFill>
                  <a:schemeClr val="tx1"/>
                </a:solidFill>
              </a:rPr>
              <a:t>It also allowed us to opt out of the State’s procurement rules.</a:t>
            </a:r>
          </a:p>
          <a:p>
            <a:r>
              <a:rPr lang="en-US" dirty="0">
                <a:solidFill>
                  <a:schemeClr val="tx1"/>
                </a:solidFill>
              </a:rPr>
              <a:t>In 2011, we opted out of both the state’s fiscal and procurement rules and wrote our own. </a:t>
            </a:r>
          </a:p>
        </p:txBody>
      </p:sp>
      <p:pic>
        <p:nvPicPr>
          <p:cNvPr id="4" name="Picture 3" descr="Self-portrait, ca. 1793 Joseph Ducreux. 1 | Download Scientific Diagram">
            <a:extLst>
              <a:ext uri="{FF2B5EF4-FFF2-40B4-BE49-F238E27FC236}">
                <a16:creationId xmlns:a16="http://schemas.microsoft.com/office/drawing/2014/main" id="{0BF99388-1496-4DD2-9C5B-4C49D2F70727}"/>
              </a:ext>
            </a:extLst>
          </p:cNvPr>
          <p:cNvPicPr/>
          <p:nvPr/>
        </p:nvPicPr>
        <p:blipFill rotWithShape="1">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rcRect l="6604" r="6106"/>
          <a:stretch/>
        </p:blipFill>
        <p:spPr bwMode="auto">
          <a:xfrm>
            <a:off x="9470571" y="241624"/>
            <a:ext cx="2183364" cy="2838450"/>
          </a:xfrm>
          <a:prstGeom prst="rect">
            <a:avLst/>
          </a:prstGeom>
          <a:noFill/>
          <a:ln w="19050">
            <a:solidFill>
              <a:schemeClr val="bg1"/>
            </a:solidFill>
          </a:ln>
        </p:spPr>
      </p:pic>
    </p:spTree>
    <p:extLst>
      <p:ext uri="{BB962C8B-B14F-4D97-AF65-F5344CB8AC3E}">
        <p14:creationId xmlns:p14="http://schemas.microsoft.com/office/powerpoint/2010/main" val="255434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9839-4863-44E7-A307-C55FA5E331D7}"/>
              </a:ext>
            </a:extLst>
          </p:cNvPr>
          <p:cNvSpPr>
            <a:spLocks noGrp="1"/>
          </p:cNvSpPr>
          <p:nvPr>
            <p:ph type="title"/>
          </p:nvPr>
        </p:nvSpPr>
        <p:spPr>
          <a:xfrm>
            <a:off x="684212" y="316549"/>
            <a:ext cx="8534400" cy="1507067"/>
          </a:xfrm>
        </p:spPr>
        <p:txBody>
          <a:bodyPr/>
          <a:lstStyle/>
          <a:p>
            <a:r>
              <a:rPr lang="en-US" dirty="0"/>
              <a:t>Developing Our rules</a:t>
            </a:r>
          </a:p>
        </p:txBody>
      </p:sp>
      <p:sp>
        <p:nvSpPr>
          <p:cNvPr id="3" name="Content Placeholder 2">
            <a:extLst>
              <a:ext uri="{FF2B5EF4-FFF2-40B4-BE49-F238E27FC236}">
                <a16:creationId xmlns:a16="http://schemas.microsoft.com/office/drawing/2014/main" id="{139701FB-A356-47E1-BE6C-95F69BCB2330}"/>
              </a:ext>
            </a:extLst>
          </p:cNvPr>
          <p:cNvSpPr>
            <a:spLocks noGrp="1"/>
          </p:cNvSpPr>
          <p:nvPr>
            <p:ph idx="1"/>
          </p:nvPr>
        </p:nvSpPr>
        <p:spPr>
          <a:xfrm>
            <a:off x="684212" y="1623527"/>
            <a:ext cx="9187576" cy="4730275"/>
          </a:xfrm>
        </p:spPr>
        <p:txBody>
          <a:bodyPr>
            <a:normAutofit lnSpcReduction="10000"/>
          </a:bodyPr>
          <a:lstStyle/>
          <a:p>
            <a:pPr lvl="0"/>
            <a:r>
              <a:rPr lang="en-US" dirty="0">
                <a:solidFill>
                  <a:schemeClr val="tx1"/>
                </a:solidFill>
              </a:rPr>
              <a:t>For the most part, we modeled our Fiscal Rules on the State’s rules.  No point re-inventing the wheel.</a:t>
            </a:r>
          </a:p>
          <a:p>
            <a:pPr lvl="1"/>
            <a:r>
              <a:rPr lang="en-US" dirty="0">
                <a:solidFill>
                  <a:schemeClr val="tx1"/>
                </a:solidFill>
              </a:rPr>
              <a:t>The primary changes were related to transferring authority, where possible, from the State Controller to our own officials.</a:t>
            </a:r>
          </a:p>
          <a:p>
            <a:pPr lvl="1"/>
            <a:r>
              <a:rPr lang="en-US" dirty="0">
                <a:solidFill>
                  <a:schemeClr val="tx1"/>
                </a:solidFill>
              </a:rPr>
              <a:t>As things progressed, we started to make updates that worked better for us, mostly around encumbrance requirements, exemptions from certain rules, contract requirements, etc.</a:t>
            </a:r>
          </a:p>
          <a:p>
            <a:pPr lvl="0"/>
            <a:r>
              <a:rPr lang="en-US" dirty="0">
                <a:solidFill>
                  <a:schemeClr val="tx1"/>
                </a:solidFill>
              </a:rPr>
              <a:t>For the Procurement Rules, we changed quite a lot to make the rules less restrictive and the process less cumbersome.</a:t>
            </a:r>
          </a:p>
          <a:p>
            <a:pPr lvl="0"/>
            <a:r>
              <a:rPr lang="en-US" dirty="0">
                <a:solidFill>
                  <a:schemeClr val="tx1"/>
                </a:solidFill>
              </a:rPr>
              <a:t>As a University philosophy, we believed that, as much as possible and allowable, departments should be able to determine the best use of their funds.  We don’t </a:t>
            </a:r>
            <a:r>
              <a:rPr lang="en-US" i="1" dirty="0">
                <a:solidFill>
                  <a:schemeClr val="tx1"/>
                </a:solidFill>
              </a:rPr>
              <a:t>want</a:t>
            </a:r>
            <a:r>
              <a:rPr lang="en-US" dirty="0">
                <a:solidFill>
                  <a:schemeClr val="tx1"/>
                </a:solidFill>
              </a:rPr>
              <a:t> to be financial baby-sitters.</a:t>
            </a:r>
          </a:p>
          <a:p>
            <a:pPr lvl="0"/>
            <a:r>
              <a:rPr lang="en-US" dirty="0">
                <a:solidFill>
                  <a:schemeClr val="tx1"/>
                </a:solidFill>
              </a:rPr>
              <a:t>VERY IMPORTANT – no matter what, we still have to follow any statutory requirements.</a:t>
            </a:r>
          </a:p>
          <a:p>
            <a:endParaRPr lang="en-US" dirty="0"/>
          </a:p>
        </p:txBody>
      </p:sp>
    </p:spTree>
    <p:extLst>
      <p:ext uri="{BB962C8B-B14F-4D97-AF65-F5344CB8AC3E}">
        <p14:creationId xmlns:p14="http://schemas.microsoft.com/office/powerpoint/2010/main" val="3419252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9839-4863-44E7-A307-C55FA5E331D7}"/>
              </a:ext>
            </a:extLst>
          </p:cNvPr>
          <p:cNvSpPr>
            <a:spLocks noGrp="1"/>
          </p:cNvSpPr>
          <p:nvPr>
            <p:ph type="title"/>
          </p:nvPr>
        </p:nvSpPr>
        <p:spPr>
          <a:xfrm>
            <a:off x="684212" y="316550"/>
            <a:ext cx="8534400" cy="887100"/>
          </a:xfrm>
        </p:spPr>
        <p:txBody>
          <a:bodyPr/>
          <a:lstStyle/>
          <a:p>
            <a:r>
              <a:rPr lang="en-US" dirty="0"/>
              <a:t>Fiscal rules</a:t>
            </a:r>
          </a:p>
        </p:txBody>
      </p:sp>
      <p:sp>
        <p:nvSpPr>
          <p:cNvPr id="3" name="Content Placeholder 2">
            <a:extLst>
              <a:ext uri="{FF2B5EF4-FFF2-40B4-BE49-F238E27FC236}">
                <a16:creationId xmlns:a16="http://schemas.microsoft.com/office/drawing/2014/main" id="{139701FB-A356-47E1-BE6C-95F69BCB2330}"/>
              </a:ext>
            </a:extLst>
          </p:cNvPr>
          <p:cNvSpPr>
            <a:spLocks noGrp="1"/>
          </p:cNvSpPr>
          <p:nvPr>
            <p:ph idx="1"/>
          </p:nvPr>
        </p:nvSpPr>
        <p:spPr>
          <a:xfrm>
            <a:off x="351420" y="1203650"/>
            <a:ext cx="5032343" cy="5169849"/>
          </a:xfrm>
        </p:spPr>
        <p:txBody>
          <a:bodyPr/>
          <a:lstStyle/>
          <a:p>
            <a:r>
              <a:rPr lang="en-US" dirty="0">
                <a:solidFill>
                  <a:schemeClr val="tx1"/>
                </a:solidFill>
              </a:rPr>
              <a:t>The Fiscal Rules cover everything financial:</a:t>
            </a:r>
          </a:p>
          <a:p>
            <a:pPr lvl="1"/>
            <a:r>
              <a:rPr lang="en-US" dirty="0">
                <a:solidFill>
                  <a:schemeClr val="tx1"/>
                </a:solidFill>
              </a:rPr>
              <a:t>CHAPTER 1: ACCOUNTING</a:t>
            </a:r>
          </a:p>
          <a:p>
            <a:pPr lvl="1"/>
            <a:r>
              <a:rPr lang="en-US" dirty="0">
                <a:solidFill>
                  <a:schemeClr val="tx1"/>
                </a:solidFill>
              </a:rPr>
              <a:t>CHAPTER 2: DISBURSEMENT</a:t>
            </a:r>
          </a:p>
          <a:p>
            <a:pPr lvl="1"/>
            <a:r>
              <a:rPr lang="en-US" dirty="0">
                <a:solidFill>
                  <a:schemeClr val="tx1"/>
                </a:solidFill>
              </a:rPr>
              <a:t>CHAPTER 3: UNIVERSITY CONTRACTS</a:t>
            </a:r>
          </a:p>
          <a:p>
            <a:pPr lvl="1"/>
            <a:r>
              <a:rPr lang="en-US" dirty="0">
                <a:solidFill>
                  <a:schemeClr val="tx1"/>
                </a:solidFill>
              </a:rPr>
              <a:t>CHAPTER 4: PROJECTS</a:t>
            </a:r>
          </a:p>
          <a:p>
            <a:pPr lvl="1"/>
            <a:r>
              <a:rPr lang="en-US" dirty="0">
                <a:solidFill>
                  <a:schemeClr val="tx1"/>
                </a:solidFill>
              </a:rPr>
              <a:t>CHAPTER 5: TRAVEL</a:t>
            </a:r>
          </a:p>
          <a:p>
            <a:pPr lvl="1"/>
            <a:r>
              <a:rPr lang="en-US" dirty="0">
                <a:solidFill>
                  <a:schemeClr val="tx1"/>
                </a:solidFill>
              </a:rPr>
              <a:t>CHAPTER 6: CASH</a:t>
            </a:r>
          </a:p>
          <a:p>
            <a:pPr lvl="1"/>
            <a:r>
              <a:rPr lang="en-US" dirty="0">
                <a:solidFill>
                  <a:schemeClr val="tx1"/>
                </a:solidFill>
              </a:rPr>
              <a:t>CHAPTER 7: BUDGET</a:t>
            </a:r>
          </a:p>
          <a:p>
            <a:pPr lvl="1"/>
            <a:r>
              <a:rPr lang="en-US" dirty="0">
                <a:solidFill>
                  <a:schemeClr val="tx1"/>
                </a:solidFill>
              </a:rPr>
              <a:t>CHAPTER 8: REPORTING</a:t>
            </a:r>
          </a:p>
          <a:p>
            <a:pPr lvl="1"/>
            <a:r>
              <a:rPr lang="en-US" dirty="0">
                <a:solidFill>
                  <a:schemeClr val="tx1"/>
                </a:solidFill>
              </a:rPr>
              <a:t>CHAPTER 9: PAYROLL</a:t>
            </a:r>
          </a:p>
          <a:p>
            <a:endParaRPr lang="en-US" dirty="0">
              <a:solidFill>
                <a:schemeClr val="tx1"/>
              </a:solidFill>
            </a:endParaRPr>
          </a:p>
        </p:txBody>
      </p:sp>
      <p:sp>
        <p:nvSpPr>
          <p:cNvPr id="5" name="Content Placeholder 2">
            <a:extLst>
              <a:ext uri="{FF2B5EF4-FFF2-40B4-BE49-F238E27FC236}">
                <a16:creationId xmlns:a16="http://schemas.microsoft.com/office/drawing/2014/main" id="{FED924C2-1090-4FE3-857A-3BFE82D7077C}"/>
              </a:ext>
            </a:extLst>
          </p:cNvPr>
          <p:cNvSpPr txBox="1">
            <a:spLocks/>
          </p:cNvSpPr>
          <p:nvPr/>
        </p:nvSpPr>
        <p:spPr>
          <a:xfrm>
            <a:off x="5383763" y="1558213"/>
            <a:ext cx="5626359" cy="5169849"/>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lvl="0"/>
            <a:r>
              <a:rPr lang="en-US" dirty="0">
                <a:solidFill>
                  <a:schemeClr val="tx1"/>
                </a:solidFill>
              </a:rPr>
              <a:t>Chapters 2 and 3 relate to purchasing.</a:t>
            </a:r>
          </a:p>
          <a:p>
            <a:pPr lvl="1"/>
            <a:r>
              <a:rPr lang="en-US" dirty="0">
                <a:solidFill>
                  <a:schemeClr val="tx1"/>
                </a:solidFill>
              </a:rPr>
              <a:t>Chapter 2 is what you need to make a purchase:</a:t>
            </a:r>
          </a:p>
          <a:p>
            <a:pPr lvl="2"/>
            <a:r>
              <a:rPr lang="en-US" dirty="0">
                <a:solidFill>
                  <a:schemeClr val="tx1"/>
                </a:solidFill>
              </a:rPr>
              <a:t>When/what kind of purchase is allowable?</a:t>
            </a:r>
          </a:p>
          <a:p>
            <a:pPr lvl="2"/>
            <a:r>
              <a:rPr lang="en-US" dirty="0">
                <a:solidFill>
                  <a:schemeClr val="tx1"/>
                </a:solidFill>
              </a:rPr>
              <a:t>When is an encumbrance required?</a:t>
            </a:r>
          </a:p>
          <a:p>
            <a:pPr lvl="2"/>
            <a:r>
              <a:rPr lang="en-US" dirty="0">
                <a:solidFill>
                  <a:schemeClr val="tx1"/>
                </a:solidFill>
              </a:rPr>
              <a:t>What constitutes an emergency purchase?</a:t>
            </a:r>
          </a:p>
          <a:p>
            <a:pPr lvl="2"/>
            <a:r>
              <a:rPr lang="en-US" dirty="0">
                <a:solidFill>
                  <a:schemeClr val="tx1"/>
                </a:solidFill>
              </a:rPr>
              <a:t>What backup do you need to provide?</a:t>
            </a:r>
          </a:p>
          <a:p>
            <a:pPr lvl="2"/>
            <a:r>
              <a:rPr lang="en-US" dirty="0">
                <a:solidFill>
                  <a:schemeClr val="tx1"/>
                </a:solidFill>
              </a:rPr>
              <a:t>What terms and conditions are required, and what can we absolutely not agree to?</a:t>
            </a:r>
          </a:p>
          <a:p>
            <a:pPr lvl="1"/>
            <a:r>
              <a:rPr lang="en-US" dirty="0">
                <a:solidFill>
                  <a:schemeClr val="tx1"/>
                </a:solidFill>
              </a:rPr>
              <a:t>Chapter 3 relates to formal, long-form contracts:</a:t>
            </a:r>
          </a:p>
          <a:p>
            <a:pPr lvl="2"/>
            <a:r>
              <a:rPr lang="en-US" dirty="0">
                <a:solidFill>
                  <a:schemeClr val="tx1"/>
                </a:solidFill>
              </a:rPr>
              <a:t>When they are required</a:t>
            </a:r>
          </a:p>
          <a:p>
            <a:pPr lvl="2"/>
            <a:r>
              <a:rPr lang="en-US" dirty="0">
                <a:solidFill>
                  <a:schemeClr val="tx1"/>
                </a:solidFill>
              </a:rPr>
              <a:t>What terms they must contain and what is prohibited</a:t>
            </a:r>
          </a:p>
          <a:p>
            <a:pPr lvl="2"/>
            <a:r>
              <a:rPr lang="en-US" dirty="0">
                <a:solidFill>
                  <a:schemeClr val="tx1"/>
                </a:solidFill>
              </a:rPr>
              <a:t>What approvals are required</a:t>
            </a:r>
          </a:p>
          <a:p>
            <a:endParaRPr lang="en-US" dirty="0">
              <a:solidFill>
                <a:schemeClr val="tx1"/>
              </a:solidFill>
            </a:endParaRPr>
          </a:p>
        </p:txBody>
      </p:sp>
    </p:spTree>
    <p:extLst>
      <p:ext uri="{BB962C8B-B14F-4D97-AF65-F5344CB8AC3E}">
        <p14:creationId xmlns:p14="http://schemas.microsoft.com/office/powerpoint/2010/main" val="199433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9839-4863-44E7-A307-C55FA5E331D7}"/>
              </a:ext>
            </a:extLst>
          </p:cNvPr>
          <p:cNvSpPr>
            <a:spLocks noGrp="1"/>
          </p:cNvSpPr>
          <p:nvPr>
            <p:ph type="title"/>
          </p:nvPr>
        </p:nvSpPr>
        <p:spPr>
          <a:xfrm>
            <a:off x="684212" y="316549"/>
            <a:ext cx="8534400" cy="1507067"/>
          </a:xfrm>
        </p:spPr>
        <p:txBody>
          <a:bodyPr/>
          <a:lstStyle/>
          <a:p>
            <a:r>
              <a:rPr lang="en-US" dirty="0"/>
              <a:t>Procurement Rules</a:t>
            </a:r>
          </a:p>
        </p:txBody>
      </p:sp>
      <p:sp>
        <p:nvSpPr>
          <p:cNvPr id="3" name="Content Placeholder 2">
            <a:extLst>
              <a:ext uri="{FF2B5EF4-FFF2-40B4-BE49-F238E27FC236}">
                <a16:creationId xmlns:a16="http://schemas.microsoft.com/office/drawing/2014/main" id="{139701FB-A356-47E1-BE6C-95F69BCB2330}"/>
              </a:ext>
            </a:extLst>
          </p:cNvPr>
          <p:cNvSpPr>
            <a:spLocks noGrp="1"/>
          </p:cNvSpPr>
          <p:nvPr>
            <p:ph idx="1"/>
          </p:nvPr>
        </p:nvSpPr>
        <p:spPr>
          <a:xfrm>
            <a:off x="684212" y="1698172"/>
            <a:ext cx="9616785" cy="2556588"/>
          </a:xfrm>
        </p:spPr>
        <p:txBody>
          <a:bodyPr/>
          <a:lstStyle/>
          <a:p>
            <a:pPr lvl="0"/>
            <a:r>
              <a:rPr lang="en-US" dirty="0">
                <a:solidFill>
                  <a:schemeClr val="tx1"/>
                </a:solidFill>
              </a:rPr>
              <a:t>The main focus of the Procurement Rules is </a:t>
            </a:r>
            <a:r>
              <a:rPr lang="en-US" i="1" dirty="0">
                <a:solidFill>
                  <a:schemeClr val="tx1"/>
                </a:solidFill>
              </a:rPr>
              <a:t>how</a:t>
            </a:r>
            <a:r>
              <a:rPr lang="en-US" dirty="0">
                <a:solidFill>
                  <a:schemeClr val="tx1"/>
                </a:solidFill>
              </a:rPr>
              <a:t> we make a purchase.</a:t>
            </a:r>
          </a:p>
          <a:p>
            <a:pPr lvl="1"/>
            <a:r>
              <a:rPr lang="en-US" dirty="0">
                <a:solidFill>
                  <a:schemeClr val="tx1"/>
                </a:solidFill>
              </a:rPr>
              <a:t>Ensure fair competition for purchases</a:t>
            </a:r>
          </a:p>
          <a:p>
            <a:pPr lvl="1"/>
            <a:r>
              <a:rPr lang="en-US" dirty="0">
                <a:solidFill>
                  <a:schemeClr val="tx1"/>
                </a:solidFill>
              </a:rPr>
              <a:t>Code of Ethics</a:t>
            </a:r>
          </a:p>
          <a:p>
            <a:pPr lvl="1"/>
            <a:r>
              <a:rPr lang="en-US" dirty="0">
                <a:solidFill>
                  <a:schemeClr val="tx1"/>
                </a:solidFill>
              </a:rPr>
              <a:t>Solicitation methods – when required, what kind, what dollar limits</a:t>
            </a:r>
          </a:p>
          <a:p>
            <a:pPr lvl="1"/>
            <a:r>
              <a:rPr lang="en-US" dirty="0">
                <a:solidFill>
                  <a:schemeClr val="tx1"/>
                </a:solidFill>
              </a:rPr>
              <a:t>How to handle disputes related to a solicitation</a:t>
            </a:r>
          </a:p>
          <a:p>
            <a:endParaRPr lang="en-US" dirty="0"/>
          </a:p>
        </p:txBody>
      </p:sp>
      <p:sp>
        <p:nvSpPr>
          <p:cNvPr id="4" name="TextBox 3">
            <a:extLst>
              <a:ext uri="{FF2B5EF4-FFF2-40B4-BE49-F238E27FC236}">
                <a16:creationId xmlns:a16="http://schemas.microsoft.com/office/drawing/2014/main" id="{50274D8E-6826-49DB-A17A-934AA684477C}"/>
              </a:ext>
            </a:extLst>
          </p:cNvPr>
          <p:cNvSpPr txBox="1"/>
          <p:nvPr/>
        </p:nvSpPr>
        <p:spPr>
          <a:xfrm>
            <a:off x="684211" y="5439748"/>
            <a:ext cx="10400555" cy="461665"/>
          </a:xfrm>
          <a:custGeom>
            <a:avLst/>
            <a:gdLst>
              <a:gd name="connsiteX0" fmla="*/ 0 w 10400555"/>
              <a:gd name="connsiteY0" fmla="*/ 0 h 461665"/>
              <a:gd name="connsiteX1" fmla="*/ 265792 w 10400555"/>
              <a:gd name="connsiteY1" fmla="*/ 0 h 461665"/>
              <a:gd name="connsiteX2" fmla="*/ 1051612 w 10400555"/>
              <a:gd name="connsiteY2" fmla="*/ 0 h 461665"/>
              <a:gd name="connsiteX3" fmla="*/ 1317404 w 10400555"/>
              <a:gd name="connsiteY3" fmla="*/ 0 h 461665"/>
              <a:gd name="connsiteX4" fmla="*/ 1791207 w 10400555"/>
              <a:gd name="connsiteY4" fmla="*/ 0 h 461665"/>
              <a:gd name="connsiteX5" fmla="*/ 2473021 w 10400555"/>
              <a:gd name="connsiteY5" fmla="*/ 0 h 461665"/>
              <a:gd name="connsiteX6" fmla="*/ 3258841 w 10400555"/>
              <a:gd name="connsiteY6" fmla="*/ 0 h 461665"/>
              <a:gd name="connsiteX7" fmla="*/ 3836649 w 10400555"/>
              <a:gd name="connsiteY7" fmla="*/ 0 h 461665"/>
              <a:gd name="connsiteX8" fmla="*/ 4414458 w 10400555"/>
              <a:gd name="connsiteY8" fmla="*/ 0 h 461665"/>
              <a:gd name="connsiteX9" fmla="*/ 4992266 w 10400555"/>
              <a:gd name="connsiteY9" fmla="*/ 0 h 461665"/>
              <a:gd name="connsiteX10" fmla="*/ 5674081 w 10400555"/>
              <a:gd name="connsiteY10" fmla="*/ 0 h 461665"/>
              <a:gd name="connsiteX11" fmla="*/ 6147884 w 10400555"/>
              <a:gd name="connsiteY11" fmla="*/ 0 h 461665"/>
              <a:gd name="connsiteX12" fmla="*/ 6413676 w 10400555"/>
              <a:gd name="connsiteY12" fmla="*/ 0 h 461665"/>
              <a:gd name="connsiteX13" fmla="*/ 6783473 w 10400555"/>
              <a:gd name="connsiteY13" fmla="*/ 0 h 461665"/>
              <a:gd name="connsiteX14" fmla="*/ 7049265 w 10400555"/>
              <a:gd name="connsiteY14" fmla="*/ 0 h 461665"/>
              <a:gd name="connsiteX15" fmla="*/ 7523068 w 10400555"/>
              <a:gd name="connsiteY15" fmla="*/ 0 h 461665"/>
              <a:gd name="connsiteX16" fmla="*/ 8308888 w 10400555"/>
              <a:gd name="connsiteY16" fmla="*/ 0 h 461665"/>
              <a:gd name="connsiteX17" fmla="*/ 8990702 w 10400555"/>
              <a:gd name="connsiteY17" fmla="*/ 0 h 461665"/>
              <a:gd name="connsiteX18" fmla="*/ 9464505 w 10400555"/>
              <a:gd name="connsiteY18" fmla="*/ 0 h 461665"/>
              <a:gd name="connsiteX19" fmla="*/ 10400555 w 10400555"/>
              <a:gd name="connsiteY19" fmla="*/ 0 h 461665"/>
              <a:gd name="connsiteX20" fmla="*/ 10400555 w 10400555"/>
              <a:gd name="connsiteY20" fmla="*/ 461665 h 461665"/>
              <a:gd name="connsiteX21" fmla="*/ 9822746 w 10400555"/>
              <a:gd name="connsiteY21" fmla="*/ 461665 h 461665"/>
              <a:gd name="connsiteX22" fmla="*/ 9244938 w 10400555"/>
              <a:gd name="connsiteY22" fmla="*/ 461665 h 461665"/>
              <a:gd name="connsiteX23" fmla="*/ 8979146 w 10400555"/>
              <a:gd name="connsiteY23" fmla="*/ 461665 h 461665"/>
              <a:gd name="connsiteX24" fmla="*/ 8193326 w 10400555"/>
              <a:gd name="connsiteY24" fmla="*/ 461665 h 461665"/>
              <a:gd name="connsiteX25" fmla="*/ 7407506 w 10400555"/>
              <a:gd name="connsiteY25" fmla="*/ 461665 h 461665"/>
              <a:gd name="connsiteX26" fmla="*/ 6621687 w 10400555"/>
              <a:gd name="connsiteY26" fmla="*/ 461665 h 461665"/>
              <a:gd name="connsiteX27" fmla="*/ 6043878 w 10400555"/>
              <a:gd name="connsiteY27" fmla="*/ 461665 h 461665"/>
              <a:gd name="connsiteX28" fmla="*/ 5466069 w 10400555"/>
              <a:gd name="connsiteY28" fmla="*/ 461665 h 461665"/>
              <a:gd name="connsiteX29" fmla="*/ 4784255 w 10400555"/>
              <a:gd name="connsiteY29" fmla="*/ 461665 h 461665"/>
              <a:gd name="connsiteX30" fmla="*/ 4206447 w 10400555"/>
              <a:gd name="connsiteY30" fmla="*/ 461665 h 461665"/>
              <a:gd name="connsiteX31" fmla="*/ 3836649 w 10400555"/>
              <a:gd name="connsiteY31" fmla="*/ 461665 h 461665"/>
              <a:gd name="connsiteX32" fmla="*/ 3154835 w 10400555"/>
              <a:gd name="connsiteY32" fmla="*/ 461665 h 461665"/>
              <a:gd name="connsiteX33" fmla="*/ 2785038 w 10400555"/>
              <a:gd name="connsiteY33" fmla="*/ 461665 h 461665"/>
              <a:gd name="connsiteX34" fmla="*/ 2103223 w 10400555"/>
              <a:gd name="connsiteY34" fmla="*/ 461665 h 461665"/>
              <a:gd name="connsiteX35" fmla="*/ 1421409 w 10400555"/>
              <a:gd name="connsiteY35" fmla="*/ 461665 h 461665"/>
              <a:gd name="connsiteX36" fmla="*/ 843601 w 10400555"/>
              <a:gd name="connsiteY36" fmla="*/ 461665 h 461665"/>
              <a:gd name="connsiteX37" fmla="*/ 0 w 10400555"/>
              <a:gd name="connsiteY37" fmla="*/ 461665 h 461665"/>
              <a:gd name="connsiteX38" fmla="*/ 0 w 10400555"/>
              <a:gd name="connsiteY3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400555" h="461665" extrusionOk="0">
                <a:moveTo>
                  <a:pt x="0" y="0"/>
                </a:moveTo>
                <a:cubicBezTo>
                  <a:pt x="83897" y="-7319"/>
                  <a:pt x="199255" y="17096"/>
                  <a:pt x="265792" y="0"/>
                </a:cubicBezTo>
                <a:cubicBezTo>
                  <a:pt x="332329" y="-17096"/>
                  <a:pt x="769686" y="16410"/>
                  <a:pt x="1051612" y="0"/>
                </a:cubicBezTo>
                <a:cubicBezTo>
                  <a:pt x="1333538" y="-16410"/>
                  <a:pt x="1246236" y="22001"/>
                  <a:pt x="1317404" y="0"/>
                </a:cubicBezTo>
                <a:cubicBezTo>
                  <a:pt x="1388572" y="-22001"/>
                  <a:pt x="1652103" y="3616"/>
                  <a:pt x="1791207" y="0"/>
                </a:cubicBezTo>
                <a:cubicBezTo>
                  <a:pt x="1930311" y="-3616"/>
                  <a:pt x="2260067" y="72688"/>
                  <a:pt x="2473021" y="0"/>
                </a:cubicBezTo>
                <a:cubicBezTo>
                  <a:pt x="2685975" y="-72688"/>
                  <a:pt x="3017537" y="78360"/>
                  <a:pt x="3258841" y="0"/>
                </a:cubicBezTo>
                <a:cubicBezTo>
                  <a:pt x="3500145" y="-78360"/>
                  <a:pt x="3687307" y="13836"/>
                  <a:pt x="3836649" y="0"/>
                </a:cubicBezTo>
                <a:cubicBezTo>
                  <a:pt x="3985991" y="-13836"/>
                  <a:pt x="4136300" y="64190"/>
                  <a:pt x="4414458" y="0"/>
                </a:cubicBezTo>
                <a:cubicBezTo>
                  <a:pt x="4692616" y="-64190"/>
                  <a:pt x="4740043" y="16038"/>
                  <a:pt x="4992266" y="0"/>
                </a:cubicBezTo>
                <a:cubicBezTo>
                  <a:pt x="5244489" y="-16038"/>
                  <a:pt x="5534711" y="16668"/>
                  <a:pt x="5674081" y="0"/>
                </a:cubicBezTo>
                <a:cubicBezTo>
                  <a:pt x="5813452" y="-16668"/>
                  <a:pt x="6033733" y="33431"/>
                  <a:pt x="6147884" y="0"/>
                </a:cubicBezTo>
                <a:cubicBezTo>
                  <a:pt x="6262035" y="-33431"/>
                  <a:pt x="6332190" y="17735"/>
                  <a:pt x="6413676" y="0"/>
                </a:cubicBezTo>
                <a:cubicBezTo>
                  <a:pt x="6495162" y="-17735"/>
                  <a:pt x="6699257" y="32642"/>
                  <a:pt x="6783473" y="0"/>
                </a:cubicBezTo>
                <a:cubicBezTo>
                  <a:pt x="6867689" y="-32642"/>
                  <a:pt x="6980268" y="865"/>
                  <a:pt x="7049265" y="0"/>
                </a:cubicBezTo>
                <a:cubicBezTo>
                  <a:pt x="7118262" y="-865"/>
                  <a:pt x="7301242" y="41641"/>
                  <a:pt x="7523068" y="0"/>
                </a:cubicBezTo>
                <a:cubicBezTo>
                  <a:pt x="7744894" y="-41641"/>
                  <a:pt x="7943499" y="91753"/>
                  <a:pt x="8308888" y="0"/>
                </a:cubicBezTo>
                <a:cubicBezTo>
                  <a:pt x="8674277" y="-91753"/>
                  <a:pt x="8725269" y="75876"/>
                  <a:pt x="8990702" y="0"/>
                </a:cubicBezTo>
                <a:cubicBezTo>
                  <a:pt x="9256135" y="-75876"/>
                  <a:pt x="9310028" y="6731"/>
                  <a:pt x="9464505" y="0"/>
                </a:cubicBezTo>
                <a:cubicBezTo>
                  <a:pt x="9618982" y="-6731"/>
                  <a:pt x="10169937" y="33023"/>
                  <a:pt x="10400555" y="0"/>
                </a:cubicBezTo>
                <a:cubicBezTo>
                  <a:pt x="10451505" y="142956"/>
                  <a:pt x="10394198" y="291787"/>
                  <a:pt x="10400555" y="461665"/>
                </a:cubicBezTo>
                <a:cubicBezTo>
                  <a:pt x="10122075" y="495921"/>
                  <a:pt x="10083595" y="412427"/>
                  <a:pt x="9822746" y="461665"/>
                </a:cubicBezTo>
                <a:cubicBezTo>
                  <a:pt x="9561897" y="510903"/>
                  <a:pt x="9371008" y="394202"/>
                  <a:pt x="9244938" y="461665"/>
                </a:cubicBezTo>
                <a:cubicBezTo>
                  <a:pt x="9118868" y="529128"/>
                  <a:pt x="9054148" y="437416"/>
                  <a:pt x="8979146" y="461665"/>
                </a:cubicBezTo>
                <a:cubicBezTo>
                  <a:pt x="8904144" y="485914"/>
                  <a:pt x="8383764" y="427749"/>
                  <a:pt x="8193326" y="461665"/>
                </a:cubicBezTo>
                <a:cubicBezTo>
                  <a:pt x="8002888" y="495581"/>
                  <a:pt x="7763948" y="381669"/>
                  <a:pt x="7407506" y="461665"/>
                </a:cubicBezTo>
                <a:cubicBezTo>
                  <a:pt x="7051064" y="541661"/>
                  <a:pt x="6885830" y="424311"/>
                  <a:pt x="6621687" y="461665"/>
                </a:cubicBezTo>
                <a:cubicBezTo>
                  <a:pt x="6357544" y="499019"/>
                  <a:pt x="6226799" y="436740"/>
                  <a:pt x="6043878" y="461665"/>
                </a:cubicBezTo>
                <a:cubicBezTo>
                  <a:pt x="5860957" y="486590"/>
                  <a:pt x="5622666" y="417820"/>
                  <a:pt x="5466069" y="461665"/>
                </a:cubicBezTo>
                <a:cubicBezTo>
                  <a:pt x="5309472" y="505510"/>
                  <a:pt x="5093897" y="424597"/>
                  <a:pt x="4784255" y="461665"/>
                </a:cubicBezTo>
                <a:cubicBezTo>
                  <a:pt x="4474613" y="498733"/>
                  <a:pt x="4355688" y="433137"/>
                  <a:pt x="4206447" y="461665"/>
                </a:cubicBezTo>
                <a:cubicBezTo>
                  <a:pt x="4057206" y="490193"/>
                  <a:pt x="3971233" y="446070"/>
                  <a:pt x="3836649" y="461665"/>
                </a:cubicBezTo>
                <a:cubicBezTo>
                  <a:pt x="3702065" y="477260"/>
                  <a:pt x="3489805" y="392009"/>
                  <a:pt x="3154835" y="461665"/>
                </a:cubicBezTo>
                <a:cubicBezTo>
                  <a:pt x="2819865" y="531321"/>
                  <a:pt x="2870996" y="441088"/>
                  <a:pt x="2785038" y="461665"/>
                </a:cubicBezTo>
                <a:cubicBezTo>
                  <a:pt x="2699080" y="482242"/>
                  <a:pt x="2243223" y="425747"/>
                  <a:pt x="2103223" y="461665"/>
                </a:cubicBezTo>
                <a:cubicBezTo>
                  <a:pt x="1963223" y="497583"/>
                  <a:pt x="1633874" y="452902"/>
                  <a:pt x="1421409" y="461665"/>
                </a:cubicBezTo>
                <a:cubicBezTo>
                  <a:pt x="1208944" y="470428"/>
                  <a:pt x="1056821" y="408354"/>
                  <a:pt x="843601" y="461665"/>
                </a:cubicBezTo>
                <a:cubicBezTo>
                  <a:pt x="630381" y="514976"/>
                  <a:pt x="273254" y="403110"/>
                  <a:pt x="0" y="461665"/>
                </a:cubicBezTo>
                <a:cubicBezTo>
                  <a:pt x="-35324" y="295037"/>
                  <a:pt x="30351" y="128160"/>
                  <a:pt x="0" y="0"/>
                </a:cubicBezTo>
                <a:close/>
              </a:path>
            </a:pathLst>
          </a:custGeom>
          <a:noFill/>
          <a:ln w="28575">
            <a:solidFill>
              <a:schemeClr val="tx1"/>
            </a:solidFill>
            <a:extLst>
              <a:ext uri="{C807C97D-BFC1-408E-A445-0C87EB9F89A2}">
                <ask:lineSketchStyleProps xmlns:ask="http://schemas.microsoft.com/office/drawing/2018/sketchyshapes" sd="3202966789">
                  <a:prstGeom prst="rect">
                    <a:avLst/>
                  </a:prstGeom>
                  <ask:type>
                    <ask:lineSketchScribble/>
                  </ask:type>
                </ask:lineSketchStyleProps>
              </a:ext>
            </a:extLst>
          </a:ln>
        </p:spPr>
        <p:txBody>
          <a:bodyPr wrap="square" rtlCol="0">
            <a:spAutoFit/>
          </a:bodyPr>
          <a:lstStyle/>
          <a:p>
            <a:r>
              <a:rPr lang="en-US" sz="2400" b="1" dirty="0">
                <a:solidFill>
                  <a:srgbClr val="FFC000"/>
                </a:solidFill>
                <a:latin typeface="Comic Sans MS" panose="030F0702030302020204" pitchFamily="66" charset="0"/>
                <a:cs typeface="Arial" panose="020B0604020202020204" pitchFamily="34" charset="0"/>
              </a:rPr>
              <a:t>But who has time to read through and memorize all of these rules?  </a:t>
            </a:r>
          </a:p>
        </p:txBody>
      </p:sp>
    </p:spTree>
    <p:extLst>
      <p:ext uri="{BB962C8B-B14F-4D97-AF65-F5344CB8AC3E}">
        <p14:creationId xmlns:p14="http://schemas.microsoft.com/office/powerpoint/2010/main" val="60252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9839-4863-44E7-A307-C55FA5E331D7}"/>
              </a:ext>
            </a:extLst>
          </p:cNvPr>
          <p:cNvSpPr>
            <a:spLocks noGrp="1"/>
          </p:cNvSpPr>
          <p:nvPr>
            <p:ph type="title"/>
          </p:nvPr>
        </p:nvSpPr>
        <p:spPr>
          <a:xfrm>
            <a:off x="684212" y="316549"/>
            <a:ext cx="8534400" cy="1507067"/>
          </a:xfrm>
        </p:spPr>
        <p:txBody>
          <a:bodyPr>
            <a:normAutofit/>
          </a:bodyPr>
          <a:lstStyle/>
          <a:p>
            <a:r>
              <a:rPr lang="en-US" dirty="0">
                <a:latin typeface="Arial" panose="020B0604020202020204" pitchFamily="34" charset="0"/>
                <a:cs typeface="Arial" panose="020B0604020202020204" pitchFamily="34" charset="0"/>
              </a:rPr>
              <a:t>What do you really need to know about purchasing?</a:t>
            </a:r>
            <a:endParaRPr lang="en-US" dirty="0"/>
          </a:p>
        </p:txBody>
      </p:sp>
      <p:sp>
        <p:nvSpPr>
          <p:cNvPr id="3" name="Content Placeholder 2">
            <a:extLst>
              <a:ext uri="{FF2B5EF4-FFF2-40B4-BE49-F238E27FC236}">
                <a16:creationId xmlns:a16="http://schemas.microsoft.com/office/drawing/2014/main" id="{139701FB-A356-47E1-BE6C-95F69BCB2330}"/>
              </a:ext>
            </a:extLst>
          </p:cNvPr>
          <p:cNvSpPr>
            <a:spLocks noGrp="1"/>
          </p:cNvSpPr>
          <p:nvPr>
            <p:ph idx="1"/>
          </p:nvPr>
        </p:nvSpPr>
        <p:spPr>
          <a:xfrm>
            <a:off x="684212" y="1903445"/>
            <a:ext cx="8534400" cy="4049140"/>
          </a:xfrm>
        </p:spPr>
        <p:txBody>
          <a:bodyPr/>
          <a:lstStyle/>
          <a:p>
            <a:pPr lvl="0"/>
            <a:r>
              <a:rPr lang="en-US" sz="2400" dirty="0">
                <a:solidFill>
                  <a:schemeClr val="tx1"/>
                </a:solidFill>
              </a:rPr>
              <a:t>Stars to Steer By</a:t>
            </a:r>
            <a:r>
              <a:rPr lang="en-US" dirty="0">
                <a:solidFill>
                  <a:schemeClr val="tx1"/>
                </a:solidFill>
              </a:rPr>
              <a:t>:</a:t>
            </a:r>
          </a:p>
          <a:p>
            <a:pPr lvl="1"/>
            <a:r>
              <a:rPr lang="en-US" dirty="0">
                <a:solidFill>
                  <a:schemeClr val="tx1"/>
                </a:solidFill>
              </a:rPr>
              <a:t>It needs to be for the benefit of the University.</a:t>
            </a:r>
          </a:p>
          <a:p>
            <a:pPr lvl="1"/>
            <a:r>
              <a:rPr lang="en-US" dirty="0">
                <a:solidFill>
                  <a:schemeClr val="tx1"/>
                </a:solidFill>
              </a:rPr>
              <a:t>It should not be for personal gain, </a:t>
            </a:r>
            <a:r>
              <a:rPr lang="en-US" dirty="0" err="1">
                <a:solidFill>
                  <a:schemeClr val="tx1"/>
                </a:solidFill>
              </a:rPr>
              <a:t>ie</a:t>
            </a:r>
            <a:r>
              <a:rPr lang="en-US" dirty="0">
                <a:solidFill>
                  <a:schemeClr val="tx1"/>
                </a:solidFill>
              </a:rPr>
              <a:t> no conflict of interest.</a:t>
            </a:r>
          </a:p>
          <a:p>
            <a:pPr lvl="1"/>
            <a:r>
              <a:rPr lang="en-US" dirty="0">
                <a:solidFill>
                  <a:schemeClr val="tx1"/>
                </a:solidFill>
              </a:rPr>
              <a:t>Vendors and contractors should be given a fair opportunity to compete for the purchase.</a:t>
            </a:r>
          </a:p>
          <a:p>
            <a:pPr lvl="1"/>
            <a:r>
              <a:rPr lang="en-US" dirty="0">
                <a:solidFill>
                  <a:schemeClr val="tx1"/>
                </a:solidFill>
              </a:rPr>
              <a:t>Prices should be fair and reasonable.</a:t>
            </a:r>
          </a:p>
          <a:p>
            <a:pPr lvl="1"/>
            <a:r>
              <a:rPr lang="en-US" dirty="0">
                <a:solidFill>
                  <a:schemeClr val="tx1"/>
                </a:solidFill>
              </a:rPr>
              <a:t>Don’t sign any vendor agreements</a:t>
            </a:r>
          </a:p>
          <a:p>
            <a:endParaRPr lang="en-US" dirty="0"/>
          </a:p>
        </p:txBody>
      </p:sp>
      <p:pic>
        <p:nvPicPr>
          <p:cNvPr id="4" name="Picture 3" descr="Meme Creator - Funny WHY ON EARTH DO WE EVEN HAVE A PURCHASING DEPARTMENT!?  Meme Generator at MemeCreator.org!">
            <a:extLst>
              <a:ext uri="{FF2B5EF4-FFF2-40B4-BE49-F238E27FC236}">
                <a16:creationId xmlns:a16="http://schemas.microsoft.com/office/drawing/2014/main" id="{A2E1DC84-8665-44A4-BB83-3584C513F5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24935" y="392040"/>
            <a:ext cx="3505200" cy="2509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3889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9839-4863-44E7-A307-C55FA5E331D7}"/>
              </a:ext>
            </a:extLst>
          </p:cNvPr>
          <p:cNvSpPr>
            <a:spLocks noGrp="1"/>
          </p:cNvSpPr>
          <p:nvPr>
            <p:ph type="title"/>
          </p:nvPr>
        </p:nvSpPr>
        <p:spPr>
          <a:xfrm>
            <a:off x="684212" y="251926"/>
            <a:ext cx="8534400" cy="1086498"/>
          </a:xfrm>
        </p:spPr>
        <p:txBody>
          <a:bodyPr/>
          <a:lstStyle/>
          <a:p>
            <a:r>
              <a:rPr lang="en-US" dirty="0"/>
              <a:t>What are you buying?</a:t>
            </a:r>
          </a:p>
        </p:txBody>
      </p:sp>
      <p:sp>
        <p:nvSpPr>
          <p:cNvPr id="3" name="Content Placeholder 2">
            <a:extLst>
              <a:ext uri="{FF2B5EF4-FFF2-40B4-BE49-F238E27FC236}">
                <a16:creationId xmlns:a16="http://schemas.microsoft.com/office/drawing/2014/main" id="{139701FB-A356-47E1-BE6C-95F69BCB2330}"/>
              </a:ext>
            </a:extLst>
          </p:cNvPr>
          <p:cNvSpPr>
            <a:spLocks noGrp="1"/>
          </p:cNvSpPr>
          <p:nvPr>
            <p:ph idx="1"/>
          </p:nvPr>
        </p:nvSpPr>
        <p:spPr>
          <a:xfrm>
            <a:off x="684212" y="1492898"/>
            <a:ext cx="10251266" cy="5430416"/>
          </a:xfrm>
        </p:spPr>
        <p:txBody>
          <a:bodyPr>
            <a:normAutofit lnSpcReduction="10000"/>
          </a:bodyPr>
          <a:lstStyle/>
          <a:p>
            <a:pPr lvl="1"/>
            <a:r>
              <a:rPr lang="en-US" dirty="0">
                <a:solidFill>
                  <a:schemeClr val="tx1"/>
                </a:solidFill>
              </a:rPr>
              <a:t>Goods and services have different bid limits</a:t>
            </a:r>
          </a:p>
          <a:p>
            <a:pPr lvl="2"/>
            <a:r>
              <a:rPr lang="en-US" dirty="0">
                <a:solidFill>
                  <a:schemeClr val="tx1"/>
                </a:solidFill>
              </a:rPr>
              <a:t>Goods are discretionary up to $25,000</a:t>
            </a:r>
          </a:p>
          <a:p>
            <a:pPr lvl="2"/>
            <a:r>
              <a:rPr lang="en-US" dirty="0">
                <a:solidFill>
                  <a:schemeClr val="tx1"/>
                </a:solidFill>
              </a:rPr>
              <a:t>Services are discretionary up to $50,000</a:t>
            </a:r>
          </a:p>
          <a:p>
            <a:pPr lvl="1"/>
            <a:r>
              <a:rPr lang="en-US" dirty="0">
                <a:solidFill>
                  <a:schemeClr val="tx1"/>
                </a:solidFill>
              </a:rPr>
              <a:t>Awarded vendors</a:t>
            </a:r>
          </a:p>
          <a:p>
            <a:pPr lvl="2"/>
            <a:r>
              <a:rPr lang="en-US" dirty="0">
                <a:solidFill>
                  <a:schemeClr val="tx1"/>
                </a:solidFill>
              </a:rPr>
              <a:t>Can be awarded by the State or by the University</a:t>
            </a:r>
          </a:p>
          <a:p>
            <a:pPr lvl="2"/>
            <a:r>
              <a:rPr lang="en-US" dirty="0">
                <a:solidFill>
                  <a:schemeClr val="tx1"/>
                </a:solidFill>
              </a:rPr>
              <a:t>A solicitation has already been done, and these vendors/contractors were awarded.</a:t>
            </a:r>
          </a:p>
          <a:p>
            <a:pPr lvl="2"/>
            <a:r>
              <a:rPr lang="en-US" dirty="0">
                <a:solidFill>
                  <a:schemeClr val="tx1"/>
                </a:solidFill>
              </a:rPr>
              <a:t>Some are mandatory (office supplies, copiers, furniture, etc.) and some are permissive.</a:t>
            </a:r>
          </a:p>
          <a:p>
            <a:pPr lvl="1"/>
            <a:r>
              <a:rPr lang="en-US" dirty="0">
                <a:solidFill>
                  <a:schemeClr val="tx1"/>
                </a:solidFill>
              </a:rPr>
              <a:t>Don’t sign anything! (Unless the Contracts office says it’s ok.)</a:t>
            </a:r>
          </a:p>
          <a:p>
            <a:pPr lvl="2"/>
            <a:r>
              <a:rPr lang="en-US" dirty="0">
                <a:solidFill>
                  <a:schemeClr val="tx1"/>
                </a:solidFill>
              </a:rPr>
              <a:t>Only a few people have authority to bind the University to a legal contract.</a:t>
            </a:r>
          </a:p>
          <a:p>
            <a:pPr lvl="2"/>
            <a:r>
              <a:rPr lang="en-US" dirty="0">
                <a:solidFill>
                  <a:schemeClr val="tx1"/>
                </a:solidFill>
              </a:rPr>
              <a:t>There are many terms and conditions that are required or prohibited.  Prohibited ones can place a significant liability risk on the University that might not be covered by our insurance.</a:t>
            </a:r>
          </a:p>
          <a:p>
            <a:pPr lvl="2"/>
            <a:r>
              <a:rPr lang="en-US" dirty="0">
                <a:solidFill>
                  <a:schemeClr val="tx1"/>
                </a:solidFill>
              </a:rPr>
              <a:t>One of the Fiscal Rules says that if you sign something you shouldn’t, it can become your </a:t>
            </a:r>
            <a:r>
              <a:rPr lang="en-US" i="1" u="sng" dirty="0">
                <a:solidFill>
                  <a:schemeClr val="tx1"/>
                </a:solidFill>
              </a:rPr>
              <a:t>personal</a:t>
            </a:r>
            <a:r>
              <a:rPr lang="en-US" dirty="0">
                <a:solidFill>
                  <a:schemeClr val="tx1"/>
                </a:solidFill>
              </a:rPr>
              <a:t> liability.</a:t>
            </a:r>
          </a:p>
          <a:p>
            <a:pPr lvl="2"/>
            <a:r>
              <a:rPr lang="en-US" dirty="0">
                <a:solidFill>
                  <a:schemeClr val="tx1"/>
                </a:solidFill>
              </a:rPr>
              <a:t>Always attach any contract or agreement you get from a vendor/contractor to your SPO or Purchase Requisition or send it directly to the Contracts office for review.  Do not sign it unless the Contracts office says you can.</a:t>
            </a:r>
          </a:p>
          <a:p>
            <a:pPr lvl="2"/>
            <a:endParaRPr lang="en-US" dirty="0">
              <a:solidFill>
                <a:schemeClr val="tx1"/>
              </a:solidFill>
            </a:endParaRPr>
          </a:p>
          <a:p>
            <a:endParaRPr lang="en-US" dirty="0"/>
          </a:p>
        </p:txBody>
      </p:sp>
      <p:pic>
        <p:nvPicPr>
          <p:cNvPr id="4" name="Picture 3" descr="Online Shopping Free Download PNG ">
            <a:extLst>
              <a:ext uri="{FF2B5EF4-FFF2-40B4-BE49-F238E27FC236}">
                <a16:creationId xmlns:a16="http://schemas.microsoft.com/office/drawing/2014/main" id="{E1181582-6823-4156-8F55-36E5307255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20269" y="74126"/>
            <a:ext cx="3407876" cy="2528596"/>
          </a:xfrm>
          <a:prstGeom prst="rect">
            <a:avLst/>
          </a:prstGeom>
          <a:noFill/>
          <a:ln>
            <a:noFill/>
          </a:ln>
        </p:spPr>
      </p:pic>
    </p:spTree>
    <p:extLst>
      <p:ext uri="{BB962C8B-B14F-4D97-AF65-F5344CB8AC3E}">
        <p14:creationId xmlns:p14="http://schemas.microsoft.com/office/powerpoint/2010/main" val="299624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9839-4863-44E7-A307-C55FA5E331D7}"/>
              </a:ext>
            </a:extLst>
          </p:cNvPr>
          <p:cNvSpPr>
            <a:spLocks noGrp="1"/>
          </p:cNvSpPr>
          <p:nvPr>
            <p:ph type="title"/>
          </p:nvPr>
        </p:nvSpPr>
        <p:spPr>
          <a:xfrm>
            <a:off x="684212" y="316550"/>
            <a:ext cx="8534400" cy="915092"/>
          </a:xfrm>
        </p:spPr>
        <p:txBody>
          <a:bodyPr/>
          <a:lstStyle/>
          <a:p>
            <a:r>
              <a:rPr lang="en-US" dirty="0"/>
              <a:t>How much does it cost?</a:t>
            </a:r>
          </a:p>
        </p:txBody>
      </p:sp>
      <p:sp>
        <p:nvSpPr>
          <p:cNvPr id="3" name="Content Placeholder 2">
            <a:extLst>
              <a:ext uri="{FF2B5EF4-FFF2-40B4-BE49-F238E27FC236}">
                <a16:creationId xmlns:a16="http://schemas.microsoft.com/office/drawing/2014/main" id="{139701FB-A356-47E1-BE6C-95F69BCB2330}"/>
              </a:ext>
            </a:extLst>
          </p:cNvPr>
          <p:cNvSpPr>
            <a:spLocks noGrp="1"/>
          </p:cNvSpPr>
          <p:nvPr>
            <p:ph idx="1"/>
          </p:nvPr>
        </p:nvSpPr>
        <p:spPr>
          <a:xfrm>
            <a:off x="544252" y="1492899"/>
            <a:ext cx="9878041" cy="4982202"/>
          </a:xfrm>
        </p:spPr>
        <p:txBody>
          <a:bodyPr>
            <a:normAutofit fontScale="85000" lnSpcReduction="20000"/>
          </a:bodyPr>
          <a:lstStyle/>
          <a:p>
            <a:pPr marL="457200" lvl="1" indent="0">
              <a:buNone/>
            </a:pPr>
            <a:r>
              <a:rPr lang="en-US" dirty="0">
                <a:solidFill>
                  <a:schemeClr val="tx1"/>
                </a:solidFill>
              </a:rPr>
              <a:t>The cost of the purchase will generally determine the type of documentation required and whether a solicitation is necessary.</a:t>
            </a:r>
          </a:p>
          <a:p>
            <a:pPr marL="457200" lvl="1" indent="0">
              <a:buNone/>
            </a:pPr>
            <a:endParaRPr lang="en-US" dirty="0">
              <a:solidFill>
                <a:schemeClr val="tx1"/>
              </a:solidFill>
            </a:endParaRPr>
          </a:p>
          <a:p>
            <a:pPr lvl="1"/>
            <a:r>
              <a:rPr lang="en-US" dirty="0">
                <a:solidFill>
                  <a:schemeClr val="tx1"/>
                </a:solidFill>
              </a:rPr>
              <a:t>Under $10K </a:t>
            </a:r>
          </a:p>
          <a:p>
            <a:pPr lvl="2"/>
            <a:r>
              <a:rPr lang="en-US" u="sng" dirty="0">
                <a:solidFill>
                  <a:schemeClr val="tx1"/>
                </a:solidFill>
              </a:rPr>
              <a:t>Corporate card</a:t>
            </a:r>
            <a:r>
              <a:rPr lang="en-US" dirty="0">
                <a:solidFill>
                  <a:schemeClr val="tx1"/>
                </a:solidFill>
              </a:rPr>
              <a:t> - if the vendor accepts it and there is no additional fee for using it and no additional reason for using an SPO, </a:t>
            </a:r>
          </a:p>
          <a:p>
            <a:pPr lvl="2"/>
            <a:r>
              <a:rPr lang="en-US" u="sng" dirty="0">
                <a:solidFill>
                  <a:schemeClr val="tx1"/>
                </a:solidFill>
              </a:rPr>
              <a:t>Non-employee Personal Services (NPS) form</a:t>
            </a:r>
            <a:r>
              <a:rPr lang="en-US" dirty="0">
                <a:solidFill>
                  <a:schemeClr val="tx1"/>
                </a:solidFill>
              </a:rPr>
              <a:t> - generally for one-time services performed by an individual, such as models or speakers, </a:t>
            </a:r>
          </a:p>
          <a:p>
            <a:pPr lvl="2"/>
            <a:r>
              <a:rPr lang="en-US" u="sng" dirty="0">
                <a:solidFill>
                  <a:schemeClr val="tx1"/>
                </a:solidFill>
              </a:rPr>
              <a:t>Special Purchase Order (SPO)</a:t>
            </a:r>
            <a:r>
              <a:rPr lang="en-US" dirty="0">
                <a:solidFill>
                  <a:schemeClr val="tx1"/>
                </a:solidFill>
              </a:rPr>
              <a:t> - just like a PO but for small dollars and handled internally, rather than through AHEC, </a:t>
            </a:r>
          </a:p>
          <a:p>
            <a:pPr lvl="2"/>
            <a:r>
              <a:rPr lang="en-US" u="sng" dirty="0">
                <a:solidFill>
                  <a:schemeClr val="tx1"/>
                </a:solidFill>
              </a:rPr>
              <a:t>Payment Request</a:t>
            </a:r>
            <a:r>
              <a:rPr lang="en-US" dirty="0">
                <a:solidFill>
                  <a:schemeClr val="tx1"/>
                </a:solidFill>
              </a:rPr>
              <a:t> – formerly known as a check request, used to have AP issue a check for payment when not paying by corporate card and an SPO or NPS is not required.</a:t>
            </a:r>
          </a:p>
          <a:p>
            <a:pPr lvl="1"/>
            <a:r>
              <a:rPr lang="en-US" dirty="0">
                <a:solidFill>
                  <a:schemeClr val="tx1"/>
                </a:solidFill>
              </a:rPr>
              <a:t>Over $10K – Requires a Purchase Order (PO) or formal contract</a:t>
            </a:r>
          </a:p>
          <a:p>
            <a:pPr lvl="1"/>
            <a:r>
              <a:rPr lang="en-US" dirty="0">
                <a:solidFill>
                  <a:schemeClr val="tx1"/>
                </a:solidFill>
              </a:rPr>
              <a:t>Bid limits - $25K goods; $50K services</a:t>
            </a:r>
          </a:p>
          <a:p>
            <a:pPr lvl="1"/>
            <a:r>
              <a:rPr lang="en-US" dirty="0">
                <a:solidFill>
                  <a:schemeClr val="tx1"/>
                </a:solidFill>
              </a:rPr>
              <a:t>Grant-funded purchases – Must follow the Uniform Guidance</a:t>
            </a:r>
          </a:p>
          <a:p>
            <a:pPr lvl="2"/>
            <a:r>
              <a:rPr lang="en-US" dirty="0">
                <a:solidFill>
                  <a:schemeClr val="tx1"/>
                </a:solidFill>
              </a:rPr>
              <a:t>Quotes for services between $25K-$50K, all other rules apply</a:t>
            </a:r>
          </a:p>
          <a:p>
            <a:pPr lvl="2"/>
            <a:r>
              <a:rPr lang="en-US" dirty="0">
                <a:solidFill>
                  <a:schemeClr val="tx1"/>
                </a:solidFill>
              </a:rPr>
              <a:t>If something is specifically detailed in the grant, it does not need to be bid</a:t>
            </a:r>
          </a:p>
          <a:p>
            <a:pPr lvl="1"/>
            <a:r>
              <a:rPr lang="en-US" dirty="0">
                <a:solidFill>
                  <a:schemeClr val="tx1"/>
                </a:solidFill>
              </a:rPr>
              <a:t>Sole Sources – It’s probably not.</a:t>
            </a:r>
          </a:p>
          <a:p>
            <a:endParaRPr lang="en-US" dirty="0"/>
          </a:p>
        </p:txBody>
      </p:sp>
      <p:pic>
        <p:nvPicPr>
          <p:cNvPr id="4" name="Picture 3" descr="Cost Clip Art - ClipArt Best - ClipArt Best - ClipArt Best">
            <a:extLst>
              <a:ext uri="{FF2B5EF4-FFF2-40B4-BE49-F238E27FC236}">
                <a16:creationId xmlns:a16="http://schemas.microsoft.com/office/drawing/2014/main" id="{36B85E15-4D0D-47FE-B5E6-6AAB16B1C3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011747" y="4193526"/>
            <a:ext cx="1751329" cy="22072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8095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 Up &amp;amp;amp; Take My Money Credit Card Skin – WrapCart Skins">
            <a:extLst>
              <a:ext uri="{FF2B5EF4-FFF2-40B4-BE49-F238E27FC236}">
                <a16:creationId xmlns:a16="http://schemas.microsoft.com/office/drawing/2014/main" id="{DAD99B07-A84D-4517-BB1A-63210C21734E}"/>
              </a:ext>
            </a:extLst>
          </p:cNvPr>
          <p:cNvPicPr/>
          <p:nvPr/>
        </p:nvPicPr>
        <p:blipFill rotWithShape="1">
          <a:blip r:embed="rId2" cstate="print">
            <a:extLst>
              <a:ext uri="{28A0092B-C50C-407E-A947-70E740481C1C}">
                <a14:useLocalDpi xmlns:a14="http://schemas.microsoft.com/office/drawing/2010/main" val="0"/>
              </a:ext>
            </a:extLst>
          </a:blip>
          <a:srcRect l="6089" t="22276" r="6251" b="21795"/>
          <a:stretch/>
        </p:blipFill>
        <p:spPr bwMode="auto">
          <a:xfrm>
            <a:off x="180358" y="316550"/>
            <a:ext cx="3009608" cy="1904136"/>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1B189839-4863-44E7-A307-C55FA5E331D7}"/>
              </a:ext>
            </a:extLst>
          </p:cNvPr>
          <p:cNvSpPr>
            <a:spLocks noGrp="1"/>
          </p:cNvSpPr>
          <p:nvPr>
            <p:ph type="title"/>
          </p:nvPr>
        </p:nvSpPr>
        <p:spPr>
          <a:xfrm>
            <a:off x="3349690" y="316550"/>
            <a:ext cx="5868922" cy="980406"/>
          </a:xfrm>
        </p:spPr>
        <p:txBody>
          <a:bodyPr/>
          <a:lstStyle/>
          <a:p>
            <a:r>
              <a:rPr lang="en-US" dirty="0"/>
              <a:t>Payment Methods</a:t>
            </a:r>
          </a:p>
        </p:txBody>
      </p:sp>
      <p:sp>
        <p:nvSpPr>
          <p:cNvPr id="3" name="Content Placeholder 2">
            <a:extLst>
              <a:ext uri="{FF2B5EF4-FFF2-40B4-BE49-F238E27FC236}">
                <a16:creationId xmlns:a16="http://schemas.microsoft.com/office/drawing/2014/main" id="{139701FB-A356-47E1-BE6C-95F69BCB2330}"/>
              </a:ext>
            </a:extLst>
          </p:cNvPr>
          <p:cNvSpPr>
            <a:spLocks noGrp="1"/>
          </p:cNvSpPr>
          <p:nvPr>
            <p:ph idx="1"/>
          </p:nvPr>
        </p:nvSpPr>
        <p:spPr>
          <a:xfrm>
            <a:off x="180358" y="1418253"/>
            <a:ext cx="11114833" cy="5449079"/>
          </a:xfrm>
        </p:spPr>
        <p:txBody>
          <a:bodyPr>
            <a:normAutofit lnSpcReduction="10000"/>
          </a:bodyPr>
          <a:lstStyle/>
          <a:p>
            <a:pPr marL="457200" lvl="1" indent="0">
              <a:buNone/>
            </a:pPr>
            <a:r>
              <a:rPr lang="en-US" dirty="0">
                <a:solidFill>
                  <a:schemeClr val="tx1"/>
                </a:solidFill>
              </a:rPr>
              <a:t>						Payment methods are separate from procurement methods.  </a:t>
            </a:r>
          </a:p>
          <a:p>
            <a:pPr marL="457200" lvl="1" indent="0">
              <a:buNone/>
            </a:pPr>
            <a:r>
              <a:rPr lang="en-US" dirty="0">
                <a:solidFill>
                  <a:schemeClr val="tx1"/>
                </a:solidFill>
              </a:rPr>
              <a:t>						For instance, you may be required to have a PO and still pay invoices 						with a corporate card.</a:t>
            </a:r>
          </a:p>
          <a:p>
            <a:pPr lvl="1"/>
            <a:r>
              <a:rPr lang="en-US" u="sng" dirty="0">
                <a:solidFill>
                  <a:schemeClr val="tx1"/>
                </a:solidFill>
              </a:rPr>
              <a:t>Corporate card</a:t>
            </a:r>
            <a:r>
              <a:rPr lang="en-US" dirty="0">
                <a:solidFill>
                  <a:schemeClr val="tx1"/>
                </a:solidFill>
              </a:rPr>
              <a:t> – Departments and individuals may have a corporate card and may pay invoices directly.</a:t>
            </a:r>
          </a:p>
          <a:p>
            <a:pPr lvl="2"/>
            <a:r>
              <a:rPr lang="en-US" dirty="0">
                <a:solidFill>
                  <a:schemeClr val="tx1"/>
                </a:solidFill>
              </a:rPr>
              <a:t>Note that vendors frequently charge a fee for using a credit card.  In that case, you should send the invoice to AP to pay by check.</a:t>
            </a:r>
          </a:p>
          <a:p>
            <a:pPr lvl="1"/>
            <a:r>
              <a:rPr lang="en-US" u="sng" dirty="0">
                <a:solidFill>
                  <a:schemeClr val="tx1"/>
                </a:solidFill>
              </a:rPr>
              <a:t>Check/ACH </a:t>
            </a:r>
            <a:r>
              <a:rPr lang="en-US" dirty="0">
                <a:solidFill>
                  <a:schemeClr val="tx1"/>
                </a:solidFill>
              </a:rPr>
              <a:t>– AP receives the invoice and pays by check or ACH.  </a:t>
            </a:r>
          </a:p>
          <a:p>
            <a:pPr lvl="2"/>
            <a:r>
              <a:rPr lang="en-US" dirty="0">
                <a:solidFill>
                  <a:schemeClr val="tx1"/>
                </a:solidFill>
              </a:rPr>
              <a:t>They can also pay by wire for international vendors.</a:t>
            </a:r>
          </a:p>
          <a:p>
            <a:pPr lvl="1"/>
            <a:r>
              <a:rPr lang="en-US" u="sng" dirty="0">
                <a:solidFill>
                  <a:schemeClr val="tx1"/>
                </a:solidFill>
              </a:rPr>
              <a:t>Third party processors </a:t>
            </a:r>
            <a:r>
              <a:rPr lang="en-US" dirty="0">
                <a:solidFill>
                  <a:schemeClr val="tx1"/>
                </a:solidFill>
              </a:rPr>
              <a:t>– The University restricts use of these payment methods.</a:t>
            </a:r>
          </a:p>
          <a:p>
            <a:pPr lvl="2"/>
            <a:r>
              <a:rPr lang="en-US" dirty="0">
                <a:solidFill>
                  <a:schemeClr val="tx1"/>
                </a:solidFill>
              </a:rPr>
              <a:t>PayPal and Square – Yes</a:t>
            </a:r>
          </a:p>
          <a:p>
            <a:pPr lvl="3"/>
            <a:r>
              <a:rPr lang="en-US" dirty="0">
                <a:solidFill>
                  <a:schemeClr val="tx1"/>
                </a:solidFill>
              </a:rPr>
              <a:t>Both charge the processing fee back to the vendor and include vendor information in the charge description</a:t>
            </a:r>
          </a:p>
          <a:p>
            <a:pPr lvl="2"/>
            <a:r>
              <a:rPr lang="en-US" dirty="0">
                <a:solidFill>
                  <a:schemeClr val="tx1"/>
                </a:solidFill>
              </a:rPr>
              <a:t>VENMO and anything else – NO</a:t>
            </a:r>
          </a:p>
          <a:p>
            <a:pPr lvl="3"/>
            <a:r>
              <a:rPr lang="en-US" dirty="0">
                <a:solidFill>
                  <a:schemeClr val="tx1"/>
                </a:solidFill>
              </a:rPr>
              <a:t>VENMO charges the processing fee to us and does not provide vendor information in the charge description.  For similar reasons, you may not use any other payment portals, unless they have been approved by the Controller’s office.</a:t>
            </a:r>
          </a:p>
          <a:p>
            <a:endParaRPr lang="en-US" dirty="0"/>
          </a:p>
        </p:txBody>
      </p:sp>
    </p:spTree>
    <p:extLst>
      <p:ext uri="{BB962C8B-B14F-4D97-AF65-F5344CB8AC3E}">
        <p14:creationId xmlns:p14="http://schemas.microsoft.com/office/powerpoint/2010/main" val="386189565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1272</TotalTime>
  <Words>1463</Words>
  <Application>Microsoft Macintosh PowerPoint</Application>
  <PresentationFormat>Widescreen</PresentationFormat>
  <Paragraphs>115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Century Gothic</vt:lpstr>
      <vt:lpstr>Comic Sans MS</vt:lpstr>
      <vt:lpstr>Wingdings</vt:lpstr>
      <vt:lpstr>Wingdings 3</vt:lpstr>
      <vt:lpstr>Slice</vt:lpstr>
      <vt:lpstr>Procurement at MSU Denver</vt:lpstr>
      <vt:lpstr>A short History</vt:lpstr>
      <vt:lpstr>Developing Our rules</vt:lpstr>
      <vt:lpstr>Fiscal rules</vt:lpstr>
      <vt:lpstr>Procurement Rules</vt:lpstr>
      <vt:lpstr>What do you really need to know about purchasing?</vt:lpstr>
      <vt:lpstr>What are you buying?</vt:lpstr>
      <vt:lpstr>How much does it cost?</vt:lpstr>
      <vt:lpstr>Payment Methods</vt:lpstr>
      <vt:lpstr>Resources</vt:lpstr>
      <vt:lpstr>Workday finance overview</vt:lpstr>
      <vt:lpstr>Reporting</vt:lpstr>
      <vt:lpstr>Fully integrated system </vt:lpstr>
      <vt:lpstr>Integrated workflows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at MSU Denver</dc:title>
  <dc:creator>Christensen, Bethanie</dc:creator>
  <cp:lastModifiedBy>Middlemist, George</cp:lastModifiedBy>
  <cp:revision>27</cp:revision>
  <dcterms:created xsi:type="dcterms:W3CDTF">2022-03-03T01:22:11Z</dcterms:created>
  <dcterms:modified xsi:type="dcterms:W3CDTF">2022-03-03T22:53:19Z</dcterms:modified>
</cp:coreProperties>
</file>