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69" r:id="rId8"/>
    <p:sldId id="259" r:id="rId9"/>
    <p:sldId id="261" r:id="rId10"/>
    <p:sldId id="262" r:id="rId11"/>
    <p:sldId id="263" r:id="rId12"/>
    <p:sldId id="260" r:id="rId13"/>
    <p:sldId id="270" r:id="rId14"/>
    <p:sldId id="271" r:id="rId15"/>
    <p:sldId id="264" r:id="rId16"/>
    <p:sldId id="268" r:id="rId17"/>
    <p:sldId id="272" r:id="rId18"/>
    <p:sldId id="265" r:id="rId19"/>
    <p:sldId id="266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079901-D4A7-4389-6BFB-D7DF8B93D09E}" v="7" dt="2022-02-03T16:33:03.855"/>
    <p1510:client id="{5033DEEE-B924-0988-7154-30B3448865D8}" v="280" dt="2022-02-03T15:26:34.064"/>
    <p1510:client id="{5E252677-D878-CFDF-4AEF-79687C8BAD9C}" v="94" dt="2022-02-03T22:01:17.660"/>
    <p1510:client id="{6A05C9B3-1A53-E8EC-0E17-697EAAE64949}" v="19" dt="2022-02-10T15:20:30.505"/>
    <p1510:client id="{6ABCA37C-D747-CF5E-A2CE-FDCCC68CD27C}" v="62" dt="2022-02-03T03:57:33.463"/>
    <p1510:client id="{735E870A-4A85-498B-A076-54D283B621B1}" v="40" dt="2022-02-03T20:36:14.343"/>
    <p1510:client id="{E34074E6-4FF5-1511-1C1F-2ED35C092E5E}" v="570" dt="2022-02-03T21:04:08.611"/>
    <p1510:client id="{FE38D384-F964-432D-941F-D2FA985D0124}" v="694" dt="2022-02-03T18:06:56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842049-FEA1-4B0F-B7EA-CD4F244DDDAF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5E8554D-2D14-4863-852A-B94F30ED12FB}">
      <dgm:prSet/>
      <dgm:spPr>
        <a:solidFill>
          <a:srgbClr val="0070C0"/>
        </a:solidFill>
      </dgm:spPr>
      <dgm:t>
        <a:bodyPr/>
        <a:lstStyle/>
        <a:p>
          <a:r>
            <a:rPr lang="en-US">
              <a:latin typeface="+mj-lt"/>
            </a:rPr>
            <a:t>How to Hire a Student</a:t>
          </a:r>
        </a:p>
      </dgm:t>
    </dgm:pt>
    <dgm:pt modelId="{C939D9B2-ECA2-4F00-9D6E-249097D88793}" type="parTrans" cxnId="{041AACAE-C661-4B23-BA55-F6AB4A8F1B5A}">
      <dgm:prSet/>
      <dgm:spPr/>
      <dgm:t>
        <a:bodyPr/>
        <a:lstStyle/>
        <a:p>
          <a:endParaRPr lang="en-US"/>
        </a:p>
      </dgm:t>
    </dgm:pt>
    <dgm:pt modelId="{B73246F8-6090-4519-A590-196529182C49}" type="sibTrans" cxnId="{041AACAE-C661-4B23-BA55-F6AB4A8F1B5A}">
      <dgm:prSet/>
      <dgm:spPr/>
      <dgm:t>
        <a:bodyPr/>
        <a:lstStyle/>
        <a:p>
          <a:endParaRPr lang="en-US"/>
        </a:p>
      </dgm:t>
    </dgm:pt>
    <dgm:pt modelId="{2F80893B-3160-41EA-92A4-8545FC91AC5A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>
              <a:latin typeface="+mj-lt"/>
            </a:rPr>
            <a:t>Timesheet Approval Process </a:t>
          </a:r>
        </a:p>
      </dgm:t>
    </dgm:pt>
    <dgm:pt modelId="{96F0464A-2CE1-454B-9755-1EEF63ABF967}" type="parTrans" cxnId="{F45E9998-CF67-476C-A762-1F298F061D91}">
      <dgm:prSet/>
      <dgm:spPr/>
      <dgm:t>
        <a:bodyPr/>
        <a:lstStyle/>
        <a:p>
          <a:endParaRPr lang="en-US"/>
        </a:p>
      </dgm:t>
    </dgm:pt>
    <dgm:pt modelId="{629D67C6-0E73-4385-B07C-04DFF26A35AA}" type="sibTrans" cxnId="{F45E9998-CF67-476C-A762-1F298F061D91}">
      <dgm:prSet/>
      <dgm:spPr/>
      <dgm:t>
        <a:bodyPr/>
        <a:lstStyle/>
        <a:p>
          <a:endParaRPr lang="en-US"/>
        </a:p>
      </dgm:t>
    </dgm:pt>
    <dgm:pt modelId="{FF59F520-1C37-4B95-92A1-0A8AE8A237AC}">
      <dgm:prSet/>
      <dgm:spPr>
        <a:solidFill>
          <a:srgbClr val="0070C0"/>
        </a:solidFill>
      </dgm:spPr>
      <dgm:t>
        <a:bodyPr/>
        <a:lstStyle/>
        <a:p>
          <a:r>
            <a:rPr lang="en-US">
              <a:latin typeface="+mj-lt"/>
            </a:rPr>
            <a:t>Offboarding process</a:t>
          </a:r>
        </a:p>
      </dgm:t>
    </dgm:pt>
    <dgm:pt modelId="{EFBADCE9-F654-4B2E-9CF9-25F5A088A887}" type="parTrans" cxnId="{850BF305-9ECF-4451-9CDF-31C04D1DF677}">
      <dgm:prSet/>
      <dgm:spPr/>
      <dgm:t>
        <a:bodyPr/>
        <a:lstStyle/>
        <a:p>
          <a:endParaRPr lang="en-US"/>
        </a:p>
      </dgm:t>
    </dgm:pt>
    <dgm:pt modelId="{F28648D1-BD2A-4200-8CC6-2C923E04AA87}" type="sibTrans" cxnId="{850BF305-9ECF-4451-9CDF-31C04D1DF677}">
      <dgm:prSet/>
      <dgm:spPr/>
      <dgm:t>
        <a:bodyPr/>
        <a:lstStyle/>
        <a:p>
          <a:endParaRPr lang="en-US"/>
        </a:p>
      </dgm:t>
    </dgm:pt>
    <dgm:pt modelId="{39FF1F2E-D421-4583-9753-38341ECAFD21}">
      <dgm:prSet/>
      <dgm:spPr>
        <a:solidFill>
          <a:srgbClr val="0070C0"/>
        </a:solidFill>
      </dgm:spPr>
      <dgm:t>
        <a:bodyPr/>
        <a:lstStyle/>
        <a:p>
          <a:r>
            <a:rPr lang="en-US">
              <a:latin typeface="+mj-lt"/>
            </a:rPr>
            <a:t>Future of Student Employment</a:t>
          </a:r>
        </a:p>
      </dgm:t>
    </dgm:pt>
    <dgm:pt modelId="{958ECB9A-0FD9-4D89-A410-6C22076D43A3}" type="parTrans" cxnId="{069FDFF9-E3CA-4757-8B33-47C2D6B587AD}">
      <dgm:prSet/>
      <dgm:spPr/>
      <dgm:t>
        <a:bodyPr/>
        <a:lstStyle/>
        <a:p>
          <a:endParaRPr lang="en-US"/>
        </a:p>
      </dgm:t>
    </dgm:pt>
    <dgm:pt modelId="{C9EC5EEA-DACD-4E48-AF29-D4590C7E6C8C}" type="sibTrans" cxnId="{069FDFF9-E3CA-4757-8B33-47C2D6B587AD}">
      <dgm:prSet/>
      <dgm:spPr/>
      <dgm:t>
        <a:bodyPr/>
        <a:lstStyle/>
        <a:p>
          <a:endParaRPr lang="en-US"/>
        </a:p>
      </dgm:t>
    </dgm:pt>
    <dgm:pt modelId="{BBC1D4A6-414E-4EC5-AC43-9BF52FB20A6C}">
      <dgm:prSet/>
      <dgm:spPr>
        <a:solidFill>
          <a:srgbClr val="0070C0"/>
        </a:solidFill>
      </dgm:spPr>
      <dgm:t>
        <a:bodyPr/>
        <a:lstStyle/>
        <a:p>
          <a:r>
            <a:rPr lang="en-US">
              <a:latin typeface="+mj-lt"/>
            </a:rPr>
            <a:t>A little bit about </a:t>
          </a:r>
          <a:r>
            <a:rPr lang="en-US" err="1">
              <a:latin typeface="+mj-lt"/>
            </a:rPr>
            <a:t>ePAFs</a:t>
          </a:r>
          <a:endParaRPr lang="en-US">
            <a:latin typeface="+mj-lt"/>
          </a:endParaRPr>
        </a:p>
      </dgm:t>
    </dgm:pt>
    <dgm:pt modelId="{B41B20C9-5175-4F41-977A-DF54771603E2}" type="parTrans" cxnId="{A23AFAD0-34A9-4CF2-93C8-3BA52AF91E89}">
      <dgm:prSet/>
      <dgm:spPr/>
      <dgm:t>
        <a:bodyPr/>
        <a:lstStyle/>
        <a:p>
          <a:endParaRPr lang="en-US"/>
        </a:p>
      </dgm:t>
    </dgm:pt>
    <dgm:pt modelId="{349F1CA4-D8CE-4EEF-9CC4-D4406CADA338}" type="sibTrans" cxnId="{A23AFAD0-34A9-4CF2-93C8-3BA52AF91E89}">
      <dgm:prSet/>
      <dgm:spPr/>
      <dgm:t>
        <a:bodyPr/>
        <a:lstStyle/>
        <a:p>
          <a:endParaRPr lang="en-US"/>
        </a:p>
      </dgm:t>
    </dgm:pt>
    <dgm:pt modelId="{F93A3354-B5B6-4F6B-849B-AFFC58E1D4D0}">
      <dgm:prSet/>
      <dgm:spPr>
        <a:solidFill>
          <a:srgbClr val="0070C0"/>
        </a:solidFill>
      </dgm:spPr>
      <dgm:t>
        <a:bodyPr/>
        <a:lstStyle/>
        <a:p>
          <a:r>
            <a:rPr lang="en-US">
              <a:latin typeface="+mj-lt"/>
            </a:rPr>
            <a:t>Key Takeaways for Onboarding Students</a:t>
          </a:r>
        </a:p>
      </dgm:t>
    </dgm:pt>
    <dgm:pt modelId="{55C0511B-3810-404E-984C-95CAC71F9479}" type="sibTrans" cxnId="{86B9C20E-4F59-4746-91FA-98CE12DF60D0}">
      <dgm:prSet/>
      <dgm:spPr/>
      <dgm:t>
        <a:bodyPr/>
        <a:lstStyle/>
        <a:p>
          <a:endParaRPr lang="en-US"/>
        </a:p>
      </dgm:t>
    </dgm:pt>
    <dgm:pt modelId="{45F45DC5-B350-4384-945F-65DB1EA44C9E}" type="parTrans" cxnId="{86B9C20E-4F59-4746-91FA-98CE12DF60D0}">
      <dgm:prSet/>
      <dgm:spPr/>
      <dgm:t>
        <a:bodyPr/>
        <a:lstStyle/>
        <a:p>
          <a:endParaRPr lang="en-US"/>
        </a:p>
      </dgm:t>
    </dgm:pt>
    <dgm:pt modelId="{733F7E13-711D-452D-A046-499EDEAE1268}">
      <dgm:prSet/>
      <dgm:spPr>
        <a:solidFill>
          <a:srgbClr val="0070C0"/>
        </a:solidFill>
      </dgm:spPr>
      <dgm:t>
        <a:bodyPr/>
        <a:lstStyle/>
        <a:p>
          <a:r>
            <a:rPr lang="en-US">
              <a:latin typeface="+mj-lt"/>
            </a:rPr>
            <a:t>Temporary Hourly Employee Process</a:t>
          </a:r>
        </a:p>
      </dgm:t>
    </dgm:pt>
    <dgm:pt modelId="{45E03FF8-2EFA-4179-ACF9-EE444E579D19}" type="sibTrans" cxnId="{423DEE50-3D16-40BD-9E05-4003FCB655EA}">
      <dgm:prSet/>
      <dgm:spPr/>
      <dgm:t>
        <a:bodyPr/>
        <a:lstStyle/>
        <a:p>
          <a:endParaRPr lang="en-US"/>
        </a:p>
      </dgm:t>
    </dgm:pt>
    <dgm:pt modelId="{878F8ABD-426C-4DDA-A37C-18C26E60D28C}" type="parTrans" cxnId="{423DEE50-3D16-40BD-9E05-4003FCB655EA}">
      <dgm:prSet/>
      <dgm:spPr/>
      <dgm:t>
        <a:bodyPr/>
        <a:lstStyle/>
        <a:p>
          <a:endParaRPr lang="en-US"/>
        </a:p>
      </dgm:t>
    </dgm:pt>
    <dgm:pt modelId="{901AD930-002D-4C86-A957-B015D1E206AC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>
              <a:latin typeface="+mj-lt"/>
            </a:rPr>
            <a:t> Student Service Stipends</a:t>
          </a:r>
        </a:p>
      </dgm:t>
    </dgm:pt>
    <dgm:pt modelId="{EC6B87D6-EE47-4E8E-BE80-0196FB1D1A99}" type="parTrans" cxnId="{34588566-9EB7-4F2D-9860-C7903336A3A1}">
      <dgm:prSet/>
      <dgm:spPr/>
      <dgm:t>
        <a:bodyPr/>
        <a:lstStyle/>
        <a:p>
          <a:endParaRPr lang="en-US"/>
        </a:p>
      </dgm:t>
    </dgm:pt>
    <dgm:pt modelId="{BD7E701F-DBDC-43F5-986E-2ED6758FDFFB}" type="sibTrans" cxnId="{34588566-9EB7-4F2D-9860-C7903336A3A1}">
      <dgm:prSet/>
      <dgm:spPr/>
      <dgm:t>
        <a:bodyPr/>
        <a:lstStyle/>
        <a:p>
          <a:endParaRPr lang="en-US"/>
        </a:p>
      </dgm:t>
    </dgm:pt>
    <dgm:pt modelId="{81BD15C4-FD0C-490F-B984-5AEF7C9B30B5}">
      <dgm:prSet/>
      <dgm:spPr>
        <a:solidFill>
          <a:srgbClr val="0070C0"/>
        </a:solidFill>
      </dgm:spPr>
      <dgm:t>
        <a:bodyPr/>
        <a:lstStyle/>
        <a:p>
          <a:r>
            <a:rPr lang="en-US">
              <a:latin typeface="+mj-lt"/>
            </a:rPr>
            <a:t>Requirements for Student Employees</a:t>
          </a:r>
        </a:p>
      </dgm:t>
    </dgm:pt>
    <dgm:pt modelId="{A420C945-8157-444B-A892-16D56A52BA94}" type="parTrans" cxnId="{77F2C880-ACE9-40C0-98D0-C0DA8296DE56}">
      <dgm:prSet/>
      <dgm:spPr/>
      <dgm:t>
        <a:bodyPr/>
        <a:lstStyle/>
        <a:p>
          <a:endParaRPr lang="en-US"/>
        </a:p>
      </dgm:t>
    </dgm:pt>
    <dgm:pt modelId="{16DE3473-5BC5-4954-9278-3D568CBE4AC5}" type="sibTrans" cxnId="{77F2C880-ACE9-40C0-98D0-C0DA8296DE56}">
      <dgm:prSet/>
      <dgm:spPr/>
      <dgm:t>
        <a:bodyPr/>
        <a:lstStyle/>
        <a:p>
          <a:endParaRPr lang="en-US"/>
        </a:p>
      </dgm:t>
    </dgm:pt>
    <dgm:pt modelId="{5C0F6BE4-B47C-4142-B8FD-905BA0B0A865}" type="pres">
      <dgm:prSet presAssocID="{BC842049-FEA1-4B0F-B7EA-CD4F244DDDAF}" presName="linear" presStyleCnt="0">
        <dgm:presLayoutVars>
          <dgm:animLvl val="lvl"/>
          <dgm:resizeHandles val="exact"/>
        </dgm:presLayoutVars>
      </dgm:prSet>
      <dgm:spPr/>
    </dgm:pt>
    <dgm:pt modelId="{908CF35F-E35F-4655-810C-0EAF97D3C3B6}" type="pres">
      <dgm:prSet presAssocID="{81BD15C4-FD0C-490F-B984-5AEF7C9B30B5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AF4DCE0D-3671-4FA7-8F3E-38A7011C29D5}" type="pres">
      <dgm:prSet presAssocID="{16DE3473-5BC5-4954-9278-3D568CBE4AC5}" presName="spacer" presStyleCnt="0"/>
      <dgm:spPr/>
    </dgm:pt>
    <dgm:pt modelId="{C1F6F6DE-C38B-4A3C-936D-3A161F5CB169}" type="pres">
      <dgm:prSet presAssocID="{D5E8554D-2D14-4863-852A-B94F30ED12FB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C6DCF743-872A-46CC-AE36-882DC19400CD}" type="pres">
      <dgm:prSet presAssocID="{B73246F8-6090-4519-A590-196529182C49}" presName="spacer" presStyleCnt="0"/>
      <dgm:spPr/>
    </dgm:pt>
    <dgm:pt modelId="{E13DA82C-1341-409C-99C7-CBDFF25B15B8}" type="pres">
      <dgm:prSet presAssocID="{BBC1D4A6-414E-4EC5-AC43-9BF52FB20A6C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F5CF5273-9CD6-4536-A1AF-F630887A2DB8}" type="pres">
      <dgm:prSet presAssocID="{349F1CA4-D8CE-4EEF-9CC4-D4406CADA338}" presName="spacer" presStyleCnt="0"/>
      <dgm:spPr/>
    </dgm:pt>
    <dgm:pt modelId="{3E66BBEC-E2B0-4A8B-A4E8-179163DD178B}" type="pres">
      <dgm:prSet presAssocID="{2F80893B-3160-41EA-92A4-8545FC91AC5A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3BF560E9-7BF9-4FDB-9BC7-7B120A7BB9C2}" type="pres">
      <dgm:prSet presAssocID="{629D67C6-0E73-4385-B07C-04DFF26A35AA}" presName="spacer" presStyleCnt="0"/>
      <dgm:spPr/>
    </dgm:pt>
    <dgm:pt modelId="{CBBDD1F7-AB84-484E-A19C-FD3827BC665C}" type="pres">
      <dgm:prSet presAssocID="{FF59F520-1C37-4B95-92A1-0A8AE8A237AC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568BEAF6-819C-4E20-88E1-F4C11784927D}" type="pres">
      <dgm:prSet presAssocID="{F28648D1-BD2A-4200-8CC6-2C923E04AA87}" presName="spacer" presStyleCnt="0"/>
      <dgm:spPr/>
    </dgm:pt>
    <dgm:pt modelId="{8CDF2991-9306-44C8-8AD8-E08C9E5DB050}" type="pres">
      <dgm:prSet presAssocID="{901AD930-002D-4C86-A957-B015D1E206AC}" presName="parentText" presStyleLbl="node1" presStyleIdx="5" presStyleCnt="9" custLinFactNeighborX="-1987" custLinFactNeighborY="-20525">
        <dgm:presLayoutVars>
          <dgm:chMax val="0"/>
          <dgm:bulletEnabled val="1"/>
        </dgm:presLayoutVars>
      </dgm:prSet>
      <dgm:spPr/>
    </dgm:pt>
    <dgm:pt modelId="{292681B3-5E96-4634-8773-13D3EAB8FD09}" type="pres">
      <dgm:prSet presAssocID="{BD7E701F-DBDC-43F5-986E-2ED6758FDFFB}" presName="spacer" presStyleCnt="0"/>
      <dgm:spPr/>
    </dgm:pt>
    <dgm:pt modelId="{BACADABF-B7AA-4BDF-B225-AB89072D4243}" type="pres">
      <dgm:prSet presAssocID="{F93A3354-B5B6-4F6B-849B-AFFC58E1D4D0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602E4650-4537-4D38-8539-DABBC71EA918}" type="pres">
      <dgm:prSet presAssocID="{55C0511B-3810-404E-984C-95CAC71F9479}" presName="spacer" presStyleCnt="0"/>
      <dgm:spPr/>
    </dgm:pt>
    <dgm:pt modelId="{26BCBF41-A800-4BC0-A8E6-AE7344CF4022}" type="pres">
      <dgm:prSet presAssocID="{39FF1F2E-D421-4583-9753-38341ECAFD21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CF59ABEA-A292-4545-AF34-D17B464E18BC}" type="pres">
      <dgm:prSet presAssocID="{C9EC5EEA-DACD-4E48-AF29-D4590C7E6C8C}" presName="spacer" presStyleCnt="0"/>
      <dgm:spPr/>
    </dgm:pt>
    <dgm:pt modelId="{2CADFA58-EA2F-4539-86FF-FCE0295D8759}" type="pres">
      <dgm:prSet presAssocID="{733F7E13-711D-452D-A046-499EDEAE1268}" presName="parentText" presStyleLbl="node1" presStyleIdx="8" presStyleCnt="9" custLinFactNeighborX="-1987" custLinFactNeighborY="-20525">
        <dgm:presLayoutVars>
          <dgm:chMax val="0"/>
          <dgm:bulletEnabled val="1"/>
        </dgm:presLayoutVars>
      </dgm:prSet>
      <dgm:spPr/>
    </dgm:pt>
  </dgm:ptLst>
  <dgm:cxnLst>
    <dgm:cxn modelId="{CED9B404-1B80-4FD4-9FDF-18AFE5F9E58B}" type="presOf" srcId="{2F80893B-3160-41EA-92A4-8545FC91AC5A}" destId="{3E66BBEC-E2B0-4A8B-A4E8-179163DD178B}" srcOrd="0" destOrd="0" presId="urn:microsoft.com/office/officeart/2005/8/layout/vList2"/>
    <dgm:cxn modelId="{850BF305-9ECF-4451-9CDF-31C04D1DF677}" srcId="{BC842049-FEA1-4B0F-B7EA-CD4F244DDDAF}" destId="{FF59F520-1C37-4B95-92A1-0A8AE8A237AC}" srcOrd="4" destOrd="0" parTransId="{EFBADCE9-F654-4B2E-9CF9-25F5A088A887}" sibTransId="{F28648D1-BD2A-4200-8CC6-2C923E04AA87}"/>
    <dgm:cxn modelId="{86B9C20E-4F59-4746-91FA-98CE12DF60D0}" srcId="{BC842049-FEA1-4B0F-B7EA-CD4F244DDDAF}" destId="{F93A3354-B5B6-4F6B-849B-AFFC58E1D4D0}" srcOrd="6" destOrd="0" parTransId="{45F45DC5-B350-4384-945F-65DB1EA44C9E}" sibTransId="{55C0511B-3810-404E-984C-95CAC71F9479}"/>
    <dgm:cxn modelId="{FE399D14-9B6F-499F-8FCE-24041838AF87}" type="presOf" srcId="{901AD930-002D-4C86-A957-B015D1E206AC}" destId="{8CDF2991-9306-44C8-8AD8-E08C9E5DB050}" srcOrd="0" destOrd="0" presId="urn:microsoft.com/office/officeart/2005/8/layout/vList2"/>
    <dgm:cxn modelId="{3A544C22-95A3-4583-BF9A-0BCBE3ECFCF0}" type="presOf" srcId="{FF59F520-1C37-4B95-92A1-0A8AE8A237AC}" destId="{CBBDD1F7-AB84-484E-A19C-FD3827BC665C}" srcOrd="0" destOrd="0" presId="urn:microsoft.com/office/officeart/2005/8/layout/vList2"/>
    <dgm:cxn modelId="{34588566-9EB7-4F2D-9860-C7903336A3A1}" srcId="{BC842049-FEA1-4B0F-B7EA-CD4F244DDDAF}" destId="{901AD930-002D-4C86-A957-B015D1E206AC}" srcOrd="5" destOrd="0" parTransId="{EC6B87D6-EE47-4E8E-BE80-0196FB1D1A99}" sibTransId="{BD7E701F-DBDC-43F5-986E-2ED6758FDFFB}"/>
    <dgm:cxn modelId="{880BA36A-C265-4361-8D9B-6EE0331D59EF}" type="presOf" srcId="{733F7E13-711D-452D-A046-499EDEAE1268}" destId="{2CADFA58-EA2F-4539-86FF-FCE0295D8759}" srcOrd="0" destOrd="0" presId="urn:microsoft.com/office/officeart/2005/8/layout/vList2"/>
    <dgm:cxn modelId="{423DEE50-3D16-40BD-9E05-4003FCB655EA}" srcId="{BC842049-FEA1-4B0F-B7EA-CD4F244DDDAF}" destId="{733F7E13-711D-452D-A046-499EDEAE1268}" srcOrd="8" destOrd="0" parTransId="{878F8ABD-426C-4DDA-A37C-18C26E60D28C}" sibTransId="{45E03FF8-2EFA-4179-ACF9-EE444E579D19}"/>
    <dgm:cxn modelId="{77F2C880-ACE9-40C0-98D0-C0DA8296DE56}" srcId="{BC842049-FEA1-4B0F-B7EA-CD4F244DDDAF}" destId="{81BD15C4-FD0C-490F-B984-5AEF7C9B30B5}" srcOrd="0" destOrd="0" parTransId="{A420C945-8157-444B-A892-16D56A52BA94}" sibTransId="{16DE3473-5BC5-4954-9278-3D568CBE4AC5}"/>
    <dgm:cxn modelId="{6A2D4381-64D1-483F-9D1C-967D8C5F2672}" type="presOf" srcId="{BBC1D4A6-414E-4EC5-AC43-9BF52FB20A6C}" destId="{E13DA82C-1341-409C-99C7-CBDFF25B15B8}" srcOrd="0" destOrd="0" presId="urn:microsoft.com/office/officeart/2005/8/layout/vList2"/>
    <dgm:cxn modelId="{F45E9998-CF67-476C-A762-1F298F061D91}" srcId="{BC842049-FEA1-4B0F-B7EA-CD4F244DDDAF}" destId="{2F80893B-3160-41EA-92A4-8545FC91AC5A}" srcOrd="3" destOrd="0" parTransId="{96F0464A-2CE1-454B-9755-1EEF63ABF967}" sibTransId="{629D67C6-0E73-4385-B07C-04DFF26A35AA}"/>
    <dgm:cxn modelId="{E750CE9C-1095-4B21-9841-CBC1F4E3279A}" type="presOf" srcId="{39FF1F2E-D421-4583-9753-38341ECAFD21}" destId="{26BCBF41-A800-4BC0-A8E6-AE7344CF4022}" srcOrd="0" destOrd="0" presId="urn:microsoft.com/office/officeart/2005/8/layout/vList2"/>
    <dgm:cxn modelId="{041AACAE-C661-4B23-BA55-F6AB4A8F1B5A}" srcId="{BC842049-FEA1-4B0F-B7EA-CD4F244DDDAF}" destId="{D5E8554D-2D14-4863-852A-B94F30ED12FB}" srcOrd="1" destOrd="0" parTransId="{C939D9B2-ECA2-4F00-9D6E-249097D88793}" sibTransId="{B73246F8-6090-4519-A590-196529182C49}"/>
    <dgm:cxn modelId="{D190B7C0-8BDC-4CAD-BFCB-45588E6ECBEE}" type="presOf" srcId="{D5E8554D-2D14-4863-852A-B94F30ED12FB}" destId="{C1F6F6DE-C38B-4A3C-936D-3A161F5CB169}" srcOrd="0" destOrd="0" presId="urn:microsoft.com/office/officeart/2005/8/layout/vList2"/>
    <dgm:cxn modelId="{A23AFAD0-34A9-4CF2-93C8-3BA52AF91E89}" srcId="{BC842049-FEA1-4B0F-B7EA-CD4F244DDDAF}" destId="{BBC1D4A6-414E-4EC5-AC43-9BF52FB20A6C}" srcOrd="2" destOrd="0" parTransId="{B41B20C9-5175-4F41-977A-DF54771603E2}" sibTransId="{349F1CA4-D8CE-4EEF-9CC4-D4406CADA338}"/>
    <dgm:cxn modelId="{8000EFEF-15AD-4714-9FF5-33ABBBD147F8}" type="presOf" srcId="{81BD15C4-FD0C-490F-B984-5AEF7C9B30B5}" destId="{908CF35F-E35F-4655-810C-0EAF97D3C3B6}" srcOrd="0" destOrd="0" presId="urn:microsoft.com/office/officeart/2005/8/layout/vList2"/>
    <dgm:cxn modelId="{069FDFF9-E3CA-4757-8B33-47C2D6B587AD}" srcId="{BC842049-FEA1-4B0F-B7EA-CD4F244DDDAF}" destId="{39FF1F2E-D421-4583-9753-38341ECAFD21}" srcOrd="7" destOrd="0" parTransId="{958ECB9A-0FD9-4D89-A410-6C22076D43A3}" sibTransId="{C9EC5EEA-DACD-4E48-AF29-D4590C7E6C8C}"/>
    <dgm:cxn modelId="{63583EFD-E5F3-4B22-9882-534FC0A8EB06}" type="presOf" srcId="{F93A3354-B5B6-4F6B-849B-AFFC58E1D4D0}" destId="{BACADABF-B7AA-4BDF-B225-AB89072D4243}" srcOrd="0" destOrd="0" presId="urn:microsoft.com/office/officeart/2005/8/layout/vList2"/>
    <dgm:cxn modelId="{CFDB82FD-FBE8-47AE-9280-90C84A69DB82}" type="presOf" srcId="{BC842049-FEA1-4B0F-B7EA-CD4F244DDDAF}" destId="{5C0F6BE4-B47C-4142-B8FD-905BA0B0A865}" srcOrd="0" destOrd="0" presId="urn:microsoft.com/office/officeart/2005/8/layout/vList2"/>
    <dgm:cxn modelId="{A5AA56BE-CC15-48B4-B724-CCA7DDAAEB8F}" type="presParOf" srcId="{5C0F6BE4-B47C-4142-B8FD-905BA0B0A865}" destId="{908CF35F-E35F-4655-810C-0EAF97D3C3B6}" srcOrd="0" destOrd="0" presId="urn:microsoft.com/office/officeart/2005/8/layout/vList2"/>
    <dgm:cxn modelId="{98E76A91-4794-4A24-81FD-3E3461805451}" type="presParOf" srcId="{5C0F6BE4-B47C-4142-B8FD-905BA0B0A865}" destId="{AF4DCE0D-3671-4FA7-8F3E-38A7011C29D5}" srcOrd="1" destOrd="0" presId="urn:microsoft.com/office/officeart/2005/8/layout/vList2"/>
    <dgm:cxn modelId="{5EA4E966-D3B7-4618-A03E-8FE09B1F4CD2}" type="presParOf" srcId="{5C0F6BE4-B47C-4142-B8FD-905BA0B0A865}" destId="{C1F6F6DE-C38B-4A3C-936D-3A161F5CB169}" srcOrd="2" destOrd="0" presId="urn:microsoft.com/office/officeart/2005/8/layout/vList2"/>
    <dgm:cxn modelId="{3EA9BBE7-50CB-4B5F-9F57-B70568380243}" type="presParOf" srcId="{5C0F6BE4-B47C-4142-B8FD-905BA0B0A865}" destId="{C6DCF743-872A-46CC-AE36-882DC19400CD}" srcOrd="3" destOrd="0" presId="urn:microsoft.com/office/officeart/2005/8/layout/vList2"/>
    <dgm:cxn modelId="{D03C1CEB-DD19-454E-9AD4-EB1E43DB8AB9}" type="presParOf" srcId="{5C0F6BE4-B47C-4142-B8FD-905BA0B0A865}" destId="{E13DA82C-1341-409C-99C7-CBDFF25B15B8}" srcOrd="4" destOrd="0" presId="urn:microsoft.com/office/officeart/2005/8/layout/vList2"/>
    <dgm:cxn modelId="{2DC71FDC-83AB-4CD3-B8B8-12040E45D304}" type="presParOf" srcId="{5C0F6BE4-B47C-4142-B8FD-905BA0B0A865}" destId="{F5CF5273-9CD6-4536-A1AF-F630887A2DB8}" srcOrd="5" destOrd="0" presId="urn:microsoft.com/office/officeart/2005/8/layout/vList2"/>
    <dgm:cxn modelId="{B6098099-E2CB-416A-932A-E27C2742EB48}" type="presParOf" srcId="{5C0F6BE4-B47C-4142-B8FD-905BA0B0A865}" destId="{3E66BBEC-E2B0-4A8B-A4E8-179163DD178B}" srcOrd="6" destOrd="0" presId="urn:microsoft.com/office/officeart/2005/8/layout/vList2"/>
    <dgm:cxn modelId="{62FA74EF-B403-4CF4-81D4-CF70C57097B1}" type="presParOf" srcId="{5C0F6BE4-B47C-4142-B8FD-905BA0B0A865}" destId="{3BF560E9-7BF9-4FDB-9BC7-7B120A7BB9C2}" srcOrd="7" destOrd="0" presId="urn:microsoft.com/office/officeart/2005/8/layout/vList2"/>
    <dgm:cxn modelId="{B0EF11A9-53F5-4ABF-AFA8-84F47A7449AF}" type="presParOf" srcId="{5C0F6BE4-B47C-4142-B8FD-905BA0B0A865}" destId="{CBBDD1F7-AB84-484E-A19C-FD3827BC665C}" srcOrd="8" destOrd="0" presId="urn:microsoft.com/office/officeart/2005/8/layout/vList2"/>
    <dgm:cxn modelId="{55A4EC80-E205-43A3-8F45-186C40E5D22A}" type="presParOf" srcId="{5C0F6BE4-B47C-4142-B8FD-905BA0B0A865}" destId="{568BEAF6-819C-4E20-88E1-F4C11784927D}" srcOrd="9" destOrd="0" presId="urn:microsoft.com/office/officeart/2005/8/layout/vList2"/>
    <dgm:cxn modelId="{BA29B218-78C7-4D19-8DB1-D4DE5F87ECF6}" type="presParOf" srcId="{5C0F6BE4-B47C-4142-B8FD-905BA0B0A865}" destId="{8CDF2991-9306-44C8-8AD8-E08C9E5DB050}" srcOrd="10" destOrd="0" presId="urn:microsoft.com/office/officeart/2005/8/layout/vList2"/>
    <dgm:cxn modelId="{A6D88085-FFAC-4342-A805-45D0289FB548}" type="presParOf" srcId="{5C0F6BE4-B47C-4142-B8FD-905BA0B0A865}" destId="{292681B3-5E96-4634-8773-13D3EAB8FD09}" srcOrd="11" destOrd="0" presId="urn:microsoft.com/office/officeart/2005/8/layout/vList2"/>
    <dgm:cxn modelId="{244308D1-EA4B-4675-9434-97CF0824FD49}" type="presParOf" srcId="{5C0F6BE4-B47C-4142-B8FD-905BA0B0A865}" destId="{BACADABF-B7AA-4BDF-B225-AB89072D4243}" srcOrd="12" destOrd="0" presId="urn:microsoft.com/office/officeart/2005/8/layout/vList2"/>
    <dgm:cxn modelId="{4965C065-2DDD-4980-909F-4B2208D08C28}" type="presParOf" srcId="{5C0F6BE4-B47C-4142-B8FD-905BA0B0A865}" destId="{602E4650-4537-4D38-8539-DABBC71EA918}" srcOrd="13" destOrd="0" presId="urn:microsoft.com/office/officeart/2005/8/layout/vList2"/>
    <dgm:cxn modelId="{383AC673-3FB8-448F-9BF0-C36CE86DE372}" type="presParOf" srcId="{5C0F6BE4-B47C-4142-B8FD-905BA0B0A865}" destId="{26BCBF41-A800-4BC0-A8E6-AE7344CF4022}" srcOrd="14" destOrd="0" presId="urn:microsoft.com/office/officeart/2005/8/layout/vList2"/>
    <dgm:cxn modelId="{F5CB80E1-3807-4B0B-B0BF-7E3035D3FB43}" type="presParOf" srcId="{5C0F6BE4-B47C-4142-B8FD-905BA0B0A865}" destId="{CF59ABEA-A292-4545-AF34-D17B464E18BC}" srcOrd="15" destOrd="0" presId="urn:microsoft.com/office/officeart/2005/8/layout/vList2"/>
    <dgm:cxn modelId="{40006F46-F76C-47C6-8ACB-2E1428B90219}" type="presParOf" srcId="{5C0F6BE4-B47C-4142-B8FD-905BA0B0A865}" destId="{2CADFA58-EA2F-4539-86FF-FCE0295D8759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CF35F-E35F-4655-810C-0EAF97D3C3B6}">
      <dsp:nvSpPr>
        <dsp:cNvPr id="0" name=""/>
        <dsp:cNvSpPr/>
      </dsp:nvSpPr>
      <dsp:spPr>
        <a:xfrm>
          <a:off x="0" y="9279"/>
          <a:ext cx="6077994" cy="56159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j-lt"/>
            </a:rPr>
            <a:t>Requirements for Student Employees</a:t>
          </a:r>
        </a:p>
      </dsp:txBody>
      <dsp:txXfrm>
        <a:off x="27415" y="36694"/>
        <a:ext cx="6023164" cy="506769"/>
      </dsp:txXfrm>
    </dsp:sp>
    <dsp:sp modelId="{C1F6F6DE-C38B-4A3C-936D-3A161F5CB169}">
      <dsp:nvSpPr>
        <dsp:cNvPr id="0" name=""/>
        <dsp:cNvSpPr/>
      </dsp:nvSpPr>
      <dsp:spPr>
        <a:xfrm>
          <a:off x="0" y="639999"/>
          <a:ext cx="6077994" cy="56159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j-lt"/>
            </a:rPr>
            <a:t>How to Hire a Student</a:t>
          </a:r>
        </a:p>
      </dsp:txBody>
      <dsp:txXfrm>
        <a:off x="27415" y="667414"/>
        <a:ext cx="6023164" cy="506769"/>
      </dsp:txXfrm>
    </dsp:sp>
    <dsp:sp modelId="{E13DA82C-1341-409C-99C7-CBDFF25B15B8}">
      <dsp:nvSpPr>
        <dsp:cNvPr id="0" name=""/>
        <dsp:cNvSpPr/>
      </dsp:nvSpPr>
      <dsp:spPr>
        <a:xfrm>
          <a:off x="0" y="1270719"/>
          <a:ext cx="6077994" cy="56159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j-lt"/>
            </a:rPr>
            <a:t>A little bit about </a:t>
          </a:r>
          <a:r>
            <a:rPr lang="en-US" sz="2400" kern="1200" err="1">
              <a:latin typeface="+mj-lt"/>
            </a:rPr>
            <a:t>ePAFs</a:t>
          </a:r>
          <a:endParaRPr lang="en-US" sz="2400" kern="1200">
            <a:latin typeface="+mj-lt"/>
          </a:endParaRPr>
        </a:p>
      </dsp:txBody>
      <dsp:txXfrm>
        <a:off x="27415" y="1298134"/>
        <a:ext cx="6023164" cy="506769"/>
      </dsp:txXfrm>
    </dsp:sp>
    <dsp:sp modelId="{3E66BBEC-E2B0-4A8B-A4E8-179163DD178B}">
      <dsp:nvSpPr>
        <dsp:cNvPr id="0" name=""/>
        <dsp:cNvSpPr/>
      </dsp:nvSpPr>
      <dsp:spPr>
        <a:xfrm>
          <a:off x="0" y="1901439"/>
          <a:ext cx="6077994" cy="56159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j-lt"/>
            </a:rPr>
            <a:t>Timesheet Approval Process </a:t>
          </a:r>
        </a:p>
      </dsp:txBody>
      <dsp:txXfrm>
        <a:off x="27415" y="1928854"/>
        <a:ext cx="6023164" cy="506769"/>
      </dsp:txXfrm>
    </dsp:sp>
    <dsp:sp modelId="{CBBDD1F7-AB84-484E-A19C-FD3827BC665C}">
      <dsp:nvSpPr>
        <dsp:cNvPr id="0" name=""/>
        <dsp:cNvSpPr/>
      </dsp:nvSpPr>
      <dsp:spPr>
        <a:xfrm>
          <a:off x="0" y="2532159"/>
          <a:ext cx="6077994" cy="56159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j-lt"/>
            </a:rPr>
            <a:t>Offboarding process</a:t>
          </a:r>
        </a:p>
      </dsp:txBody>
      <dsp:txXfrm>
        <a:off x="27415" y="2559574"/>
        <a:ext cx="6023164" cy="506769"/>
      </dsp:txXfrm>
    </dsp:sp>
    <dsp:sp modelId="{8CDF2991-9306-44C8-8AD8-E08C9E5DB050}">
      <dsp:nvSpPr>
        <dsp:cNvPr id="0" name=""/>
        <dsp:cNvSpPr/>
      </dsp:nvSpPr>
      <dsp:spPr>
        <a:xfrm>
          <a:off x="0" y="3148692"/>
          <a:ext cx="6077994" cy="56159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j-lt"/>
            </a:rPr>
            <a:t> Student Service Stipends</a:t>
          </a:r>
        </a:p>
      </dsp:txBody>
      <dsp:txXfrm>
        <a:off x="27415" y="3176107"/>
        <a:ext cx="6023164" cy="506769"/>
      </dsp:txXfrm>
    </dsp:sp>
    <dsp:sp modelId="{BACADABF-B7AA-4BDF-B225-AB89072D4243}">
      <dsp:nvSpPr>
        <dsp:cNvPr id="0" name=""/>
        <dsp:cNvSpPr/>
      </dsp:nvSpPr>
      <dsp:spPr>
        <a:xfrm>
          <a:off x="0" y="3793599"/>
          <a:ext cx="6077994" cy="56159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j-lt"/>
            </a:rPr>
            <a:t>Key Takeaways for Onboarding Students</a:t>
          </a:r>
        </a:p>
      </dsp:txBody>
      <dsp:txXfrm>
        <a:off x="27415" y="3821014"/>
        <a:ext cx="6023164" cy="506769"/>
      </dsp:txXfrm>
    </dsp:sp>
    <dsp:sp modelId="{26BCBF41-A800-4BC0-A8E6-AE7344CF4022}">
      <dsp:nvSpPr>
        <dsp:cNvPr id="0" name=""/>
        <dsp:cNvSpPr/>
      </dsp:nvSpPr>
      <dsp:spPr>
        <a:xfrm>
          <a:off x="0" y="4424319"/>
          <a:ext cx="6077994" cy="56159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j-lt"/>
            </a:rPr>
            <a:t>Future of Student Employment</a:t>
          </a:r>
        </a:p>
      </dsp:txBody>
      <dsp:txXfrm>
        <a:off x="27415" y="4451734"/>
        <a:ext cx="6023164" cy="506769"/>
      </dsp:txXfrm>
    </dsp:sp>
    <dsp:sp modelId="{2CADFA58-EA2F-4539-86FF-FCE0295D8759}">
      <dsp:nvSpPr>
        <dsp:cNvPr id="0" name=""/>
        <dsp:cNvSpPr/>
      </dsp:nvSpPr>
      <dsp:spPr>
        <a:xfrm>
          <a:off x="0" y="5040852"/>
          <a:ext cx="6077994" cy="56159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j-lt"/>
            </a:rPr>
            <a:t>Temporary Hourly Employee Process</a:t>
          </a:r>
        </a:p>
      </dsp:txBody>
      <dsp:txXfrm>
        <a:off x="27415" y="5068267"/>
        <a:ext cx="6023164" cy="506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F53D0-E2D6-49E8-BA1C-860F7EC1E63A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A613E-C7BA-42C0-B0A1-51EC7265F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4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A613E-C7BA-42C0-B0A1-51EC7265F3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13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Zara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A613E-C7BA-42C0-B0A1-51EC7265F3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69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Zara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A613E-C7BA-42C0-B0A1-51EC7265F3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80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 of Security Issues that can arise if offboarding not done correctly *Student that worked in Advising, Separation wasn’t properly done and student was able to still have access to confidential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A613E-C7BA-42C0-B0A1-51EC7265F3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29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Jackie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A613E-C7BA-42C0-B0A1-51EC7265F3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Ramona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A613E-C7BA-42C0-B0A1-51EC7265F3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60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Angela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A613E-C7BA-42C0-B0A1-51EC7265F3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07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Onboarding/Offboarding for Temporary Hourlies is currently in a transition phase for student employment.  </a:t>
            </a:r>
            <a:r>
              <a:rPr lang="en-US" err="1"/>
              <a:t>Sughra</a:t>
            </a:r>
            <a:r>
              <a:rPr lang="en-US"/>
              <a:t> will be our point of contact in the meantime.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A613E-C7BA-42C0-B0A1-51EC7265F3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40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Zara asks if there are any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A613E-C7BA-42C0-B0A1-51EC7265F3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2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Ramona- 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A613E-C7BA-42C0-B0A1-51EC7265F3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3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Zara – road map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A613E-C7BA-42C0-B0A1-51EC7265F3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56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Joslyn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A613E-C7BA-42C0-B0A1-51EC7265F3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82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Joslyn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A613E-C7BA-42C0-B0A1-51EC7265F3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84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Joslyn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A613E-C7BA-42C0-B0A1-51EC7265F3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46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Jazmin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A613E-C7BA-42C0-B0A1-51EC7265F3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27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Jazmin</a:t>
            </a:r>
          </a:p>
          <a:p>
            <a:r>
              <a:rPr lang="en-US" err="1"/>
              <a:t>ePAF</a:t>
            </a:r>
            <a:r>
              <a:rPr lang="en-US"/>
              <a:t> guides are in </a:t>
            </a:r>
            <a:r>
              <a:rPr lang="en-US" err="1"/>
              <a:t>sharepoint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A613E-C7BA-42C0-B0A1-51EC7265F3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93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Jazmin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A613E-C7BA-42C0-B0A1-51EC7265F3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4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3856BE-EC11-45C4-BB46-17C35DB1B2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5913" y="104775"/>
            <a:ext cx="6091237" cy="290353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3350">
            <a:extLst>
              <a:ext uri="{FF2B5EF4-FFF2-40B4-BE49-F238E27FC236}">
                <a16:creationId xmlns:a16="http://schemas.microsoft.com/office/drawing/2014/main" id="{96EB1397-BB7D-42F9-8C13-15FE2C6054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3869" y="5219700"/>
            <a:ext cx="4014788" cy="4064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Month DD, YYYY</a:t>
            </a:r>
          </a:p>
        </p:txBody>
      </p:sp>
      <p:sp>
        <p:nvSpPr>
          <p:cNvPr id="8" name="Text Placeholder 13351">
            <a:extLst>
              <a:ext uri="{FF2B5EF4-FFF2-40B4-BE49-F238E27FC236}">
                <a16:creationId xmlns:a16="http://schemas.microsoft.com/office/drawing/2014/main" id="{73BBE8B8-A007-45DE-B761-514C5DD4B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53869" y="5626100"/>
            <a:ext cx="5742781" cy="42068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Department Name or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331674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1A5C71-B3F5-874C-AFD3-8D86285874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FFE76-BC24-624E-90E6-A13FB4122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B76DCD-E128-44D7-92A9-59EC21BFBD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4" y="6187594"/>
            <a:ext cx="12179300" cy="68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0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78A04D-0692-9248-9FDE-92BDC9314F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3572"/>
            <a:ext cx="12179300" cy="6850856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1B94D7D-9A9E-4CD0-96D0-2F37EB291B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8150" y="5250077"/>
            <a:ext cx="4014788" cy="40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Month DD, YYYY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FB8309-E9EC-482E-BE20-B870BEACC9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18150" y="5656477"/>
            <a:ext cx="5749925" cy="42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Department Name or additional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35CAC-0CD4-49A7-9949-9682DB072F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53050" y="523875"/>
            <a:ext cx="6143625" cy="2551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1611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64A759-30B0-3440-AFFF-D78F900F0A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4" y="6177320"/>
            <a:ext cx="12179299" cy="68508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2725FE-DE67-474D-9572-0D07354C46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4983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400"/>
            </a:lvl1pPr>
            <a:lvl2pPr marL="457200" indent="0">
              <a:buFont typeface="Arial" panose="020B0604020202020204" pitchFamily="34" charset="0"/>
              <a:buNone/>
              <a:defRPr sz="4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DCA946-B054-47E7-99B9-324A11D2A88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820863"/>
            <a:ext cx="10515600" cy="4172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479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599226-77C2-844D-A73B-A97763C890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E8F878-A1CE-194F-922A-4C16CFD1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78687"/>
            <a:ext cx="10515602" cy="76894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7D1CD-CB0C-A04E-8D75-07BCE9B5F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3287067"/>
            <a:ext cx="10515602" cy="2524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073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2F682F3-FCB7-E44D-A6A4-3E6C185917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00" y="6172915"/>
            <a:ext cx="12179300" cy="68508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EBEDF-D418-C14B-B96F-4746126C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7E4342-B7A4-D448-AD31-172B1322D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EC36FC-2382-D748-9469-191373C19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981680-A84A-5C48-9038-D32569647F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0ABC09E-6751-47C4-B5C2-C118EAA988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58746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400"/>
            </a:lvl1pPr>
            <a:lvl2pPr marL="457200" indent="0">
              <a:buNone/>
              <a:defRPr sz="4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110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21C375E-ED72-4AC4-84DF-2B19F48B2A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58746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400"/>
            </a:lvl1pPr>
            <a:lvl2pPr marL="457200" indent="0">
              <a:buNone/>
              <a:defRPr sz="4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064E5D-F3AC-0142-A60C-FF7AC0AF8A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4" y="6182831"/>
            <a:ext cx="12179300" cy="68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3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6095E5-3E5E-FD4D-9744-097F9203F3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4" y="6182831"/>
            <a:ext cx="12179300" cy="68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2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CBDFB19-A181-0C48-897B-919023E834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4" y="6182831"/>
            <a:ext cx="12179300" cy="685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449AE3-422D-EE46-B77F-1F1858D6F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F7369-5047-0843-92C0-02EAE4371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6905D-3757-2343-A8A2-50EEAEB0D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198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955830-E6E5-9547-88F3-1E16C6DDB8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4" y="6182831"/>
            <a:ext cx="12179300" cy="685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D77A0A-3005-F446-9639-59A857751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742D25-E143-B24A-91BF-5A212A4CB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3EAB02-7CAE-C74B-BC17-16F4FEF9F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69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1469BF-D620-3F4E-949F-E7C55CEAE0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4" y="6187594"/>
            <a:ext cx="12179300" cy="685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22A71E-8CEC-BC4C-B3EC-D813A98D3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FB362-429D-B343-9D69-F6D21FC8C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268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264D97-3F4C-454E-BC81-548D34906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228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85FEF-B2BD-D343-82B9-846DD5997D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2CBAE1B-5884-FA43-83BD-2414A6F9CE46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BC7B2-6D10-6540-A836-0D48E2A09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E69C5B0-6451-F842-AABB-C3819C30AA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CE848-14CF-8542-9E8E-D886887B7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8AFBDB-2AA2-4E55-9384-9AB67D96D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451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udenver.edu/wp-content/uploads/2021/12/EnteringPastTimeHours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udenver.edu/wp-content/uploads/2021/12/WEBTIMEENTRYSecurityForm-3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sudenver.edu/wp-content/uploads/2021/12/WebTimeEntry_Supervisor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udenver.edu/wp-content/uploads/2021/12/EmployeeSeparationProcess-2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udenver.edu/wp-content/uploads/2021/12/TemporaryHourlyChecklist-NewEmployee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ismaili@msudenver.edu" TargetMode="External"/><Relationship Id="rId4" Type="http://schemas.openxmlformats.org/officeDocument/2006/relationships/hyperlink" Target="https://www.msudenver.edu/wp-content/uploads/2021/12/SupervisorTemporaryHourlyChecklist-NewEmployee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udenver.edu/student-employment/peopleadmi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sudenver.sharepoint.com/sites/HR/SitePages/ePAF-step-by-step.asp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hyperlink" Target="https://www.msudenver.edu/student-employmen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C7F746-1681-458A-AA81-DF3CFC2160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5913" y="-315913"/>
            <a:ext cx="6556601" cy="3324225"/>
          </a:xfrm>
        </p:spPr>
        <p:txBody>
          <a:bodyPr/>
          <a:lstStyle/>
          <a:p>
            <a:r>
              <a:rPr lang="en-US"/>
              <a:t>Student Employment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967FD5-08C6-4ADD-AB6D-E5B53DA579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Human Resources – Student Employment Team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B5DBF9-950C-4A61-9DB7-B08148A6C1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February 11th,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93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FE5BB2-796D-48B3-B08F-5ACD02787A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Late or Not Started Timesheets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D490E-2EB9-47B9-BC05-675F1579EE1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Process for late or not started timesheets (Past-time Hours)</a:t>
            </a:r>
          </a:p>
          <a:p>
            <a:pPr lvl="2"/>
            <a:r>
              <a:rPr lang="en-US" sz="2600">
                <a:latin typeface="Arial"/>
                <a:cs typeface="Arial"/>
              </a:rPr>
              <a:t>If the student misses the time sheet deadline, the hours will need to be entered as “Past Time Hours” on the next payroll cycle. If the delay was on the supervisor/department or HR’s behalf, then the supervisor may request a manual payment.</a:t>
            </a:r>
          </a:p>
          <a:p>
            <a:pPr lvl="2"/>
            <a:r>
              <a:rPr lang="en-US" sz="2600">
                <a:latin typeface="Arial"/>
                <a:cs typeface="Arial"/>
                <a:hlinkClick r:id="rId3"/>
              </a:rPr>
              <a:t>https://www.msudenver.edu/wp-content/uploads/2021/12/EnteringPastTimeHours.pdf</a:t>
            </a:r>
            <a:r>
              <a:rPr lang="en-US" sz="2600">
                <a:latin typeface="Arial"/>
                <a:cs typeface="Arial"/>
              </a:rPr>
              <a:t> </a:t>
            </a:r>
            <a:endParaRPr lang="en-US" sz="2600"/>
          </a:p>
          <a:p>
            <a:pPr lvl="2"/>
            <a:endParaRPr lang="en-US">
              <a:solidFill>
                <a:srgbClr val="000000"/>
              </a:solidFill>
            </a:endParaRPr>
          </a:p>
          <a:p>
            <a:pPr lvl="1"/>
            <a:r>
              <a:rPr lang="en-US">
                <a:solidFill>
                  <a:srgbClr val="FF0000"/>
                </a:solidFill>
                <a:latin typeface="Arial"/>
                <a:cs typeface="Arial"/>
              </a:rPr>
              <a:t>Manual Payment Requests**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36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FE5BB2-796D-48B3-B08F-5ACD02787A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Access for Approvals of Timesheets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D490E-2EB9-47B9-BC05-675F1579EE1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Supervisor Security Access for Approvals of Timesheets</a:t>
            </a:r>
          </a:p>
          <a:p>
            <a:pPr lvl="1"/>
            <a:r>
              <a:rPr lang="en-US">
                <a:latin typeface="Arial"/>
                <a:cs typeface="Arial"/>
                <a:hlinkClick r:id="rId3"/>
              </a:rPr>
              <a:t>https://www.msudenver.edu/wp-content/uploads/2021/12/WEBTIMEENTRYSecurityForm-3.pdf</a:t>
            </a:r>
            <a:r>
              <a:rPr lang="en-US">
                <a:latin typeface="Arial"/>
                <a:cs typeface="Arial"/>
              </a:rPr>
              <a:t> </a:t>
            </a:r>
          </a:p>
          <a:p>
            <a:pPr lvl="1"/>
            <a:r>
              <a:rPr lang="en-US">
                <a:latin typeface="Arial"/>
                <a:cs typeface="Arial"/>
              </a:rPr>
              <a:t>In addition to this </a:t>
            </a:r>
            <a:r>
              <a:rPr lang="en-US" err="1">
                <a:latin typeface="Arial"/>
                <a:cs typeface="Arial"/>
              </a:rPr>
              <a:t>Webtime</a:t>
            </a:r>
            <a:r>
              <a:rPr lang="en-US">
                <a:latin typeface="Arial"/>
                <a:cs typeface="Arial"/>
              </a:rPr>
              <a:t> Security form, Supervisors do need access to a basic Banner user account. This access would need to be requested from IT prior to onboarding the student. </a:t>
            </a:r>
          </a:p>
          <a:p>
            <a:r>
              <a:rPr lang="en-US">
                <a:latin typeface="Arial"/>
                <a:cs typeface="Arial"/>
              </a:rPr>
              <a:t>How to Guides for Approvals </a:t>
            </a:r>
          </a:p>
          <a:p>
            <a:pPr lvl="1"/>
            <a:r>
              <a:rPr lang="en-US">
                <a:latin typeface="Arial"/>
                <a:cs typeface="Arial"/>
                <a:hlinkClick r:id="rId4"/>
              </a:rPr>
              <a:t>https://www.msudenver.edu/wp-content/uploads/2021/12/WebTimeEntry_Supervisor.pdf</a:t>
            </a:r>
            <a:r>
              <a:rPr lang="en-US">
                <a:latin typeface="Arial"/>
                <a:cs typeface="Arial"/>
              </a:rPr>
              <a:t>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71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931D5E-69A7-4E31-898D-8848DF94CD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Offboarding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54942-01F8-4913-A436-351B467B5DA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IT Separation Requests – Supervisors must submit an Employee Separation Ticket and provide the separating employee’s NetID, University 900 number, date and time of separation. </a:t>
            </a:r>
          </a:p>
          <a:p>
            <a:pPr lvl="1"/>
            <a:r>
              <a:rPr lang="en-US">
                <a:hlinkClick r:id="rId3"/>
              </a:rPr>
              <a:t>https://www.msudenver.edu/wp-content/uploads/2021/12/EmployeeSeparationProcess-2.pdf</a:t>
            </a:r>
            <a:r>
              <a:rPr lang="en-US"/>
              <a:t> </a:t>
            </a:r>
          </a:p>
          <a:p>
            <a:pPr marL="0" indent="0">
              <a:buNone/>
            </a:pPr>
            <a:endParaRPr lang="en-US"/>
          </a:p>
          <a:p>
            <a:r>
              <a:rPr lang="en-US">
                <a:latin typeface="Arial"/>
                <a:cs typeface="Arial"/>
              </a:rPr>
              <a:t>It is </a:t>
            </a:r>
            <a:r>
              <a:rPr lang="en-US" b="1">
                <a:solidFill>
                  <a:srgbClr val="FF0000"/>
                </a:solidFill>
                <a:latin typeface="Arial"/>
                <a:cs typeface="Arial"/>
              </a:rPr>
              <a:t>crucial</a:t>
            </a:r>
            <a:r>
              <a:rPr lang="en-US">
                <a:latin typeface="Arial"/>
                <a:cs typeface="Arial"/>
              </a:rPr>
              <a:t> that students are offboarded correctly, especially if these students have had access to confidential information, social media, IT Access...etc. 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0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377001-E821-4B93-BBFE-C16658A55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Key Takeaways for Supervisors when Onboarding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DB8FE-44B0-4363-B910-68AE643723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642369"/>
            <a:ext cx="10515600" cy="43511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To ensure that all steps are met within the onboarding process, it is important for supervisors to change the student's status in </a:t>
            </a:r>
            <a:r>
              <a:rPr lang="en-US" b="1">
                <a:latin typeface="Arial"/>
                <a:cs typeface="Arial"/>
              </a:rPr>
              <a:t>People Admin </a:t>
            </a:r>
            <a:r>
              <a:rPr lang="en-US">
                <a:latin typeface="Arial"/>
                <a:cs typeface="Arial"/>
              </a:rPr>
              <a:t>accordingly. </a:t>
            </a:r>
          </a:p>
          <a:p>
            <a:r>
              <a:rPr lang="en-US">
                <a:latin typeface="Arial"/>
                <a:cs typeface="Arial"/>
              </a:rPr>
              <a:t>Supervisors need to ensure that they have proper access to approvals and Banner prior to onboarding students. </a:t>
            </a:r>
          </a:p>
          <a:p>
            <a:r>
              <a:rPr lang="en-US">
                <a:latin typeface="Arial"/>
                <a:cs typeface="Arial"/>
              </a:rPr>
              <a:t>Make sure that Background check is complete prior to student starting 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All paperwork needs to be submitted by student for their </a:t>
            </a:r>
            <a:r>
              <a:rPr lang="en-US" err="1">
                <a:latin typeface="Arial"/>
                <a:cs typeface="Arial"/>
              </a:rPr>
              <a:t>ePAF</a:t>
            </a:r>
            <a:r>
              <a:rPr lang="en-US">
                <a:latin typeface="Arial"/>
                <a:cs typeface="Arial"/>
              </a:rPr>
              <a:t> to be approved and applied 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New Hire Packet, i-9 Documents, Payroll Packet</a:t>
            </a:r>
          </a:p>
          <a:p>
            <a:pPr lvl="1"/>
            <a:endParaRPr lang="en-US">
              <a:latin typeface="Arial"/>
              <a:cs typeface="Arial"/>
            </a:endParaRPr>
          </a:p>
          <a:p>
            <a:pPr lvl="1"/>
            <a:endParaRPr lang="en-US">
              <a:latin typeface="Arial"/>
              <a:cs typeface="Arial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64B14F96-88F8-40BB-8D97-594300243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59468" y="4087525"/>
            <a:ext cx="564053" cy="564053"/>
          </a:xfrm>
          <a:prstGeom prst="rect">
            <a:avLst/>
          </a:prstGeom>
        </p:spPr>
      </p:pic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0AA8164B-286E-4DA3-A145-7DA6B3C70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31394" y="5077706"/>
            <a:ext cx="564053" cy="564053"/>
          </a:xfrm>
          <a:prstGeom prst="rect">
            <a:avLst/>
          </a:prstGeom>
        </p:spPr>
      </p:pic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A78F7E17-75DA-4E01-9C8D-9980FFBEE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31393" y="2334982"/>
            <a:ext cx="564053" cy="564053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B997C12A-9340-434C-96D1-F2B31F2EF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49694" y="3253869"/>
            <a:ext cx="564053" cy="56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93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2E3630-78E8-483E-B261-5465861D16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Student Service Stipends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808F0-9C44-43C7-9270-9FF24182187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Students who receive a Stipend are providing a service and not performing work. 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There is an approval process through HR and the Office of the Controller for Departments wanting to provide a student(s) a stipend.</a:t>
            </a:r>
          </a:p>
          <a:p>
            <a:r>
              <a:rPr lang="en-US">
                <a:latin typeface="Arial"/>
                <a:cs typeface="Arial"/>
              </a:rPr>
              <a:t>The stipend positions are under the Semi-Monthly Payroll even though it is for a flat rate and not an hourly rate of pay.  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8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71DF95-3636-46EA-8931-B5220D8A4E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Future of Student 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48632-D46F-42A2-A8BD-612B979A60B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latin typeface="Arial"/>
                <a:cs typeface="Arial"/>
              </a:rPr>
              <a:t>HR Partner Model </a:t>
            </a:r>
            <a:endParaRPr lang="en-US"/>
          </a:p>
          <a:p>
            <a:pPr lvl="1"/>
            <a:r>
              <a:rPr lang="en-US" b="1">
                <a:latin typeface="Arial"/>
                <a:cs typeface="Arial"/>
              </a:rPr>
              <a:t>Student Affairs</a:t>
            </a:r>
          </a:p>
          <a:p>
            <a:pPr lvl="1"/>
            <a:r>
              <a:rPr lang="en-US" b="1">
                <a:latin typeface="Arial"/>
                <a:cs typeface="Arial"/>
              </a:rPr>
              <a:t>Academic Affairs </a:t>
            </a:r>
            <a:endParaRPr lang="en-US">
              <a:latin typeface="Arial"/>
              <a:cs typeface="Arial"/>
            </a:endParaRPr>
          </a:p>
          <a:p>
            <a:pPr lvl="1"/>
            <a:r>
              <a:rPr lang="en-US" b="1">
                <a:latin typeface="Arial"/>
                <a:cs typeface="Arial"/>
              </a:rPr>
              <a:t>Administrative Branch</a:t>
            </a:r>
            <a:endParaRPr lang="en-US"/>
          </a:p>
          <a:p>
            <a:pPr lvl="1"/>
            <a:r>
              <a:rPr lang="en-US" b="1">
                <a:latin typeface="Arial"/>
                <a:cs typeface="Arial"/>
              </a:rPr>
              <a:t>President's Office, Strategy, and External Affairs</a:t>
            </a:r>
            <a:endParaRPr lang="en-US" b="1"/>
          </a:p>
          <a:p>
            <a:pPr marL="457200" lvl="1" indent="0">
              <a:buNone/>
            </a:pPr>
            <a:endParaRPr lang="en-US"/>
          </a:p>
          <a:p>
            <a:r>
              <a:rPr lang="en-US">
                <a:latin typeface="Arial"/>
                <a:cs typeface="Arial"/>
              </a:rPr>
              <a:t>In-Person Orientation's are coming back! </a:t>
            </a:r>
            <a:endParaRPr lang="en-US"/>
          </a:p>
          <a:p>
            <a:endParaRPr lang="en-US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1101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CFCA3B-FDBC-412B-88BD-497EFD7538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Temporary Hourly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50294-2222-4A0A-94F9-269604B665C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b="1">
                <a:latin typeface="Arial"/>
                <a:cs typeface="Arial"/>
              </a:rPr>
              <a:t>Temporary Hourly Checklist:</a:t>
            </a:r>
            <a:r>
              <a:rPr lang="en-US">
                <a:latin typeface="Arial"/>
                <a:cs typeface="Arial"/>
              </a:rPr>
              <a:t> </a:t>
            </a:r>
            <a:r>
              <a:rPr lang="en-US">
                <a:latin typeface="Arial"/>
                <a:cs typeface="Arial"/>
                <a:hlinkClick r:id="rId3"/>
              </a:rPr>
              <a:t>https://www.msudenver.edu/wp-content/uploads/2021/12/TemporaryHourlyChecklist-NewEmployee.pdf</a:t>
            </a:r>
            <a:r>
              <a:rPr lang="en-US">
                <a:latin typeface="Arial"/>
                <a:cs typeface="Arial"/>
              </a:rPr>
              <a:t> </a:t>
            </a:r>
          </a:p>
          <a:p>
            <a:r>
              <a:rPr lang="en-US" b="1">
                <a:latin typeface="Arial"/>
                <a:cs typeface="Arial"/>
              </a:rPr>
              <a:t>Supervisor Checklist: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  <a:hlinkClick r:id="rId4"/>
              </a:rPr>
              <a:t>https://www.msudenver.edu/wp-content/uploads/2021/12/SupervisorTemporaryHourlyChecklist-NewEmployee.pdf</a:t>
            </a:r>
          </a:p>
          <a:p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As a friendly reminder, until HR receives all necessary paperwork from both the Supervisor and Employee, the employee will not be authorized to start working</a:t>
            </a:r>
            <a:endParaRPr lang="en-US"/>
          </a:p>
          <a:p>
            <a:endParaRPr lang="en-US"/>
          </a:p>
          <a:p>
            <a:pPr marL="0" indent="0" algn="ctr">
              <a:buNone/>
            </a:pPr>
            <a:r>
              <a:rPr lang="en-US" b="1">
                <a:latin typeface="Arial"/>
                <a:cs typeface="Arial"/>
              </a:rPr>
              <a:t>Contact Sughra Ismaili - </a:t>
            </a:r>
            <a:r>
              <a:rPr lang="en-US" b="1">
                <a:latin typeface="Arial"/>
                <a:cs typeface="Arial"/>
                <a:hlinkClick r:id="rId5"/>
              </a:rPr>
              <a:t>sismaili@msudenver.edu</a:t>
            </a:r>
            <a:r>
              <a:rPr lang="en-US" b="1">
                <a:latin typeface="Arial"/>
                <a:cs typeface="Arial"/>
              </a:rPr>
              <a:t>  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981897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9F275C-5F27-41D8-BA2A-48627C6A03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BA2C8342-0004-4D93-BF1F-C805F2E93A3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719726" y="387218"/>
            <a:ext cx="8362252" cy="5543782"/>
          </a:xfrm>
        </p:spPr>
      </p:pic>
    </p:spTree>
    <p:extLst>
      <p:ext uri="{BB962C8B-B14F-4D97-AF65-F5344CB8AC3E}">
        <p14:creationId xmlns:p14="http://schemas.microsoft.com/office/powerpoint/2010/main" val="1740351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7E13E7-CDCB-4648-8D33-5D1AAD764A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Who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25CE9-7015-415D-9868-8D41D20007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56699" y="1789838"/>
            <a:ext cx="4853517" cy="40667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Ramona Morris </a:t>
            </a:r>
          </a:p>
          <a:p>
            <a:pPr marL="0" indent="0">
              <a:buNone/>
            </a:pPr>
            <a:endParaRPr lang="en-US"/>
          </a:p>
          <a:p>
            <a:r>
              <a:rPr lang="en-US" b="1">
                <a:latin typeface="Arial"/>
                <a:cs typeface="Arial"/>
              </a:rPr>
              <a:t>Jazmin Rodriguez Delariva</a:t>
            </a:r>
          </a:p>
          <a:p>
            <a:endParaRPr lang="en-US" b="1"/>
          </a:p>
          <a:p>
            <a:r>
              <a:rPr lang="en-US" b="1" err="1">
                <a:latin typeface="Arial"/>
                <a:cs typeface="Arial"/>
              </a:rPr>
              <a:t>Sughra</a:t>
            </a:r>
            <a:r>
              <a:rPr lang="en-US" b="1">
                <a:latin typeface="Arial"/>
                <a:cs typeface="Arial"/>
              </a:rPr>
              <a:t> Ismaili</a:t>
            </a:r>
          </a:p>
          <a:p>
            <a:endParaRPr lang="en-US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C8C6B9-1662-4A48-BC34-3D1BA5BAC21D}"/>
              </a:ext>
            </a:extLst>
          </p:cNvPr>
          <p:cNvSpPr txBox="1"/>
          <p:nvPr/>
        </p:nvSpPr>
        <p:spPr>
          <a:xfrm>
            <a:off x="7197047" y="1825899"/>
            <a:ext cx="3367616" cy="32090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b="1">
                <a:latin typeface="+mj-lt"/>
                <a:ea typeface="+mn-lt"/>
                <a:cs typeface="+mn-lt"/>
              </a:rPr>
              <a:t>Zara Shafi</a:t>
            </a:r>
            <a:endParaRPr lang="en-US" sz="2800">
              <a:latin typeface="+mj-lt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sz="2800">
              <a:latin typeface="+mj-lt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b="1">
                <a:latin typeface="+mj-lt"/>
                <a:ea typeface="+mn-lt"/>
                <a:cs typeface="+mn-lt"/>
              </a:rPr>
              <a:t>Jaqueline Cervantes</a:t>
            </a:r>
            <a:endParaRPr lang="en-US" sz="2800">
              <a:latin typeface="+mj-lt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sz="2800">
              <a:latin typeface="+mj-lt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b="1">
                <a:latin typeface="+mj-lt"/>
                <a:ea typeface="+mn-lt"/>
                <a:cs typeface="+mn-lt"/>
              </a:rPr>
              <a:t>Joslyn Shelton</a:t>
            </a:r>
            <a:endParaRPr lang="en-US" sz="2800">
              <a:latin typeface="+mj-lt"/>
              <a:ea typeface="+mn-lt"/>
              <a:cs typeface="+mn-lt"/>
            </a:endParaRPr>
          </a:p>
          <a:p>
            <a:pPr algn="l"/>
            <a:endParaRPr lang="en-US">
              <a:cs typeface="Times New Roman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3C6CCBC-8D7C-4A34-834E-362F3F9DA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141" y="2714071"/>
            <a:ext cx="1182916" cy="1109157"/>
          </a:xfrm>
          <a:prstGeom prst="rect">
            <a:avLst/>
          </a:prstGeom>
        </p:spPr>
      </p:pic>
      <p:pic>
        <p:nvPicPr>
          <p:cNvPr id="6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5A6B3F3D-7541-451C-8988-D4FF0A148A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113" r="148" b="32883"/>
          <a:stretch/>
        </p:blipFill>
        <p:spPr>
          <a:xfrm>
            <a:off x="9672671" y="2860552"/>
            <a:ext cx="1588815" cy="12148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F135B8-0B31-405F-AE2F-C99D477AF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8679" y="1265601"/>
            <a:ext cx="1213423" cy="1187018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7371EA9A-6338-445D-9AA9-F7544583E6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5241" y="4144481"/>
            <a:ext cx="1193224" cy="112347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68CAFE0-F299-426E-830B-0F1F4E5DAB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2668" r="-1262" b="249"/>
          <a:stretch/>
        </p:blipFill>
        <p:spPr>
          <a:xfrm>
            <a:off x="4810991" y="1269688"/>
            <a:ext cx="1530908" cy="12973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CCE0A7FB-52BE-45C4-932E-1F7E838C00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4878" y="4290379"/>
            <a:ext cx="1504951" cy="158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83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76AF925-0D25-4311-B98A-F5C76B841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457200"/>
            <a:ext cx="4320041" cy="1600200"/>
          </a:xfrm>
        </p:spPr>
        <p:txBody>
          <a:bodyPr/>
          <a:lstStyle/>
          <a:p>
            <a:r>
              <a:rPr lang="en-US"/>
              <a:t>All Things Student Employment</a:t>
            </a:r>
            <a:br>
              <a:rPr lang="en-US"/>
            </a:b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C01D8C-BDAE-4724-95B1-222C209EF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8F150F5-83EC-4852-AAD1-B100266E93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379227"/>
              </p:ext>
            </p:extLst>
          </p:nvPr>
        </p:nvGraphicFramePr>
        <p:xfrm>
          <a:off x="5277394" y="235131"/>
          <a:ext cx="6077994" cy="5625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1747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E8AD305-7958-4165-9156-23631686C6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983"/>
            <a:ext cx="10515600" cy="1325563"/>
          </a:xfrm>
        </p:spPr>
        <p:txBody>
          <a:bodyPr/>
          <a:lstStyle/>
          <a:p>
            <a:r>
              <a:rPr lang="en-US"/>
              <a:t>Requirements for Student Employees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CD68304-EF38-460B-96C7-E691AC3E37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820863"/>
            <a:ext cx="10515600" cy="4172613"/>
          </a:xfrm>
        </p:spPr>
        <p:txBody>
          <a:bodyPr>
            <a:normAutofit/>
          </a:bodyPr>
          <a:lstStyle/>
          <a:p>
            <a:r>
              <a:rPr lang="en-US"/>
              <a:t>Must be enrolled in 6 credits or more for undergraduate students during the Fall and Spring semesters.</a:t>
            </a:r>
          </a:p>
          <a:p>
            <a:pPr lvl="1"/>
            <a:r>
              <a:rPr lang="en-US"/>
              <a:t>Summer credit requirements do vary if a student is being paid through non-</a:t>
            </a:r>
            <a:r>
              <a:rPr lang="en-US" err="1"/>
              <a:t>workstudy</a:t>
            </a:r>
            <a:r>
              <a:rPr lang="en-US"/>
              <a:t> funds (*departmental, grant, etc.)</a:t>
            </a:r>
          </a:p>
          <a:p>
            <a:r>
              <a:rPr lang="en-US"/>
              <a:t>Must maintain a 2.0 GPA.</a:t>
            </a:r>
          </a:p>
          <a:p>
            <a:r>
              <a:rPr lang="en-US"/>
              <a:t>Students who will be earning Work-Study must be awarded before starting their position.</a:t>
            </a:r>
          </a:p>
          <a:p>
            <a:r>
              <a:rPr lang="en-US"/>
              <a:t>Students must be at least 18 years or older. For anyone under 18, please contact HR for approval.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99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00554C-4A3C-40C8-A5D8-802CD1F0C4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to Hire a Student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64D62-D0E1-4269-80BE-D260D83178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47956" y="1800639"/>
            <a:ext cx="10405844" cy="5771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           People Admin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700066B-9067-4102-89C2-ACBE07A8A630}"/>
              </a:ext>
            </a:extLst>
          </p:cNvPr>
          <p:cNvSpPr/>
          <p:nvPr/>
        </p:nvSpPr>
        <p:spPr>
          <a:xfrm>
            <a:off x="947956" y="1726980"/>
            <a:ext cx="1904301" cy="570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BF4119-7FDE-4FDC-9505-2E82C55C1651}"/>
              </a:ext>
            </a:extLst>
          </p:cNvPr>
          <p:cNvSpPr txBox="1"/>
          <p:nvPr/>
        </p:nvSpPr>
        <p:spPr>
          <a:xfrm>
            <a:off x="1419553" y="1828228"/>
            <a:ext cx="96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Step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B8FB38-FE31-4E7B-BD49-43F919C4942F}"/>
              </a:ext>
            </a:extLst>
          </p:cNvPr>
          <p:cNvSpPr txBox="1"/>
          <p:nvPr/>
        </p:nvSpPr>
        <p:spPr>
          <a:xfrm>
            <a:off x="947956" y="2447301"/>
            <a:ext cx="10296088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Job Opportunities </a:t>
            </a:r>
            <a:r>
              <a:rPr lang="en-US" sz="2800" b="1" dirty="0"/>
              <a:t>– </a:t>
            </a:r>
            <a:r>
              <a:rPr lang="en-US" sz="2800" dirty="0">
                <a:latin typeface="+mj-lt"/>
              </a:rPr>
              <a:t>Should</a:t>
            </a:r>
            <a:r>
              <a:rPr lang="en-US" sz="2800" dirty="0"/>
              <a:t> </a:t>
            </a:r>
            <a:r>
              <a:rPr lang="en-US" sz="2800" dirty="0">
                <a:latin typeface="+mj-lt"/>
              </a:rPr>
              <a:t>be posted in People Admin. These should be posted for both new and current student employees.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Hiring Proposal </a:t>
            </a:r>
            <a:r>
              <a:rPr lang="en-US" sz="2800" dirty="0">
                <a:latin typeface="+mj-lt"/>
              </a:rPr>
              <a:t>– Preferred Start Date should align with payroll schedule.</a:t>
            </a:r>
            <a:endParaRPr lang="en-US" sz="28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Training Materials </a:t>
            </a:r>
            <a:r>
              <a:rPr lang="en-US" sz="2800" dirty="0">
                <a:latin typeface="+mj-lt"/>
              </a:rPr>
              <a:t>available for People Admin</a:t>
            </a:r>
            <a:endParaRPr lang="en-US" sz="2800" dirty="0">
              <a:latin typeface="+mj-lt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latin typeface="+mj-lt"/>
                <a:hlinkClick r:id="rId3"/>
              </a:rPr>
              <a:t>https://www.msudenver.edu/student-employment/peopleadmin/</a:t>
            </a:r>
            <a:r>
              <a:rPr lang="en-US" sz="280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9986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00554C-4A3C-40C8-A5D8-802CD1F0C4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How to Hire a Student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64D62-D0E1-4269-80BE-D260D83178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12365" y="1687265"/>
            <a:ext cx="10405844" cy="57712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	            </a:t>
            </a:r>
            <a:r>
              <a:rPr lang="en-US" b="1"/>
              <a:t>Student Paperwork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700066B-9067-4102-89C2-ACBE07A8A630}"/>
              </a:ext>
            </a:extLst>
          </p:cNvPr>
          <p:cNvSpPr/>
          <p:nvPr/>
        </p:nvSpPr>
        <p:spPr>
          <a:xfrm>
            <a:off x="838200" y="1636198"/>
            <a:ext cx="1904301" cy="570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BF4119-7FDE-4FDC-9505-2E82C55C1651}"/>
              </a:ext>
            </a:extLst>
          </p:cNvPr>
          <p:cNvSpPr txBox="1"/>
          <p:nvPr/>
        </p:nvSpPr>
        <p:spPr>
          <a:xfrm>
            <a:off x="1309797" y="1710546"/>
            <a:ext cx="96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Step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B8FB38-FE31-4E7B-BD49-43F919C4942F}"/>
              </a:ext>
            </a:extLst>
          </p:cNvPr>
          <p:cNvSpPr txBox="1"/>
          <p:nvPr/>
        </p:nvSpPr>
        <p:spPr>
          <a:xfrm>
            <a:off x="741026" y="2293090"/>
            <a:ext cx="102960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>
                <a:latin typeface="+mj-lt"/>
              </a:rPr>
              <a:t>Background Checks through HireRight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latin typeface="+mj-lt"/>
              </a:rPr>
              <a:t>After background check has been completed, Supervisors should submit student’s </a:t>
            </a:r>
            <a:r>
              <a:rPr lang="en-US" sz="2800" err="1">
                <a:latin typeface="+mj-lt"/>
              </a:rPr>
              <a:t>ePAF</a:t>
            </a:r>
            <a:endParaRPr lang="en-US" sz="280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>
                <a:latin typeface="+mj-lt"/>
              </a:rPr>
              <a:t>i-9 documents and Authorization 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latin typeface="+mj-lt"/>
              </a:rPr>
              <a:t>Students are required to submit i-9 documents </a:t>
            </a:r>
            <a:r>
              <a:rPr lang="en-US" sz="2800" b="1">
                <a:latin typeface="+mj-lt"/>
              </a:rPr>
              <a:t>in-person</a:t>
            </a:r>
            <a:endParaRPr lang="en-US" sz="280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>
                <a:latin typeface="+mj-lt"/>
              </a:rPr>
              <a:t>New Hire Paperwork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latin typeface="+mj-lt"/>
              </a:rPr>
              <a:t>Payroll Documents (W4 Form and Direct Deposit forms)</a:t>
            </a:r>
          </a:p>
        </p:txBody>
      </p:sp>
    </p:spTree>
    <p:extLst>
      <p:ext uri="{BB962C8B-B14F-4D97-AF65-F5344CB8AC3E}">
        <p14:creationId xmlns:p14="http://schemas.microsoft.com/office/powerpoint/2010/main" val="367172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00554C-4A3C-40C8-A5D8-802CD1F0C4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How to Hire a Student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64D62-D0E1-4269-80BE-D260D83178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719278"/>
            <a:ext cx="10405844" cy="57712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	           </a:t>
            </a:r>
            <a:r>
              <a:rPr lang="en-US" b="1" err="1"/>
              <a:t>ePAF</a:t>
            </a:r>
            <a:r>
              <a:rPr lang="en-US" b="1"/>
              <a:t> Submission, Review, and Approvals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700066B-9067-4102-89C2-ACBE07A8A630}"/>
              </a:ext>
            </a:extLst>
          </p:cNvPr>
          <p:cNvSpPr/>
          <p:nvPr/>
        </p:nvSpPr>
        <p:spPr>
          <a:xfrm>
            <a:off x="947954" y="1710546"/>
            <a:ext cx="1904301" cy="570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BF4119-7FDE-4FDC-9505-2E82C55C1651}"/>
              </a:ext>
            </a:extLst>
          </p:cNvPr>
          <p:cNvSpPr txBox="1"/>
          <p:nvPr/>
        </p:nvSpPr>
        <p:spPr>
          <a:xfrm>
            <a:off x="1419553" y="1803976"/>
            <a:ext cx="96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Step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B8FB38-FE31-4E7B-BD49-43F919C4942F}"/>
              </a:ext>
            </a:extLst>
          </p:cNvPr>
          <p:cNvSpPr txBox="1"/>
          <p:nvPr/>
        </p:nvSpPr>
        <p:spPr>
          <a:xfrm>
            <a:off x="947954" y="2501427"/>
            <a:ext cx="102960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err="1">
                <a:latin typeface="+mj-lt"/>
              </a:rPr>
              <a:t>ePAF</a:t>
            </a:r>
            <a:r>
              <a:rPr lang="en-US" sz="2400">
                <a:latin typeface="+mj-lt"/>
              </a:rPr>
              <a:t> must be submitted for all hiring actions (new, rehire, and other changes) prior to the </a:t>
            </a:r>
            <a:r>
              <a:rPr lang="en-US" sz="2400" err="1">
                <a:latin typeface="+mj-lt"/>
              </a:rPr>
              <a:t>ePAF</a:t>
            </a:r>
            <a:r>
              <a:rPr lang="en-US" sz="2400">
                <a:latin typeface="+mj-lt"/>
              </a:rPr>
              <a:t> deadline.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+mj-lt"/>
              </a:rPr>
              <a:t>All additional approvals must be completed prior to the employees start 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+mj-lt"/>
              </a:rPr>
              <a:t>Once all paperwork has been received from the student and their i-9 has been processed, then the </a:t>
            </a:r>
            <a:r>
              <a:rPr lang="en-US" sz="2400" err="1">
                <a:latin typeface="+mj-lt"/>
              </a:rPr>
              <a:t>ePAF</a:t>
            </a:r>
            <a:r>
              <a:rPr lang="en-US" sz="2400">
                <a:latin typeface="+mj-lt"/>
              </a:rPr>
              <a:t> can be approved/applied for the student.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+mj-lt"/>
              </a:rPr>
              <a:t>It is </a:t>
            </a:r>
            <a:r>
              <a:rPr lang="en-US" sz="2400" i="1">
                <a:latin typeface="+mj-lt"/>
              </a:rPr>
              <a:t>crucial</a:t>
            </a:r>
            <a:r>
              <a:rPr lang="en-US" sz="2400">
                <a:latin typeface="+mj-lt"/>
              </a:rPr>
              <a:t> that </a:t>
            </a:r>
            <a:r>
              <a:rPr lang="en-US" sz="2400" err="1">
                <a:latin typeface="+mj-lt"/>
              </a:rPr>
              <a:t>ePAFs</a:t>
            </a:r>
            <a:r>
              <a:rPr lang="en-US" sz="2400">
                <a:latin typeface="+mj-lt"/>
              </a:rPr>
              <a:t> are done correctly, otherwise this can delay a student’s hiring process. </a:t>
            </a:r>
          </a:p>
        </p:txBody>
      </p:sp>
    </p:spTree>
    <p:extLst>
      <p:ext uri="{BB962C8B-B14F-4D97-AF65-F5344CB8AC3E}">
        <p14:creationId xmlns:p14="http://schemas.microsoft.com/office/powerpoint/2010/main" val="112195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E61218-01F1-4BFB-887C-50793E98F8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What is an </a:t>
            </a:r>
            <a:r>
              <a:rPr lang="en-US" err="1"/>
              <a:t>ePAF</a:t>
            </a:r>
            <a:r>
              <a:rPr lang="en-US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222EB-BD53-4500-93B6-1B425C47C7F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an </a:t>
            </a:r>
            <a:r>
              <a:rPr lang="en-US" b="1"/>
              <a:t>E</a:t>
            </a:r>
            <a:r>
              <a:rPr lang="en-US"/>
              <a:t>lectronic </a:t>
            </a:r>
            <a:r>
              <a:rPr lang="en-US" b="1"/>
              <a:t>P</a:t>
            </a:r>
            <a:r>
              <a:rPr lang="en-US"/>
              <a:t>ersonnel </a:t>
            </a:r>
            <a:r>
              <a:rPr lang="en-US" b="1"/>
              <a:t>A</a:t>
            </a:r>
            <a:r>
              <a:rPr lang="en-US"/>
              <a:t>ction </a:t>
            </a:r>
            <a:r>
              <a:rPr lang="en-US" b="1"/>
              <a:t>F</a:t>
            </a:r>
            <a:r>
              <a:rPr lang="en-US"/>
              <a:t>orm allows users to process job changes for their employees online, define, route and track actions as they move through the approval process, and it provides an electronic audit trail. </a:t>
            </a:r>
          </a:p>
          <a:p>
            <a:endParaRPr lang="en-US"/>
          </a:p>
          <a:p>
            <a:r>
              <a:rPr lang="en-US" b="1"/>
              <a:t>Step-by-Step</a:t>
            </a:r>
            <a:r>
              <a:rPr lang="en-US"/>
              <a:t> guides available for </a:t>
            </a:r>
            <a:r>
              <a:rPr lang="en-US" err="1"/>
              <a:t>ePAFs</a:t>
            </a:r>
            <a:r>
              <a:rPr lang="en-US"/>
              <a:t>:</a:t>
            </a:r>
          </a:p>
          <a:p>
            <a:pPr marL="0" indent="0">
              <a:buNone/>
            </a:pPr>
            <a:r>
              <a:rPr lang="en-US">
                <a:hlinkClick r:id="rId3"/>
              </a:rPr>
              <a:t>https://msudenver.sharepoint.com/sites/HR/SitePages/ePAF-step-by-step.aspx</a:t>
            </a:r>
            <a:r>
              <a:rPr lang="en-US"/>
              <a:t> 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Trainings are hosted monthly and </a:t>
            </a:r>
            <a:r>
              <a:rPr lang="en-US" err="1"/>
              <a:t>ePAF</a:t>
            </a:r>
            <a:r>
              <a:rPr lang="en-US"/>
              <a:t> Open Hours are also available for additional assistance.</a:t>
            </a:r>
          </a:p>
        </p:txBody>
      </p:sp>
    </p:spTree>
    <p:extLst>
      <p:ext uri="{BB962C8B-B14F-4D97-AF65-F5344CB8AC3E}">
        <p14:creationId xmlns:p14="http://schemas.microsoft.com/office/powerpoint/2010/main" val="212212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226467-DB68-422D-9C70-1BD6A4E44E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Timesheets and Payroll Schedules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E85A6-4D32-443C-8C4A-752769E175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820863"/>
            <a:ext cx="4860636" cy="4172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Semi-Monthly Payroll Schedule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>
                <a:latin typeface="Arial"/>
                <a:cs typeface="Arial"/>
              </a:rPr>
              <a:t>Calendar Reminders</a:t>
            </a:r>
          </a:p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 </a:t>
            </a:r>
            <a:r>
              <a:rPr lang="en-US">
                <a:latin typeface="Arial"/>
                <a:cs typeface="Arial"/>
                <a:hlinkClick r:id="rId4"/>
              </a:rPr>
              <a:t>https://www.msudenver.edu/student-employment/</a:t>
            </a:r>
            <a:r>
              <a:rPr lang="en-US">
                <a:latin typeface="Arial"/>
                <a:cs typeface="Arial"/>
              </a:rPr>
              <a:t> </a:t>
            </a:r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924174D-5318-4F85-BA5B-83982D300A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629696"/>
              </p:ext>
            </p:extLst>
          </p:nvPr>
        </p:nvGraphicFramePr>
        <p:xfrm>
          <a:off x="5847126" y="1403968"/>
          <a:ext cx="6084848" cy="470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" name="Acrobat Document" r:id="rId5" imgW="7543800" imgH="5829300" progId="Acrobat.Document.DC">
                  <p:embed/>
                </p:oleObj>
              </mc:Choice>
              <mc:Fallback>
                <p:oleObj name="Acrobat Document" r:id="rId5" imgW="7543800" imgH="5829300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924174D-5318-4F85-BA5B-83982D300A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47126" y="1403968"/>
                        <a:ext cx="6084848" cy="470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3899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96D8F87D-D164-4555-B384-CB8168A9FC77}" vid="{08891131-9FFB-4A9F-A1BF-9CA5F7B5A5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7A21B4E7BA5E44BC5AECAB25CF2BAE" ma:contentTypeVersion="4" ma:contentTypeDescription="Create a new document." ma:contentTypeScope="" ma:versionID="3598374da2d37e4d5f1922389c02b709">
  <xsd:schema xmlns:xsd="http://www.w3.org/2001/XMLSchema" xmlns:xs="http://www.w3.org/2001/XMLSchema" xmlns:p="http://schemas.microsoft.com/office/2006/metadata/properties" xmlns:ns2="cbad300e-95d1-4c0a-8290-d361c6a78074" xmlns:ns3="f14081f1-312e-4403-a01a-9b4fef167ea8" targetNamespace="http://schemas.microsoft.com/office/2006/metadata/properties" ma:root="true" ma:fieldsID="53ca02670898df85ec56a100ebdffe30" ns2:_="" ns3:_="">
    <xsd:import namespace="cbad300e-95d1-4c0a-8290-d361c6a78074"/>
    <xsd:import namespace="f14081f1-312e-4403-a01a-9b4fef167e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ad300e-95d1-4c0a-8290-d361c6a780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081f1-312e-4403-a01a-9b4fef167e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14081f1-312e-4403-a01a-9b4fef167ea8">
      <UserInfo>
        <DisplayName>Morris, Ramona</DisplayName>
        <AccountId>13</AccountId>
        <AccountType/>
      </UserInfo>
      <UserInfo>
        <DisplayName>Delariva, Jazmin Rodriguez</DisplayName>
        <AccountId>10</AccountId>
        <AccountType/>
      </UserInfo>
      <UserInfo>
        <DisplayName>Bender, Angela</DisplayName>
        <AccountId>17</AccountId>
        <AccountType/>
      </UserInfo>
      <UserInfo>
        <DisplayName>Shelton, Joslyn</DisplayName>
        <AccountId>18</AccountId>
        <AccountType/>
      </UserInfo>
      <UserInfo>
        <DisplayName>Ismaili, Sughra</DisplayName>
        <AccountId>19</AccountId>
        <AccountType/>
      </UserInfo>
      <UserInfo>
        <DisplayName>Cervantes, Jaqueline</DisplayName>
        <AccountId>20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10AF0B-4FBA-43FE-B12C-3929A7571E6F}">
  <ds:schemaRefs>
    <ds:schemaRef ds:uri="cbad300e-95d1-4c0a-8290-d361c6a78074"/>
    <ds:schemaRef ds:uri="f14081f1-312e-4403-a01a-9b4fef167e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8B5FAB1-C58C-4DFD-B55B-B5A3530C3A15}">
  <ds:schemaRefs>
    <ds:schemaRef ds:uri="59fd365b-ebe8-46eb-a5a0-3aababd96824"/>
    <ds:schemaRef ds:uri="92b13d39-812f-4f9c-83a2-6dcd3f660c9e"/>
    <ds:schemaRef ds:uri="f14081f1-312e-4403-a01a-9b4fef167ea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453C262-AF2F-42BC-99C5-4B4FA0C6F6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17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All Things Student Employment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Shafi, Zara</dc:creator>
  <cp:revision>9</cp:revision>
  <dcterms:created xsi:type="dcterms:W3CDTF">2022-01-24T20:27:54Z</dcterms:created>
  <dcterms:modified xsi:type="dcterms:W3CDTF">2022-02-11T18:48:32Z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0x010100077A21B4E7BA5E44BC5AECAB25CF2BAE</vt:lpwstr>
  </property>
</Properties>
</file>