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68" r:id="rId7"/>
    <p:sldId id="258" r:id="rId8"/>
    <p:sldId id="269" r:id="rId9"/>
    <p:sldId id="270" r:id="rId10"/>
    <p:sldId id="271" r:id="rId11"/>
    <p:sldId id="272" r:id="rId12"/>
    <p:sldId id="273" r:id="rId13"/>
    <p:sldId id="274" r:id="rId14"/>
    <p:sldId id="259" r:id="rId15"/>
    <p:sldId id="276" r:id="rId16"/>
    <p:sldId id="277" r:id="rId17"/>
    <p:sldId id="278" r:id="rId18"/>
    <p:sldId id="275" r:id="rId1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D2B81-6D99-799E-772F-CBEE61FD3571}" v="3" dt="2022-01-24T22:44:42.861"/>
    <p1510:client id="{0625E7BE-192A-8A20-965D-7D87E89B34EA}" v="44" dt="2022-02-01T23:22:20.074"/>
    <p1510:client id="{18F0BB3F-EB52-A5D6-EBB3-F2545F66148C}" v="24" dt="2022-02-01T23:27:56.750"/>
    <p1510:client id="{977B7701-63A5-4BDE-B927-E75FFBCE38D6}" v="24" dt="2022-01-24T22:44:39.236"/>
    <p1510:client id="{C90C81AA-2C42-603F-D882-C3752090E42A}" v="8" dt="2022-01-26T16:28:12.571"/>
    <p1510:client id="{CBC3704F-BA13-2023-64CA-F54E20E98745}" v="99" dt="2022-02-04T15:55:32.896"/>
    <p1510:client id="{F8B13D44-0650-0DE1-2095-72E4C53B3202}" v="2144" dt="2022-01-25T22:20:40.549"/>
    <p1510:client id="{FA747DBF-032F-2235-F345-72D1CD49AA82}" v="110" dt="2022-01-25T23:20:47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4E59A-C3F5-42F6-A904-C41D7F145BC3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3732415" y="302149"/>
            <a:ext cx="5113337" cy="3045423"/>
          </a:xfrm>
          <a:noFill/>
        </p:spPr>
        <p:txBody>
          <a:bodyPr bIns="274320" anchor="b" anchorCtr="0">
            <a:noAutofit/>
          </a:bodyPr>
          <a:lstStyle>
            <a:lvl1pPr marL="0" indent="0">
              <a:buNone/>
              <a:defRPr sz="5400" b="0" cap="none" spc="0">
                <a:ln w="0">
                  <a:noFill/>
                </a:ln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a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9DC312-558E-455C-92FF-881EB5C598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46475" y="5016500"/>
            <a:ext cx="4014788" cy="406400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 algn="l"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Month DD, YYYY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B4EF6A-D2B7-4B2C-8AE5-865BEADBF39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46475" y="5422900"/>
            <a:ext cx="5064125" cy="420688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Department Name or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22128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3A6E068E-F602-464C-BAEC-28D0372FE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937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79209CD8-6395-474C-90E0-291EDBD37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51"/>
            <a:ext cx="9134864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0CC1CDE-3614-40F5-A7ED-17970F5BDF0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41750" y="5039733"/>
            <a:ext cx="4014788" cy="40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 algn="l"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Month DD, YYYY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AFCB52B7-9CB6-45B2-B014-708B94023D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41750" y="5446133"/>
            <a:ext cx="5064125" cy="420688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Department Name or additional 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0F1E9-70CF-4F11-933C-975F7D1347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58623" y="881149"/>
            <a:ext cx="5147252" cy="2186248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7223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00AAEC9E-F598-244C-B43D-C596532F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44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359917"/>
            <a:ext cx="7886700" cy="1325563"/>
          </a:xfrm>
        </p:spPr>
        <p:txBody>
          <a:bodyPr/>
          <a:lstStyle>
            <a:lvl1pPr algn="ctr">
              <a:defRPr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832261"/>
            <a:ext cx="7886699" cy="18104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722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236D0C-5C62-C344-A8E3-E1B6BA748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875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066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728E005B-8C6C-1444-A24D-28F105A8C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9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954F85C5-6D3C-6344-B39B-2DD1D85F6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875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66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1370D775-8EAD-3A49-8939-56B26B7C4D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 anchorCtr="0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D2A436A-B73F-3F44-8E73-5231BB6E1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AE06-E94F-144E-81AC-956884EEE83F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6247A61-2428-2744-8600-BB0FC31C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9DEB18E-0449-764A-BE8D-99375D1E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CE630-67C4-6141-8BF0-7ADAA458B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E6BD077-5287-3F45-B2D0-91488C927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875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EA72A6F-6744-9247-9DF3-1D43A025E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FE9E0-4BE6-7149-8D6C-B62F6CFF3309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90CC073-D1A6-CF41-9E42-F0E3A4C6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DD571E0-FD85-BD47-93A1-CC4E5750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608A7-C579-674C-B0CA-2D6B2D69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C5BED28-5B9A-7549-958D-4599C015E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1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475C7D5-607F-DD46-80BB-0AD8CE12A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51D77AD-0682-1847-9674-7FDE946C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F68A5-831B-F349-89A3-CC75D0789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9DEF0E-6BB0-B145-A819-E30D16108703}" type="datetimeFigureOut">
              <a:rPr lang="en-US"/>
              <a:pPr>
                <a:defRPr/>
              </a:pPr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DEA21-2CC7-0E4B-BCE7-F02AF9F66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4316F-5573-294B-9066-69E7CAACA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840AB6-5724-4E47-B164-B5DA25E10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://www.ahec.edu/services-departments/facilities/access-control&amp;data=04|01|nolson11@msudenver.edu|fcfb891d5ad44e38457108d9e04c20f0|03309ca417334af9a73cf18cc841325c|1|0|637787439850306227|Unknown|TWFpbGZsb3d8eyJWIjoiMC4wLjAwMDAiLCJQIjoiV2luMzIiLCJBTiI6Ik1haWwiLCJXVCI6Mn0%3D|3000&amp;sdata=p3GN53g7z4ck%2BGpSW2Bu0fn9oNu9KM%2BOQAe0uIICNdc%3D&amp;reserved=0" TargetMode="External"/><Relationship Id="rId2" Type="http://schemas.openxmlformats.org/officeDocument/2006/relationships/hyperlink" Target="mailto:jmurill8@msudenver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tillmon@msudenver.edu" TargetMode="External"/><Relationship Id="rId2" Type="http://schemas.openxmlformats.org/officeDocument/2006/relationships/hyperlink" Target="mailto:sdahabre@msudenver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olson11@msudenver.edu" TargetMode="External"/><Relationship Id="rId4" Type="http://schemas.openxmlformats.org/officeDocument/2006/relationships/hyperlink" Target="mailto:jmanoogi@msudenver.edu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://www.msudenver.edu/hr/&amp;data=04|01|nolson11@msudenver.edu|fcfb891d5ad44e38457108d9e04c20f0|03309ca417334af9a73cf18cc841325c|1|0|637787439850149994|Unknown|TWFpbGZsb3d8eyJWIjoiMC4wLjAwMDAiLCJQIjoiV2luMzIiLCJBTiI6Ik1haWwiLCJXVCI6Mn0%3D|3000&amp;sdata=k9T050ZHUuOSVgJyLCeX9siRXOzDxQf6pOqwHNaswJU%3D&amp;reserved=0" TargetMode="External"/><Relationship Id="rId2" Type="http://schemas.openxmlformats.org/officeDocument/2006/relationships/hyperlink" Target="https://nam04.safelinks.protection.outlook.com/?url=https://www.msudenver.edu/facstaff/&amp;data=04|01|nolson11@msudenver.edu|fcfb891d5ad44e38457108d9e04c20f0|03309ca417334af9a73cf18cc841325c|1|0|637787439850149994|Unknown|TWFpbGZsb3d8eyJWIjoiMC4wLjAwMDAiLCJQIjoiV2luMzIiLCJBTiI6Ik1haWwiLCJXVCI6Mn0%3D|3000&amp;sdata=vroRFSN2HowxMTNNihZ%2BRKsGy3drZHJzp1QIQJnTJ0A%3D&amp;reserve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://msudenver.teamdynamix.com/TDClient/2313/Portal/Requests/ServiceDet?ID%3D46031%26SIDs%3D8767&amp;data=04|01|nolson11@msudenver.edu|fcfb891d5ad44e38457108d9e04c20f0|03309ca417334af9a73cf18cc841325c|1|0|637787439850306227|Unknown|TWFpbGZsb3d8eyJWIjoiMC4wLjAwMDAiLCJQIjoiV2luMzIiLCJBTiI6Ik1haWwiLCJXVCI6Mn0%3D|3000&amp;sdata=0oY3n7dX9xIGaM5D5hKWvbDirjHM1jz9IN%2BYcL2pk68%3D&amp;reserved=0" TargetMode="External"/><Relationship Id="rId2" Type="http://schemas.openxmlformats.org/officeDocument/2006/relationships/hyperlink" Target="https://nam04.safelinks.protection.outlook.com/?url=https://msudenver.teamdynamix.com/TDClient/2313/Portal/Requests/ServiceDet?ID%3D46019%26SIDs%3D8761&amp;data=04|01|nolson11@msudenver.edu|fcfb891d5ad44e38457108d9e04c20f0|03309ca417334af9a73cf18cc841325c|1|0|637787439850149994|Unknown|TWFpbGZsb3d8eyJWIjoiMC4wLjAwMDAiLCJQIjoiV2luMzIiLCJBTiI6Ik1haWwiLCJXVCI6Mn0%3D|3000&amp;sdata=qZG/tL3%2BVFVaRBMjucsWknaN%2BVm6v0jSPeWdsEWFdJ8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m04.safelinks.protection.outlook.com/?url=https://msudenver.teamdynamix.com/TDClient/2313/Portal/Requests/ServiceDet?ID%3D46024%26SIDs%3D8762&amp;data=04|01|nolson11@msudenver.edu|fcfb891d5ad44e38457108d9e04c20f0|03309ca417334af9a73cf18cc841325c|1|0|637787439850306227|Unknown|TWFpbGZsb3d8eyJWIjoiMC4wLjAwMDAiLCJQIjoiV2luMzIiLCJBTiI6Ik1haWwiLCJXVCI6Mn0%3D|3000&amp;sdata=CRj9bvtwt8h%2BHsC2T67edhgRQFKrDhG4hd2NVk1sTT8%3D&amp;reserved=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B7DAB8-146A-4A8F-942F-07B00B9D23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83203" y="830510"/>
            <a:ext cx="5113337" cy="2533839"/>
          </a:xfrm>
        </p:spPr>
        <p:txBody>
          <a:bodyPr/>
          <a:lstStyle/>
          <a:p>
            <a:r>
              <a:rPr lang="en-US" sz="3600"/>
              <a:t>Employment Process for Affiliates, Faculty, and Professional Staff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A092C-22FD-4FB3-86E1-329DF4FD84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February 4,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27ED1-B902-4DA8-930B-FBF15A0F77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Human Resource Employment Team </a:t>
            </a:r>
          </a:p>
        </p:txBody>
      </p:sp>
    </p:spTree>
    <p:extLst>
      <p:ext uri="{BB962C8B-B14F-4D97-AF65-F5344CB8AC3E}">
        <p14:creationId xmlns:p14="http://schemas.microsoft.com/office/powerpoint/2010/main" val="510112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A17F-F0F6-45AB-8C85-8899D546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Action Items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A90B3-EA3A-4F7D-8200-19160A4A9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Arial"/>
                <a:cs typeface="Arial"/>
              </a:rPr>
              <a:t>Building Access:</a:t>
            </a:r>
            <a:r>
              <a:rPr lang="en-US" dirty="0">
                <a:latin typeface="Arial"/>
                <a:cs typeface="Arial"/>
              </a:rPr>
              <a:t> Update your department’s matrix and send it to Jason Murillo to ensure your new employee is granted appropriate access. </a:t>
            </a:r>
            <a:endParaRPr lang="en-US"/>
          </a:p>
          <a:p>
            <a:pPr lvl="1"/>
            <a:r>
              <a:rPr lang="en-US" dirty="0">
                <a:latin typeface="Arial"/>
                <a:cs typeface="Arial"/>
              </a:rPr>
              <a:t>His contact: </a:t>
            </a:r>
            <a:r>
              <a:rPr lang="en-US" dirty="0">
                <a:latin typeface="Arial"/>
                <a:cs typeface="Arial"/>
                <a:hlinkClick r:id="rId2"/>
              </a:rPr>
              <a:t>jmurill8@msudenver.edu</a:t>
            </a:r>
            <a:r>
              <a:rPr lang="en-US" dirty="0">
                <a:latin typeface="Arial"/>
                <a:cs typeface="Arial"/>
              </a:rPr>
              <a:t>. </a:t>
            </a:r>
            <a:endParaRPr lang="en-US"/>
          </a:p>
          <a:p>
            <a:pPr lvl="1"/>
            <a:r>
              <a:rPr lang="en-US" dirty="0">
                <a:latin typeface="Arial"/>
                <a:cs typeface="Arial"/>
              </a:rPr>
              <a:t>If you would like to request office keys, please visit </a:t>
            </a:r>
            <a:r>
              <a:rPr lang="en-US" dirty="0">
                <a:latin typeface="Arial"/>
                <a:cs typeface="Arial"/>
                <a:hlinkClick r:id="rId3"/>
              </a:rPr>
              <a:t>AHEC Acess Control</a:t>
            </a:r>
            <a:r>
              <a:rPr lang="en-US" dirty="0">
                <a:latin typeface="Arial"/>
                <a:cs typeface="Arial"/>
              </a:rPr>
              <a:t>.  </a:t>
            </a:r>
            <a:endParaRPr lang="en-US"/>
          </a:p>
          <a:p>
            <a:r>
              <a:rPr lang="en-US" b="1" dirty="0">
                <a:latin typeface="Arial"/>
                <a:cs typeface="Arial"/>
              </a:rPr>
              <a:t>Employee ID:</a:t>
            </a:r>
            <a:r>
              <a:rPr lang="en-US" dirty="0">
                <a:latin typeface="Arial"/>
                <a:cs typeface="Arial"/>
              </a:rPr>
              <a:t> During NEO your employee will be visiting the ID Center and be issued their ID on the same day. </a:t>
            </a:r>
            <a:endParaRPr lang="en-US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 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41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37C0-E134-4112-B2DC-F0B3570E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Offboarding Faculty and Professional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7D89D-8F77-4691-B428-94F7D9D30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Once employee sends a resignation/retirement letter to the supervisor the supervisor should forward this to the employment and benefits team.</a:t>
            </a:r>
          </a:p>
          <a:p>
            <a:r>
              <a:rPr lang="en-US" dirty="0">
                <a:latin typeface="Arial"/>
                <a:cs typeface="Arial"/>
              </a:rPr>
              <a:t>The supervisor will need to then submit a separation ticket to IT.</a:t>
            </a:r>
          </a:p>
          <a:p>
            <a:r>
              <a:rPr lang="en-US" dirty="0">
                <a:latin typeface="Arial"/>
                <a:cs typeface="Arial"/>
              </a:rPr>
              <a:t>HR will send the exiting employee an email providing instructions on our offboarding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191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A57C9-BF2F-4117-A0CF-11D8620D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Affiliate Hiring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9CED5-42B5-45F1-81B8-EE72CBC17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49" y="1418219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•Postings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•New hire paperwork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•Net id and access to email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•FLAC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•Official transcripts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•Offboarding process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•Salary supplements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•ACA (affordable care act)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08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1E309-A1FE-4FF5-911C-F828C2949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HR Support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167A-E505-473D-B721-60DF752DE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49" y="1520070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Arial"/>
                <a:cs typeface="Arial"/>
              </a:rPr>
              <a:t>Sara </a:t>
            </a:r>
            <a:r>
              <a:rPr lang="en-US" b="1" dirty="0" err="1">
                <a:latin typeface="Arial"/>
                <a:cs typeface="Arial"/>
              </a:rPr>
              <a:t>Dahabreh</a:t>
            </a:r>
            <a:r>
              <a:rPr lang="en-US" b="1" dirty="0">
                <a:latin typeface="Arial"/>
                <a:cs typeface="Arial"/>
              </a:rPr>
              <a:t> </a:t>
            </a:r>
            <a:endParaRPr lang="en-US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HR Partner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sdahabre@msudenver.edu</a:t>
            </a:r>
            <a:endParaRPr lang="en-US"/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>
                <a:latin typeface="Arial"/>
                <a:cs typeface="Arial"/>
              </a:rPr>
              <a:t>Shayna Tillmon </a:t>
            </a:r>
            <a:endParaRPr lang="en-US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HR Partner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  <a:hlinkClick r:id="rId3"/>
              </a:rPr>
              <a:t>stillmon@msudenver.edu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b="1" dirty="0">
                <a:latin typeface="Arial"/>
                <a:cs typeface="Arial"/>
              </a:rPr>
              <a:t>Julia Manoogian </a:t>
            </a:r>
            <a:endParaRPr lang="en-US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HR Partner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jmanoogi@msudenver.edu</a:t>
            </a:r>
            <a:endParaRPr lang="en-US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latin typeface="Arial"/>
                <a:cs typeface="Arial"/>
              </a:rPr>
              <a:t>Nathanial Olson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HR Partner </a:t>
            </a:r>
          </a:p>
          <a:p>
            <a:pPr marL="0" indent="0">
              <a:buNone/>
            </a:pPr>
            <a:r>
              <a:rPr lang="en-US" sz="2700" dirty="0">
                <a:latin typeface="Arial"/>
                <a:cs typeface="Arial"/>
                <a:hlinkClick r:id="rId5"/>
              </a:rPr>
              <a:t>nolson11@msudenver.edu</a:t>
            </a:r>
            <a:r>
              <a:rPr lang="en-US" sz="2700" dirty="0">
                <a:latin typeface="Arial"/>
                <a:cs typeface="Arial"/>
              </a:rPr>
              <a:t> </a:t>
            </a:r>
            <a:endParaRPr lang="en-US" sz="27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1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1DDA6-2C0E-44A8-A4FC-805BC559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Immigration- Visa Process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3EE3F-ECA5-420C-A964-85A15911F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799" y="1508754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•Notify HR when your new hire needs a visa (this should be after the hiring process or before if the candidate has questions)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•Send a copy of the offer letter, CV, and job description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•Immigration firm will reach out within 1-2 weeks to start the process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•Posting notice and requirements</a:t>
            </a: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•Timing of permanent residency process – after completion of first semester with approval from Department Chair and good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62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CE3D-AAF9-43D7-BA1D-F4A7723E2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581" y="157665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latin typeface="Arial"/>
                <a:cs typeface="Arial"/>
              </a:rPr>
              <a:t>Questions or concerns regarding the onboarding and offboarding process for Full Time Faculty, Professional Staff, or Affiliate Faculty members?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997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8263-7433-4BF7-91F1-00ECDBB30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Onboarding Faculty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815D8-289D-4372-A6E2-7B39B210E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Certificate of search</a:t>
            </a:r>
          </a:p>
          <a:p>
            <a:r>
              <a:rPr lang="en-US" dirty="0">
                <a:latin typeface="Arial"/>
                <a:cs typeface="Arial"/>
              </a:rPr>
              <a:t>Verbal Acceptance – </a:t>
            </a:r>
            <a:r>
              <a:rPr lang="en-US" dirty="0">
                <a:highlight>
                  <a:srgbClr val="FFFF00"/>
                </a:highlight>
                <a:latin typeface="Arial"/>
                <a:cs typeface="Arial"/>
              </a:rPr>
              <a:t>Reply all</a:t>
            </a:r>
            <a:r>
              <a:rPr lang="en-US" dirty="0">
                <a:latin typeface="Arial"/>
                <a:cs typeface="Arial"/>
              </a:rPr>
              <a:t> </a:t>
            </a:r>
          </a:p>
          <a:p>
            <a:r>
              <a:rPr lang="en-US" dirty="0">
                <a:latin typeface="Arial"/>
                <a:cs typeface="Arial"/>
              </a:rPr>
              <a:t>Background Check</a:t>
            </a:r>
          </a:p>
          <a:p>
            <a:pPr lvl="1"/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Once the background check is completed with no discrepancy HR will ask that the Chair send a letter of intent and include Nathanial Olson and Julia Manoogian.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endParaRPr lang="en-US" dirty="0">
              <a:latin typeface="Arial"/>
              <a:cs typeface="Arial"/>
            </a:endParaRPr>
          </a:p>
          <a:p>
            <a:pPr lvl="1"/>
            <a:endParaRPr lang="en-US" i="1" dirty="0">
              <a:highlight>
                <a:srgbClr val="FFFF00"/>
              </a:highligh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20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41D3-2B75-4A84-A7D8-1B07219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Onboarding Faculty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318DB-E61C-45DB-AC6B-89E21D9B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HR will then create the 900#/</a:t>
            </a:r>
            <a:r>
              <a:rPr lang="en-US" dirty="0" err="1">
                <a:latin typeface="Arial"/>
                <a:cs typeface="Arial"/>
              </a:rPr>
              <a:t>netid</a:t>
            </a:r>
            <a:r>
              <a:rPr lang="en-US" dirty="0">
                <a:latin typeface="Arial"/>
                <a:cs typeface="Arial"/>
              </a:rPr>
              <a:t> and send the proper onboarding documents to the candidate,</a:t>
            </a:r>
            <a:r>
              <a:rPr lang="en-US" i="1" dirty="0">
                <a:latin typeface="Arial"/>
                <a:cs typeface="Arial"/>
              </a:rPr>
              <a:t> including the faculty contract.</a:t>
            </a:r>
          </a:p>
          <a:p>
            <a:r>
              <a:rPr lang="en-US" dirty="0">
                <a:latin typeface="Arial"/>
                <a:cs typeface="Arial"/>
              </a:rPr>
              <a:t>The chair will be notified of the 900#/</a:t>
            </a:r>
            <a:r>
              <a:rPr lang="en-US" dirty="0" err="1">
                <a:latin typeface="Arial"/>
                <a:cs typeface="Arial"/>
              </a:rPr>
              <a:t>netid</a:t>
            </a:r>
            <a:r>
              <a:rPr lang="en-US" dirty="0">
                <a:latin typeface="Arial"/>
                <a:cs typeface="Arial"/>
              </a:rPr>
              <a:t> in order to submit the </a:t>
            </a:r>
            <a:r>
              <a:rPr lang="en-US" dirty="0" err="1">
                <a:latin typeface="Arial"/>
                <a:cs typeface="Arial"/>
              </a:rPr>
              <a:t>ePAF</a:t>
            </a:r>
            <a:r>
              <a:rPr lang="en-US" dirty="0">
                <a:latin typeface="Arial"/>
                <a:cs typeface="Arial"/>
              </a:rPr>
              <a:t>. </a:t>
            </a:r>
          </a:p>
          <a:p>
            <a:pPr lvl="1"/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Note: the employees' job will not be active till the </a:t>
            </a:r>
            <a:r>
              <a:rPr lang="en-US" i="1" dirty="0" err="1">
                <a:highlight>
                  <a:srgbClr val="FFFF00"/>
                </a:highlight>
                <a:latin typeface="Arial"/>
                <a:cs typeface="Arial"/>
              </a:rPr>
              <a:t>ePAF</a:t>
            </a:r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 process has been completed.</a:t>
            </a:r>
          </a:p>
          <a:p>
            <a:pPr lvl="2"/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Please also note: A completed </a:t>
            </a:r>
            <a:r>
              <a:rPr lang="en-US" i="1" dirty="0" err="1">
                <a:highlight>
                  <a:srgbClr val="FFFF00"/>
                </a:highlight>
                <a:latin typeface="Arial"/>
                <a:cs typeface="Arial"/>
              </a:rPr>
              <a:t>ePAF</a:t>
            </a:r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 means the approval of all the individuals in the routing queue which can take up to a few business days.</a:t>
            </a:r>
          </a:p>
        </p:txBody>
      </p:sp>
    </p:spTree>
    <p:extLst>
      <p:ext uri="{BB962C8B-B14F-4D97-AF65-F5344CB8AC3E}">
        <p14:creationId xmlns:p14="http://schemas.microsoft.com/office/powerpoint/2010/main" val="88563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4A68-A7F1-4D15-A419-E791EBC9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/>
                <a:cs typeface="Arial"/>
              </a:rPr>
              <a:t>Onboarding Professional Staff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48212-5E9C-447A-A715-5EC4266E9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Salary Recommendation  </a:t>
            </a:r>
          </a:p>
          <a:p>
            <a:r>
              <a:rPr lang="en-US" dirty="0">
                <a:latin typeface="Arial"/>
                <a:cs typeface="Arial"/>
              </a:rPr>
              <a:t>The supervisor needs to </a:t>
            </a:r>
            <a:r>
              <a:rPr lang="en-US" i="1" dirty="0">
                <a:highlight>
                  <a:srgbClr val="FFFF00"/>
                </a:highlight>
                <a:latin typeface="Arial"/>
                <a:cs typeface="Arial"/>
              </a:rPr>
              <a:t>REPLY ALL</a:t>
            </a:r>
            <a:r>
              <a:rPr lang="en-US" i="1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with the verbal acceptance so the employment team can proceed with the offer letter.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1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13F37-6916-4520-AB6A-0B40826E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/>
                <a:cs typeface="Arial"/>
              </a:rPr>
              <a:t>Onboarding Professional Staff Continued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E982C-35E9-4E5F-8ED0-9D6C7AE96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Offer letter sent and signed digitally by the candidate. 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HR will then initiate the background check which can take an average of 3 business days.</a:t>
            </a:r>
          </a:p>
        </p:txBody>
      </p:sp>
    </p:spTree>
    <p:extLst>
      <p:ext uri="{BB962C8B-B14F-4D97-AF65-F5344CB8AC3E}">
        <p14:creationId xmlns:p14="http://schemas.microsoft.com/office/powerpoint/2010/main" val="421453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7CBE0-115B-4BD8-8DF4-B9E7C5EF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 dirty="0">
                <a:latin typeface="Arial"/>
                <a:cs typeface="Arial"/>
              </a:rPr>
            </a:br>
            <a:br>
              <a:rPr lang="en-US" sz="3600" dirty="0">
                <a:latin typeface="Arial"/>
                <a:cs typeface="Arial"/>
              </a:rPr>
            </a:br>
            <a:r>
              <a:rPr lang="en-US" sz="3600" dirty="0">
                <a:latin typeface="Arial"/>
                <a:cs typeface="Arial"/>
              </a:rPr>
              <a:t>Onboarding Professional Staff Continued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C6D5A-D7AA-41E9-9D27-5D390A9FE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HR will contact the candidate to receive their SSN and DOB in order to create their 900#/</a:t>
            </a:r>
            <a:r>
              <a:rPr lang="en-US" dirty="0" err="1">
                <a:latin typeface="Arial"/>
                <a:cs typeface="Arial"/>
              </a:rPr>
              <a:t>netid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>
                <a:highlight>
                  <a:srgbClr val="FFFF00"/>
                </a:highlight>
                <a:latin typeface="Arial"/>
                <a:cs typeface="Arial"/>
              </a:rPr>
              <a:t>Please expect up to 48 hours for this process. </a:t>
            </a:r>
          </a:p>
          <a:p>
            <a:r>
              <a:rPr lang="en-US" dirty="0">
                <a:latin typeface="Arial"/>
                <a:cs typeface="Arial"/>
              </a:rPr>
              <a:t>Supervisors will then receive an automated email with instructions on how to create an </a:t>
            </a:r>
            <a:r>
              <a:rPr lang="en-US" dirty="0" err="1">
                <a:latin typeface="Arial"/>
                <a:cs typeface="Arial"/>
              </a:rPr>
              <a:t>ePAF</a:t>
            </a:r>
            <a:r>
              <a:rPr lang="en-US" dirty="0">
                <a:latin typeface="Arial"/>
                <a:cs typeface="Arial"/>
              </a:rPr>
              <a:t> for the candidate.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9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8E376-4A53-4E64-99D1-37302296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Action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91DDD-09DA-4606-83E2-4AA3C21BF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Initiate an </a:t>
            </a:r>
            <a:r>
              <a:rPr lang="en-US" b="1" dirty="0" err="1">
                <a:latin typeface="Arial"/>
                <a:cs typeface="Arial"/>
              </a:rPr>
              <a:t>ePAF</a:t>
            </a:r>
            <a:r>
              <a:rPr lang="en-US" dirty="0">
                <a:latin typeface="Arial"/>
                <a:cs typeface="Arial"/>
              </a:rPr>
              <a:t>: If you have yet to initiate an </a:t>
            </a:r>
            <a:r>
              <a:rPr lang="en-US" dirty="0" err="1">
                <a:latin typeface="Arial"/>
                <a:cs typeface="Arial"/>
              </a:rPr>
              <a:t>ePAF</a:t>
            </a:r>
            <a:r>
              <a:rPr lang="en-US" dirty="0">
                <a:latin typeface="Arial"/>
                <a:cs typeface="Arial"/>
              </a:rPr>
              <a:t>, please initiate one now. This can be accessed in Self Service Banner on the </a:t>
            </a:r>
            <a:r>
              <a:rPr lang="en-US" dirty="0">
                <a:latin typeface="Arial"/>
                <a:cs typeface="Arial"/>
                <a:hlinkClick r:id="rId2"/>
              </a:rPr>
              <a:t>Faculty and Staff Hub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 err="1">
                <a:latin typeface="Arial"/>
                <a:cs typeface="Arial"/>
              </a:rPr>
              <a:t>ePAF</a:t>
            </a:r>
            <a:r>
              <a:rPr lang="en-US" dirty="0">
                <a:latin typeface="Arial"/>
                <a:cs typeface="Arial"/>
              </a:rPr>
              <a:t> guidance can be located on the </a:t>
            </a:r>
            <a:r>
              <a:rPr lang="en-US" dirty="0">
                <a:latin typeface="Arial"/>
                <a:cs typeface="Arial"/>
                <a:hlinkClick r:id="rId3"/>
              </a:rPr>
              <a:t>HR Website</a:t>
            </a:r>
            <a:r>
              <a:rPr lang="en-US" dirty="0">
                <a:latin typeface="Arial"/>
                <a:cs typeface="Arial"/>
              </a:rPr>
              <a:t>.  </a:t>
            </a:r>
            <a:r>
              <a:rPr lang="en-US" dirty="0">
                <a:highlight>
                  <a:srgbClr val="FFFF00"/>
                </a:highlight>
                <a:latin typeface="Arial"/>
                <a:cs typeface="Arial"/>
              </a:rPr>
              <a:t>(*NOTE*The position number is six characters long, including spaces no zeros)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08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F7392-845D-4C5C-A291-D0BAEE0E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Action Items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29B3D-9C89-4588-8DDB-4A4D826B8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Request Laptop/Hardware: </a:t>
            </a:r>
            <a:r>
              <a:rPr lang="en-US" dirty="0">
                <a:latin typeface="Arial"/>
                <a:cs typeface="Arial"/>
              </a:rPr>
              <a:t>Please do this as soon as possible. </a:t>
            </a:r>
            <a:r>
              <a:rPr lang="en-US" dirty="0">
                <a:highlight>
                  <a:srgbClr val="FFFF00"/>
                </a:highlight>
                <a:latin typeface="Arial"/>
                <a:cs typeface="Arial"/>
              </a:rPr>
              <a:t>These cannot be picked up until the </a:t>
            </a:r>
            <a:r>
              <a:rPr lang="en-US" dirty="0" err="1">
                <a:highlight>
                  <a:srgbClr val="FFFF00"/>
                </a:highlight>
                <a:latin typeface="Arial"/>
                <a:cs typeface="Arial"/>
              </a:rPr>
              <a:t>ePAF</a:t>
            </a:r>
            <a:r>
              <a:rPr lang="en-US" dirty="0">
                <a:highlight>
                  <a:srgbClr val="FFFF00"/>
                </a:highlight>
                <a:latin typeface="Arial"/>
                <a:cs typeface="Arial"/>
              </a:rPr>
              <a:t> is complete.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>
                <a:latin typeface="Arial"/>
                <a:cs typeface="Arial"/>
              </a:rPr>
              <a:t>Your employee will pick these items up at NEO.</a:t>
            </a:r>
            <a:endParaRPr lang="en-US"/>
          </a:p>
          <a:p>
            <a:r>
              <a:rPr lang="en-US" b="1" dirty="0">
                <a:latin typeface="Arial"/>
                <a:cs typeface="Arial"/>
              </a:rPr>
              <a:t>Request Systems Access:</a:t>
            </a:r>
            <a:r>
              <a:rPr lang="en-US" dirty="0">
                <a:latin typeface="Arial"/>
                <a:cs typeface="Arial"/>
              </a:rPr>
              <a:t> Access and permissions can be requested for an employee, if needed. They include: </a:t>
            </a:r>
            <a:endParaRPr lang="en-US" dirty="0"/>
          </a:p>
          <a:p>
            <a:pPr lvl="1"/>
            <a:r>
              <a:rPr lang="en-US" dirty="0">
                <a:latin typeface="Arial"/>
                <a:cs typeface="Arial"/>
                <a:hlinkClick r:id="rId2"/>
              </a:rPr>
              <a:t>Phone Extension Request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pPr lvl="1"/>
            <a:r>
              <a:rPr lang="en-US" dirty="0">
                <a:latin typeface="Arial"/>
                <a:cs typeface="Arial"/>
                <a:hlinkClick r:id="rId3"/>
              </a:rPr>
              <a:t>Shared Mailbox delegate access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pPr lvl="1"/>
            <a:r>
              <a:rPr lang="en-US" dirty="0">
                <a:latin typeface="Arial"/>
                <a:cs typeface="Arial"/>
                <a:hlinkClick r:id="rId4"/>
              </a:rPr>
              <a:t>Network drive access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29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8D932-00F6-4E21-8AB2-BAD757DA7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Action Items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1640-7994-41CB-9D78-EEAE79743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/>
                <a:cs typeface="Arial"/>
              </a:rPr>
              <a:t>Banner Access:</a:t>
            </a:r>
            <a:r>
              <a:rPr lang="en-US" dirty="0">
                <a:latin typeface="Arial"/>
                <a:cs typeface="Arial"/>
              </a:rPr>
              <a:t> If your employee needs access to the administrative parts of Banner,  they will need to request basic access to Banner </a:t>
            </a:r>
            <a:r>
              <a:rPr lang="en-US" i="1" dirty="0">
                <a:latin typeface="Arial"/>
                <a:cs typeface="Arial"/>
              </a:rPr>
              <a:t>themselves</a:t>
            </a:r>
            <a:r>
              <a:rPr lang="en-US" dirty="0">
                <a:latin typeface="Arial"/>
                <a:cs typeface="Arial"/>
              </a:rPr>
              <a:t>. They also need to agree to FERPA in order to be granted access.</a:t>
            </a:r>
            <a:endParaRPr lang="en-US" dirty="0"/>
          </a:p>
          <a:p>
            <a:pPr lvl="3"/>
            <a:endParaRPr lang="en-US" b="1" dirty="0">
              <a:latin typeface="Arial"/>
              <a:cs typeface="Arial"/>
            </a:endParaRP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87D018E9-72AA-4C1A-9CDB-2B03C993117D}" vid="{6DC99A1F-2B61-476E-89F7-4749A9EC71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db7c3c0f-2406-45c2-92b8-9bf9e45046db" xsi:nil="true"/>
    <Owner xmlns="db7c3c0f-2406-45c2-92b8-9bf9e45046db">
      <UserInfo>
        <DisplayName/>
        <AccountId xsi:nil="true"/>
        <AccountType/>
      </UserInfo>
    </Owner>
    <Distribution_Groups xmlns="db7c3c0f-2406-45c2-92b8-9bf9e45046db" xsi:nil="true"/>
    <Math_Settings xmlns="db7c3c0f-2406-45c2-92b8-9bf9e45046db" xsi:nil="true"/>
    <Invited_Leaders xmlns="db7c3c0f-2406-45c2-92b8-9bf9e45046db" xsi:nil="true"/>
    <IsNotebookLocked xmlns="db7c3c0f-2406-45c2-92b8-9bf9e45046db" xsi:nil="true"/>
    <NotebookType xmlns="db7c3c0f-2406-45c2-92b8-9bf9e45046db" xsi:nil="true"/>
    <Leaders xmlns="db7c3c0f-2406-45c2-92b8-9bf9e45046db">
      <UserInfo>
        <DisplayName/>
        <AccountId xsi:nil="true"/>
        <AccountType/>
      </UserInfo>
    </Leaders>
    <TeamsChannelId xmlns="db7c3c0f-2406-45c2-92b8-9bf9e45046db" xsi:nil="true"/>
    <Templates xmlns="db7c3c0f-2406-45c2-92b8-9bf9e45046db" xsi:nil="true"/>
    <Has_Leaders_Only_SectionGroup xmlns="db7c3c0f-2406-45c2-92b8-9bf9e45046db" xsi:nil="true"/>
    <Is_Collaboration_Space_Locked xmlns="db7c3c0f-2406-45c2-92b8-9bf9e45046db" xsi:nil="true"/>
    <CultureName xmlns="db7c3c0f-2406-45c2-92b8-9bf9e45046db" xsi:nil="true"/>
    <Self_Registration_Enabled xmlns="db7c3c0f-2406-45c2-92b8-9bf9e45046db" xsi:nil="true"/>
    <DefaultSectionNames xmlns="db7c3c0f-2406-45c2-92b8-9bf9e45046db" xsi:nil="true"/>
    <Invited_Members xmlns="db7c3c0f-2406-45c2-92b8-9bf9e45046db" xsi:nil="true"/>
    <AppVersion xmlns="db7c3c0f-2406-45c2-92b8-9bf9e45046db" xsi:nil="true"/>
    <FolderType xmlns="db7c3c0f-2406-45c2-92b8-9bf9e45046db" xsi:nil="true"/>
    <Members xmlns="db7c3c0f-2406-45c2-92b8-9bf9e45046db">
      <UserInfo>
        <DisplayName/>
        <AccountId xsi:nil="true"/>
        <AccountType/>
      </UserInfo>
    </Members>
    <Member_Groups xmlns="db7c3c0f-2406-45c2-92b8-9bf9e45046db">
      <UserInfo>
        <DisplayName/>
        <AccountId xsi:nil="true"/>
        <AccountType/>
      </UserInfo>
    </Member_Groups>
    <SharedWithUsers xmlns="a77fc907-8ba9-422f-90cc-a74489f5ecf2">
      <UserInfo>
        <DisplayName>Espinosa, Mayra</DisplayName>
        <AccountId>14</AccountId>
        <AccountType/>
      </UserInfo>
      <UserInfo>
        <DisplayName>Manoogian, Julia</DisplayName>
        <AccountId>23</AccountId>
        <AccountType/>
      </UserInfo>
      <UserInfo>
        <DisplayName>Dahabreh, Sara</DisplayName>
        <AccountId>36</AccountId>
        <AccountType/>
      </UserInfo>
      <UserInfo>
        <DisplayName>Tillmon, Shayna</DisplayName>
        <AccountId>37</AccountId>
        <AccountType/>
      </UserInfo>
      <UserInfo>
        <DisplayName>Bender, Angela</DisplayName>
        <AccountId>29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A1CC49DF0FA645A01918E76D2CFAB4" ma:contentTypeVersion="31" ma:contentTypeDescription="Create a new document." ma:contentTypeScope="" ma:versionID="f633161bcaa6ffdcd4aca68d6140eea8">
  <xsd:schema xmlns:xsd="http://www.w3.org/2001/XMLSchema" xmlns:xs="http://www.w3.org/2001/XMLSchema" xmlns:p="http://schemas.microsoft.com/office/2006/metadata/properties" xmlns:ns2="db7c3c0f-2406-45c2-92b8-9bf9e45046db" xmlns:ns3="a77fc907-8ba9-422f-90cc-a74489f5ecf2" targetNamespace="http://schemas.microsoft.com/office/2006/metadata/properties" ma:root="true" ma:fieldsID="8f043ed38a23bb1c9833c406f51aca18" ns2:_="" ns3:_="">
    <xsd:import namespace="db7c3c0f-2406-45c2-92b8-9bf9e45046db"/>
    <xsd:import namespace="a77fc907-8ba9-422f-90cc-a74489f5ecf2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c3c0f-2406-45c2-92b8-9bf9e45046d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7fc907-8ba9-422f-90cc-a74489f5ecf2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5E69AA-7AFE-495C-BBFD-38E7891A04BA}">
  <ds:schemaRefs>
    <ds:schemaRef ds:uri="db7c3c0f-2406-45c2-92b8-9bf9e45046db"/>
    <ds:schemaRef ds:uri="http://purl.org/dc/dcmitype/"/>
    <ds:schemaRef ds:uri="a77fc907-8ba9-422f-90cc-a74489f5ecf2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E73BF23-2C0F-4C23-B075-B6F5CAC76D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B9CBAF-D25B-4008-AF54-52FBCD2AD1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c3c0f-2406-45c2-92b8-9bf9e45046db"/>
    <ds:schemaRef ds:uri="a77fc907-8ba9-422f-90cc-a74489f5e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295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Onboarding Faculty</vt:lpstr>
      <vt:lpstr>Onboarding Faculty Continued</vt:lpstr>
      <vt:lpstr>Onboarding Professional Staff</vt:lpstr>
      <vt:lpstr>Onboarding Professional Staff Continued</vt:lpstr>
      <vt:lpstr>  Onboarding Professional Staff Continued </vt:lpstr>
      <vt:lpstr>Action Items</vt:lpstr>
      <vt:lpstr>Action Items Continued</vt:lpstr>
      <vt:lpstr>Action Items Continued</vt:lpstr>
      <vt:lpstr>Action Items Continued</vt:lpstr>
      <vt:lpstr>Offboarding Faculty and Professional Staff</vt:lpstr>
      <vt:lpstr>Affiliate Hiring</vt:lpstr>
      <vt:lpstr>HR Support </vt:lpstr>
      <vt:lpstr>Immigration- Visa Process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Mancuso, Chris</dc:creator>
  <cp:lastModifiedBy>Leask, Jacob</cp:lastModifiedBy>
  <cp:revision>351</cp:revision>
  <cp:lastPrinted>2019-07-16T18:11:05Z</cp:lastPrinted>
  <dcterms:created xsi:type="dcterms:W3CDTF">2021-07-26T21:17:12Z</dcterms:created>
  <dcterms:modified xsi:type="dcterms:W3CDTF">2022-02-04T17:31:42Z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0x010100EBA1CC49DF0FA645A01918E76D2CFAB4</vt:lpwstr>
  </property>
</Properties>
</file>