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559" r:id="rId5"/>
    <p:sldId id="615" r:id="rId6"/>
    <p:sldId id="627" r:id="rId7"/>
    <p:sldId id="581" r:id="rId8"/>
    <p:sldId id="585" r:id="rId9"/>
    <p:sldId id="578" r:id="rId10"/>
    <p:sldId id="582" r:id="rId11"/>
    <p:sldId id="583" r:id="rId12"/>
    <p:sldId id="584" r:id="rId13"/>
    <p:sldId id="576" r:id="rId14"/>
    <p:sldId id="579" r:id="rId15"/>
    <p:sldId id="577" r:id="rId16"/>
    <p:sldId id="614" r:id="rId17"/>
    <p:sldId id="586" r:id="rId18"/>
    <p:sldId id="587" r:id="rId19"/>
    <p:sldId id="616" r:id="rId20"/>
    <p:sldId id="617" r:id="rId21"/>
    <p:sldId id="620" r:id="rId22"/>
    <p:sldId id="622" r:id="rId23"/>
    <p:sldId id="618" r:id="rId24"/>
    <p:sldId id="625" r:id="rId25"/>
    <p:sldId id="626" r:id="rId26"/>
    <p:sldId id="602" r:id="rId27"/>
    <p:sldId id="603" r:id="rId28"/>
    <p:sldId id="604" r:id="rId29"/>
    <p:sldId id="592" r:id="rId30"/>
    <p:sldId id="593" r:id="rId31"/>
    <p:sldId id="594" r:id="rId32"/>
    <p:sldId id="595" r:id="rId33"/>
    <p:sldId id="628" r:id="rId34"/>
    <p:sldId id="5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Hart, LeChaea" initials="DL" lastIdx="1" clrIdx="0">
    <p:extLst>
      <p:ext uri="{19B8F6BF-5375-455C-9EA6-DF929625EA0E}">
        <p15:presenceInfo xmlns:p15="http://schemas.microsoft.com/office/powerpoint/2012/main" userId="S-1-5-21-898739304-2940706837-1733788000-998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autoAdjust="0"/>
    <p:restoredTop sz="94660"/>
  </p:normalViewPr>
  <p:slideViewPr>
    <p:cSldViewPr snapToGrid="0">
      <p:cViewPr varScale="1">
        <p:scale>
          <a:sx n="61" d="100"/>
          <a:sy n="61" d="100"/>
        </p:scale>
        <p:origin x="248" y="12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28BFB-BC13-4E9D-B0E5-CC8389B0FE80}"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105B6-32F2-4443-A293-17968DCE486C}" type="slidenum">
              <a:rPr lang="en-US" smtClean="0"/>
              <a:t>‹#›</a:t>
            </a:fld>
            <a:endParaRPr lang="en-US"/>
          </a:p>
        </p:txBody>
      </p:sp>
    </p:spTree>
    <p:extLst>
      <p:ext uri="{BB962C8B-B14F-4D97-AF65-F5344CB8AC3E}">
        <p14:creationId xmlns:p14="http://schemas.microsoft.com/office/powerpoint/2010/main" val="139251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105B6-32F2-4443-A293-17968DCE486C}" type="slidenum">
              <a:rPr lang="en-US" smtClean="0"/>
              <a:t>1</a:t>
            </a:fld>
            <a:endParaRPr lang="en-US"/>
          </a:p>
        </p:txBody>
      </p:sp>
    </p:spTree>
    <p:extLst>
      <p:ext uri="{BB962C8B-B14F-4D97-AF65-F5344CB8AC3E}">
        <p14:creationId xmlns:p14="http://schemas.microsoft.com/office/powerpoint/2010/main" val="411654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name implies- this is what we are talking about- students' wellness and their engagement within the context of the University. </a:t>
            </a:r>
          </a:p>
        </p:txBody>
      </p:sp>
      <p:sp>
        <p:nvSpPr>
          <p:cNvPr id="4" name="Slide Number Placeholder 3"/>
          <p:cNvSpPr>
            <a:spLocks noGrp="1"/>
          </p:cNvSpPr>
          <p:nvPr>
            <p:ph type="sldNum" sz="quarter" idx="5"/>
          </p:nvPr>
        </p:nvSpPr>
        <p:spPr/>
        <p:txBody>
          <a:bodyPr/>
          <a:lstStyle/>
          <a:p>
            <a:fld id="{BF2105B6-32F2-4443-A293-17968DCE486C}" type="slidenum">
              <a:rPr lang="en-US" smtClean="0"/>
              <a:t>2</a:t>
            </a:fld>
            <a:endParaRPr lang="en-US"/>
          </a:p>
        </p:txBody>
      </p:sp>
    </p:spTree>
    <p:extLst>
      <p:ext uri="{BB962C8B-B14F-4D97-AF65-F5344CB8AC3E}">
        <p14:creationId xmlns:p14="http://schemas.microsoft.com/office/powerpoint/2010/main" val="69837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stating the obvious but want to share a bit about why we do what we do... we are driving towards student success. </a:t>
            </a:r>
          </a:p>
          <a:p>
            <a:endParaRPr lang="en-US" dirty="0"/>
          </a:p>
          <a:p>
            <a:r>
              <a:rPr lang="en-US" dirty="0"/>
              <a:t>There's a reason why Universities invest in student affairs programs and services, along with the explicit academic pursuits. </a:t>
            </a:r>
          </a:p>
          <a:p>
            <a:endParaRPr lang="en-US" dirty="0"/>
          </a:p>
          <a:p>
            <a:r>
              <a:rPr lang="en-US" dirty="0"/>
              <a:t>We know that students' wellness (broadly defined-- including but not limited to their physical health, psychological and emotional wellbeing, social wellbeing, financial health, even spiritual wellbeing) matters. It matters to students' success in college-- there's ample evidence to support this from diverse scholars and disciplines. </a:t>
            </a:r>
          </a:p>
          <a:p>
            <a:endParaRPr lang="en-US" dirty="0"/>
          </a:p>
          <a:p>
            <a:r>
              <a:rPr lang="en-US" dirty="0"/>
              <a:t>And, related to this, we know that students' engagement also matters to their success. This is, the investment that students make-- their time/energy that they put into their University experience is also correlated strongly with their success. Clearly their engagement in the classroom is central to this, but research indicates that students who are engaged with communities of peers are more successful than those who are not. Students who spent time on campus outside of class, who are connected to the University in holistic ways are more likely to graduate than those who do not, and so we are committed to creating relevant and meaningful opportunities for students to engage, find their community, find friends (that matters a lot too!) within our broad and diverse MSU Denver community and so will talk about how we do that today! </a:t>
            </a:r>
          </a:p>
        </p:txBody>
      </p:sp>
      <p:sp>
        <p:nvSpPr>
          <p:cNvPr id="4" name="Slide Number Placeholder 3"/>
          <p:cNvSpPr>
            <a:spLocks noGrp="1"/>
          </p:cNvSpPr>
          <p:nvPr>
            <p:ph type="sldNum" sz="quarter" idx="5"/>
          </p:nvPr>
        </p:nvSpPr>
        <p:spPr/>
        <p:txBody>
          <a:bodyPr/>
          <a:lstStyle/>
          <a:p>
            <a:fld id="{BF2105B6-32F2-4443-A293-17968DCE486C}" type="slidenum">
              <a:rPr lang="en-US" smtClean="0"/>
              <a:t>3</a:t>
            </a:fld>
            <a:endParaRPr lang="en-US"/>
          </a:p>
        </p:txBody>
      </p:sp>
    </p:spTree>
    <p:extLst>
      <p:ext uri="{BB962C8B-B14F-4D97-AF65-F5344CB8AC3E}">
        <p14:creationId xmlns:p14="http://schemas.microsoft.com/office/powerpoint/2010/main" val="260246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490F9-A618-419C-9323-9F973B700F62}"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2122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90F9-A618-419C-9323-9F973B700F62}"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276038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90F9-A618-419C-9323-9F973B700F62}"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10823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90F9-A618-419C-9323-9F973B700F62}"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414132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6490F9-A618-419C-9323-9F973B700F62}"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359437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490F9-A618-419C-9323-9F973B700F62}"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49334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490F9-A618-419C-9323-9F973B700F62}" type="datetimeFigureOut">
              <a:rPr lang="en-US" smtClean="0"/>
              <a:t>12/2/21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394157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490F9-A618-419C-9323-9F973B700F62}" type="datetimeFigureOut">
              <a:rPr lang="en-US" smtClean="0"/>
              <a:t>12/2/21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214516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490F9-A618-419C-9323-9F973B700F62}" type="datetimeFigureOut">
              <a:rPr lang="en-US" smtClean="0"/>
              <a:t>12/2/21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230187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90F9-A618-419C-9323-9F973B700F62}"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79567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90F9-A618-419C-9323-9F973B700F62}"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ACCC1-5889-4937-BADD-D24274374E67}" type="slidenum">
              <a:rPr lang="en-US" smtClean="0"/>
              <a:t>‹#›</a:t>
            </a:fld>
            <a:endParaRPr lang="en-US"/>
          </a:p>
        </p:txBody>
      </p:sp>
    </p:spTree>
    <p:extLst>
      <p:ext uri="{BB962C8B-B14F-4D97-AF65-F5344CB8AC3E}">
        <p14:creationId xmlns:p14="http://schemas.microsoft.com/office/powerpoint/2010/main" val="36930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490F9-A618-419C-9323-9F973B700F62}" type="datetimeFigureOut">
              <a:rPr lang="en-US" smtClean="0"/>
              <a:t>12/2/21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ACCC1-5889-4937-BADD-D24274374E67}" type="slidenum">
              <a:rPr lang="en-US" smtClean="0"/>
              <a:t>‹#›</a:t>
            </a:fld>
            <a:endParaRPr lang="en-US"/>
          </a:p>
        </p:txBody>
      </p:sp>
    </p:spTree>
    <p:extLst>
      <p:ext uri="{BB962C8B-B14F-4D97-AF65-F5344CB8AC3E}">
        <p14:creationId xmlns:p14="http://schemas.microsoft.com/office/powerpoint/2010/main" val="3666614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pxhere.com/en/photo/1557719"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pxhere.com/en/photo/118477"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pexels.com/photo/round-analog-clock-820735/" TargetMode="Externa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mailto:deanofstudents@msudenver.edu" TargetMode="External"/><Relationship Id="rId2" Type="http://schemas.openxmlformats.org/officeDocument/2006/relationships/hyperlink" Target="mailto:bpantel@msudenver.edu" TargetMode="Externa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fif"/><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210131"/>
            <a:ext cx="12191999" cy="1352689"/>
          </a:xfrm>
        </p:spPr>
        <p:txBody>
          <a:bodyPr>
            <a:normAutofit/>
          </a:bodyPr>
          <a:lstStyle/>
          <a:p>
            <a:r>
              <a:rPr lang="en-US" sz="7200" b="1" dirty="0">
                <a:solidFill>
                  <a:schemeClr val="bg1"/>
                </a:solidFill>
              </a:rPr>
              <a:t>Welcome!</a:t>
            </a:r>
          </a:p>
        </p:txBody>
      </p:sp>
      <p:sp>
        <p:nvSpPr>
          <p:cNvPr id="3" name="Subtitle 2"/>
          <p:cNvSpPr>
            <a:spLocks noGrp="1"/>
          </p:cNvSpPr>
          <p:nvPr>
            <p:ph type="subTitle" idx="1"/>
          </p:nvPr>
        </p:nvSpPr>
        <p:spPr>
          <a:xfrm>
            <a:off x="1524000" y="3371219"/>
            <a:ext cx="9144000" cy="1655762"/>
          </a:xfrm>
        </p:spPr>
        <p:txBody>
          <a:bodyPr>
            <a:normAutofit/>
          </a:bodyPr>
          <a:lstStyle/>
          <a:p>
            <a:r>
              <a:rPr lang="en-US" sz="3600" dirty="0"/>
              <a:t>Braelin Pantel, Ph.D., AVP for Student Engagement &amp; Wellness/Dean of Students</a:t>
            </a:r>
            <a:endParaRPr lang="en-US" sz="36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668" r="1199" b="4760"/>
          <a:stretch/>
        </p:blipFill>
        <p:spPr>
          <a:xfrm>
            <a:off x="8070079" y="5544105"/>
            <a:ext cx="4121920" cy="1313895"/>
          </a:xfrm>
          <a:prstGeom prst="rect">
            <a:avLst/>
          </a:prstGeom>
        </p:spPr>
      </p:pic>
    </p:spTree>
    <p:extLst>
      <p:ext uri="{BB962C8B-B14F-4D97-AF65-F5344CB8AC3E}">
        <p14:creationId xmlns:p14="http://schemas.microsoft.com/office/powerpoint/2010/main" val="105926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0" y="0"/>
            <a:ext cx="12192000" cy="975894"/>
          </a:xfrm>
          <a:solidFill>
            <a:schemeClr val="tx1">
              <a:lumMod val="85000"/>
              <a:lumOff val="15000"/>
              <a:alpha val="50000"/>
            </a:schemeClr>
          </a:solidFill>
        </p:spPr>
        <p:txBody>
          <a:bodyPr>
            <a:normAutofit/>
          </a:bodyPr>
          <a:lstStyle/>
          <a:p>
            <a:r>
              <a:rPr lang="en-US" b="1" dirty="0">
                <a:solidFill>
                  <a:schemeClr val="bg1"/>
                </a:solidFill>
              </a:rPr>
              <a:t>Campus Recreation</a:t>
            </a:r>
            <a:endParaRPr lang="en-US" dirty="0">
              <a:solidFill>
                <a:schemeClr val="bg1"/>
              </a:solidFill>
            </a:endParaRPr>
          </a:p>
        </p:txBody>
      </p:sp>
      <p:sp>
        <p:nvSpPr>
          <p:cNvPr id="3" name="TextBox 2"/>
          <p:cNvSpPr txBox="1"/>
          <p:nvPr/>
        </p:nvSpPr>
        <p:spPr>
          <a:xfrm>
            <a:off x="0" y="6396335"/>
            <a:ext cx="12191999"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2400" b="1" dirty="0">
                <a:solidFill>
                  <a:prstClr val="white"/>
                </a:solidFill>
                <a:latin typeface="Calibri" panose="020F0502020204030204"/>
              </a:rPr>
              <a:t>F</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itness</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center, classes, outdoor adventures, gear rental…</a:t>
            </a:r>
          </a:p>
        </p:txBody>
      </p:sp>
    </p:spTree>
    <p:extLst>
      <p:ext uri="{BB962C8B-B14F-4D97-AF65-F5344CB8AC3E}">
        <p14:creationId xmlns:p14="http://schemas.microsoft.com/office/powerpoint/2010/main" val="3518255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4" name="Title 3"/>
          <p:cNvSpPr>
            <a:spLocks noGrp="1"/>
          </p:cNvSpPr>
          <p:nvPr>
            <p:ph type="title"/>
          </p:nvPr>
        </p:nvSpPr>
        <p:spPr>
          <a:xfrm>
            <a:off x="0" y="0"/>
            <a:ext cx="12192000" cy="975894"/>
          </a:xfrm>
          <a:solidFill>
            <a:schemeClr val="tx1">
              <a:lumMod val="85000"/>
              <a:lumOff val="15000"/>
              <a:alpha val="50000"/>
            </a:schemeClr>
          </a:solidFill>
        </p:spPr>
        <p:txBody>
          <a:bodyPr>
            <a:normAutofit/>
          </a:bodyPr>
          <a:lstStyle/>
          <a:p>
            <a:r>
              <a:rPr lang="en-US" b="1" dirty="0">
                <a:solidFill>
                  <a:schemeClr val="bg1"/>
                </a:solidFill>
              </a:rPr>
              <a:t>Counseling Center</a:t>
            </a:r>
            <a:endParaRPr lang="en-US" dirty="0">
              <a:solidFill>
                <a:schemeClr val="bg1"/>
              </a:solidFill>
            </a:endParaRPr>
          </a:p>
        </p:txBody>
      </p:sp>
      <p:sp>
        <p:nvSpPr>
          <p:cNvPr id="3" name="TextBox 2"/>
          <p:cNvSpPr txBox="1"/>
          <p:nvPr/>
        </p:nvSpPr>
        <p:spPr>
          <a:xfrm>
            <a:off x="0" y="6488667"/>
            <a:ext cx="12191999"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2400" b="1" dirty="0">
                <a:solidFill>
                  <a:prstClr val="white"/>
                </a:solidFill>
                <a:latin typeface="Calibri" panose="020F0502020204030204"/>
              </a:rPr>
              <a:t>P</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sychotherapy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groups, workshops, referrals, consultation…</a:t>
            </a:r>
          </a:p>
        </p:txBody>
      </p:sp>
      <p:sp>
        <p:nvSpPr>
          <p:cNvPr id="2" name="AutoShape 2" descr="Image result for msu denver counseling center"/>
          <p:cNvSpPr>
            <a:spLocks noChangeAspect="1" noChangeArrowheads="1"/>
          </p:cNvSpPr>
          <p:nvPr/>
        </p:nvSpPr>
        <p:spPr bwMode="auto">
          <a:xfrm>
            <a:off x="155575" y="-144463"/>
            <a:ext cx="3369790" cy="3369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0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920" y="0"/>
            <a:ext cx="5789079" cy="42739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8172"/>
            <a:ext cx="12191999" cy="26453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6402921" cy="4248172"/>
          </a:xfrm>
          <a:prstGeom prst="rect">
            <a:avLst/>
          </a:prstGeom>
        </p:spPr>
      </p:pic>
      <p:sp>
        <p:nvSpPr>
          <p:cNvPr id="4" name="Title 3"/>
          <p:cNvSpPr>
            <a:spLocks noGrp="1"/>
          </p:cNvSpPr>
          <p:nvPr>
            <p:ph type="title"/>
          </p:nvPr>
        </p:nvSpPr>
        <p:spPr>
          <a:xfrm>
            <a:off x="0" y="0"/>
            <a:ext cx="12191999" cy="922713"/>
          </a:xfrm>
          <a:solidFill>
            <a:schemeClr val="tx1">
              <a:lumMod val="85000"/>
              <a:lumOff val="15000"/>
              <a:alpha val="50000"/>
            </a:schemeClr>
          </a:solidFill>
        </p:spPr>
        <p:txBody>
          <a:bodyPr>
            <a:normAutofit/>
          </a:bodyPr>
          <a:lstStyle/>
          <a:p>
            <a:pPr algn="ctr"/>
            <a:r>
              <a:rPr lang="en-US" b="1" dirty="0">
                <a:solidFill>
                  <a:schemeClr val="bg1"/>
                </a:solidFill>
              </a:rPr>
              <a:t>Health Center</a:t>
            </a:r>
            <a:endParaRPr lang="en-US" dirty="0">
              <a:solidFill>
                <a:schemeClr val="bg1"/>
              </a:solidFill>
            </a:endParaRPr>
          </a:p>
        </p:txBody>
      </p:sp>
      <p:sp>
        <p:nvSpPr>
          <p:cNvPr id="3" name="TextBox 2"/>
          <p:cNvSpPr txBox="1"/>
          <p:nvPr/>
        </p:nvSpPr>
        <p:spPr>
          <a:xfrm>
            <a:off x="-20712" y="6488668"/>
            <a:ext cx="12212711"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C</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linical</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services, immunizations, insurance, smoking cessation…</a:t>
            </a:r>
          </a:p>
        </p:txBody>
      </p:sp>
    </p:spTree>
    <p:extLst>
      <p:ext uri="{BB962C8B-B14F-4D97-AF65-F5344CB8AC3E}">
        <p14:creationId xmlns:p14="http://schemas.microsoft.com/office/powerpoint/2010/main" val="196442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9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08" y="3687618"/>
            <a:ext cx="8581583" cy="22526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573" y="137923"/>
            <a:ext cx="5531427" cy="3411772"/>
          </a:xfrm>
          <a:prstGeom prst="rect">
            <a:avLst/>
          </a:prstGeom>
        </p:spPr>
      </p:pic>
      <p:sp>
        <p:nvSpPr>
          <p:cNvPr id="4" name="Title 3"/>
          <p:cNvSpPr>
            <a:spLocks noGrp="1"/>
          </p:cNvSpPr>
          <p:nvPr>
            <p:ph type="title"/>
          </p:nvPr>
        </p:nvSpPr>
        <p:spPr>
          <a:xfrm>
            <a:off x="0" y="0"/>
            <a:ext cx="12192000" cy="975894"/>
          </a:xfrm>
          <a:solidFill>
            <a:schemeClr val="tx1">
              <a:lumMod val="85000"/>
              <a:lumOff val="15000"/>
              <a:alpha val="50000"/>
            </a:schemeClr>
          </a:solidFill>
        </p:spPr>
        <p:txBody>
          <a:bodyPr>
            <a:normAutofit/>
          </a:bodyPr>
          <a:lstStyle/>
          <a:p>
            <a:r>
              <a:rPr lang="en-US" b="1" dirty="0">
                <a:solidFill>
                  <a:schemeClr val="bg1"/>
                </a:solidFill>
              </a:rPr>
              <a:t>Student Care Center</a:t>
            </a:r>
            <a:endParaRPr lang="en-US" dirty="0">
              <a:solidFill>
                <a:schemeClr val="bg1"/>
              </a:solidFill>
            </a:endParaRPr>
          </a:p>
        </p:txBody>
      </p:sp>
      <p:sp>
        <p:nvSpPr>
          <p:cNvPr id="3" name="TextBox 2"/>
          <p:cNvSpPr txBox="1"/>
          <p:nvPr/>
        </p:nvSpPr>
        <p:spPr>
          <a:xfrm>
            <a:off x="0" y="6396335"/>
            <a:ext cx="12192000"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Food pantry, Emergency Fund</a:t>
            </a:r>
            <a:r>
              <a:rPr lang="en-US" sz="2400" b="1" dirty="0">
                <a:solidFill>
                  <a:prstClr val="white"/>
                </a:solidFill>
                <a:latin typeface="Calibri" panose="020F0502020204030204"/>
              </a:rPr>
              <a:t>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Public benefit assistance, case management support…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84" y="1266006"/>
            <a:ext cx="6008914" cy="1657097"/>
          </a:xfrm>
          <a:prstGeom prst="rect">
            <a:avLst/>
          </a:prstGeom>
        </p:spPr>
      </p:pic>
    </p:spTree>
    <p:extLst>
      <p:ext uri="{BB962C8B-B14F-4D97-AF65-F5344CB8AC3E}">
        <p14:creationId xmlns:p14="http://schemas.microsoft.com/office/powerpoint/2010/main" val="329638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9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587" y="3661886"/>
            <a:ext cx="4784825" cy="31961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573" y="0"/>
            <a:ext cx="5531427" cy="3687618"/>
          </a:xfrm>
          <a:prstGeom prst="rect">
            <a:avLst/>
          </a:prstGeom>
        </p:spPr>
      </p:pic>
      <p:sp>
        <p:nvSpPr>
          <p:cNvPr id="4" name="Title 3"/>
          <p:cNvSpPr>
            <a:spLocks noGrp="1"/>
          </p:cNvSpPr>
          <p:nvPr>
            <p:ph type="title"/>
          </p:nvPr>
        </p:nvSpPr>
        <p:spPr>
          <a:xfrm>
            <a:off x="0" y="0"/>
            <a:ext cx="12192000" cy="975894"/>
          </a:xfrm>
          <a:solidFill>
            <a:schemeClr val="tx1">
              <a:lumMod val="85000"/>
              <a:lumOff val="15000"/>
              <a:alpha val="50000"/>
            </a:schemeClr>
          </a:solidFill>
        </p:spPr>
        <p:txBody>
          <a:bodyPr>
            <a:normAutofit/>
          </a:bodyPr>
          <a:lstStyle/>
          <a:p>
            <a:r>
              <a:rPr lang="en-US" b="1" dirty="0">
                <a:solidFill>
                  <a:schemeClr val="bg1"/>
                </a:solidFill>
              </a:rPr>
              <a:t>Dean of Students Office</a:t>
            </a:r>
            <a:endParaRPr lang="en-US" dirty="0">
              <a:solidFill>
                <a:schemeClr val="bg1"/>
              </a:solidFill>
            </a:endParaRPr>
          </a:p>
        </p:txBody>
      </p:sp>
      <p:sp>
        <p:nvSpPr>
          <p:cNvPr id="3" name="TextBox 2"/>
          <p:cNvSpPr txBox="1"/>
          <p:nvPr/>
        </p:nvSpPr>
        <p:spPr>
          <a:xfrm>
            <a:off x="-1" y="6488668"/>
            <a:ext cx="12192000" cy="461665"/>
          </a:xfrm>
          <a:prstGeom prst="rect">
            <a:avLst/>
          </a:prstGeom>
          <a:solidFill>
            <a:schemeClr val="tx1">
              <a:lumMod val="85000"/>
              <a:lumOff val="15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2400" b="1" dirty="0">
                <a:solidFill>
                  <a:prstClr val="white"/>
                </a:solidFill>
                <a:latin typeface="Calibri" panose="020F0502020204030204"/>
              </a:rPr>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Conflict resolution services, student code of conduct, CARE Team coordination…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5894"/>
            <a:ext cx="6660573" cy="2685992"/>
          </a:xfrm>
          <a:prstGeom prst="rect">
            <a:avLst/>
          </a:prstGeom>
        </p:spPr>
      </p:pic>
    </p:spTree>
    <p:extLst>
      <p:ext uri="{BB962C8B-B14F-4D97-AF65-F5344CB8AC3E}">
        <p14:creationId xmlns:p14="http://schemas.microsoft.com/office/powerpoint/2010/main" val="362933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0" y="0"/>
            <a:ext cx="12192000" cy="929503"/>
          </a:xfrm>
          <a:solidFill>
            <a:schemeClr val="tx1">
              <a:lumMod val="85000"/>
              <a:lumOff val="15000"/>
              <a:alpha val="50000"/>
            </a:schemeClr>
          </a:solidFill>
        </p:spPr>
        <p:txBody>
          <a:bodyPr>
            <a:normAutofit/>
          </a:bodyPr>
          <a:lstStyle/>
          <a:p>
            <a:r>
              <a:rPr lang="en-US" b="1">
                <a:solidFill>
                  <a:schemeClr val="bg1"/>
                </a:solidFill>
              </a:rPr>
              <a:t>Information Overload???</a:t>
            </a:r>
            <a:endParaRPr lang="en-US" sz="4800">
              <a:solidFill>
                <a:schemeClr val="bg1"/>
              </a:solidFill>
            </a:endParaRPr>
          </a:p>
        </p:txBody>
      </p:sp>
      <p:sp>
        <p:nvSpPr>
          <p:cNvPr id="2" name="TextBox 1"/>
          <p:cNvSpPr txBox="1"/>
          <p:nvPr/>
        </p:nvSpPr>
        <p:spPr>
          <a:xfrm>
            <a:off x="0" y="6027003"/>
            <a:ext cx="12192000" cy="830997"/>
          </a:xfrm>
          <a:prstGeom prst="rect">
            <a:avLst/>
          </a:prstGeom>
          <a:solidFill>
            <a:schemeClr val="tx1">
              <a:lumMod val="85000"/>
              <a:lumOff val="15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		Are you there yet?</a:t>
            </a:r>
          </a:p>
        </p:txBody>
      </p:sp>
    </p:spTree>
    <p:extLst>
      <p:ext uri="{BB962C8B-B14F-4D97-AF65-F5344CB8AC3E}">
        <p14:creationId xmlns:p14="http://schemas.microsoft.com/office/powerpoint/2010/main" val="1779749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4DA7-3855-FD4F-9C4E-1E9F926BA407}"/>
              </a:ext>
            </a:extLst>
          </p:cNvPr>
          <p:cNvSpPr>
            <a:spLocks noGrp="1"/>
          </p:cNvSpPr>
          <p:nvPr>
            <p:ph type="title"/>
          </p:nvPr>
        </p:nvSpPr>
        <p:spPr>
          <a:xfrm>
            <a:off x="1366160" y="1660121"/>
            <a:ext cx="9623404" cy="3305493"/>
          </a:xfrm>
        </p:spPr>
        <p:txBody>
          <a:bodyPr vert="horz" lIns="91440" tIns="45720" rIns="91440" bIns="45720" rtlCol="0" anchor="b">
            <a:noAutofit/>
          </a:bodyPr>
          <a:lstStyle/>
          <a:p>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Case: </a:t>
            </a:r>
            <a:r>
              <a:rPr lang="en-US" sz="3600" i="1" kern="1200" dirty="0">
                <a:solidFill>
                  <a:schemeClr val="tx1"/>
                </a:solidFill>
                <a:latin typeface="+mj-lt"/>
                <a:ea typeface="+mj-ea"/>
                <a:cs typeface="+mj-cs"/>
              </a:rPr>
              <a:t>Alexia recently got out of an abusive relationship. She shared with you that she and her 9 month old son are now temporarily staying at a friend’s place but you sense it isn’t a great environment for them. You </a:t>
            </a:r>
            <a:r>
              <a:rPr lang="en-US" sz="3600" i="1" dirty="0"/>
              <a:t>know she doesn’t have financial means to secure better housing right now. </a:t>
            </a:r>
            <a:r>
              <a:rPr lang="en-US" sz="3600" i="1" kern="1200" dirty="0">
                <a:solidFill>
                  <a:schemeClr val="tx1"/>
                </a:solidFill>
                <a:latin typeface="+mj-lt"/>
                <a:ea typeface="+mj-ea"/>
                <a:cs typeface="+mj-cs"/>
              </a:rPr>
              <a:t>She’s asked for some flexibility with turning in her assignments due to her situation. </a:t>
            </a:r>
            <a:r>
              <a:rPr lang="en-US" sz="3600" b="1" i="1" kern="1200" dirty="0">
                <a:solidFill>
                  <a:schemeClr val="tx1"/>
                </a:solidFill>
                <a:latin typeface="+mj-lt"/>
                <a:ea typeface="+mj-ea"/>
                <a:cs typeface="+mj-cs"/>
              </a:rPr>
              <a:t>What do you do? </a:t>
            </a:r>
          </a:p>
        </p:txBody>
      </p:sp>
    </p:spTree>
    <p:extLst>
      <p:ext uri="{BB962C8B-B14F-4D97-AF65-F5344CB8AC3E}">
        <p14:creationId xmlns:p14="http://schemas.microsoft.com/office/powerpoint/2010/main" val="23014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CA9-99A3-814E-BB3C-9B957D6B3AD2}"/>
              </a:ext>
            </a:extLst>
          </p:cNvPr>
          <p:cNvSpPr>
            <a:spLocks noGrp="1"/>
          </p:cNvSpPr>
          <p:nvPr>
            <p:ph type="title"/>
          </p:nvPr>
        </p:nvSpPr>
        <p:spPr>
          <a:xfrm>
            <a:off x="661729" y="582687"/>
            <a:ext cx="10515600" cy="1288643"/>
          </a:xfrm>
        </p:spPr>
        <p:txBody>
          <a:bodyPr>
            <a:noAutofit/>
          </a:bodyPr>
          <a:lstStyle/>
          <a:p>
            <a:r>
              <a:rPr lang="en-US" sz="4400" dirty="0"/>
              <a:t>If you refer Alexia to the Student Care Center/file a CARE referral she might… </a:t>
            </a:r>
          </a:p>
        </p:txBody>
      </p:sp>
      <p:sp>
        <p:nvSpPr>
          <p:cNvPr id="3" name="Text Placeholder 2">
            <a:extLst>
              <a:ext uri="{FF2B5EF4-FFF2-40B4-BE49-F238E27FC236}">
                <a16:creationId xmlns:a16="http://schemas.microsoft.com/office/drawing/2014/main" id="{64156961-E08F-194B-95D8-E09CEB7ADD43}"/>
              </a:ext>
            </a:extLst>
          </p:cNvPr>
          <p:cNvSpPr>
            <a:spLocks noGrp="1"/>
          </p:cNvSpPr>
          <p:nvPr>
            <p:ph type="body" idx="1"/>
          </p:nvPr>
        </p:nvSpPr>
        <p:spPr>
          <a:xfrm>
            <a:off x="838200" y="2067535"/>
            <a:ext cx="10515600" cy="4207778"/>
          </a:xfrm>
        </p:spPr>
        <p:txBody>
          <a:bodyPr>
            <a:normAutofit lnSpcReduction="10000"/>
          </a:bodyPr>
          <a:lstStyle/>
          <a:p>
            <a:pPr marL="342900" indent="-342900">
              <a:buFont typeface="Arial" panose="020B0604020202020204" pitchFamily="34" charset="0"/>
              <a:buChar char="•"/>
            </a:pPr>
            <a:r>
              <a:rPr lang="en-US" dirty="0"/>
              <a:t>Receive emergency fund dollars to help get her and her son into safe/secure housing; </a:t>
            </a:r>
          </a:p>
          <a:p>
            <a:pPr marL="342900" indent="-342900">
              <a:buFont typeface="Arial" panose="020B0604020202020204" pitchFamily="34" charset="0"/>
              <a:buChar char="•"/>
            </a:pPr>
            <a:r>
              <a:rPr lang="en-US" dirty="0"/>
              <a:t>Receive direct assistance applying to WIC and/or other public benefits including affordable housing programs for which she may qualify to help her bottom line from our capable and compassionate case managers; </a:t>
            </a:r>
          </a:p>
          <a:p>
            <a:pPr marL="342900" indent="-342900">
              <a:buFont typeface="Arial" panose="020B0604020202020204" pitchFamily="34" charset="0"/>
              <a:buChar char="•"/>
            </a:pPr>
            <a:r>
              <a:rPr lang="en-US" dirty="0"/>
              <a:t>Receive a warm hand-off/referral to the Phoenix Center at </a:t>
            </a:r>
            <a:r>
              <a:rPr lang="en-US" dirty="0" err="1"/>
              <a:t>Auraria</a:t>
            </a:r>
            <a:r>
              <a:rPr lang="en-US" dirty="0"/>
              <a:t> which may assist her with the impact of Domestic Violence, including any applicable advocacy with protection orders or similar; </a:t>
            </a:r>
          </a:p>
          <a:p>
            <a:pPr marL="342900" indent="-342900">
              <a:buFont typeface="Arial" panose="020B0604020202020204" pitchFamily="34" charset="0"/>
              <a:buChar char="•"/>
            </a:pPr>
            <a:r>
              <a:rPr lang="en-US" dirty="0"/>
              <a:t>Be directly referred into mental health support through the University (this must be stressful for her)! </a:t>
            </a:r>
          </a:p>
          <a:p>
            <a:pPr marL="342900" indent="-342900">
              <a:buFont typeface="Arial" panose="020B0604020202020204" pitchFamily="34" charset="0"/>
              <a:buChar char="•"/>
            </a:pPr>
            <a:r>
              <a:rPr lang="en-US" dirty="0"/>
              <a:t>Receive more- based on her wants/needs. Our case managers will listen to her and support her in relevant ways, based on her unique circumstances. </a:t>
            </a:r>
          </a:p>
        </p:txBody>
      </p:sp>
    </p:spTree>
    <p:extLst>
      <p:ext uri="{BB962C8B-B14F-4D97-AF65-F5344CB8AC3E}">
        <p14:creationId xmlns:p14="http://schemas.microsoft.com/office/powerpoint/2010/main" val="252872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4DA7-3855-FD4F-9C4E-1E9F926BA407}"/>
              </a:ext>
            </a:extLst>
          </p:cNvPr>
          <p:cNvSpPr>
            <a:spLocks noGrp="1"/>
          </p:cNvSpPr>
          <p:nvPr>
            <p:ph type="title"/>
          </p:nvPr>
        </p:nvSpPr>
        <p:spPr>
          <a:xfrm>
            <a:off x="1366161" y="2347436"/>
            <a:ext cx="9623404" cy="3305493"/>
          </a:xfrm>
        </p:spPr>
        <p:txBody>
          <a:bodyPr vert="horz" lIns="91440" tIns="45720" rIns="91440" bIns="45720" rtlCol="0" anchor="b">
            <a:normAutofit fontScale="90000"/>
          </a:bodyPr>
          <a:lstStyle/>
          <a:p>
            <a:br>
              <a:rPr lang="en-US" sz="2200" kern="1200" dirty="0">
                <a:solidFill>
                  <a:schemeClr val="tx1"/>
                </a:solidFill>
                <a:latin typeface="+mj-lt"/>
                <a:ea typeface="+mj-ea"/>
                <a:cs typeface="+mj-cs"/>
              </a:rPr>
            </a:br>
            <a:br>
              <a:rPr lang="en-US" sz="2200" kern="1200" dirty="0">
                <a:solidFill>
                  <a:schemeClr val="tx1"/>
                </a:solidFill>
                <a:latin typeface="+mj-lt"/>
                <a:ea typeface="+mj-ea"/>
                <a:cs typeface="+mj-cs"/>
              </a:rPr>
            </a:b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Case: </a:t>
            </a:r>
            <a:r>
              <a:rPr lang="en-US" sz="3200" i="1" kern="1200" dirty="0">
                <a:solidFill>
                  <a:schemeClr val="tx1"/>
                </a:solidFill>
                <a:latin typeface="+mj-lt"/>
                <a:ea typeface="+mj-ea"/>
                <a:cs typeface="+mj-cs"/>
              </a:rPr>
              <a:t>John has been a bit of an enigma to you all semester. He’s present but oftentimes seems distracted or distant from the class. Recently he failed a major assignment. You provided standard feedback to him when you returned the assignment. The next day in class he sat with a maniacal grin on his face-– staring directly at you all class. That evening he sent you a 14 paragraph email that was fairly non-sensical but you were able to make out that he intends to sue you and expose you as an awful teacher in the media. A colleague shares that </a:t>
            </a:r>
            <a:r>
              <a:rPr lang="en-US" sz="3200" i="1" dirty="0"/>
              <a:t>he has posted to a departmental social media page that you are an idiot and shouldn’t be teaching. </a:t>
            </a:r>
            <a:r>
              <a:rPr lang="en-US" sz="3200" b="1" i="1" kern="1200" dirty="0">
                <a:solidFill>
                  <a:schemeClr val="tx1"/>
                </a:solidFill>
                <a:latin typeface="+mj-lt"/>
                <a:ea typeface="+mj-ea"/>
                <a:cs typeface="+mj-cs"/>
              </a:rPr>
              <a:t>What do you do? </a:t>
            </a:r>
          </a:p>
        </p:txBody>
      </p:sp>
    </p:spTree>
    <p:extLst>
      <p:ext uri="{BB962C8B-B14F-4D97-AF65-F5344CB8AC3E}">
        <p14:creationId xmlns:p14="http://schemas.microsoft.com/office/powerpoint/2010/main" val="770047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CA9-99A3-814E-BB3C-9B957D6B3AD2}"/>
              </a:ext>
            </a:extLst>
          </p:cNvPr>
          <p:cNvSpPr>
            <a:spLocks noGrp="1"/>
          </p:cNvSpPr>
          <p:nvPr>
            <p:ph type="title"/>
          </p:nvPr>
        </p:nvSpPr>
        <p:spPr>
          <a:xfrm>
            <a:off x="661729" y="582687"/>
            <a:ext cx="10515600" cy="1288643"/>
          </a:xfrm>
        </p:spPr>
        <p:txBody>
          <a:bodyPr>
            <a:noAutofit/>
          </a:bodyPr>
          <a:lstStyle/>
          <a:p>
            <a:r>
              <a:rPr lang="en-US" sz="4400" dirty="0"/>
              <a:t>If you file a CARE referral about John the following might occur… </a:t>
            </a:r>
          </a:p>
        </p:txBody>
      </p:sp>
      <p:sp>
        <p:nvSpPr>
          <p:cNvPr id="3" name="Text Placeholder 2">
            <a:extLst>
              <a:ext uri="{FF2B5EF4-FFF2-40B4-BE49-F238E27FC236}">
                <a16:creationId xmlns:a16="http://schemas.microsoft.com/office/drawing/2014/main" id="{64156961-E08F-194B-95D8-E09CEB7ADD43}"/>
              </a:ext>
            </a:extLst>
          </p:cNvPr>
          <p:cNvSpPr>
            <a:spLocks noGrp="1"/>
          </p:cNvSpPr>
          <p:nvPr>
            <p:ph type="body" idx="1"/>
          </p:nvPr>
        </p:nvSpPr>
        <p:spPr>
          <a:xfrm>
            <a:off x="838200" y="2067535"/>
            <a:ext cx="10515600" cy="4207778"/>
          </a:xfrm>
        </p:spPr>
        <p:txBody>
          <a:bodyPr>
            <a:normAutofit lnSpcReduction="10000"/>
          </a:bodyPr>
          <a:lstStyle/>
          <a:p>
            <a:pPr marL="342900" indent="-342900">
              <a:buFont typeface="Arial" panose="020B0604020202020204" pitchFamily="34" charset="0"/>
              <a:buChar char="•"/>
            </a:pPr>
            <a:r>
              <a:rPr lang="en-US" dirty="0"/>
              <a:t>The CARE Team will review his situation, using the expertise of the group’s members including mental health, law enforcement, ADA, legal, student conduct lenses– what more do we know/can we learn to inform our approach; </a:t>
            </a:r>
          </a:p>
          <a:p>
            <a:pPr marL="342900" indent="-342900">
              <a:buFont typeface="Arial" panose="020B0604020202020204" pitchFamily="34" charset="0"/>
              <a:buChar char="•"/>
            </a:pPr>
            <a:r>
              <a:rPr lang="en-US" dirty="0"/>
              <a:t>A staff member will engage with you first, and then John, to dig further into what might be going on with him. </a:t>
            </a:r>
          </a:p>
          <a:p>
            <a:pPr marL="342900" indent="-342900">
              <a:buFont typeface="Arial" panose="020B0604020202020204" pitchFamily="34" charset="0"/>
              <a:buChar char="•"/>
            </a:pPr>
            <a:r>
              <a:rPr lang="en-US" dirty="0"/>
              <a:t>From there, the following options may be actualized: </a:t>
            </a:r>
          </a:p>
          <a:p>
            <a:pPr marL="800100" lvl="1" indent="-342900">
              <a:buFont typeface="Arial" panose="020B0604020202020204" pitchFamily="34" charset="0"/>
              <a:buChar char="•"/>
            </a:pPr>
            <a:r>
              <a:rPr lang="en-US" dirty="0"/>
              <a:t>Threat/risk assessment; </a:t>
            </a:r>
          </a:p>
          <a:p>
            <a:pPr marL="800100" lvl="1" indent="-342900">
              <a:buFont typeface="Arial" panose="020B0604020202020204" pitchFamily="34" charset="0"/>
              <a:buChar char="•"/>
            </a:pPr>
            <a:r>
              <a:rPr lang="en-US" dirty="0"/>
              <a:t>Metal health referral(s); </a:t>
            </a:r>
          </a:p>
          <a:p>
            <a:pPr marL="800100" lvl="1" indent="-342900">
              <a:buFont typeface="Arial" panose="020B0604020202020204" pitchFamily="34" charset="0"/>
              <a:buChar char="•"/>
            </a:pPr>
            <a:r>
              <a:rPr lang="en-US" dirty="0"/>
              <a:t>Academic support (i.e. to withdraw from the class, as/if applicable); </a:t>
            </a:r>
          </a:p>
          <a:p>
            <a:pPr marL="800100" lvl="1" indent="-342900">
              <a:buFont typeface="Arial" panose="020B0604020202020204" pitchFamily="34" charset="0"/>
              <a:buChar char="•"/>
            </a:pPr>
            <a:r>
              <a:rPr lang="en-US" dirty="0"/>
              <a:t>Conflict resolution (mediation-like) for you and John; </a:t>
            </a:r>
          </a:p>
          <a:p>
            <a:pPr marL="800100" lvl="1" indent="-342900">
              <a:buFont typeface="Arial" panose="020B0604020202020204" pitchFamily="34" charset="0"/>
              <a:buChar char="•"/>
            </a:pPr>
            <a:r>
              <a:rPr lang="en-US" dirty="0"/>
              <a:t>Possible student conduct action (i.e. restriction from the University or no-contact with you), pending his response/further engagement.*</a:t>
            </a:r>
          </a:p>
          <a:p>
            <a:pPr marL="800100" lvl="1" indent="-34290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243631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hands shaking&#10;&#10;Description automatically generated with medium confidence">
            <a:extLst>
              <a:ext uri="{FF2B5EF4-FFF2-40B4-BE49-F238E27FC236}">
                <a16:creationId xmlns:a16="http://schemas.microsoft.com/office/drawing/2014/main" id="{12CFF904-6945-4A41-8843-9C1A417788D3}"/>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E65BC5CE-EE92-2A42-B8E6-AA1E59F7896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Student Engagement</a:t>
            </a:r>
            <a:br>
              <a:rPr lang="en-US" dirty="0">
                <a:solidFill>
                  <a:srgbClr val="FFFFFF"/>
                </a:solidFill>
              </a:rPr>
            </a:br>
            <a:br>
              <a:rPr lang="en-US" dirty="0">
                <a:solidFill>
                  <a:srgbClr val="FFFFFF"/>
                </a:solidFill>
              </a:rPr>
            </a:br>
            <a:endParaRPr lang="en-US" dirty="0">
              <a:solidFill>
                <a:srgbClr val="FFFFFF"/>
              </a:solidFill>
            </a:endParaRPr>
          </a:p>
        </p:txBody>
      </p:sp>
      <p:sp>
        <p:nvSpPr>
          <p:cNvPr id="4" name="Title 1">
            <a:extLst>
              <a:ext uri="{FF2B5EF4-FFF2-40B4-BE49-F238E27FC236}">
                <a16:creationId xmlns:a16="http://schemas.microsoft.com/office/drawing/2014/main" id="{3002BCFA-BE18-EF42-8ECD-BA40582A4683}"/>
              </a:ext>
            </a:extLst>
          </p:cNvPr>
          <p:cNvSpPr txBox="1">
            <a:spLocks/>
          </p:cNvSpPr>
          <p:nvPr/>
        </p:nvSpPr>
        <p:spPr>
          <a:xfrm>
            <a:off x="5723858" y="842168"/>
            <a:ext cx="5557286"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dirty="0"/>
              <a:t>Student Wellness</a:t>
            </a:r>
            <a:endParaRPr lang="en-US"/>
          </a:p>
        </p:txBody>
      </p:sp>
    </p:spTree>
    <p:extLst>
      <p:ext uri="{BB962C8B-B14F-4D97-AF65-F5344CB8AC3E}">
        <p14:creationId xmlns:p14="http://schemas.microsoft.com/office/powerpoint/2010/main" val="9229751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CA9-99A3-814E-BB3C-9B957D6B3AD2}"/>
              </a:ext>
            </a:extLst>
          </p:cNvPr>
          <p:cNvSpPr>
            <a:spLocks noGrp="1"/>
          </p:cNvSpPr>
          <p:nvPr>
            <p:ph type="title"/>
          </p:nvPr>
        </p:nvSpPr>
        <p:spPr>
          <a:xfrm>
            <a:off x="661729" y="582687"/>
            <a:ext cx="10515600" cy="1288643"/>
          </a:xfrm>
        </p:spPr>
        <p:txBody>
          <a:bodyPr>
            <a:noAutofit/>
          </a:bodyPr>
          <a:lstStyle/>
          <a:p>
            <a:r>
              <a:rPr lang="en-US" sz="4400" dirty="0"/>
              <a:t>If you file a CARE referral about John you might… </a:t>
            </a:r>
          </a:p>
        </p:txBody>
      </p:sp>
      <p:sp>
        <p:nvSpPr>
          <p:cNvPr id="3" name="Text Placeholder 2">
            <a:extLst>
              <a:ext uri="{FF2B5EF4-FFF2-40B4-BE49-F238E27FC236}">
                <a16:creationId xmlns:a16="http://schemas.microsoft.com/office/drawing/2014/main" id="{64156961-E08F-194B-95D8-E09CEB7ADD43}"/>
              </a:ext>
            </a:extLst>
          </p:cNvPr>
          <p:cNvSpPr>
            <a:spLocks noGrp="1"/>
          </p:cNvSpPr>
          <p:nvPr>
            <p:ph type="body" idx="1"/>
          </p:nvPr>
        </p:nvSpPr>
        <p:spPr>
          <a:xfrm>
            <a:off x="838200" y="2067535"/>
            <a:ext cx="10515600" cy="4207778"/>
          </a:xfrm>
        </p:spPr>
        <p:txBody>
          <a:bodyPr>
            <a:normAutofit/>
          </a:bodyPr>
          <a:lstStyle/>
          <a:p>
            <a:pPr marL="342900" indent="-342900">
              <a:buFont typeface="Arial" panose="020B0604020202020204" pitchFamily="34" charset="0"/>
              <a:buChar char="•"/>
            </a:pPr>
            <a:r>
              <a:rPr lang="en-US" dirty="0"/>
              <a:t>Get support from staff in the Dean of Students Office and others regarding him in your class; </a:t>
            </a:r>
          </a:p>
          <a:p>
            <a:pPr marL="342900" indent="-342900">
              <a:buFont typeface="Arial" panose="020B0604020202020204" pitchFamily="34" charset="0"/>
              <a:buChar char="•"/>
            </a:pPr>
            <a:r>
              <a:rPr lang="en-US" dirty="0"/>
              <a:t>Strategize on a plan to to move forward in a safe and productive manner (possibly without him!); </a:t>
            </a:r>
          </a:p>
          <a:p>
            <a:pPr marL="342900" indent="-342900">
              <a:buFont typeface="Arial" panose="020B0604020202020204" pitchFamily="34" charset="0"/>
              <a:buChar char="•"/>
            </a:pPr>
            <a:r>
              <a:rPr lang="en-US" dirty="0"/>
              <a:t>Minimize responsibility or potential liability if the student engages further in a problematic way (you’ve done your part to engage the appropriate University officials). </a:t>
            </a:r>
          </a:p>
        </p:txBody>
      </p:sp>
    </p:spTree>
    <p:extLst>
      <p:ext uri="{BB962C8B-B14F-4D97-AF65-F5344CB8AC3E}">
        <p14:creationId xmlns:p14="http://schemas.microsoft.com/office/powerpoint/2010/main" val="569287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4DA7-3855-FD4F-9C4E-1E9F926BA407}"/>
              </a:ext>
            </a:extLst>
          </p:cNvPr>
          <p:cNvSpPr>
            <a:spLocks noGrp="1"/>
          </p:cNvSpPr>
          <p:nvPr>
            <p:ph type="title"/>
          </p:nvPr>
        </p:nvSpPr>
        <p:spPr>
          <a:xfrm>
            <a:off x="1366161" y="2347436"/>
            <a:ext cx="9623404" cy="3305493"/>
          </a:xfrm>
        </p:spPr>
        <p:txBody>
          <a:bodyPr vert="horz" lIns="91440" tIns="45720" rIns="91440" bIns="45720" rtlCol="0" anchor="b">
            <a:normAutofit fontScale="90000"/>
          </a:bodyPr>
          <a:lstStyle/>
          <a:p>
            <a:br>
              <a:rPr lang="en-US" sz="2200" kern="1200" dirty="0">
                <a:solidFill>
                  <a:schemeClr val="tx1"/>
                </a:solidFill>
                <a:latin typeface="+mj-lt"/>
                <a:ea typeface="+mj-ea"/>
                <a:cs typeface="+mj-cs"/>
              </a:rPr>
            </a:br>
            <a:br>
              <a:rPr lang="en-US" sz="2200" kern="1200" dirty="0">
                <a:solidFill>
                  <a:schemeClr val="tx1"/>
                </a:solidFill>
                <a:latin typeface="+mj-lt"/>
                <a:ea typeface="+mj-ea"/>
                <a:cs typeface="+mj-cs"/>
              </a:rPr>
            </a:b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Case: </a:t>
            </a:r>
            <a:r>
              <a:rPr lang="en-US" sz="3200" i="1" kern="1200" dirty="0">
                <a:solidFill>
                  <a:schemeClr val="tx1"/>
                </a:solidFill>
                <a:latin typeface="+mj-lt"/>
                <a:ea typeface="+mj-ea"/>
                <a:cs typeface="+mj-cs"/>
              </a:rPr>
              <a:t>Sheena is a bright student who has performed very well on written assignments. In class however, she seems to be isolated. Recently you assigned a group project and encouraged students to form their own groups. </a:t>
            </a:r>
            <a:r>
              <a:rPr lang="en-US" sz="3200" i="1" dirty="0"/>
              <a:t>You noticed that she was disconnected from her peers and didn’t end up in a group. When you checked in with her at the next class she shared that she doesn’t fit in at MSU Denver and that she is having a difficult time finding friends. She told you she would probably not enroll for the following semester since she doesn’t really feel as though she belongs here. </a:t>
            </a:r>
            <a:r>
              <a:rPr lang="en-US" sz="3200" b="1" i="1" kern="1200" dirty="0">
                <a:solidFill>
                  <a:schemeClr val="tx1"/>
                </a:solidFill>
                <a:latin typeface="+mj-lt"/>
                <a:ea typeface="+mj-ea"/>
                <a:cs typeface="+mj-cs"/>
              </a:rPr>
              <a:t>What do you do (beyond addressing the class specific issues with the group project)? </a:t>
            </a:r>
          </a:p>
        </p:txBody>
      </p:sp>
    </p:spTree>
    <p:extLst>
      <p:ext uri="{BB962C8B-B14F-4D97-AF65-F5344CB8AC3E}">
        <p14:creationId xmlns:p14="http://schemas.microsoft.com/office/powerpoint/2010/main" val="3125962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CA9-99A3-814E-BB3C-9B957D6B3AD2}"/>
              </a:ext>
            </a:extLst>
          </p:cNvPr>
          <p:cNvSpPr>
            <a:spLocks noGrp="1"/>
          </p:cNvSpPr>
          <p:nvPr>
            <p:ph type="title"/>
          </p:nvPr>
        </p:nvSpPr>
        <p:spPr>
          <a:xfrm>
            <a:off x="661729" y="582687"/>
            <a:ext cx="10515600" cy="1288643"/>
          </a:xfrm>
        </p:spPr>
        <p:txBody>
          <a:bodyPr>
            <a:noAutofit/>
          </a:bodyPr>
          <a:lstStyle/>
          <a:p>
            <a:r>
              <a:rPr lang="en-US" sz="4400" dirty="0"/>
              <a:t>If you refer Sheena to student engagement programs, the following might occur… </a:t>
            </a:r>
          </a:p>
        </p:txBody>
      </p:sp>
      <p:sp>
        <p:nvSpPr>
          <p:cNvPr id="3" name="Text Placeholder 2">
            <a:extLst>
              <a:ext uri="{FF2B5EF4-FFF2-40B4-BE49-F238E27FC236}">
                <a16:creationId xmlns:a16="http://schemas.microsoft.com/office/drawing/2014/main" id="{64156961-E08F-194B-95D8-E09CEB7ADD43}"/>
              </a:ext>
            </a:extLst>
          </p:cNvPr>
          <p:cNvSpPr>
            <a:spLocks noGrp="1"/>
          </p:cNvSpPr>
          <p:nvPr>
            <p:ph type="body" idx="1"/>
          </p:nvPr>
        </p:nvSpPr>
        <p:spPr>
          <a:xfrm>
            <a:off x="838200" y="2067535"/>
            <a:ext cx="10515600" cy="4207778"/>
          </a:xfrm>
        </p:spPr>
        <p:txBody>
          <a:bodyPr>
            <a:normAutofit/>
          </a:bodyPr>
          <a:lstStyle/>
          <a:p>
            <a:pPr marL="342900" indent="-342900">
              <a:buFont typeface="Arial" panose="020B0604020202020204" pitchFamily="34" charset="0"/>
              <a:buChar char="•"/>
            </a:pPr>
            <a:r>
              <a:rPr lang="en-US" dirty="0"/>
              <a:t>She could join a student organization (perhaps using her strong academic interests as an ‘in’) and find her community within our broader community; </a:t>
            </a:r>
          </a:p>
          <a:p>
            <a:pPr marL="342900" indent="-342900">
              <a:buFont typeface="Arial" panose="020B0604020202020204" pitchFamily="34" charset="0"/>
              <a:buChar char="•"/>
            </a:pPr>
            <a:r>
              <a:rPr lang="en-US" dirty="0"/>
              <a:t>She could attend an event or program- such as a student leadership training or a speaker of interest to her and find her people that way; </a:t>
            </a:r>
          </a:p>
          <a:p>
            <a:pPr marL="342900" indent="-342900">
              <a:buFont typeface="Arial" panose="020B0604020202020204" pitchFamily="34" charset="0"/>
              <a:buChar char="•"/>
            </a:pPr>
            <a:r>
              <a:rPr lang="en-US" dirty="0"/>
              <a:t>She might find connection with other students who have similar lived experiences or identities and, through these connections, find that she </a:t>
            </a:r>
            <a:r>
              <a:rPr lang="en-US" b="1" i="1" dirty="0"/>
              <a:t>does</a:t>
            </a:r>
            <a:r>
              <a:rPr lang="en-US" i="1" dirty="0"/>
              <a:t> </a:t>
            </a:r>
            <a:r>
              <a:rPr lang="en-US" dirty="0"/>
              <a:t>belong in college; </a:t>
            </a:r>
          </a:p>
          <a:p>
            <a:pPr marL="342900" indent="-342900">
              <a:buFont typeface="Arial" panose="020B0604020202020204" pitchFamily="34" charset="0"/>
              <a:buChar char="•"/>
            </a:pPr>
            <a:r>
              <a:rPr lang="en-US" dirty="0"/>
              <a:t>She might discover how her talents and skills are valuable and gain confidence in herself in new ways. </a:t>
            </a:r>
          </a:p>
          <a:p>
            <a:pPr marL="342900" indent="-342900">
              <a:buFont typeface="Arial" panose="020B0604020202020204" pitchFamily="34" charset="0"/>
              <a:buChar char="•"/>
            </a:pPr>
            <a:r>
              <a:rPr lang="en-US" dirty="0"/>
              <a:t>More…? </a:t>
            </a:r>
          </a:p>
          <a:p>
            <a:pPr marL="800100" lvl="1" indent="-34290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648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5486400"/>
            <a:ext cx="12192000" cy="1138844"/>
          </a:xfrm>
          <a:solidFill>
            <a:schemeClr val="tx1">
              <a:lumMod val="85000"/>
              <a:lumOff val="15000"/>
              <a:alpha val="50000"/>
            </a:schemeClr>
          </a:solidFill>
        </p:spPr>
        <p:txBody>
          <a:bodyPr>
            <a:normAutofit/>
          </a:bodyPr>
          <a:lstStyle/>
          <a:p>
            <a:r>
              <a:rPr lang="en-US" sz="6600" b="1">
                <a:solidFill>
                  <a:schemeClr val="bg1"/>
                </a:solidFill>
              </a:rPr>
              <a:t>“I have something to tell you …</a:t>
            </a:r>
          </a:p>
        </p:txBody>
      </p:sp>
    </p:spTree>
    <p:extLst>
      <p:ext uri="{BB962C8B-B14F-4D97-AF65-F5344CB8AC3E}">
        <p14:creationId xmlns:p14="http://schemas.microsoft.com/office/powerpoint/2010/main" val="322296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2" name="Title 1"/>
          <p:cNvSpPr>
            <a:spLocks noGrp="1"/>
          </p:cNvSpPr>
          <p:nvPr>
            <p:ph type="title"/>
          </p:nvPr>
        </p:nvSpPr>
        <p:spPr>
          <a:xfrm>
            <a:off x="-1" y="5515177"/>
            <a:ext cx="12192000" cy="1325563"/>
          </a:xfrm>
          <a:solidFill>
            <a:schemeClr val="tx1">
              <a:lumMod val="85000"/>
              <a:lumOff val="15000"/>
              <a:alpha val="50000"/>
            </a:schemeClr>
          </a:solidFill>
        </p:spPr>
        <p:txBody>
          <a:bodyPr>
            <a:normAutofit/>
          </a:bodyPr>
          <a:lstStyle/>
          <a:p>
            <a:r>
              <a:rPr lang="en-US" sz="4800" b="1">
                <a:solidFill>
                  <a:schemeClr val="bg1"/>
                </a:solidFill>
              </a:rPr>
              <a:t>… but you have to promise not to tell anyone.”</a:t>
            </a:r>
          </a:p>
        </p:txBody>
      </p:sp>
    </p:spTree>
    <p:extLst>
      <p:ext uri="{BB962C8B-B14F-4D97-AF65-F5344CB8AC3E}">
        <p14:creationId xmlns:p14="http://schemas.microsoft.com/office/powerpoint/2010/main" val="2133030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9286"/>
          </a:xfrm>
          <a:solidFill>
            <a:schemeClr val="tx1">
              <a:lumMod val="85000"/>
              <a:lumOff val="15000"/>
              <a:alpha val="50000"/>
            </a:schemeClr>
          </a:solidFill>
        </p:spPr>
        <p:txBody>
          <a:bodyPr>
            <a:normAutofit/>
          </a:bodyPr>
          <a:lstStyle/>
          <a:p>
            <a:pPr algn="ctr"/>
            <a:r>
              <a:rPr lang="en-US" sz="6600" b="1">
                <a:solidFill>
                  <a:schemeClr val="bg1"/>
                </a:solidFill>
              </a:rPr>
              <a:t>Your answer?</a:t>
            </a:r>
          </a:p>
        </p:txBody>
      </p:sp>
      <p:sp>
        <p:nvSpPr>
          <p:cNvPr id="4" name="TextBox 3"/>
          <p:cNvSpPr txBox="1"/>
          <p:nvPr/>
        </p:nvSpPr>
        <p:spPr>
          <a:xfrm>
            <a:off x="631766" y="1382042"/>
            <a:ext cx="11560233"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“I’m sorry but I cannot make that promise.”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 want to ensure that you are connected to the right person to help, and that may not be 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 have responsibilities as an employee of the university that may preclude me from keeping your information secret.”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 will only tell others who have an absolute need to know and be respectful of you in the process.”</a:t>
            </a:r>
          </a:p>
        </p:txBody>
      </p:sp>
    </p:spTree>
    <p:extLst>
      <p:ext uri="{BB962C8B-B14F-4D97-AF65-F5344CB8AC3E}">
        <p14:creationId xmlns:p14="http://schemas.microsoft.com/office/powerpoint/2010/main" val="2638910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498128"/>
            <a:ext cx="12192000" cy="1563429"/>
          </a:xfrm>
          <a:solidFill>
            <a:schemeClr val="tx1">
              <a:lumMod val="85000"/>
              <a:lumOff val="15000"/>
              <a:alpha val="50000"/>
            </a:schemeClr>
          </a:solidFill>
        </p:spPr>
        <p:txBody>
          <a:bodyPr>
            <a:normAutofit/>
          </a:bodyPr>
          <a:lstStyle/>
          <a:p>
            <a:pPr algn="ctr"/>
            <a:r>
              <a:rPr lang="en-US" sz="7200" b="1">
                <a:solidFill>
                  <a:schemeClr val="bg1"/>
                </a:solidFill>
              </a:rPr>
              <a:t>Referrals 101 </a:t>
            </a:r>
            <a:r>
              <a:rPr lang="en-US" sz="4800" b="1">
                <a:solidFill>
                  <a:schemeClr val="bg1"/>
                </a:solidFill>
              </a:rPr>
              <a:t>– get ‘</a:t>
            </a:r>
            <a:r>
              <a:rPr lang="en-US" sz="4800" b="1" err="1">
                <a:solidFill>
                  <a:schemeClr val="bg1"/>
                </a:solidFill>
              </a:rPr>
              <a:t>em</a:t>
            </a:r>
            <a:r>
              <a:rPr lang="en-US" sz="4800" b="1">
                <a:solidFill>
                  <a:schemeClr val="bg1"/>
                </a:solidFill>
              </a:rPr>
              <a:t> to connect</a:t>
            </a:r>
            <a:endParaRPr lang="en-US" sz="6000" b="1">
              <a:solidFill>
                <a:schemeClr val="bg1"/>
              </a:solidFill>
            </a:endParaRPr>
          </a:p>
        </p:txBody>
      </p:sp>
    </p:spTree>
    <p:extLst>
      <p:ext uri="{BB962C8B-B14F-4D97-AF65-F5344CB8AC3E}">
        <p14:creationId xmlns:p14="http://schemas.microsoft.com/office/powerpoint/2010/main" val="64580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1"/>
            <a:ext cx="12192000" cy="2078182"/>
          </a:xfrm>
          <a:solidFill>
            <a:schemeClr val="tx1">
              <a:lumMod val="85000"/>
              <a:lumOff val="15000"/>
              <a:alpha val="50000"/>
            </a:schemeClr>
          </a:solidFill>
        </p:spPr>
        <p:txBody>
          <a:bodyPr>
            <a:normAutofit fontScale="90000"/>
          </a:bodyPr>
          <a:lstStyle/>
          <a:p>
            <a:r>
              <a:rPr lang="en-US" sz="6600" b="1" dirty="0">
                <a:solidFill>
                  <a:schemeClr val="bg1"/>
                </a:solidFill>
              </a:rPr>
              <a:t>We are people who work with people.</a:t>
            </a:r>
            <a:r>
              <a:rPr lang="en-US" sz="4000" b="1" dirty="0">
                <a:solidFill>
                  <a:schemeClr val="bg1"/>
                </a:solidFill>
              </a:rPr>
              <a:t> </a:t>
            </a:r>
            <a:br>
              <a:rPr lang="en-US" sz="4000" b="1" dirty="0">
                <a:solidFill>
                  <a:schemeClr val="bg1"/>
                </a:solidFill>
              </a:rPr>
            </a:br>
            <a:r>
              <a:rPr lang="en-US" sz="4000" b="1" dirty="0">
                <a:solidFill>
                  <a:schemeClr val="bg1"/>
                </a:solidFill>
              </a:rPr>
              <a:t>Tip: Call us or swing by along with the student!</a:t>
            </a:r>
            <a:endParaRPr lang="en-US" sz="6600" b="1" dirty="0">
              <a:solidFill>
                <a:schemeClr val="bg1"/>
              </a:solidFill>
            </a:endParaRPr>
          </a:p>
        </p:txBody>
      </p:sp>
    </p:spTree>
    <p:extLst>
      <p:ext uri="{BB962C8B-B14F-4D97-AF65-F5344CB8AC3E}">
        <p14:creationId xmlns:p14="http://schemas.microsoft.com/office/powerpoint/2010/main" val="2253067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2" name="Title 1"/>
          <p:cNvSpPr>
            <a:spLocks noGrp="1"/>
          </p:cNvSpPr>
          <p:nvPr>
            <p:ph type="title"/>
          </p:nvPr>
        </p:nvSpPr>
        <p:spPr>
          <a:xfrm>
            <a:off x="0" y="0"/>
            <a:ext cx="12192000" cy="1379911"/>
          </a:xfrm>
          <a:solidFill>
            <a:schemeClr val="tx1">
              <a:lumMod val="85000"/>
              <a:lumOff val="15000"/>
              <a:alpha val="50000"/>
            </a:schemeClr>
          </a:solidFill>
        </p:spPr>
        <p:txBody>
          <a:bodyPr>
            <a:normAutofit fontScale="90000"/>
          </a:bodyPr>
          <a:lstStyle/>
          <a:p>
            <a:r>
              <a:rPr lang="en-US" sz="6600" b="1">
                <a:solidFill>
                  <a:schemeClr val="bg1"/>
                </a:solidFill>
              </a:rPr>
              <a:t>									  Follow up.</a:t>
            </a:r>
          </a:p>
        </p:txBody>
      </p:sp>
      <p:sp>
        <p:nvSpPr>
          <p:cNvPr id="3" name="TextBox 2"/>
          <p:cNvSpPr txBox="1"/>
          <p:nvPr/>
        </p:nvSpPr>
        <p:spPr>
          <a:xfrm>
            <a:off x="0" y="6211669"/>
            <a:ext cx="12191999" cy="646331"/>
          </a:xfrm>
          <a:prstGeom prst="rect">
            <a:avLst/>
          </a:prstGeom>
          <a:solidFill>
            <a:schemeClr val="tx1">
              <a:lumMod val="85000"/>
              <a:lumOff val="15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Let the student know you’ll check in later.             (Then do!)</a:t>
            </a:r>
          </a:p>
        </p:txBody>
      </p:sp>
    </p:spTree>
    <p:extLst>
      <p:ext uri="{BB962C8B-B14F-4D97-AF65-F5344CB8AC3E}">
        <p14:creationId xmlns:p14="http://schemas.microsoft.com/office/powerpoint/2010/main" val="2749277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0"/>
            <a:ext cx="12192000" cy="1325563"/>
          </a:xfrm>
          <a:solidFill>
            <a:schemeClr val="tx1">
              <a:lumMod val="85000"/>
              <a:lumOff val="15000"/>
              <a:alpha val="50000"/>
            </a:schemeClr>
          </a:solidFill>
        </p:spPr>
        <p:txBody>
          <a:bodyPr>
            <a:normAutofit/>
          </a:bodyPr>
          <a:lstStyle/>
          <a:p>
            <a:r>
              <a:rPr lang="en-US" sz="6000" b="1">
                <a:solidFill>
                  <a:schemeClr val="bg1"/>
                </a:solidFill>
              </a:rPr>
              <a:t>Don’t let uncertainty stand in the way.</a:t>
            </a:r>
          </a:p>
        </p:txBody>
      </p:sp>
      <p:sp>
        <p:nvSpPr>
          <p:cNvPr id="3" name="TextBox 2"/>
          <p:cNvSpPr txBox="1"/>
          <p:nvPr/>
        </p:nvSpPr>
        <p:spPr>
          <a:xfrm>
            <a:off x="0" y="5657671"/>
            <a:ext cx="12192000" cy="1200329"/>
          </a:xfrm>
          <a:prstGeom prst="rect">
            <a:avLst/>
          </a:prstGeom>
          <a:solidFill>
            <a:schemeClr val="tx1">
              <a:lumMod val="85000"/>
              <a:lumOff val="15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Let us determine if we can help with on- and/or off-campus 								     resources and referrals.</a:t>
            </a:r>
          </a:p>
        </p:txBody>
      </p:sp>
    </p:spTree>
    <p:extLst>
      <p:ext uri="{BB962C8B-B14F-4D97-AF65-F5344CB8AC3E}">
        <p14:creationId xmlns:p14="http://schemas.microsoft.com/office/powerpoint/2010/main" val="191396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ving a car&#10;&#10;Description automatically generated with medium confidence">
            <a:extLst>
              <a:ext uri="{FF2B5EF4-FFF2-40B4-BE49-F238E27FC236}">
                <a16:creationId xmlns:a16="http://schemas.microsoft.com/office/drawing/2014/main" id="{0D45B1A6-8CB6-784B-88F4-89871F67F14C}"/>
              </a:ext>
            </a:extLst>
          </p:cNvPr>
          <p:cNvPicPr>
            <a:picLocks noChangeAspect="1"/>
          </p:cNvPicPr>
          <p:nvPr/>
        </p:nvPicPr>
        <p:blipFill rotWithShape="1">
          <a:blip r:embed="rId3">
            <a:alphaModFix amt="4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66" b="14565"/>
          <a:stretch/>
        </p:blipFill>
        <p:spPr>
          <a:xfrm>
            <a:off x="20" y="10"/>
            <a:ext cx="12191980" cy="6857990"/>
          </a:xfrm>
          <a:prstGeom prst="rect">
            <a:avLst/>
          </a:prstGeom>
        </p:spPr>
      </p:pic>
      <p:sp>
        <p:nvSpPr>
          <p:cNvPr id="25" name="Rectangle 17">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E65BC5CE-EE92-2A42-B8E6-AA1E59F7896A}"/>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6800"/>
              <a:t>Our Why…. </a:t>
            </a:r>
            <a:br>
              <a:rPr lang="en-US" sz="6800"/>
            </a:br>
            <a:r>
              <a:rPr lang="en-US" sz="6800" i="1"/>
              <a:t>Why we do what we do</a:t>
            </a:r>
            <a:endParaRPr lang="en-US" sz="6800"/>
          </a:p>
        </p:txBody>
      </p:sp>
      <p:sp>
        <p:nvSpPr>
          <p:cNvPr id="26" name="Rectangle 19">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4" name="Title 1">
            <a:extLst>
              <a:ext uri="{FF2B5EF4-FFF2-40B4-BE49-F238E27FC236}">
                <a16:creationId xmlns:a16="http://schemas.microsoft.com/office/drawing/2014/main" id="{3002BCFA-BE18-EF42-8ECD-BA40582A4683}"/>
              </a:ext>
            </a:extLst>
          </p:cNvPr>
          <p:cNvSpPr txBox="1">
            <a:spLocks/>
          </p:cNvSpPr>
          <p:nvPr/>
        </p:nvSpPr>
        <p:spPr>
          <a:xfrm>
            <a:off x="5723858" y="842168"/>
            <a:ext cx="5557286"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endParaRPr lang="en-US" dirty="0"/>
          </a:p>
        </p:txBody>
      </p:sp>
    </p:spTree>
    <p:extLst>
      <p:ext uri="{BB962C8B-B14F-4D97-AF65-F5344CB8AC3E}">
        <p14:creationId xmlns:p14="http://schemas.microsoft.com/office/powerpoint/2010/main" val="309783428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Final thoughts….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0080" y="2872899"/>
            <a:ext cx="4243589" cy="3320668"/>
          </a:xfrm>
          <a:prstGeom prst="rect">
            <a:avLst/>
          </a:prstGeom>
        </p:spPr>
        <p:txBody>
          <a:bodyPr vert="horz" lIns="91440" tIns="45720" rIns="91440" bIns="45720" rtlCol="0">
            <a:normAutofit lnSpcReduction="10000"/>
          </a:bodyPr>
          <a:lstStyle/>
          <a:p>
            <a:pPr marR="0" lvl="0" fontAlgn="auto">
              <a:lnSpc>
                <a:spcPct val="90000"/>
              </a:lnSpc>
              <a:spcBef>
                <a:spcPts val="0"/>
              </a:spcBef>
              <a:spcAft>
                <a:spcPts val="600"/>
              </a:spcAft>
              <a:buClrTx/>
              <a:buSzTx/>
              <a:tabLst/>
              <a:defRPr/>
            </a:pPr>
            <a:r>
              <a:rPr kumimoji="0" lang="en-US" sz="2200" b="0" i="0" u="none" strike="noStrike" cap="none" spc="0" normalizeH="0" baseline="0" noProof="0" dirty="0">
                <a:ln>
                  <a:noFill/>
                </a:ln>
                <a:effectLst/>
                <a:uLnTx/>
                <a:uFillTx/>
              </a:rPr>
              <a:t>Faculty perspective is INVALUABLE to our teams’ ability to effectively program to support and serve our students.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2200" dirty="0"/>
          </a:p>
          <a:p>
            <a:pPr marR="0" lvl="0" fontAlgn="auto">
              <a:lnSpc>
                <a:spcPct val="90000"/>
              </a:lnSpc>
              <a:spcBef>
                <a:spcPts val="0"/>
              </a:spcBef>
              <a:spcAft>
                <a:spcPts val="600"/>
              </a:spcAft>
              <a:buClrTx/>
              <a:buSzTx/>
              <a:tabLst/>
              <a:defRPr/>
            </a:pPr>
            <a:r>
              <a:rPr kumimoji="0" lang="en-US" sz="2200" b="0" i="0" u="none" strike="noStrike" cap="none" spc="0" normalizeH="0" baseline="0" noProof="0" dirty="0">
                <a:ln>
                  <a:noFill/>
                </a:ln>
                <a:effectLst/>
                <a:uLnTx/>
                <a:uFillTx/>
              </a:rPr>
              <a:t>We welcome feedback. </a:t>
            </a:r>
            <a:r>
              <a:rPr lang="en-US" sz="2200" dirty="0"/>
              <a:t>We have work to do. We want to hear from you related to ways that we can evolve and advance our efforts to be as relevant and effective as they can be. </a:t>
            </a:r>
            <a:endParaRPr kumimoji="0" lang="en-US" sz="2200" b="0" i="0" u="none" strike="noStrike" cap="none" spc="0" normalizeH="0" baseline="0" noProof="0" dirty="0">
              <a:ln>
                <a:noFill/>
              </a:ln>
              <a:effectLst/>
              <a:uLnTx/>
              <a:uFillTx/>
            </a:endParaRPr>
          </a:p>
        </p:txBody>
      </p:sp>
      <p:pic>
        <p:nvPicPr>
          <p:cNvPr id="6" name="Picture 5" descr="A large clock on a building&#10;&#10;Description automatically generated with medium confidence">
            <a:extLst>
              <a:ext uri="{FF2B5EF4-FFF2-40B4-BE49-F238E27FC236}">
                <a16:creationId xmlns:a16="http://schemas.microsoft.com/office/drawing/2014/main" id="{038AD66B-11AF-CC4D-BE2E-FB9D2E854A4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916" r="1" b="150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09627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5452532" cy="4567137"/>
          </a:xfrm>
        </p:spPr>
        <p:txBody>
          <a:bodyPr vert="horz" lIns="91440" tIns="45720" rIns="91440" bIns="45720" rtlCol="0" anchor="b">
            <a:normAutofit/>
          </a:bodyPr>
          <a:lstStyle/>
          <a:p>
            <a:r>
              <a:rPr lang="en-US" sz="3400" b="1" dirty="0"/>
              <a:t>Student Engagement &amp; Wellness/</a:t>
            </a:r>
            <a:br>
              <a:rPr lang="en-US" sz="3400" b="1" dirty="0"/>
            </a:br>
            <a:r>
              <a:rPr lang="en-US" sz="3400" b="1" dirty="0"/>
              <a:t>Dean of Students Office</a:t>
            </a:r>
            <a:br>
              <a:rPr lang="en-US" sz="3400" b="1" dirty="0"/>
            </a:br>
            <a:br>
              <a:rPr lang="en-US" sz="3400" b="1" dirty="0"/>
            </a:br>
            <a:r>
              <a:rPr lang="en-US" sz="3400" b="1" dirty="0"/>
              <a:t>Tivoli 343</a:t>
            </a:r>
            <a:br>
              <a:rPr lang="en-US" sz="3400" b="1" dirty="0"/>
            </a:br>
            <a:r>
              <a:rPr lang="en-US" sz="3400" b="1" dirty="0"/>
              <a:t>303-615-0220</a:t>
            </a:r>
            <a:br>
              <a:rPr lang="en-US" sz="3400" b="1" dirty="0"/>
            </a:br>
            <a:br>
              <a:rPr lang="en-US" sz="3400" b="1" dirty="0"/>
            </a:br>
            <a:r>
              <a:rPr lang="en-US" sz="2800" b="1" dirty="0">
                <a:hlinkClick r:id="rId2"/>
              </a:rPr>
              <a:t>bpantel@msudenver.edu</a:t>
            </a:r>
            <a:br>
              <a:rPr lang="en-US" sz="2800" b="1" dirty="0"/>
            </a:br>
            <a:r>
              <a:rPr lang="en-US" sz="2800" b="1" dirty="0">
                <a:hlinkClick r:id="rId3"/>
              </a:rPr>
              <a:t>deanofstudents@msudenver.edu</a:t>
            </a:r>
            <a:r>
              <a:rPr lang="en-US" sz="2800" b="1" dirty="0"/>
              <a:t> </a:t>
            </a:r>
          </a:p>
        </p:txBody>
      </p:sp>
      <p:pic>
        <p:nvPicPr>
          <p:cNvPr id="6" name="Picture 5"/>
          <p:cNvPicPr>
            <a:picLocks noChangeAspect="1"/>
          </p:cNvPicPr>
          <p:nvPr/>
        </p:nvPicPr>
        <p:blipFill rotWithShape="1">
          <a:blip r:embed="rId4"/>
          <a:srcRect l="18585" r="16205"/>
          <a:stretch/>
        </p:blipFill>
        <p:spPr>
          <a:xfrm>
            <a:off x="6443330" y="10"/>
            <a:ext cx="574867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29996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2775"/>
            <a:ext cx="3975100" cy="4495800"/>
          </a:xfrm>
          <a:prstGeom prst="rect">
            <a:avLst/>
          </a:prstGeom>
        </p:spPr>
      </p:pic>
      <p:pic>
        <p:nvPicPr>
          <p:cNvPr id="9" name="Picture 8"/>
          <p:cNvPicPr>
            <a:picLocks noChangeAspect="1"/>
          </p:cNvPicPr>
          <p:nvPr/>
        </p:nvPicPr>
        <p:blipFill>
          <a:blip r:embed="rId3"/>
          <a:stretch>
            <a:fillRect/>
          </a:stretch>
        </p:blipFill>
        <p:spPr>
          <a:xfrm>
            <a:off x="6718646" y="0"/>
            <a:ext cx="5473354" cy="43724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449" y="2924898"/>
            <a:ext cx="4408516" cy="3933102"/>
          </a:xfrm>
          <a:prstGeom prst="rect">
            <a:avLst/>
          </a:prstGeom>
        </p:spPr>
      </p:pic>
      <p:sp>
        <p:nvSpPr>
          <p:cNvPr id="4" name="Title 3"/>
          <p:cNvSpPr>
            <a:spLocks noGrp="1"/>
          </p:cNvSpPr>
          <p:nvPr>
            <p:ph type="title"/>
          </p:nvPr>
        </p:nvSpPr>
        <p:spPr>
          <a:xfrm>
            <a:off x="0" y="-1392"/>
            <a:ext cx="12192000" cy="975894"/>
          </a:xfrm>
          <a:solidFill>
            <a:schemeClr val="tx1">
              <a:lumMod val="85000"/>
              <a:lumOff val="15000"/>
              <a:alpha val="50000"/>
            </a:schemeClr>
          </a:solidFill>
        </p:spPr>
        <p:txBody>
          <a:bodyPr>
            <a:normAutofit/>
          </a:bodyPr>
          <a:lstStyle/>
          <a:p>
            <a:r>
              <a:rPr lang="en-US" sz="4800" b="1" dirty="0">
                <a:solidFill>
                  <a:schemeClr val="bg1"/>
                </a:solidFill>
              </a:rPr>
              <a:t>CENTER FOR EQUITY &amp; STUDENT ACHIEVEMENT</a:t>
            </a:r>
            <a:endParaRPr lang="en-US" sz="4800" dirty="0">
              <a:solidFill>
                <a:schemeClr val="bg1"/>
              </a:solidFill>
            </a:endParaRPr>
          </a:p>
        </p:txBody>
      </p:sp>
    </p:spTree>
    <p:extLst>
      <p:ext uri="{BB962C8B-B14F-4D97-AF65-F5344CB8AC3E}">
        <p14:creationId xmlns:p14="http://schemas.microsoft.com/office/powerpoint/2010/main" val="210624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3" y="0"/>
            <a:ext cx="12167154" cy="6858000"/>
          </a:xfrm>
          <a:prstGeom prst="rect">
            <a:avLst/>
          </a:prstGeom>
        </p:spPr>
      </p:pic>
      <p:sp>
        <p:nvSpPr>
          <p:cNvPr id="4" name="Title 3"/>
          <p:cNvSpPr>
            <a:spLocks noGrp="1"/>
          </p:cNvSpPr>
          <p:nvPr>
            <p:ph type="title"/>
          </p:nvPr>
        </p:nvSpPr>
        <p:spPr>
          <a:xfrm>
            <a:off x="12422" y="0"/>
            <a:ext cx="12179577" cy="975894"/>
          </a:xfrm>
          <a:solidFill>
            <a:schemeClr val="tx1">
              <a:lumMod val="85000"/>
              <a:lumOff val="15000"/>
              <a:alpha val="50000"/>
            </a:schemeClr>
          </a:solidFill>
        </p:spPr>
        <p:txBody>
          <a:bodyPr>
            <a:normAutofit fontScale="90000"/>
          </a:bodyPr>
          <a:lstStyle/>
          <a:p>
            <a:r>
              <a:rPr lang="en-US" sz="4800" b="1" dirty="0">
                <a:solidFill>
                  <a:schemeClr val="bg1"/>
                </a:solidFill>
              </a:rPr>
              <a:t>Center for Multicultural Excellence &amp; Inclusion (CMEI)</a:t>
            </a:r>
            <a:endParaRPr lang="en-US" sz="4800" dirty="0">
              <a:solidFill>
                <a:schemeClr val="bg1"/>
              </a:solidFill>
            </a:endParaRPr>
          </a:p>
        </p:txBody>
      </p:sp>
      <p:sp>
        <p:nvSpPr>
          <p:cNvPr id="3" name="TextBox 2"/>
          <p:cNvSpPr txBox="1"/>
          <p:nvPr/>
        </p:nvSpPr>
        <p:spPr>
          <a:xfrm>
            <a:off x="0" y="6488668"/>
            <a:ext cx="12179577" cy="830997"/>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Student organizations, leadership </a:t>
            </a:r>
            <a:r>
              <a:rPr lang="en-US" sz="2400" b="1" dirty="0">
                <a:solidFill>
                  <a:prstClr val="white"/>
                </a:solidFill>
                <a:latin typeface="Calibri" panose="020F0502020204030204"/>
              </a:rPr>
              <a:t>programming, student media, c</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ommunity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space for students of color, resources, events, leadership development, fraternity &amp; </a:t>
            </a:r>
            <a:r>
              <a:rPr lang="en-US" sz="2400" b="1" dirty="0">
                <a:solidFill>
                  <a:prstClr val="white"/>
                </a:solidFill>
                <a:latin typeface="Calibri" panose="020F0502020204030204"/>
              </a:rPr>
              <a:t>sorority life, more…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64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279" y="-2"/>
            <a:ext cx="6522720" cy="6858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 y="-1"/>
            <a:ext cx="5656858" cy="6857999"/>
          </a:xfrm>
          <a:prstGeom prst="rect">
            <a:avLst/>
          </a:prstGeom>
        </p:spPr>
      </p:pic>
      <p:sp>
        <p:nvSpPr>
          <p:cNvPr id="4" name="Title 3"/>
          <p:cNvSpPr>
            <a:spLocks noGrp="1"/>
          </p:cNvSpPr>
          <p:nvPr>
            <p:ph type="title"/>
          </p:nvPr>
        </p:nvSpPr>
        <p:spPr>
          <a:xfrm>
            <a:off x="12422" y="0"/>
            <a:ext cx="12179577" cy="975894"/>
          </a:xfrm>
          <a:solidFill>
            <a:schemeClr val="tx1">
              <a:lumMod val="85000"/>
              <a:lumOff val="15000"/>
              <a:alpha val="50000"/>
            </a:schemeClr>
          </a:solidFill>
        </p:spPr>
        <p:txBody>
          <a:bodyPr>
            <a:normAutofit/>
          </a:bodyPr>
          <a:lstStyle/>
          <a:p>
            <a:r>
              <a:rPr lang="en-US" b="1" dirty="0">
                <a:solidFill>
                  <a:schemeClr val="bg1"/>
                </a:solidFill>
              </a:rPr>
              <a:t>Veteran/Military Student Services</a:t>
            </a:r>
            <a:endParaRPr lang="en-US" dirty="0">
              <a:solidFill>
                <a:schemeClr val="bg1"/>
              </a:solidFill>
            </a:endParaRPr>
          </a:p>
        </p:txBody>
      </p:sp>
      <p:sp>
        <p:nvSpPr>
          <p:cNvPr id="3" name="TextBox 2"/>
          <p:cNvSpPr txBox="1"/>
          <p:nvPr/>
        </p:nvSpPr>
        <p:spPr>
          <a:xfrm>
            <a:off x="12420" y="6396335"/>
            <a:ext cx="12191999" cy="461665"/>
          </a:xfrm>
          <a:prstGeom prst="rect">
            <a:avLst/>
          </a:prstGeom>
          <a:solidFill>
            <a:schemeClr val="tx1">
              <a:lumMod val="85000"/>
              <a:lumOff val="15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camaraderie, VA referrals, GI bill benefits, peer support, civilian transition support…</a:t>
            </a:r>
          </a:p>
        </p:txBody>
      </p:sp>
    </p:spTree>
    <p:extLst>
      <p:ext uri="{BB962C8B-B14F-4D97-AF65-F5344CB8AC3E}">
        <p14:creationId xmlns:p14="http://schemas.microsoft.com/office/powerpoint/2010/main" val="152289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371" y="3617604"/>
            <a:ext cx="6412465" cy="32435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371" y="0"/>
            <a:ext cx="6421630" cy="36176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0778"/>
            <a:ext cx="5770372" cy="5803851"/>
          </a:xfrm>
          <a:prstGeom prst="rect">
            <a:avLst/>
          </a:prstGeom>
        </p:spPr>
      </p:pic>
      <p:sp>
        <p:nvSpPr>
          <p:cNvPr id="2" name="TextBox 1"/>
          <p:cNvSpPr txBox="1"/>
          <p:nvPr/>
        </p:nvSpPr>
        <p:spPr>
          <a:xfrm>
            <a:off x="-9164" y="6334863"/>
            <a:ext cx="12192000"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2400" b="1" dirty="0">
                <a:solidFill>
                  <a:prstClr val="white"/>
                </a:solidFill>
                <a:latin typeface="Calibri" panose="020F0502020204030204"/>
              </a:rPr>
              <a:t>A</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dvocacy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community, </a:t>
            </a:r>
            <a:r>
              <a:rPr lang="en-US" sz="2400" b="1" dirty="0">
                <a:solidFill>
                  <a:prstClr val="white"/>
                </a:solidFill>
                <a:latin typeface="Calibri" panose="020F0502020204030204"/>
              </a:rPr>
              <a:t>resources, peer support,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education, training…</a:t>
            </a:r>
          </a:p>
        </p:txBody>
      </p:sp>
      <p:sp>
        <p:nvSpPr>
          <p:cNvPr id="5" name="Title 4"/>
          <p:cNvSpPr>
            <a:spLocks noGrp="1"/>
          </p:cNvSpPr>
          <p:nvPr>
            <p:ph type="title"/>
          </p:nvPr>
        </p:nvSpPr>
        <p:spPr>
          <a:xfrm>
            <a:off x="0" y="1"/>
            <a:ext cx="12192000" cy="1030778"/>
          </a:xfrm>
          <a:solidFill>
            <a:schemeClr val="tx1">
              <a:lumMod val="85000"/>
              <a:lumOff val="15000"/>
              <a:alpha val="50000"/>
            </a:schemeClr>
          </a:solidFill>
        </p:spPr>
        <p:txBody>
          <a:bodyPr>
            <a:normAutofit/>
          </a:bodyPr>
          <a:lstStyle/>
          <a:p>
            <a:r>
              <a:rPr lang="en-US" b="1" dirty="0">
                <a:solidFill>
                  <a:schemeClr val="bg1"/>
                </a:solidFill>
              </a:rPr>
              <a:t>LGBTQ Student Resource Center</a:t>
            </a:r>
          </a:p>
        </p:txBody>
      </p:sp>
    </p:spTree>
    <p:extLst>
      <p:ext uri="{BB962C8B-B14F-4D97-AF65-F5344CB8AC3E}">
        <p14:creationId xmlns:p14="http://schemas.microsoft.com/office/powerpoint/2010/main" val="582943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91" y="1088237"/>
            <a:ext cx="5213857" cy="2263577"/>
          </a:xfrm>
          <a:prstGeom prst="rect">
            <a:avLst/>
          </a:prstGeom>
        </p:spPr>
      </p:pic>
      <p:sp>
        <p:nvSpPr>
          <p:cNvPr id="4" name="Title 3"/>
          <p:cNvSpPr>
            <a:spLocks noGrp="1"/>
          </p:cNvSpPr>
          <p:nvPr>
            <p:ph type="title"/>
          </p:nvPr>
        </p:nvSpPr>
        <p:spPr>
          <a:xfrm>
            <a:off x="0" y="0"/>
            <a:ext cx="12192000" cy="1088237"/>
          </a:xfrm>
          <a:solidFill>
            <a:schemeClr val="tx1">
              <a:lumMod val="85000"/>
              <a:lumOff val="15000"/>
              <a:alpha val="50000"/>
            </a:schemeClr>
          </a:solidFill>
        </p:spPr>
        <p:txBody>
          <a:bodyPr>
            <a:normAutofit/>
          </a:bodyPr>
          <a:lstStyle/>
          <a:p>
            <a:pPr algn="ctr"/>
            <a:r>
              <a:rPr lang="en-US" b="1" dirty="0">
                <a:solidFill>
                  <a:schemeClr val="bg1"/>
                </a:solidFill>
              </a:rPr>
              <a:t>TRIO SSS &amp; CAMP</a:t>
            </a:r>
            <a:endParaRPr lang="en-US" dirty="0">
              <a:solidFill>
                <a:schemeClr val="bg1"/>
              </a:solidFill>
            </a:endParaRPr>
          </a:p>
        </p:txBody>
      </p:sp>
      <p:sp>
        <p:nvSpPr>
          <p:cNvPr id="3" name="TextBox 2"/>
          <p:cNvSpPr txBox="1"/>
          <p:nvPr/>
        </p:nvSpPr>
        <p:spPr>
          <a:xfrm>
            <a:off x="0" y="6211669"/>
            <a:ext cx="12192000" cy="646331"/>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TRIO offers academic guidance, tutoring, workshops, peer mentoring, financial literacy, grad school prep…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CAMP offers academic support, financial aid, social supports for eligible migrant/seasonal farmworkers and </a:t>
            </a:r>
            <a:r>
              <a:rPr lang="en-US" b="1" dirty="0">
                <a:solidFill>
                  <a:prstClr val="white"/>
                </a:solidFill>
                <a:latin typeface="Calibri" panose="020F0502020204030204"/>
              </a:rPr>
              <a:t>their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children…</a:t>
            </a:r>
          </a:p>
        </p:txBody>
      </p:sp>
      <p:pic>
        <p:nvPicPr>
          <p:cNvPr id="5" name="Picture 4">
            <a:extLst>
              <a:ext uri="{FF2B5EF4-FFF2-40B4-BE49-F238E27FC236}">
                <a16:creationId xmlns:a16="http://schemas.microsoft.com/office/drawing/2014/main" id="{1BFC9E40-4D09-4FA4-ACD4-A4171E1E1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332" y="1088237"/>
            <a:ext cx="4395668" cy="3164032"/>
          </a:xfrm>
          <a:prstGeom prst="rect">
            <a:avLst/>
          </a:prstGeom>
        </p:spPr>
      </p:pic>
      <p:pic>
        <p:nvPicPr>
          <p:cNvPr id="8" name="Picture 7">
            <a:extLst>
              <a:ext uri="{FF2B5EF4-FFF2-40B4-BE49-F238E27FC236}">
                <a16:creationId xmlns:a16="http://schemas.microsoft.com/office/drawing/2014/main" id="{B2DE85FE-DAA7-498E-995E-64B4A7912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713" y="2958059"/>
            <a:ext cx="3416481" cy="3164032"/>
          </a:xfrm>
          <a:prstGeom prst="rect">
            <a:avLst/>
          </a:prstGeom>
        </p:spPr>
      </p:pic>
      <p:pic>
        <p:nvPicPr>
          <p:cNvPr id="10" name="Picture 9">
            <a:extLst>
              <a:ext uri="{FF2B5EF4-FFF2-40B4-BE49-F238E27FC236}">
                <a16:creationId xmlns:a16="http://schemas.microsoft.com/office/drawing/2014/main" id="{817A5F2B-7C97-4410-AFED-EC26646BB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 y="3430138"/>
            <a:ext cx="4346369" cy="2219874"/>
          </a:xfrm>
          <a:prstGeom prst="rect">
            <a:avLst/>
          </a:prstGeom>
        </p:spPr>
      </p:pic>
    </p:spTree>
    <p:extLst>
      <p:ext uri="{BB962C8B-B14F-4D97-AF65-F5344CB8AC3E}">
        <p14:creationId xmlns:p14="http://schemas.microsoft.com/office/powerpoint/2010/main" val="128465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12422" y="0"/>
            <a:ext cx="12179577" cy="831273"/>
          </a:xfrm>
          <a:solidFill>
            <a:schemeClr val="tx1">
              <a:lumMod val="85000"/>
              <a:lumOff val="15000"/>
              <a:alpha val="50000"/>
            </a:schemeClr>
          </a:solidFill>
        </p:spPr>
        <p:txBody>
          <a:bodyPr>
            <a:normAutofit fontScale="90000"/>
          </a:bodyPr>
          <a:lstStyle/>
          <a:p>
            <a:r>
              <a:rPr lang="en-US" b="1" dirty="0">
                <a:solidFill>
                  <a:schemeClr val="bg1"/>
                </a:solidFill>
              </a:rPr>
              <a:t>Immigrant </a:t>
            </a:r>
            <a:r>
              <a:rPr lang="en-US" sz="6700" b="1" dirty="0">
                <a:solidFill>
                  <a:schemeClr val="bg1"/>
                </a:solidFill>
              </a:rPr>
              <a:t>Student</a:t>
            </a:r>
            <a:r>
              <a:rPr lang="en-US" b="1" dirty="0">
                <a:solidFill>
                  <a:schemeClr val="bg1"/>
                </a:solidFill>
              </a:rPr>
              <a:t> Program </a:t>
            </a:r>
            <a:endParaRPr lang="en-US" dirty="0">
              <a:solidFill>
                <a:schemeClr val="bg1"/>
              </a:solidFill>
            </a:endParaRPr>
          </a:p>
        </p:txBody>
      </p:sp>
      <p:sp>
        <p:nvSpPr>
          <p:cNvPr id="3" name="TextBox 2"/>
          <p:cNvSpPr txBox="1"/>
          <p:nvPr/>
        </p:nvSpPr>
        <p:spPr>
          <a:xfrm>
            <a:off x="0" y="6488668"/>
            <a:ext cx="12179577" cy="461665"/>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A</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cademic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and social support, degree &amp; career planning, peer mentoring, resources… </a:t>
            </a:r>
          </a:p>
        </p:txBody>
      </p:sp>
    </p:spTree>
    <p:extLst>
      <p:ext uri="{BB962C8B-B14F-4D97-AF65-F5344CB8AC3E}">
        <p14:creationId xmlns:p14="http://schemas.microsoft.com/office/powerpoint/2010/main" val="1323645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1CC49DF0FA645A01918E76D2CFAB4" ma:contentTypeVersion="6" ma:contentTypeDescription="Create a new document." ma:contentTypeScope="" ma:versionID="896fb360d1f569bee0e703b094f5e29c">
  <xsd:schema xmlns:xsd="http://www.w3.org/2001/XMLSchema" xmlns:xs="http://www.w3.org/2001/XMLSchema" xmlns:p="http://schemas.microsoft.com/office/2006/metadata/properties" xmlns:ns2="db7c3c0f-2406-45c2-92b8-9bf9e45046db" xmlns:ns3="a77fc907-8ba9-422f-90cc-a74489f5ecf2" targetNamespace="http://schemas.microsoft.com/office/2006/metadata/properties" ma:root="true" ma:fieldsID="11794eec9fbc8b2768d1fa18181cd9b6" ns2:_="" ns3:_="">
    <xsd:import namespace="db7c3c0f-2406-45c2-92b8-9bf9e45046db"/>
    <xsd:import namespace="a77fc907-8ba9-422f-90cc-a74489f5ec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7c3c0f-2406-45c2-92b8-9bf9e45046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7fc907-8ba9-422f-90cc-a74489f5ec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1C9763-E860-43C8-8AA7-A179E3DD0F6C}">
  <ds:schemaRefs>
    <ds:schemaRef ds:uri="http://schemas.microsoft.com/office/2006/metadata/properties"/>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purl.org/dc/dcmitype/"/>
    <ds:schemaRef ds:uri="http://schemas.openxmlformats.org/package/2006/metadata/core-properties"/>
    <ds:schemaRef ds:uri="a77fc907-8ba9-422f-90cc-a74489f5ecf2"/>
    <ds:schemaRef ds:uri="db7c3c0f-2406-45c2-92b8-9bf9e45046db"/>
  </ds:schemaRefs>
</ds:datastoreItem>
</file>

<file path=customXml/itemProps2.xml><?xml version="1.0" encoding="utf-8"?>
<ds:datastoreItem xmlns:ds="http://schemas.openxmlformats.org/officeDocument/2006/customXml" ds:itemID="{A0C81056-C960-45DD-AD0F-062AEB8DCCB7}">
  <ds:schemaRefs>
    <ds:schemaRef ds:uri="http://schemas.microsoft.com/sharepoint/v3/contenttype/forms"/>
  </ds:schemaRefs>
</ds:datastoreItem>
</file>

<file path=customXml/itemProps3.xml><?xml version="1.0" encoding="utf-8"?>
<ds:datastoreItem xmlns:ds="http://schemas.openxmlformats.org/officeDocument/2006/customXml" ds:itemID="{DF769342-0631-454D-9A19-E521F2D8C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7c3c0f-2406-45c2-92b8-9bf9e45046db"/>
    <ds:schemaRef ds:uri="a77fc907-8ba9-422f-90cc-a74489f5e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10007</TotalTime>
  <Words>1677</Words>
  <Application>Microsoft Macintosh PowerPoint</Application>
  <PresentationFormat>Widescreen</PresentationFormat>
  <Paragraphs>86</Paragraphs>
  <Slides>31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Welcome!</vt:lpstr>
      <vt:lpstr>Student Engagement  </vt:lpstr>
      <vt:lpstr>Our Why….  Why we do what we do</vt:lpstr>
      <vt:lpstr>CENTER FOR EQUITY &amp; STUDENT ACHIEVEMENT</vt:lpstr>
      <vt:lpstr>Center for Multicultural Excellence &amp; Inclusion (CMEI)</vt:lpstr>
      <vt:lpstr>Veteran/Military Student Services</vt:lpstr>
      <vt:lpstr>LGBTQ Student Resource Center</vt:lpstr>
      <vt:lpstr>TRIO SSS &amp; CAMP</vt:lpstr>
      <vt:lpstr>Immigrant Student Program </vt:lpstr>
      <vt:lpstr>Campus Recreation</vt:lpstr>
      <vt:lpstr>Counseling Center</vt:lpstr>
      <vt:lpstr>Health Center</vt:lpstr>
      <vt:lpstr>Student Care Center</vt:lpstr>
      <vt:lpstr>Dean of Students Office</vt:lpstr>
      <vt:lpstr>Information Overload???</vt:lpstr>
      <vt:lpstr>   Case: Alexia recently got out of an abusive relationship. She shared with you that she and her 9 month old son are now temporarily staying at a friend’s place but you sense it isn’t a great environment for them. You know she doesn’t have financial means to secure better housing right now. She’s asked for some flexibility with turning in her assignments due to her situation. What do you do? </vt:lpstr>
      <vt:lpstr>If you refer Alexia to the Student Care Center/file a CARE referral she might… </vt:lpstr>
      <vt:lpstr>   Case: John has been a bit of an enigma to you all semester. He’s present but oftentimes seems distracted or distant from the class. Recently he failed a major assignment. You provided standard feedback to him when you returned the assignment. The next day in class he sat with a maniacal grin on his face-– staring directly at you all class. That evening he sent you a 14 paragraph email that was fairly non-sensical but you were able to make out that he intends to sue you and expose you as an awful teacher in the media. A colleague shares that he has posted to a departmental social media page that you are an idiot and shouldn’t be teaching. What do you do? </vt:lpstr>
      <vt:lpstr>If you file a CARE referral about John the following might occur… </vt:lpstr>
      <vt:lpstr>If you file a CARE referral about John you might… </vt:lpstr>
      <vt:lpstr>   Case: Sheena is a bright student who has performed very well on written assignments. In class however, she seems to be isolated. Recently you assigned a group project and encouraged students to form their own groups. You noticed that she was disconnected from her peers and didn’t end up in a group. When you checked in with her at the next class she shared that she doesn’t fit in at MSU Denver and that she is having a difficult time finding friends. She told you she would probably not enroll for the following semester since she doesn’t really feel as though she belongs here. What do you do (beyond addressing the class specific issues with the group project)? </vt:lpstr>
      <vt:lpstr>If you refer Sheena to student engagement programs, the following might occur… </vt:lpstr>
      <vt:lpstr>“I have something to tell you …</vt:lpstr>
      <vt:lpstr>… but you have to promise not to tell anyone.”</vt:lpstr>
      <vt:lpstr>Your answer?</vt:lpstr>
      <vt:lpstr>Referrals 101 – get ‘em to connect</vt:lpstr>
      <vt:lpstr>We are people who work with people.  Tip: Call us or swing by along with the student!</vt:lpstr>
      <vt:lpstr>           Follow up.</vt:lpstr>
      <vt:lpstr>Don’t let uncertainty stand in the way.</vt:lpstr>
      <vt:lpstr>Final thoughts….</vt:lpstr>
      <vt:lpstr>Student Engagement &amp; Wellness/ Dean of Students Office  Tivoli 343 303-615-0220  bpantel@msudenver.edu deanofstudents@msudenver.edu </vt:lpstr>
    </vt:vector>
  </TitlesOfParts>
  <Company>Metropolitan State University of Denver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Employee Orientation  Welcome to MSU Denver!</dc:title>
  <dc:creator>infotech</dc:creator>
  <cp:lastModifiedBy>Pantel, Braelin</cp:lastModifiedBy>
  <cp:revision>197</cp:revision>
  <dcterms:created xsi:type="dcterms:W3CDTF">2017-06-06T20:17:01Z</dcterms:created>
  <dcterms:modified xsi:type="dcterms:W3CDTF">2021-12-03T15:59:46Z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0x010100EBA1CC49DF0FA645A01918E76D2CFAB4</vt:lpwstr>
  </property>
</Properties>
</file>