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61" r:id="rId5"/>
    <p:sldId id="270" r:id="rId6"/>
    <p:sldId id="262" r:id="rId7"/>
    <p:sldId id="259" r:id="rId8"/>
    <p:sldId id="263" r:id="rId9"/>
    <p:sldId id="260"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11/30/2021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sudenver.edu/faculty-affairs/procedural-calendar/" TargetMode="External"/><Relationship Id="rId2" Type="http://schemas.openxmlformats.org/officeDocument/2006/relationships/hyperlink" Target="https://www.msudenver.edu/faculty-affairs/faculty-resources/"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www.msudenver.edu/digitalmeasures/facultyresources/deptguides/" TargetMode="External"/><Relationship Id="rId2" Type="http://schemas.openxmlformats.org/officeDocument/2006/relationships/hyperlink" Target="https://www.msudenver.edu/policy/policylibrary/presidentsoperationalpolicies/"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Overview of evaluation process for post Tenure review</a:t>
            </a:r>
          </a:p>
        </p:txBody>
      </p:sp>
      <p:sp>
        <p:nvSpPr>
          <p:cNvPr id="3" name="Subtitle 2"/>
          <p:cNvSpPr>
            <a:spLocks noGrp="1"/>
          </p:cNvSpPr>
          <p:nvPr>
            <p:ph type="subTitle" idx="1"/>
          </p:nvPr>
        </p:nvSpPr>
        <p:spPr/>
        <p:txBody>
          <a:bodyPr>
            <a:normAutofit/>
          </a:bodyPr>
          <a:lstStyle/>
          <a:p>
            <a:r>
              <a:rPr lang="en-US" sz="2800" dirty="0">
                <a:solidFill>
                  <a:schemeClr val="tx1"/>
                </a:solidFill>
                <a:latin typeface="Times New Roman" panose="02020603050405020304" pitchFamily="18" charset="0"/>
                <a:cs typeface="Times New Roman" panose="02020603050405020304" pitchFamily="18" charset="0"/>
              </a:rPr>
              <a:t>B.C. Henry, Vice Provost for Faculty Affairs</a:t>
            </a:r>
          </a:p>
        </p:txBody>
      </p:sp>
    </p:spTree>
    <p:extLst>
      <p:ext uri="{BB962C8B-B14F-4D97-AF65-F5344CB8AC3E}">
        <p14:creationId xmlns:p14="http://schemas.microsoft.com/office/powerpoint/2010/main" val="985019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33103"/>
            <a:ext cx="10058400" cy="751114"/>
          </a:xfrm>
        </p:spPr>
        <p:txBody>
          <a:bodyPr>
            <a:normAutofit/>
          </a:bodyPr>
          <a:lstStyle/>
          <a:p>
            <a:r>
              <a:rPr lang="en-US" dirty="0" err="1">
                <a:latin typeface="Times New Roman" panose="02020603050405020304" pitchFamily="18" charset="0"/>
                <a:cs typeface="Times New Roman" panose="02020603050405020304" pitchFamily="18" charset="0"/>
              </a:rPr>
              <a:t>reSOURCEs</a:t>
            </a:r>
            <a:endParaRPr lang="en-US"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684211" y="968187"/>
            <a:ext cx="10967858" cy="2975163"/>
          </a:xfrm>
        </p:spPr>
        <p:txBody>
          <a:bodyPr>
            <a:noAutofit/>
          </a:bodyPr>
          <a:lstStyle/>
          <a:p>
            <a:pPr marL="457200" indent="-457200">
              <a:buSzPct val="100000"/>
              <a:buFont typeface="+mj-lt"/>
              <a:buAutoNum type="arabicPeriod" startAt="3"/>
            </a:pPr>
            <a:r>
              <a:rPr lang="en-US" sz="2800" dirty="0">
                <a:solidFill>
                  <a:schemeClr val="tx1">
                    <a:lumMod val="95000"/>
                  </a:schemeClr>
                </a:solidFill>
                <a:latin typeface="Times New Roman" panose="02020603050405020304" pitchFamily="18" charset="0"/>
                <a:cs typeface="Times New Roman" panose="02020603050405020304" pitchFamily="18" charset="0"/>
              </a:rPr>
              <a:t>Guidebook for Portfolio Preparation</a:t>
            </a:r>
          </a:p>
          <a:p>
            <a:pPr>
              <a:buSzPct val="100000"/>
            </a:pPr>
            <a:r>
              <a:rPr lang="en-US" sz="2800" dirty="0">
                <a:solidFill>
                  <a:srgbClr val="FFFF0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https://www.msudenver.edu/faculty-affairs/faculty-resources/</a:t>
            </a:r>
            <a:endParaRPr lang="en-US" sz="2800" dirty="0">
              <a:solidFill>
                <a:srgbClr val="FFFF00"/>
              </a:solidFill>
              <a:latin typeface="Times New Roman" panose="02020603050405020304" pitchFamily="18" charset="0"/>
              <a:cs typeface="Times New Roman" panose="02020603050405020304" pitchFamily="18" charset="0"/>
            </a:endParaRPr>
          </a:p>
          <a:p>
            <a:pPr marL="457200" indent="-457200">
              <a:buSzPct val="100000"/>
              <a:buFont typeface="+mj-lt"/>
              <a:buAutoNum type="arabicPeriod" startAt="4"/>
            </a:pPr>
            <a:r>
              <a:rPr lang="en-US" sz="2800" dirty="0">
                <a:solidFill>
                  <a:schemeClr val="tx1">
                    <a:lumMod val="95000"/>
                  </a:schemeClr>
                </a:solidFill>
                <a:latin typeface="Times New Roman" panose="02020603050405020304" pitchFamily="18" charset="0"/>
                <a:cs typeface="Times New Roman" panose="02020603050405020304" pitchFamily="18" charset="0"/>
              </a:rPr>
              <a:t>Procedural Calendar</a:t>
            </a:r>
          </a:p>
          <a:p>
            <a:pPr>
              <a:buSzPct val="100000"/>
            </a:pPr>
            <a:r>
              <a:rPr lang="en-US" sz="2800" dirty="0">
                <a:solidFill>
                  <a:srgbClr val="FFFF0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https://www.msudenver.edu/faculty-affairs/procedural-calendar/</a:t>
            </a:r>
            <a:endParaRPr lang="en-US" sz="28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083334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893" y="358241"/>
            <a:ext cx="10058400" cy="530033"/>
          </a:xfrm>
        </p:spPr>
        <p:txBody>
          <a:bodyPr>
            <a:normAutofit fontScale="90000"/>
          </a:bodyPr>
          <a:lstStyle/>
          <a:p>
            <a:r>
              <a:rPr lang="en-US" dirty="0">
                <a:latin typeface="Times New Roman" panose="02020603050405020304" pitchFamily="18" charset="0"/>
                <a:cs typeface="Times New Roman" panose="02020603050405020304" pitchFamily="18" charset="0"/>
              </a:rPr>
              <a:t>PTR evaluations</a:t>
            </a:r>
          </a:p>
        </p:txBody>
      </p:sp>
      <p:graphicFrame>
        <p:nvGraphicFramePr>
          <p:cNvPr id="4" name="Table 3"/>
          <p:cNvGraphicFramePr>
            <a:graphicFrameLocks noGrp="1"/>
          </p:cNvGraphicFramePr>
          <p:nvPr>
            <p:extLst>
              <p:ext uri="{D42A27DB-BD31-4B8C-83A1-F6EECF244321}">
                <p14:modId xmlns:p14="http://schemas.microsoft.com/office/powerpoint/2010/main" val="3141066681"/>
              </p:ext>
            </p:extLst>
          </p:nvPr>
        </p:nvGraphicFramePr>
        <p:xfrm>
          <a:off x="1038226" y="1776470"/>
          <a:ext cx="8905058" cy="3042225"/>
        </p:xfrm>
        <a:graphic>
          <a:graphicData uri="http://schemas.openxmlformats.org/drawingml/2006/table">
            <a:tbl>
              <a:tblPr firstRow="1" firstCol="1" bandRow="1">
                <a:tableStyleId>{5C22544A-7EE6-4342-B048-85BDC9FD1C3A}</a:tableStyleId>
              </a:tblPr>
              <a:tblGrid>
                <a:gridCol w="5571504">
                  <a:extLst>
                    <a:ext uri="{9D8B030D-6E8A-4147-A177-3AD203B41FA5}">
                      <a16:colId xmlns:a16="http://schemas.microsoft.com/office/drawing/2014/main" val="27544845"/>
                    </a:ext>
                  </a:extLst>
                </a:gridCol>
                <a:gridCol w="3333554">
                  <a:extLst>
                    <a:ext uri="{9D8B030D-6E8A-4147-A177-3AD203B41FA5}">
                      <a16:colId xmlns:a16="http://schemas.microsoft.com/office/drawing/2014/main" val="670690401"/>
                    </a:ext>
                  </a:extLst>
                </a:gridCol>
              </a:tblGrid>
              <a:tr h="672617">
                <a:tc>
                  <a:txBody>
                    <a:bodyPr/>
                    <a:lstStyle/>
                    <a:p>
                      <a:pPr marL="0" marR="0" algn="ctr">
                        <a:lnSpc>
                          <a:spcPct val="115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Post-Tenure</a:t>
                      </a:r>
                      <a:r>
                        <a:rPr lang="en-US" sz="2000" baseline="0" dirty="0">
                          <a:effectLst/>
                          <a:latin typeface="Times New Roman" panose="02020603050405020304" pitchFamily="18" charset="0"/>
                          <a:ea typeface="Calibri" panose="020F0502020204030204" pitchFamily="34" charset="0"/>
                          <a:cs typeface="Times New Roman" panose="02020603050405020304" pitchFamily="18" charset="0"/>
                        </a:rPr>
                        <a:t> Review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03869883"/>
                  </a:ext>
                </a:extLst>
              </a:tr>
              <a:tr h="592402">
                <a:tc>
                  <a:txBody>
                    <a:bodyPr/>
                    <a:lstStyle/>
                    <a:p>
                      <a:pPr marL="0" marR="0" indent="0">
                        <a:lnSpc>
                          <a:spcPct val="100000"/>
                        </a:lnSpc>
                        <a:spcBef>
                          <a:spcPts val="600"/>
                        </a:spcBef>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Portfolio due:</a:t>
                      </a:r>
                    </a:p>
                  </a:txBody>
                  <a:tcPr marL="68580" marR="68580" marT="0" marB="0" anchor="ctr"/>
                </a:tc>
                <a:tc>
                  <a:txBody>
                    <a:bodyPr/>
                    <a:lstStyle/>
                    <a:p>
                      <a:pPr marL="0" marR="0" indent="0" algn="ctr">
                        <a:lnSpc>
                          <a:spcPct val="100000"/>
                        </a:lnSpc>
                        <a:spcBef>
                          <a:spcPts val="600"/>
                        </a:spcBef>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January 21</a:t>
                      </a:r>
                    </a:p>
                  </a:txBody>
                  <a:tcPr marL="68580" marR="68580" marT="0" marB="0" anchor="ctr"/>
                </a:tc>
                <a:extLst>
                  <a:ext uri="{0D108BD9-81ED-4DB2-BD59-A6C34878D82A}">
                    <a16:rowId xmlns:a16="http://schemas.microsoft.com/office/drawing/2014/main" val="4199780447"/>
                  </a:ext>
                </a:extLst>
              </a:tr>
              <a:tr h="592402">
                <a:tc>
                  <a:txBody>
                    <a:bodyPr/>
                    <a:lstStyle/>
                    <a:p>
                      <a:pPr marL="0" marR="0" indent="0">
                        <a:lnSpc>
                          <a:spcPct val="100000"/>
                        </a:lnSpc>
                        <a:spcBef>
                          <a:spcPts val="600"/>
                        </a:spcBef>
                        <a:spcAft>
                          <a:spcPts val="600"/>
                        </a:spcAft>
                      </a:pPr>
                      <a:r>
                        <a:rPr lang="en-US" sz="2000" dirty="0">
                          <a:effectLst/>
                          <a:latin typeface="Times New Roman" panose="02020603050405020304" pitchFamily="18" charset="0"/>
                          <a:cs typeface="Times New Roman" panose="02020603050405020304" pitchFamily="18" charset="0"/>
                        </a:rPr>
                        <a:t>Letter from Department PTR</a:t>
                      </a:r>
                      <a:r>
                        <a:rPr lang="en-US" sz="2000" baseline="0" dirty="0">
                          <a:effectLst/>
                          <a:latin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cs typeface="Times New Roman" panose="02020603050405020304" pitchFamily="18" charset="0"/>
                        </a:rPr>
                        <a:t>Committee due: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a:lnSpc>
                          <a:spcPct val="100000"/>
                        </a:lnSpc>
                        <a:spcBef>
                          <a:spcPts val="600"/>
                        </a:spcBef>
                        <a:spcAft>
                          <a:spcPts val="600"/>
                        </a:spcAft>
                      </a:pPr>
                      <a:r>
                        <a:rPr lang="en-US" sz="2000" baseline="0" dirty="0">
                          <a:effectLst/>
                          <a:latin typeface="Times New Roman" panose="02020603050405020304" pitchFamily="18" charset="0"/>
                          <a:ea typeface="Calibri" panose="020F0502020204030204" pitchFamily="34" charset="0"/>
                          <a:cs typeface="Times New Roman" panose="02020603050405020304" pitchFamily="18" charset="0"/>
                        </a:rPr>
                        <a:t>February 11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75326482"/>
                  </a:ext>
                </a:extLst>
              </a:tr>
              <a:tr h="592402">
                <a:tc>
                  <a:txBody>
                    <a:bodyPr/>
                    <a:lstStyle/>
                    <a:p>
                      <a:pPr marL="0" marR="0" indent="0">
                        <a:lnSpc>
                          <a:spcPct val="100000"/>
                        </a:lnSpc>
                        <a:spcBef>
                          <a:spcPts val="600"/>
                        </a:spcBef>
                        <a:spcAft>
                          <a:spcPts val="600"/>
                        </a:spcAft>
                      </a:pPr>
                      <a:r>
                        <a:rPr lang="en-US" sz="2000" dirty="0">
                          <a:effectLst/>
                          <a:latin typeface="Times New Roman" panose="02020603050405020304" pitchFamily="18" charset="0"/>
                          <a:cs typeface="Times New Roman" panose="02020603050405020304" pitchFamily="18" charset="0"/>
                        </a:rPr>
                        <a:t>Letter from Department</a:t>
                      </a:r>
                      <a:r>
                        <a:rPr lang="en-US" sz="2000" baseline="0" dirty="0">
                          <a:effectLst/>
                          <a:latin typeface="Times New Roman" panose="02020603050405020304" pitchFamily="18" charset="0"/>
                          <a:cs typeface="Times New Roman" panose="02020603050405020304" pitchFamily="18" charset="0"/>
                        </a:rPr>
                        <a:t> Chair due: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a:lnSpc>
                          <a:spcPct val="100000"/>
                        </a:lnSpc>
                        <a:spcBef>
                          <a:spcPts val="600"/>
                        </a:spcBef>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March 4</a:t>
                      </a:r>
                    </a:p>
                  </a:txBody>
                  <a:tcPr marL="68580" marR="68580" marT="0" marB="0" anchor="ctr"/>
                </a:tc>
                <a:extLst>
                  <a:ext uri="{0D108BD9-81ED-4DB2-BD59-A6C34878D82A}">
                    <a16:rowId xmlns:a16="http://schemas.microsoft.com/office/drawing/2014/main" val="2706752629"/>
                  </a:ext>
                </a:extLst>
              </a:tr>
              <a:tr h="592402">
                <a:tc>
                  <a:txBody>
                    <a:bodyPr/>
                    <a:lstStyle/>
                    <a:p>
                      <a:pPr marL="0" marR="0" indent="0">
                        <a:lnSpc>
                          <a:spcPct val="100000"/>
                        </a:lnSpc>
                        <a:spcBef>
                          <a:spcPts val="600"/>
                        </a:spcBef>
                        <a:spcAft>
                          <a:spcPts val="600"/>
                        </a:spcAft>
                      </a:pPr>
                      <a:r>
                        <a:rPr lang="en-US" sz="2000" dirty="0">
                          <a:effectLst/>
                          <a:latin typeface="Times New Roman" panose="02020603050405020304" pitchFamily="18" charset="0"/>
                          <a:cs typeface="Times New Roman" panose="02020603050405020304" pitchFamily="18" charset="0"/>
                        </a:rPr>
                        <a:t>Letter from School/College</a:t>
                      </a:r>
                      <a:r>
                        <a:rPr lang="en-US" sz="2000" baseline="0" dirty="0">
                          <a:effectLst/>
                          <a:latin typeface="Times New Roman" panose="02020603050405020304" pitchFamily="18" charset="0"/>
                          <a:cs typeface="Times New Roman" panose="02020603050405020304" pitchFamily="18" charset="0"/>
                        </a:rPr>
                        <a:t> Dean due:</a:t>
                      </a:r>
                    </a:p>
                  </a:txBody>
                  <a:tcPr marL="68580" marR="68580" marT="0" marB="0" anchor="ctr"/>
                </a:tc>
                <a:tc>
                  <a:txBody>
                    <a:bodyPr/>
                    <a:lstStyle/>
                    <a:p>
                      <a:pPr marL="0" marR="0" indent="0" algn="ctr">
                        <a:lnSpc>
                          <a:spcPct val="100000"/>
                        </a:lnSpc>
                        <a:spcBef>
                          <a:spcPts val="600"/>
                        </a:spcBef>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April 8</a:t>
                      </a:r>
                    </a:p>
                  </a:txBody>
                  <a:tcPr marL="68580" marR="68580" marT="0" marB="0" anchor="ctr"/>
                </a:tc>
                <a:extLst>
                  <a:ext uri="{0D108BD9-81ED-4DB2-BD59-A6C34878D82A}">
                    <a16:rowId xmlns:a16="http://schemas.microsoft.com/office/drawing/2014/main" val="1249768"/>
                  </a:ext>
                </a:extLst>
              </a:tr>
            </a:tbl>
          </a:graphicData>
        </a:graphic>
      </p:graphicFrame>
    </p:spTree>
    <p:extLst>
      <p:ext uri="{BB962C8B-B14F-4D97-AF65-F5344CB8AC3E}">
        <p14:creationId xmlns:p14="http://schemas.microsoft.com/office/powerpoint/2010/main" val="3903715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893" y="358241"/>
            <a:ext cx="10058400" cy="530033"/>
          </a:xfrm>
        </p:spPr>
        <p:txBody>
          <a:bodyPr>
            <a:normAutofit fontScale="90000"/>
          </a:bodyPr>
          <a:lstStyle/>
          <a:p>
            <a:r>
              <a:rPr lang="en-US" dirty="0">
                <a:latin typeface="Times New Roman" panose="02020603050405020304" pitchFamily="18" charset="0"/>
                <a:cs typeface="Times New Roman" panose="02020603050405020304" pitchFamily="18" charset="0"/>
              </a:rPr>
              <a:t>PTR evaluations: APPEAL</a:t>
            </a:r>
          </a:p>
        </p:txBody>
      </p:sp>
      <p:graphicFrame>
        <p:nvGraphicFramePr>
          <p:cNvPr id="4" name="Table 3"/>
          <p:cNvGraphicFramePr>
            <a:graphicFrameLocks noGrp="1"/>
          </p:cNvGraphicFramePr>
          <p:nvPr>
            <p:extLst>
              <p:ext uri="{D42A27DB-BD31-4B8C-83A1-F6EECF244321}">
                <p14:modId xmlns:p14="http://schemas.microsoft.com/office/powerpoint/2010/main" val="18010973"/>
              </p:ext>
            </p:extLst>
          </p:nvPr>
        </p:nvGraphicFramePr>
        <p:xfrm>
          <a:off x="1085851" y="1605020"/>
          <a:ext cx="8905058" cy="3239236"/>
        </p:xfrm>
        <a:graphic>
          <a:graphicData uri="http://schemas.openxmlformats.org/drawingml/2006/table">
            <a:tbl>
              <a:tblPr firstRow="1" firstCol="1" bandRow="1">
                <a:tableStyleId>{5C22544A-7EE6-4342-B048-85BDC9FD1C3A}</a:tableStyleId>
              </a:tblPr>
              <a:tblGrid>
                <a:gridCol w="5571504">
                  <a:extLst>
                    <a:ext uri="{9D8B030D-6E8A-4147-A177-3AD203B41FA5}">
                      <a16:colId xmlns:a16="http://schemas.microsoft.com/office/drawing/2014/main" val="27544845"/>
                    </a:ext>
                  </a:extLst>
                </a:gridCol>
                <a:gridCol w="3333554">
                  <a:extLst>
                    <a:ext uri="{9D8B030D-6E8A-4147-A177-3AD203B41FA5}">
                      <a16:colId xmlns:a16="http://schemas.microsoft.com/office/drawing/2014/main" val="670690401"/>
                    </a:ext>
                  </a:extLst>
                </a:gridCol>
              </a:tblGrid>
              <a:tr h="672617">
                <a:tc>
                  <a:txBody>
                    <a:bodyPr/>
                    <a:lstStyle/>
                    <a:p>
                      <a:pPr marL="0" marR="0" algn="ctr">
                        <a:lnSpc>
                          <a:spcPct val="115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Post-Tenure</a:t>
                      </a:r>
                      <a:r>
                        <a:rPr lang="en-US" sz="2000" baseline="0" dirty="0">
                          <a:effectLst/>
                          <a:latin typeface="Times New Roman" panose="02020603050405020304" pitchFamily="18" charset="0"/>
                          <a:ea typeface="Calibri" panose="020F0502020204030204" pitchFamily="34" charset="0"/>
                          <a:cs typeface="Times New Roman" panose="02020603050405020304" pitchFamily="18" charset="0"/>
                        </a:rPr>
                        <a:t> Review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03869883"/>
                  </a:ext>
                </a:extLst>
              </a:tr>
              <a:tr h="789413">
                <a:tc>
                  <a:txBody>
                    <a:bodyPr/>
                    <a:lstStyle/>
                    <a:p>
                      <a:pPr marL="0" marR="0" indent="0">
                        <a:lnSpc>
                          <a:spcPct val="100000"/>
                        </a:lnSpc>
                        <a:spcBef>
                          <a:spcPts val="600"/>
                        </a:spcBef>
                        <a:spcAft>
                          <a:spcPts val="600"/>
                        </a:spcAft>
                      </a:pPr>
                      <a:r>
                        <a:rPr lang="en-US" sz="2000" dirty="0">
                          <a:effectLst/>
                          <a:latin typeface="Times New Roman" panose="02020603050405020304" pitchFamily="18" charset="0"/>
                          <a:cs typeface="Times New Roman" panose="02020603050405020304" pitchFamily="18" charset="0"/>
                        </a:rPr>
                        <a:t>Faculty notifies Dean of appeal</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a:lnSpc>
                          <a:spcPct val="100000"/>
                        </a:lnSpc>
                        <a:spcBef>
                          <a:spcPts val="600"/>
                        </a:spcBef>
                        <a:spcAft>
                          <a:spcPts val="600"/>
                        </a:spcAft>
                      </a:pPr>
                      <a:r>
                        <a:rPr lang="en-US" sz="2000" baseline="0" dirty="0">
                          <a:effectLst/>
                          <a:latin typeface="Times New Roman" panose="02020603050405020304" pitchFamily="18" charset="0"/>
                          <a:ea typeface="Calibri" panose="020F0502020204030204" pitchFamily="34" charset="0"/>
                          <a:cs typeface="Times New Roman" panose="02020603050405020304" pitchFamily="18" charset="0"/>
                        </a:rPr>
                        <a:t>April 15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05392234"/>
                  </a:ext>
                </a:extLst>
              </a:tr>
              <a:tr h="592402">
                <a:tc>
                  <a:txBody>
                    <a:bodyPr/>
                    <a:lstStyle/>
                    <a:p>
                      <a:pPr marL="0" marR="0" indent="0">
                        <a:lnSpc>
                          <a:spcPct val="100000"/>
                        </a:lnSpc>
                        <a:spcBef>
                          <a:spcPts val="600"/>
                        </a:spcBef>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Dean notifies University Appeals Committee</a:t>
                      </a:r>
                    </a:p>
                  </a:txBody>
                  <a:tcPr marL="68580" marR="68580" marT="0" marB="0" anchor="ctr"/>
                </a:tc>
                <a:tc>
                  <a:txBody>
                    <a:bodyPr/>
                    <a:lstStyle/>
                    <a:p>
                      <a:pPr marL="0" marR="0" indent="0" algn="ctr">
                        <a:lnSpc>
                          <a:spcPct val="100000"/>
                        </a:lnSpc>
                        <a:spcBef>
                          <a:spcPts val="600"/>
                        </a:spcBef>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April 22</a:t>
                      </a:r>
                    </a:p>
                  </a:txBody>
                  <a:tcPr marL="68580" marR="68580" marT="0" marB="0" anchor="ctr"/>
                </a:tc>
                <a:extLst>
                  <a:ext uri="{0D108BD9-81ED-4DB2-BD59-A6C34878D82A}">
                    <a16:rowId xmlns:a16="http://schemas.microsoft.com/office/drawing/2014/main" val="471787131"/>
                  </a:ext>
                </a:extLst>
              </a:tr>
              <a:tr h="592402">
                <a:tc>
                  <a:txBody>
                    <a:bodyPr/>
                    <a:lstStyle/>
                    <a:p>
                      <a:pPr marL="0" marR="0" indent="0">
                        <a:lnSpc>
                          <a:spcPct val="100000"/>
                        </a:lnSpc>
                        <a:spcBef>
                          <a:spcPts val="600"/>
                        </a:spcBef>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UAC submits recommendation to Provost</a:t>
                      </a:r>
                    </a:p>
                  </a:txBody>
                  <a:tcPr marL="68580" marR="68580" marT="0" marB="0" anchor="ctr"/>
                </a:tc>
                <a:tc>
                  <a:txBody>
                    <a:bodyPr/>
                    <a:lstStyle/>
                    <a:p>
                      <a:pPr marL="0" marR="0" indent="0" algn="ctr">
                        <a:lnSpc>
                          <a:spcPct val="100000"/>
                        </a:lnSpc>
                        <a:spcBef>
                          <a:spcPts val="600"/>
                        </a:spcBef>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May 20</a:t>
                      </a:r>
                    </a:p>
                  </a:txBody>
                  <a:tcPr marL="68580" marR="68580" marT="0" marB="0" anchor="ctr"/>
                </a:tc>
                <a:extLst>
                  <a:ext uri="{0D108BD9-81ED-4DB2-BD59-A6C34878D82A}">
                    <a16:rowId xmlns:a16="http://schemas.microsoft.com/office/drawing/2014/main" val="672505770"/>
                  </a:ext>
                </a:extLst>
              </a:tr>
              <a:tr h="592402">
                <a:tc>
                  <a:txBody>
                    <a:bodyPr/>
                    <a:lstStyle/>
                    <a:p>
                      <a:pPr marL="0" marR="0" indent="0">
                        <a:lnSpc>
                          <a:spcPct val="100000"/>
                        </a:lnSpc>
                        <a:spcBef>
                          <a:spcPts val="600"/>
                        </a:spcBef>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Provost’s final decision</a:t>
                      </a:r>
                    </a:p>
                  </a:txBody>
                  <a:tcPr marL="68580" marR="68580" marT="0" marB="0" anchor="ctr"/>
                </a:tc>
                <a:tc>
                  <a:txBody>
                    <a:bodyPr/>
                    <a:lstStyle/>
                    <a:p>
                      <a:pPr marL="0" marR="0" indent="0" algn="ctr">
                        <a:lnSpc>
                          <a:spcPct val="100000"/>
                        </a:lnSpc>
                        <a:spcBef>
                          <a:spcPts val="600"/>
                        </a:spcBef>
                        <a:spcAft>
                          <a:spcPts val="600"/>
                        </a:spcAft>
                      </a:pPr>
                      <a:r>
                        <a:rPr lang="en-US" sz="2000" baseline="0" dirty="0">
                          <a:effectLst/>
                          <a:latin typeface="Times New Roman" panose="02020603050405020304" pitchFamily="18" charset="0"/>
                          <a:ea typeface="Calibri" panose="020F0502020204030204" pitchFamily="34" charset="0"/>
                          <a:cs typeface="Times New Roman" panose="02020603050405020304" pitchFamily="18" charset="0"/>
                        </a:rPr>
                        <a:t>June 17</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51424638"/>
                  </a:ext>
                </a:extLst>
              </a:tr>
            </a:tbl>
          </a:graphicData>
        </a:graphic>
      </p:graphicFrame>
    </p:spTree>
    <p:extLst>
      <p:ext uri="{BB962C8B-B14F-4D97-AF65-F5344CB8AC3E}">
        <p14:creationId xmlns:p14="http://schemas.microsoft.com/office/powerpoint/2010/main" val="221421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33103"/>
            <a:ext cx="10058400" cy="751114"/>
          </a:xfrm>
        </p:spPr>
        <p:txBody>
          <a:bodyPr/>
          <a:lstStyle/>
          <a:p>
            <a:r>
              <a:rPr lang="en-US" dirty="0">
                <a:latin typeface="Times New Roman" panose="02020603050405020304" pitchFamily="18" charset="0"/>
                <a:cs typeface="Times New Roman" panose="02020603050405020304" pitchFamily="18" charset="0"/>
              </a:rPr>
              <a:t>Required Materials</a:t>
            </a:r>
          </a:p>
        </p:txBody>
      </p:sp>
      <p:sp>
        <p:nvSpPr>
          <p:cNvPr id="3" name="Text Placeholder 2"/>
          <p:cNvSpPr>
            <a:spLocks noGrp="1"/>
          </p:cNvSpPr>
          <p:nvPr>
            <p:ph type="body" idx="1"/>
          </p:nvPr>
        </p:nvSpPr>
        <p:spPr>
          <a:xfrm>
            <a:off x="684211" y="1084218"/>
            <a:ext cx="10261695" cy="4963656"/>
          </a:xfrm>
        </p:spPr>
        <p:txBody>
          <a:bodyPr>
            <a:normAutofit/>
          </a:bodyPr>
          <a:lstStyle/>
          <a:p>
            <a:pPr marL="457200" indent="-457200">
              <a:buFont typeface="Arial" panose="020B0604020202020204" pitchFamily="34" charset="0"/>
              <a:buChar char="•"/>
            </a:pPr>
            <a:r>
              <a:rPr lang="en-US" sz="3400" dirty="0">
                <a:solidFill>
                  <a:schemeClr val="tx1"/>
                </a:solidFill>
                <a:latin typeface="Times New Roman" panose="02020603050405020304" pitchFamily="18" charset="0"/>
                <a:cs typeface="Times New Roman" panose="02020603050405020304" pitchFamily="18" charset="0"/>
              </a:rPr>
              <a:t>Narrative, 1-3 pages in length</a:t>
            </a:r>
          </a:p>
          <a:p>
            <a:pPr marL="457200" indent="-457200">
              <a:buFont typeface="Arial" panose="020B0604020202020204" pitchFamily="34" charset="0"/>
              <a:buChar char="•"/>
            </a:pPr>
            <a:r>
              <a:rPr lang="en-US" sz="3400" dirty="0">
                <a:solidFill>
                  <a:schemeClr val="tx1"/>
                </a:solidFill>
                <a:latin typeface="Times New Roman" panose="02020603050405020304" pitchFamily="18" charset="0"/>
                <a:cs typeface="Times New Roman" panose="02020603050405020304" pitchFamily="18" charset="0"/>
              </a:rPr>
              <a:t>Annotated CV</a:t>
            </a:r>
          </a:p>
          <a:p>
            <a:pPr marL="457200" indent="-457200">
              <a:buFont typeface="Arial" panose="020B0604020202020204" pitchFamily="34" charset="0"/>
              <a:buChar char="•"/>
            </a:pPr>
            <a:r>
              <a:rPr lang="en-US" sz="3400" dirty="0">
                <a:solidFill>
                  <a:schemeClr val="tx1"/>
                </a:solidFill>
                <a:latin typeface="Times New Roman" panose="02020603050405020304" pitchFamily="18" charset="0"/>
                <a:cs typeface="Times New Roman" panose="02020603050405020304" pitchFamily="18" charset="0"/>
              </a:rPr>
              <a:t>All Student Ratings of Instruction since last comprehensive review</a:t>
            </a:r>
          </a:p>
          <a:p>
            <a:pPr marL="457200" indent="-457200">
              <a:buFont typeface="Arial" panose="020B0604020202020204" pitchFamily="34" charset="0"/>
              <a:buChar char="•"/>
            </a:pPr>
            <a:r>
              <a:rPr lang="en-US" sz="3400" dirty="0">
                <a:solidFill>
                  <a:schemeClr val="tx1"/>
                </a:solidFill>
                <a:latin typeface="Times New Roman" panose="02020603050405020304" pitchFamily="18" charset="0"/>
                <a:cs typeface="Times New Roman" panose="02020603050405020304" pitchFamily="18" charset="0"/>
              </a:rPr>
              <a:t>All reassigned time evaluations since last comprehensive review</a:t>
            </a:r>
          </a:p>
          <a:p>
            <a:pPr marL="457200" indent="-457200">
              <a:buFont typeface="Arial" panose="020B0604020202020204" pitchFamily="34" charset="0"/>
              <a:buChar char="•"/>
            </a:pPr>
            <a:r>
              <a:rPr lang="en-US" sz="3400" dirty="0">
                <a:solidFill>
                  <a:schemeClr val="tx1"/>
                </a:solidFill>
                <a:latin typeface="Times New Roman" panose="02020603050405020304" pitchFamily="18" charset="0"/>
                <a:cs typeface="Times New Roman" panose="02020603050405020304" pitchFamily="18" charset="0"/>
              </a:rPr>
              <a:t>Letters of Review from most recent comprehensive review</a:t>
            </a:r>
          </a:p>
        </p:txBody>
      </p:sp>
    </p:spTree>
    <p:extLst>
      <p:ext uri="{BB962C8B-B14F-4D97-AF65-F5344CB8AC3E}">
        <p14:creationId xmlns:p14="http://schemas.microsoft.com/office/powerpoint/2010/main" val="156907852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33103"/>
            <a:ext cx="10058400" cy="751114"/>
          </a:xfrm>
        </p:spPr>
        <p:txBody>
          <a:bodyPr/>
          <a:lstStyle/>
          <a:p>
            <a:r>
              <a:rPr lang="en-US" dirty="0">
                <a:latin typeface="Times New Roman" panose="02020603050405020304" pitchFamily="18" charset="0"/>
                <a:cs typeface="Times New Roman" panose="02020603050405020304" pitchFamily="18" charset="0"/>
              </a:rPr>
              <a:t>Review period</a:t>
            </a:r>
          </a:p>
        </p:txBody>
      </p:sp>
      <p:sp>
        <p:nvSpPr>
          <p:cNvPr id="3" name="Text Placeholder 2"/>
          <p:cNvSpPr>
            <a:spLocks noGrp="1"/>
          </p:cNvSpPr>
          <p:nvPr>
            <p:ph type="body" idx="1"/>
          </p:nvPr>
        </p:nvSpPr>
        <p:spPr>
          <a:xfrm>
            <a:off x="684211" y="1084218"/>
            <a:ext cx="10261695" cy="3621132"/>
          </a:xfrm>
        </p:spPr>
        <p:txBody>
          <a:bodyPr>
            <a:normAutofit lnSpcReduction="10000"/>
          </a:bodyPr>
          <a:lstStyle/>
          <a:p>
            <a:endParaRPr lang="en-US" dirty="0"/>
          </a:p>
          <a:p>
            <a:endParaRPr lang="en-US" dirty="0"/>
          </a:p>
          <a:p>
            <a:pPr marL="571500" indent="-571500">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PTR portfolios will document accomplishments from the date on which the portfolio was submitted for the previous major review (tenure, promotion, or PTR) up to the date on which the current PTR portfolio is submitted. </a:t>
            </a:r>
          </a:p>
          <a:p>
            <a:endParaRPr lang="en-US" sz="3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702049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33103"/>
            <a:ext cx="10058400" cy="751114"/>
          </a:xfrm>
        </p:spPr>
        <p:txBody>
          <a:bodyPr/>
          <a:lstStyle/>
          <a:p>
            <a:r>
              <a:rPr lang="en-US" dirty="0">
                <a:latin typeface="Times New Roman" panose="02020603050405020304" pitchFamily="18" charset="0"/>
                <a:cs typeface="Times New Roman" panose="02020603050405020304" pitchFamily="18" charset="0"/>
              </a:rPr>
              <a:t>general considerations</a:t>
            </a:r>
          </a:p>
        </p:txBody>
      </p:sp>
      <p:sp>
        <p:nvSpPr>
          <p:cNvPr id="3" name="Text Placeholder 2"/>
          <p:cNvSpPr>
            <a:spLocks noGrp="1"/>
          </p:cNvSpPr>
          <p:nvPr>
            <p:ph type="body" idx="1"/>
          </p:nvPr>
        </p:nvSpPr>
        <p:spPr>
          <a:xfrm>
            <a:off x="684211" y="1084218"/>
            <a:ext cx="10261695" cy="3856750"/>
          </a:xfrm>
        </p:spPr>
        <p:txBody>
          <a:bodyPr>
            <a:normAutofit/>
          </a:bodyPr>
          <a:lstStyle/>
          <a:p>
            <a:pPr marL="457200" indent="-457200">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Make sure you are using the correct guidelines</a:t>
            </a:r>
          </a:p>
          <a:p>
            <a:pPr marL="457200" indent="-457200">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Check your review letters as they are posted – you have seven calendar days to respond if desired</a:t>
            </a:r>
          </a:p>
          <a:p>
            <a:pPr marL="457200" indent="-457200">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Successful PTR results in a $3000 increase to the base salary</a:t>
            </a:r>
          </a:p>
        </p:txBody>
      </p:sp>
    </p:spTree>
    <p:extLst>
      <p:ext uri="{BB962C8B-B14F-4D97-AF65-F5344CB8AC3E}">
        <p14:creationId xmlns:p14="http://schemas.microsoft.com/office/powerpoint/2010/main" val="44940347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33103"/>
            <a:ext cx="10058400" cy="751114"/>
          </a:xfrm>
        </p:spPr>
        <p:txBody>
          <a:bodyPr>
            <a:normAutofit fontScale="90000"/>
          </a:bodyPr>
          <a:lstStyle/>
          <a:p>
            <a:r>
              <a:rPr lang="en-US" dirty="0">
                <a:latin typeface="Times New Roman" panose="02020603050405020304" pitchFamily="18" charset="0"/>
                <a:cs typeface="Times New Roman" panose="02020603050405020304" pitchFamily="18" charset="0"/>
              </a:rPr>
              <a:t>“Needs Improvement” and the Performance Improvement Plan</a:t>
            </a:r>
          </a:p>
        </p:txBody>
      </p:sp>
      <p:sp>
        <p:nvSpPr>
          <p:cNvPr id="3" name="Text Placeholder 2"/>
          <p:cNvSpPr>
            <a:spLocks noGrp="1"/>
          </p:cNvSpPr>
          <p:nvPr>
            <p:ph type="body" idx="1"/>
          </p:nvPr>
        </p:nvSpPr>
        <p:spPr>
          <a:xfrm>
            <a:off x="684211" y="1379622"/>
            <a:ext cx="9630863" cy="4802104"/>
          </a:xfrm>
        </p:spPr>
        <p:txBody>
          <a:bodyPr>
            <a:normAutofit fontScale="92500" lnSpcReduction="20000"/>
          </a:bodyPr>
          <a:lstStyle/>
          <a:p>
            <a:pPr marL="514350" indent="-514350">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If the Dean (or Provost in the event of an appeal) assigns a rating of “Needs Improvement” the faculty member will be placed on a “Performance Improvement Plan”</a:t>
            </a:r>
          </a:p>
          <a:p>
            <a:pPr marL="514350" indent="-514350">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The Department Chair, in consultation with the faculty member and the Dept. PTR Committee, will develop the PIP within 90 days of the final decision</a:t>
            </a:r>
          </a:p>
          <a:p>
            <a:pPr marL="514350" indent="-514350">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The PIP may not exceed three years (it can be shorter)</a:t>
            </a:r>
          </a:p>
          <a:p>
            <a:pPr marL="514350" indent="-514350">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The faculty member has the right to appeal</a:t>
            </a:r>
          </a:p>
        </p:txBody>
      </p:sp>
    </p:spTree>
    <p:extLst>
      <p:ext uri="{BB962C8B-B14F-4D97-AF65-F5344CB8AC3E}">
        <p14:creationId xmlns:p14="http://schemas.microsoft.com/office/powerpoint/2010/main" val="155687339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33103"/>
            <a:ext cx="10058400" cy="751114"/>
          </a:xfrm>
        </p:spPr>
        <p:txBody>
          <a:bodyPr>
            <a:normAutofit fontScale="90000"/>
          </a:bodyPr>
          <a:lstStyle/>
          <a:p>
            <a:r>
              <a:rPr lang="en-US" dirty="0">
                <a:latin typeface="Times New Roman" panose="02020603050405020304" pitchFamily="18" charset="0"/>
                <a:cs typeface="Times New Roman" panose="02020603050405020304" pitchFamily="18" charset="0"/>
              </a:rPr>
              <a:t>“Needs Improvement” and the Performance Improvement Plan</a:t>
            </a:r>
          </a:p>
        </p:txBody>
      </p:sp>
      <p:sp>
        <p:nvSpPr>
          <p:cNvPr id="3" name="Text Placeholder 2"/>
          <p:cNvSpPr>
            <a:spLocks noGrp="1"/>
          </p:cNvSpPr>
          <p:nvPr>
            <p:ph type="body" idx="1"/>
          </p:nvPr>
        </p:nvSpPr>
        <p:spPr>
          <a:xfrm>
            <a:off x="322587" y="1465561"/>
            <a:ext cx="10420024" cy="4897121"/>
          </a:xfrm>
        </p:spPr>
        <p:txBody>
          <a:bodyPr>
            <a:normAutofit fontScale="92500" lnSpcReduction="20000"/>
          </a:bodyPr>
          <a:lstStyle/>
          <a:p>
            <a:endParaRPr lang="en-US" dirty="0"/>
          </a:p>
          <a:p>
            <a:pPr marL="457200" indent="-457200">
              <a:buFont typeface="Arial" panose="020B0604020202020204" pitchFamily="34" charset="0"/>
              <a:buChar char="•"/>
            </a:pPr>
            <a:r>
              <a:rPr lang="en-US" sz="3200" dirty="0">
                <a:solidFill>
                  <a:schemeClr val="tx1"/>
                </a:solidFill>
                <a:latin typeface="Times New Roman" panose="02020603050405020304" pitchFamily="18" charset="0"/>
                <a:cs typeface="Times New Roman" panose="02020603050405020304" pitchFamily="18" charset="0"/>
              </a:rPr>
              <a:t>A faculty member who is dissatisfied with the Plan as approved or modified by the Dean may appeal to the Provost by submitting written objections to the Plan within seven calendar days of receiving the Dean’s decision. </a:t>
            </a:r>
          </a:p>
          <a:p>
            <a:pPr marL="457200" indent="-457200">
              <a:buFont typeface="Arial" panose="020B0604020202020204" pitchFamily="34" charset="0"/>
              <a:buChar char="•"/>
            </a:pPr>
            <a:r>
              <a:rPr lang="en-US" sz="3200" dirty="0">
                <a:solidFill>
                  <a:schemeClr val="tx1"/>
                </a:solidFill>
                <a:latin typeface="Times New Roman" panose="02020603050405020304" pitchFamily="18" charset="0"/>
                <a:cs typeface="Times New Roman" panose="02020603050405020304" pitchFamily="18" charset="0"/>
              </a:rPr>
              <a:t>The Provost may modify the Plan, after consultation with the Dean and the Chair. </a:t>
            </a:r>
          </a:p>
          <a:p>
            <a:pPr marL="514350" indent="-514350">
              <a:buFont typeface="Arial" panose="020B0604020202020204" pitchFamily="34" charset="0"/>
              <a:buChar char="•"/>
            </a:pPr>
            <a:r>
              <a:rPr lang="en-US" sz="3200" dirty="0">
                <a:solidFill>
                  <a:schemeClr val="tx1"/>
                </a:solidFill>
                <a:latin typeface="Times New Roman" panose="02020603050405020304" pitchFamily="18" charset="0"/>
                <a:cs typeface="Times New Roman" panose="02020603050405020304" pitchFamily="18" charset="0"/>
              </a:rPr>
              <a:t>The Dean evaluates the faculty members progress throughout the PIP period</a:t>
            </a:r>
          </a:p>
          <a:p>
            <a:pPr marL="514350" indent="-514350">
              <a:buFont typeface="Arial" panose="020B0604020202020204" pitchFamily="34" charset="0"/>
              <a:buChar char="•"/>
            </a:pPr>
            <a:r>
              <a:rPr lang="en-US" sz="3200" dirty="0">
                <a:solidFill>
                  <a:schemeClr val="tx1"/>
                </a:solidFill>
                <a:latin typeface="Times New Roman" panose="02020603050405020304" pitchFamily="18" charset="0"/>
                <a:cs typeface="Times New Roman" panose="02020603050405020304" pitchFamily="18" charset="0"/>
              </a:rPr>
              <a:t>Successful completion of the PIP constitutes successful completion of the PTR, and initiates a new 5-year PTR cycle </a:t>
            </a:r>
          </a:p>
          <a:p>
            <a:pPr marL="514350" indent="-514350">
              <a:buFont typeface="Arial" panose="020B0604020202020204" pitchFamily="34" charset="0"/>
              <a:buChar char="•"/>
            </a:pP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144095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33103"/>
            <a:ext cx="10058400" cy="751114"/>
          </a:xfrm>
        </p:spPr>
        <p:txBody>
          <a:bodyPr>
            <a:normAutofit/>
          </a:bodyPr>
          <a:lstStyle/>
          <a:p>
            <a:r>
              <a:rPr lang="en-US" dirty="0" err="1">
                <a:latin typeface="Times New Roman" panose="02020603050405020304" pitchFamily="18" charset="0"/>
                <a:cs typeface="Times New Roman" panose="02020603050405020304" pitchFamily="18" charset="0"/>
              </a:rPr>
              <a:t>reSOURCEs</a:t>
            </a:r>
            <a:endParaRPr lang="en-US"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684211" y="1366887"/>
            <a:ext cx="10967858" cy="3271788"/>
          </a:xfrm>
        </p:spPr>
        <p:txBody>
          <a:bodyPr>
            <a:noAutofit/>
          </a:bodyPr>
          <a:lstStyle/>
          <a:p>
            <a:pPr marL="514350" indent="-514350">
              <a:buSzPct val="100000"/>
              <a:buFont typeface="+mj-lt"/>
              <a:buAutoNum type="arabicPeriod"/>
            </a:pPr>
            <a:r>
              <a:rPr lang="en-US" sz="2800" dirty="0">
                <a:solidFill>
                  <a:schemeClr val="tx1">
                    <a:lumMod val="95000"/>
                  </a:schemeClr>
                </a:solidFill>
                <a:latin typeface="Times New Roman" panose="02020603050405020304" pitchFamily="18" charset="0"/>
                <a:cs typeface="Times New Roman" panose="02020603050405020304" pitchFamily="18" charset="0"/>
              </a:rPr>
              <a:t>Faculty Employment Handbook, Ch. II</a:t>
            </a:r>
          </a:p>
          <a:p>
            <a:pPr>
              <a:buSzPct val="100000"/>
            </a:pPr>
            <a:r>
              <a:rPr lang="en-US" sz="2800" dirty="0">
                <a:solidFill>
                  <a:srgbClr val="FFFF0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https://www.msudenver.edu/policy/policylibrary/presidentsoperationalpolicies/</a:t>
            </a:r>
            <a:endParaRPr lang="en-US" sz="2800" dirty="0">
              <a:solidFill>
                <a:srgbClr val="FFFF00"/>
              </a:solidFill>
              <a:latin typeface="Times New Roman" panose="02020603050405020304" pitchFamily="18" charset="0"/>
              <a:cs typeface="Times New Roman" panose="02020603050405020304" pitchFamily="18" charset="0"/>
            </a:endParaRPr>
          </a:p>
          <a:p>
            <a:pPr>
              <a:buSzPct val="100000"/>
            </a:pPr>
            <a:r>
              <a:rPr lang="en-US" sz="2800" dirty="0">
                <a:solidFill>
                  <a:schemeClr val="tx1"/>
                </a:solidFill>
                <a:latin typeface="Times New Roman" panose="02020603050405020304" pitchFamily="18" charset="0"/>
                <a:cs typeface="Times New Roman" panose="02020603050405020304" pitchFamily="18" charset="0"/>
              </a:rPr>
              <a:t>Under the “President’s Operational Policies”, click on “Employment”</a:t>
            </a:r>
          </a:p>
          <a:p>
            <a:pPr>
              <a:buSzPct val="100000"/>
            </a:pPr>
            <a:r>
              <a:rPr lang="en-US" sz="2800" dirty="0">
                <a:solidFill>
                  <a:schemeClr val="tx1">
                    <a:lumMod val="95000"/>
                  </a:schemeClr>
                </a:solidFill>
                <a:latin typeface="Times New Roman" panose="02020603050405020304" pitchFamily="18" charset="0"/>
                <a:cs typeface="Times New Roman" panose="02020603050405020304" pitchFamily="18" charset="0"/>
              </a:rPr>
              <a:t>2.  Department Guidelines</a:t>
            </a:r>
          </a:p>
          <a:p>
            <a:pPr>
              <a:buSzPct val="100000"/>
            </a:pPr>
            <a:r>
              <a:rPr lang="en-US" sz="2800" dirty="0">
                <a:solidFill>
                  <a:srgbClr val="FFFF0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http://www.msudenver.edu/digitalmeasures/facultyresources/deptguides/</a:t>
            </a:r>
            <a:r>
              <a:rPr lang="en-US" sz="2800" dirty="0">
                <a:solidFill>
                  <a:srgbClr val="FFFF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563205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371</TotalTime>
  <Words>472</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Times New Roman</vt:lpstr>
      <vt:lpstr>Wingdings 3</vt:lpstr>
      <vt:lpstr>Slice</vt:lpstr>
      <vt:lpstr>Overview of evaluation process for post Tenure review</vt:lpstr>
      <vt:lpstr>PTR evaluations</vt:lpstr>
      <vt:lpstr>PTR evaluations: APPEAL</vt:lpstr>
      <vt:lpstr>Required Materials</vt:lpstr>
      <vt:lpstr>Review period</vt:lpstr>
      <vt:lpstr>general considerations</vt:lpstr>
      <vt:lpstr>“Needs Improvement” and the Performance Improvement Plan</vt:lpstr>
      <vt:lpstr>“Needs Improvement” and the Performance Improvement Plan</vt:lpstr>
      <vt:lpstr>reSOURCEs</vt:lpstr>
      <vt:lpstr>reSOURCEs</vt:lpstr>
    </vt:vector>
  </TitlesOfParts>
  <Company>Metropolitan State University of Denver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probationary faculty evaluation process</dc:title>
  <dc:creator>Henry, Bill</dc:creator>
  <cp:lastModifiedBy>Henry, Bill</cp:lastModifiedBy>
  <cp:revision>47</cp:revision>
  <dcterms:created xsi:type="dcterms:W3CDTF">2017-04-25T18:37:33Z</dcterms:created>
  <dcterms:modified xsi:type="dcterms:W3CDTF">2021-11-30T20:22:52Z</dcterms:modified>
</cp:coreProperties>
</file>