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4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1F8800-7154-F34C-8559-C2182879690C}" type="datetimeFigureOut">
              <a:rPr lang="en-US" smtClean="0"/>
              <a:t>6/20/2013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F8800-7154-F34C-8559-C2182879690C}" type="datetimeFigureOut">
              <a:rPr lang="en-US" smtClean="0"/>
              <a:t>6/20/2013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F8800-7154-F34C-8559-C2182879690C}" type="datetimeFigureOut">
              <a:rPr lang="en-US" smtClean="0"/>
              <a:t>6/20/2013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F8800-7154-F34C-8559-C2182879690C}" type="datetimeFigureOut">
              <a:rPr lang="en-US" smtClean="0"/>
              <a:t>6/20/2013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1F8800-7154-F34C-8559-C2182879690C}" type="datetimeFigureOut">
              <a:rPr lang="en-US" smtClean="0"/>
              <a:t>6/20/2013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1F8800-7154-F34C-8559-C2182879690C}" type="datetimeFigureOut">
              <a:rPr lang="en-US" smtClean="0"/>
              <a:t>6/20/2013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1F8800-7154-F34C-8559-C2182879690C}" type="datetimeFigureOut">
              <a:rPr lang="en-US" smtClean="0"/>
              <a:t>6/20/2013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1F8800-7154-F34C-8559-C2182879690C}" type="datetimeFigureOut">
              <a:rPr lang="en-US" smtClean="0"/>
              <a:t>6/20/2013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F8800-7154-F34C-8559-C2182879690C}" type="datetimeFigureOut">
              <a:rPr lang="en-US" smtClean="0"/>
              <a:t>6/20/2013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F8800-7154-F34C-8559-C2182879690C}" type="datetimeFigureOut">
              <a:rPr lang="en-US" smtClean="0"/>
              <a:t>6/20/2013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1F8800-7154-F34C-8559-C2182879690C}" type="datetimeFigureOut">
              <a:rPr lang="en-US" smtClean="0"/>
              <a:t>6/20/2013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63ED13-253F-D448-B74A-0ED8357F3B1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F8800-7154-F34C-8559-C2182879690C}" type="datetimeFigureOut">
              <a:rPr lang="en-US" smtClean="0"/>
              <a:t>6/20/2013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3ED13-253F-D448-B74A-0ED8357F3B1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1611" y="5325722"/>
            <a:ext cx="5957116" cy="1306525"/>
          </a:xfrm>
        </p:spPr>
        <p:txBody>
          <a:bodyPr anchor="t">
            <a:normAutofit fontScale="90000"/>
          </a:bodyPr>
          <a:lstStyle/>
          <a:p>
            <a:pPr algn="l"/>
            <a:r>
              <a:rPr lang="en-US" sz="2400" dirty="0" smtClean="0"/>
              <a:t>Classified Exemption Review </a:t>
            </a:r>
            <a:r>
              <a:rPr lang="en-US" sz="2400" dirty="0"/>
              <a:t>Project</a:t>
            </a:r>
            <a:br>
              <a:rPr lang="en-US" sz="2400" dirty="0"/>
            </a:br>
            <a:r>
              <a:rPr lang="en-US" dirty="0" smtClean="0">
                <a:latin typeface="+mn-lt"/>
              </a:rPr>
              <a:t/>
            </a:r>
            <a:br>
              <a:rPr lang="en-US" dirty="0" smtClean="0">
                <a:latin typeface="+mn-lt"/>
              </a:rPr>
            </a:br>
            <a:r>
              <a:rPr lang="en-US" sz="1400" dirty="0" smtClean="0">
                <a:latin typeface="+mn-lt"/>
              </a:rPr>
              <a:t>March 2012</a:t>
            </a:r>
            <a:endParaRPr lang="en-US" sz="14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6137"/>
            <a:ext cx="8229600" cy="1562582"/>
          </a:xfrm>
        </p:spPr>
        <p:txBody>
          <a:bodyPr>
            <a:normAutofit/>
          </a:bodyPr>
          <a:lstStyle/>
          <a:p>
            <a:r>
              <a:rPr lang="en-US" sz="3200" b="1" dirty="0">
                <a:solidFill>
                  <a:prstClr val="black"/>
                </a:solidFill>
              </a:rPr>
              <a:t>What is the definition of “professional” </a:t>
            </a:r>
            <a:r>
              <a:rPr lang="en-US" sz="3200" b="1" dirty="0" smtClean="0">
                <a:solidFill>
                  <a:prstClr val="black"/>
                </a:solidFill>
              </a:rPr>
              <a:t>pursuant to </a:t>
            </a:r>
            <a:r>
              <a:rPr lang="en-US" sz="3200" b="1" dirty="0">
                <a:solidFill>
                  <a:prstClr val="black"/>
                </a:solidFill>
              </a:rPr>
              <a:t>the statute</a:t>
            </a:r>
            <a:r>
              <a:rPr lang="en-US" sz="3200" dirty="0">
                <a:solidFill>
                  <a:prstClr val="black"/>
                </a:solidFill>
              </a:rPr>
              <a:t>?</a:t>
            </a:r>
            <a:endParaRPr lang="en-US" sz="3200" dirty="0"/>
          </a:p>
        </p:txBody>
      </p:sp>
      <p:sp>
        <p:nvSpPr>
          <p:cNvPr id="3" name="Content Placeholder 2"/>
          <p:cNvSpPr>
            <a:spLocks noGrp="1"/>
          </p:cNvSpPr>
          <p:nvPr>
            <p:ph idx="1"/>
          </p:nvPr>
        </p:nvSpPr>
        <p:spPr>
          <a:xfrm>
            <a:off x="457200" y="2271531"/>
            <a:ext cx="8229600" cy="3504235"/>
          </a:xfrm>
        </p:spPr>
        <p:txBody>
          <a:bodyPr>
            <a:normAutofit lnSpcReduction="10000"/>
          </a:bodyPr>
          <a:lstStyle/>
          <a:p>
            <a:pPr marL="514350" indent="-514350">
              <a:buNone/>
            </a:pPr>
            <a:r>
              <a:rPr lang="en-US" dirty="0"/>
              <a:t>Functions are considered “professional” if they </a:t>
            </a:r>
          </a:p>
          <a:p>
            <a:pPr marL="514350" indent="-514350">
              <a:buNone/>
            </a:pPr>
            <a:r>
              <a:rPr lang="en-US" dirty="0"/>
              <a:t>involve “the exercise of discretion, analytical </a:t>
            </a:r>
          </a:p>
          <a:p>
            <a:pPr marL="514350" indent="-514350">
              <a:buNone/>
            </a:pPr>
            <a:r>
              <a:rPr lang="en-US" dirty="0"/>
              <a:t>skill, judgment, personal accountability and </a:t>
            </a:r>
          </a:p>
          <a:p>
            <a:pPr marL="514350" indent="-514350">
              <a:buNone/>
            </a:pPr>
            <a:r>
              <a:rPr lang="en-US" dirty="0"/>
              <a:t>responsibility for creating, developing, </a:t>
            </a:r>
          </a:p>
          <a:p>
            <a:pPr marL="514350" indent="-514350">
              <a:buNone/>
            </a:pPr>
            <a:r>
              <a:rPr lang="en-US" dirty="0"/>
              <a:t>integrating, applying, or sharing an organized </a:t>
            </a:r>
          </a:p>
          <a:p>
            <a:pPr marL="514350" indent="-514350">
              <a:buNone/>
            </a:pPr>
            <a:r>
              <a:rPr lang="en-US" dirty="0"/>
              <a:t>body of knowledge that characteristically is: </a:t>
            </a:r>
          </a:p>
          <a:p>
            <a:endParaRPr lang="en-US" dirty="0"/>
          </a:p>
        </p:txBody>
      </p:sp>
    </p:spTree>
    <p:extLst>
      <p:ext uri="{BB962C8B-B14F-4D97-AF65-F5344CB8AC3E}">
        <p14:creationId xmlns:p14="http://schemas.microsoft.com/office/powerpoint/2010/main" val="3378800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514350" indent="-514350">
              <a:buFont typeface="+mj-lt"/>
              <a:buAutoNum type="alphaUcPeriod"/>
            </a:pPr>
            <a:r>
              <a:rPr lang="en-US" dirty="0" smtClean="0"/>
              <a:t>Acquired </a:t>
            </a:r>
            <a:r>
              <a:rPr lang="en-US" dirty="0"/>
              <a:t>through education or training that meets the requirements of a bachelor’s or higher degree, or equivalent specialized experience; and</a:t>
            </a:r>
          </a:p>
          <a:p>
            <a:pPr marL="514350" indent="-514350">
              <a:buFont typeface="+mj-lt"/>
              <a:buAutoNum type="alphaUcPeriod"/>
            </a:pPr>
            <a:r>
              <a:rPr lang="en-US" dirty="0" smtClean="0"/>
              <a:t>Continuously </a:t>
            </a:r>
            <a:r>
              <a:rPr lang="en-US" dirty="0"/>
              <a:t>studied to explore, extend, and use additional discoveries, interpretations, and applications and to improve data, materials, equipment, applications, and methods.</a:t>
            </a:r>
          </a:p>
          <a:p>
            <a:endParaRPr lang="en-US" dirty="0"/>
          </a:p>
        </p:txBody>
      </p:sp>
    </p:spTree>
    <p:extLst>
      <p:ext uri="{BB962C8B-B14F-4D97-AF65-F5344CB8AC3E}">
        <p14:creationId xmlns:p14="http://schemas.microsoft.com/office/powerpoint/2010/main" val="1313703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a:t>Basically, positions that provide leadership, management, program development and oversight, or support services for faculty, administrators, and students.</a:t>
            </a:r>
          </a:p>
          <a:p>
            <a:endParaRPr lang="en-US" dirty="0"/>
          </a:p>
        </p:txBody>
      </p:sp>
    </p:spTree>
    <p:extLst>
      <p:ext uri="{BB962C8B-B14F-4D97-AF65-F5344CB8AC3E}">
        <p14:creationId xmlns:p14="http://schemas.microsoft.com/office/powerpoint/2010/main" val="3429354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017149"/>
          </a:xfrm>
        </p:spPr>
        <p:txBody>
          <a:bodyPr>
            <a:noAutofit/>
          </a:bodyPr>
          <a:lstStyle/>
          <a:p>
            <a:r>
              <a:rPr lang="en-US" sz="3200" b="1" dirty="0">
                <a:solidFill>
                  <a:prstClr val="black"/>
                </a:solidFill>
              </a:rPr>
              <a:t>How can I find out if the job function I’m performing is eligible for exemption pursuant to the professional definition?</a:t>
            </a:r>
            <a:endParaRPr lang="en-US" sz="3200" dirty="0"/>
          </a:p>
        </p:txBody>
      </p:sp>
      <p:sp>
        <p:nvSpPr>
          <p:cNvPr id="3" name="Content Placeholder 2"/>
          <p:cNvSpPr>
            <a:spLocks noGrp="1"/>
          </p:cNvSpPr>
          <p:nvPr>
            <p:ph idx="1"/>
          </p:nvPr>
        </p:nvSpPr>
        <p:spPr>
          <a:xfrm>
            <a:off x="457200" y="2641922"/>
            <a:ext cx="8229600" cy="2543537"/>
          </a:xfrm>
        </p:spPr>
        <p:txBody>
          <a:bodyPr/>
          <a:lstStyle/>
          <a:p>
            <a:pPr>
              <a:buFont typeface="Wingdings" pitchFamily="2" charset="2"/>
              <a:buChar char="Ø"/>
            </a:pPr>
            <a:r>
              <a:rPr lang="en-US" dirty="0"/>
              <a:t>Complete the </a:t>
            </a:r>
            <a:r>
              <a:rPr lang="en-US" u="sng" dirty="0"/>
              <a:t>Request For Review of Duties for Possible Exemption</a:t>
            </a:r>
            <a:r>
              <a:rPr lang="en-US" dirty="0"/>
              <a:t> form and submit it to HR</a:t>
            </a:r>
          </a:p>
          <a:p>
            <a:pPr>
              <a:buFont typeface="Wingdings" pitchFamily="2" charset="2"/>
              <a:buChar char="Ø"/>
            </a:pPr>
            <a:r>
              <a:rPr lang="en-US" dirty="0"/>
              <a:t>HR will notify you of the outcome after review</a:t>
            </a:r>
          </a:p>
          <a:p>
            <a:endParaRPr lang="en-US" dirty="0"/>
          </a:p>
        </p:txBody>
      </p:sp>
    </p:spTree>
    <p:extLst>
      <p:ext uri="{BB962C8B-B14F-4D97-AF65-F5344CB8AC3E}">
        <p14:creationId xmlns:p14="http://schemas.microsoft.com/office/powerpoint/2010/main" val="1358230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What does it mean to be exempt from the state </a:t>
            </a:r>
            <a:br>
              <a:rPr lang="en-US" sz="3200" b="1" dirty="0"/>
            </a:br>
            <a:r>
              <a:rPr lang="en-US" sz="3200" b="1" dirty="0"/>
              <a:t>personnel system?</a:t>
            </a:r>
            <a:endParaRPr lang="en-US" sz="3200" dirty="0"/>
          </a:p>
        </p:txBody>
      </p:sp>
      <p:sp>
        <p:nvSpPr>
          <p:cNvPr id="3" name="Content Placeholder 2"/>
          <p:cNvSpPr>
            <a:spLocks noGrp="1"/>
          </p:cNvSpPr>
          <p:nvPr>
            <p:ph idx="1"/>
          </p:nvPr>
        </p:nvSpPr>
        <p:spPr>
          <a:xfrm>
            <a:off x="457200" y="1617564"/>
            <a:ext cx="8229600" cy="4273951"/>
          </a:xfrm>
        </p:spPr>
        <p:txBody>
          <a:bodyPr>
            <a:normAutofit fontScale="92500" lnSpcReduction="20000"/>
          </a:bodyPr>
          <a:lstStyle/>
          <a:p>
            <a:pPr>
              <a:buFont typeface="Wingdings" pitchFamily="2" charset="2"/>
              <a:buChar char="Ø"/>
            </a:pPr>
            <a:r>
              <a:rPr lang="en-US" dirty="0"/>
              <a:t>Based upon functions described in statute, certain positions are exempted from the rules, procedures and regulations that govern the classified system.  Specifically, Administrative positions are </a:t>
            </a:r>
            <a:r>
              <a:rPr lang="en-US" u="sng" dirty="0"/>
              <a:t>not</a:t>
            </a:r>
            <a:r>
              <a:rPr lang="en-US" dirty="0"/>
              <a:t> governed by the Colorado State Personnel Board Rules or the Personnel Director’s Administrative Procedures.  </a:t>
            </a:r>
          </a:p>
          <a:p>
            <a:pPr>
              <a:buFont typeface="Wingdings" pitchFamily="2" charset="2"/>
              <a:buChar char="Ø"/>
            </a:pPr>
            <a:r>
              <a:rPr lang="en-US" dirty="0"/>
              <a:t>They </a:t>
            </a:r>
            <a:r>
              <a:rPr lang="en-US" u="sng" dirty="0"/>
              <a:t>are</a:t>
            </a:r>
            <a:r>
              <a:rPr lang="en-US" dirty="0"/>
              <a:t>, however, subject to all other applicable federal and state law and regulations, as well as laws and policies set forth by </a:t>
            </a:r>
            <a:r>
              <a:rPr lang="en-US" dirty="0" smtClean="0"/>
              <a:t>MSU Denver.</a:t>
            </a:r>
            <a:endParaRPr lang="en-US" dirty="0"/>
          </a:p>
          <a:p>
            <a:endParaRPr lang="en-US" dirty="0"/>
          </a:p>
        </p:txBody>
      </p:sp>
    </p:spTree>
    <p:extLst>
      <p:ext uri="{BB962C8B-B14F-4D97-AF65-F5344CB8AC3E}">
        <p14:creationId xmlns:p14="http://schemas.microsoft.com/office/powerpoint/2010/main" val="1171748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13" y="451413"/>
            <a:ext cx="8229600" cy="1284790"/>
          </a:xfrm>
        </p:spPr>
        <p:txBody>
          <a:bodyPr>
            <a:normAutofit fontScale="90000"/>
          </a:bodyPr>
          <a:lstStyle/>
          <a:p>
            <a:r>
              <a:rPr lang="en-US" sz="3600" b="1" dirty="0"/>
              <a:t>Will I be eligible for overtime if I accept an Administrative position?</a:t>
            </a:r>
            <a:r>
              <a:rPr lang="en-US" b="1" dirty="0"/>
              <a:t/>
            </a:r>
            <a:br>
              <a:rPr lang="en-US" b="1" dirty="0"/>
            </a:br>
            <a:endParaRPr lang="en-US" dirty="0"/>
          </a:p>
        </p:txBody>
      </p:sp>
      <p:sp>
        <p:nvSpPr>
          <p:cNvPr id="3" name="Content Placeholder 2"/>
          <p:cNvSpPr>
            <a:spLocks noGrp="1"/>
          </p:cNvSpPr>
          <p:nvPr>
            <p:ph idx="1"/>
          </p:nvPr>
        </p:nvSpPr>
        <p:spPr>
          <a:xfrm>
            <a:off x="457200" y="1854845"/>
            <a:ext cx="8229600" cy="4082970"/>
          </a:xfrm>
        </p:spPr>
        <p:txBody>
          <a:bodyPr>
            <a:normAutofit lnSpcReduction="10000"/>
          </a:bodyPr>
          <a:lstStyle/>
          <a:p>
            <a:pPr>
              <a:buFont typeface="Wingdings" pitchFamily="2" charset="2"/>
              <a:buChar char="Ø"/>
            </a:pPr>
            <a:r>
              <a:rPr lang="en-US" dirty="0"/>
              <a:t>Like before, it depends on the unique functions in the assignment.  HR is responsible for reviewing each individual assignment for overtime eligibility under the Fair Labor Standards Act (FLSA).  </a:t>
            </a:r>
          </a:p>
          <a:p>
            <a:pPr>
              <a:buFont typeface="Wingdings" pitchFamily="2" charset="2"/>
              <a:buChar char="Ø"/>
            </a:pPr>
            <a:r>
              <a:rPr lang="en-US" dirty="0"/>
              <a:t>It should </a:t>
            </a:r>
            <a:r>
              <a:rPr lang="en-US" u="sng" dirty="0"/>
              <a:t>not</a:t>
            </a:r>
            <a:r>
              <a:rPr lang="en-US" dirty="0"/>
              <a:t> be assumed that all Administrative positions would be exempt from overtime.</a:t>
            </a:r>
          </a:p>
          <a:p>
            <a:endParaRPr lang="en-US" dirty="0"/>
          </a:p>
        </p:txBody>
      </p:sp>
    </p:spTree>
    <p:extLst>
      <p:ext uri="{BB962C8B-B14F-4D97-AF65-F5344CB8AC3E}">
        <p14:creationId xmlns:p14="http://schemas.microsoft.com/office/powerpoint/2010/main" val="2694293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922"/>
            <a:ext cx="8229600" cy="1143000"/>
          </a:xfrm>
        </p:spPr>
        <p:txBody>
          <a:bodyPr>
            <a:normAutofit fontScale="90000"/>
          </a:bodyPr>
          <a:lstStyle/>
          <a:p>
            <a:r>
              <a:rPr lang="en-US" sz="3600" b="1" dirty="0"/>
              <a:t>Do I have to change from a classified to an Administrative position if my assigned functions are professional or funded out of the general fund?</a:t>
            </a:r>
            <a:r>
              <a:rPr lang="en-US" sz="3200" b="1" dirty="0"/>
              <a:t/>
            </a:r>
            <a:br>
              <a:rPr lang="en-US" sz="3200" b="1" dirty="0"/>
            </a:br>
            <a:endParaRPr lang="en-US" sz="3200" dirty="0"/>
          </a:p>
        </p:txBody>
      </p:sp>
      <p:sp>
        <p:nvSpPr>
          <p:cNvPr id="3" name="Content Placeholder 2"/>
          <p:cNvSpPr>
            <a:spLocks noGrp="1"/>
          </p:cNvSpPr>
          <p:nvPr>
            <p:ph idx="1"/>
          </p:nvPr>
        </p:nvSpPr>
        <p:spPr>
          <a:xfrm>
            <a:off x="462987" y="2213658"/>
            <a:ext cx="8229600" cy="3897775"/>
          </a:xfrm>
        </p:spPr>
        <p:txBody>
          <a:bodyPr>
            <a:normAutofit lnSpcReduction="10000"/>
          </a:bodyPr>
          <a:lstStyle/>
          <a:p>
            <a:pPr>
              <a:buFont typeface="Wingdings" pitchFamily="2" charset="2"/>
              <a:buChar char="Ø"/>
            </a:pPr>
            <a:r>
              <a:rPr lang="en-US" b="1" u="sng" dirty="0"/>
              <a:t>NO</a:t>
            </a:r>
            <a:r>
              <a:rPr lang="en-US" dirty="0"/>
              <a:t>.  Absolutely not.  Current classified employees are not required to move to  Administrative status even if their assigned functions meet the exemption criteria as set forth in statute.  </a:t>
            </a:r>
          </a:p>
          <a:p>
            <a:pPr>
              <a:buFont typeface="Wingdings" pitchFamily="2" charset="2"/>
              <a:buChar char="Ø"/>
            </a:pPr>
            <a:r>
              <a:rPr lang="en-US" dirty="0"/>
              <a:t>Additionally, retaliation of employees for exercising their right to choose, will </a:t>
            </a:r>
            <a:r>
              <a:rPr lang="en-US" b="1" u="sng" dirty="0"/>
              <a:t>NOT</a:t>
            </a:r>
            <a:r>
              <a:rPr lang="en-US" dirty="0"/>
              <a:t> be tolerated. </a:t>
            </a:r>
          </a:p>
          <a:p>
            <a:endParaRPr lang="en-US" dirty="0"/>
          </a:p>
        </p:txBody>
      </p:sp>
    </p:spTree>
    <p:extLst>
      <p:ext uri="{BB962C8B-B14F-4D97-AF65-F5344CB8AC3E}">
        <p14:creationId xmlns:p14="http://schemas.microsoft.com/office/powerpoint/2010/main" val="2289513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Will I get a salary increase if I transfer from Classified to Administrative?</a:t>
            </a:r>
            <a:endParaRPr lang="en-US" sz="3200"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a:t>The implementation of this project is intended to be cost neutral; however, if an employee is reassigned to a position with a minimum hiring range higher than the employee’s current salary rate, s/he will be moved to the minimum of the new range.  </a:t>
            </a:r>
          </a:p>
          <a:p>
            <a:pPr>
              <a:buFont typeface="Wingdings" pitchFamily="2" charset="2"/>
              <a:buChar char="Ø"/>
            </a:pPr>
            <a:r>
              <a:rPr lang="en-US" dirty="0"/>
              <a:t>If the employee’s current pay rate is within the range of the new position, there will not be a salary increase.</a:t>
            </a:r>
          </a:p>
          <a:p>
            <a:endParaRPr lang="en-US" dirty="0"/>
          </a:p>
        </p:txBody>
      </p:sp>
    </p:spTree>
    <p:extLst>
      <p:ext uri="{BB962C8B-B14F-4D97-AF65-F5344CB8AC3E}">
        <p14:creationId xmlns:p14="http://schemas.microsoft.com/office/powerpoint/2010/main" val="2643245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Can I stay in PERA?</a:t>
            </a:r>
            <a:br>
              <a:rPr lang="en-US" sz="3200" b="1" dirty="0"/>
            </a:br>
            <a:r>
              <a:rPr lang="en-US" sz="3200" b="1" dirty="0"/>
              <a:t>Do I have to stay in PERA?</a:t>
            </a:r>
            <a:endParaRPr lang="en-US" sz="3200" dirty="0"/>
          </a:p>
        </p:txBody>
      </p:sp>
      <p:sp>
        <p:nvSpPr>
          <p:cNvPr id="3" name="Content Placeholder 2"/>
          <p:cNvSpPr>
            <a:spLocks noGrp="1"/>
          </p:cNvSpPr>
          <p:nvPr>
            <p:ph idx="1"/>
          </p:nvPr>
        </p:nvSpPr>
        <p:spPr/>
        <p:txBody>
          <a:bodyPr/>
          <a:lstStyle/>
          <a:p>
            <a:pPr>
              <a:buFont typeface="Wingdings" pitchFamily="2" charset="2"/>
              <a:buChar char="Ø"/>
            </a:pPr>
            <a:r>
              <a:rPr lang="en-US" dirty="0"/>
              <a:t>Employees currently in PERA may stay in PERA.  When an employee decides to transfer to Administrator, there is a one-time opportunity to leave PERA and enroll in one of the Defined Contribution Pension Plans.  </a:t>
            </a:r>
          </a:p>
          <a:p>
            <a:pPr>
              <a:buFont typeface="Wingdings" pitchFamily="2" charset="2"/>
              <a:buChar char="Ø"/>
            </a:pPr>
            <a:r>
              <a:rPr lang="en-US" dirty="0"/>
              <a:t>You are encouraged to contact PERA regarding PERA benefits and membership.</a:t>
            </a:r>
          </a:p>
          <a:p>
            <a:endParaRPr lang="en-US" dirty="0"/>
          </a:p>
        </p:txBody>
      </p:sp>
    </p:spTree>
    <p:extLst>
      <p:ext uri="{BB962C8B-B14F-4D97-AF65-F5344CB8AC3E}">
        <p14:creationId xmlns:p14="http://schemas.microsoft.com/office/powerpoint/2010/main" val="447966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OTHER CONSIDERATIONS</a:t>
            </a:r>
            <a:endParaRPr lang="en-US" sz="3200" dirty="0"/>
          </a:p>
        </p:txBody>
      </p:sp>
      <p:sp>
        <p:nvSpPr>
          <p:cNvPr id="3" name="Content Placeholder 2"/>
          <p:cNvSpPr>
            <a:spLocks noGrp="1"/>
          </p:cNvSpPr>
          <p:nvPr>
            <p:ph idx="1"/>
          </p:nvPr>
        </p:nvSpPr>
        <p:spPr/>
        <p:txBody>
          <a:bodyPr/>
          <a:lstStyle/>
          <a:p>
            <a:pPr>
              <a:buFont typeface="Wingdings" pitchFamily="2" charset="2"/>
              <a:buChar char="Ø"/>
            </a:pPr>
            <a:r>
              <a:rPr lang="en-US" dirty="0"/>
              <a:t>Kaiser is not available to administrators</a:t>
            </a:r>
          </a:p>
          <a:p>
            <a:pPr>
              <a:buFont typeface="Wingdings" pitchFamily="2" charset="2"/>
              <a:buChar char="Ø"/>
            </a:pPr>
            <a:r>
              <a:rPr lang="en-US" dirty="0"/>
              <a:t>ECO Pass still available BUT employee pays monthly $25 fee</a:t>
            </a:r>
          </a:p>
          <a:p>
            <a:pPr>
              <a:buFont typeface="Wingdings" pitchFamily="2" charset="2"/>
              <a:buChar char="Ø"/>
            </a:pPr>
            <a:r>
              <a:rPr lang="en-US" dirty="0"/>
              <a:t>Tuition Scholarships and Professional Development remains the same</a:t>
            </a:r>
          </a:p>
          <a:p>
            <a:endParaRPr lang="en-US" dirty="0"/>
          </a:p>
        </p:txBody>
      </p:sp>
    </p:spTree>
    <p:extLst>
      <p:ext uri="{BB962C8B-B14F-4D97-AF65-F5344CB8AC3E}">
        <p14:creationId xmlns:p14="http://schemas.microsoft.com/office/powerpoint/2010/main" val="3995261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0268" y="660400"/>
            <a:ext cx="7772400" cy="1470025"/>
          </a:xfrm>
        </p:spPr>
        <p:txBody>
          <a:bodyPr>
            <a:normAutofit/>
          </a:bodyPr>
          <a:lstStyle/>
          <a:p>
            <a:r>
              <a:rPr lang="en-US" dirty="0" smtClean="0"/>
              <a:t>AGENDA</a:t>
            </a:r>
            <a:endParaRPr lang="en-US" dirty="0"/>
          </a:p>
        </p:txBody>
      </p:sp>
      <p:sp>
        <p:nvSpPr>
          <p:cNvPr id="3" name="Subtitle 2"/>
          <p:cNvSpPr>
            <a:spLocks noGrp="1"/>
          </p:cNvSpPr>
          <p:nvPr>
            <p:ph type="subTitle" idx="1"/>
          </p:nvPr>
        </p:nvSpPr>
        <p:spPr>
          <a:xfrm>
            <a:off x="1412111" y="2277319"/>
            <a:ext cx="6400800" cy="3463724"/>
          </a:xfrm>
        </p:spPr>
        <p:txBody>
          <a:bodyPr>
            <a:normAutofit fontScale="32500" lnSpcReduction="20000"/>
          </a:bodyPr>
          <a:lstStyle/>
          <a:p>
            <a:pPr marL="457200" indent="-457200" algn="l">
              <a:buFont typeface="Wingdings" pitchFamily="2" charset="2"/>
              <a:buChar char="Ø"/>
            </a:pPr>
            <a:r>
              <a:rPr lang="en-US" sz="9800" dirty="0">
                <a:solidFill>
                  <a:schemeClr val="tx1"/>
                </a:solidFill>
              </a:rPr>
              <a:t>WHY?</a:t>
            </a:r>
          </a:p>
          <a:p>
            <a:pPr marL="914400" lvl="1" indent="-457200" algn="l">
              <a:buFont typeface="Arial" pitchFamily="34" charset="0"/>
              <a:buChar char="•"/>
            </a:pPr>
            <a:r>
              <a:rPr lang="en-US" sz="9800" dirty="0">
                <a:solidFill>
                  <a:schemeClr val="tx1"/>
                </a:solidFill>
              </a:rPr>
              <a:t>Recent Legislation</a:t>
            </a:r>
          </a:p>
          <a:p>
            <a:pPr marL="914400" lvl="1" indent="-457200" algn="l">
              <a:buFont typeface="Arial" pitchFamily="34" charset="0"/>
              <a:buChar char="•"/>
            </a:pPr>
            <a:r>
              <a:rPr lang="en-US" sz="9800" dirty="0">
                <a:solidFill>
                  <a:schemeClr val="tx1"/>
                </a:solidFill>
              </a:rPr>
              <a:t>Absence of Salary Increases for Classified</a:t>
            </a:r>
          </a:p>
          <a:p>
            <a:pPr marL="914400" lvl="1" indent="-457200" algn="l">
              <a:buFont typeface="Arial" pitchFamily="34" charset="0"/>
              <a:buChar char="•"/>
            </a:pPr>
            <a:r>
              <a:rPr lang="en-US" sz="9800" dirty="0">
                <a:solidFill>
                  <a:schemeClr val="tx1"/>
                </a:solidFill>
              </a:rPr>
              <a:t>Increases in Benefit Premiums</a:t>
            </a:r>
          </a:p>
          <a:p>
            <a:pPr marL="914400" lvl="1" indent="-457200" algn="l">
              <a:buFont typeface="Arial" pitchFamily="34" charset="0"/>
              <a:buChar char="•"/>
            </a:pPr>
            <a:r>
              <a:rPr lang="en-US" sz="9800" dirty="0">
                <a:solidFill>
                  <a:schemeClr val="tx1"/>
                </a:solidFill>
              </a:rPr>
              <a:t>Requests from Classified Employees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THE FUTURE?</a:t>
            </a:r>
            <a:endParaRPr lang="en-US" sz="3200" dirty="0"/>
          </a:p>
        </p:txBody>
      </p:sp>
      <p:sp>
        <p:nvSpPr>
          <p:cNvPr id="3" name="Content Placeholder 2"/>
          <p:cNvSpPr>
            <a:spLocks noGrp="1"/>
          </p:cNvSpPr>
          <p:nvPr>
            <p:ph idx="1"/>
          </p:nvPr>
        </p:nvSpPr>
        <p:spPr/>
        <p:txBody>
          <a:bodyPr/>
          <a:lstStyle/>
          <a:p>
            <a:pPr>
              <a:buFont typeface="Wingdings" pitchFamily="2" charset="2"/>
              <a:buChar char="Ø"/>
            </a:pPr>
            <a:r>
              <a:rPr lang="en-US" sz="2800" dirty="0"/>
              <a:t>Potential increase in Classified Benefit premiums may occur based on Legislative funding</a:t>
            </a:r>
          </a:p>
          <a:p>
            <a:pPr>
              <a:buFont typeface="Wingdings" pitchFamily="2" charset="2"/>
              <a:buChar char="Ø"/>
            </a:pPr>
            <a:r>
              <a:rPr lang="en-US" sz="2800" dirty="0"/>
              <a:t>Current Bills before the Legislature</a:t>
            </a:r>
          </a:p>
          <a:p>
            <a:pPr lvl="1">
              <a:buFont typeface="Arial" pitchFamily="34" charset="0"/>
              <a:buChar char="•"/>
            </a:pPr>
            <a:r>
              <a:rPr lang="en-US" dirty="0"/>
              <a:t>Rule of Three recommended to go to Six (6)</a:t>
            </a:r>
          </a:p>
          <a:p>
            <a:pPr lvl="1">
              <a:buFont typeface="Arial" pitchFamily="34" charset="0"/>
              <a:buChar char="•"/>
            </a:pPr>
            <a:r>
              <a:rPr lang="en-US" dirty="0"/>
              <a:t>Use of panel/search committees instead of testing</a:t>
            </a:r>
          </a:p>
          <a:p>
            <a:pPr lvl="1">
              <a:buFont typeface="Arial" pitchFamily="34" charset="0"/>
              <a:buChar char="•"/>
            </a:pPr>
            <a:r>
              <a:rPr lang="en-US" dirty="0"/>
              <a:t>Temporary Appointments from 6 months to 9 months</a:t>
            </a:r>
          </a:p>
          <a:p>
            <a:pPr lvl="1">
              <a:buFont typeface="Arial" pitchFamily="34" charset="0"/>
              <a:buChar char="•"/>
            </a:pPr>
            <a:r>
              <a:rPr lang="en-US" dirty="0"/>
              <a:t>Limitations on Bumping Rights to those within 5 years of full retirement eligibility</a:t>
            </a:r>
          </a:p>
          <a:p>
            <a:endParaRPr lang="en-US" dirty="0"/>
          </a:p>
        </p:txBody>
      </p:sp>
    </p:spTree>
    <p:extLst>
      <p:ext uri="{BB962C8B-B14F-4D97-AF65-F5344CB8AC3E}">
        <p14:creationId xmlns:p14="http://schemas.microsoft.com/office/powerpoint/2010/main" val="71084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Passage of SB11-1301 (Higher Education Efficiency Bill)</a:t>
            </a:r>
          </a:p>
          <a:p>
            <a:pPr lvl="1">
              <a:buFont typeface="Arial" pitchFamily="34" charset="0"/>
              <a:buChar char="•"/>
            </a:pPr>
            <a:r>
              <a:rPr lang="en-US" sz="3200" dirty="0"/>
              <a:t>Further defined eligibility criteria for exemption of functions from the Classified System</a:t>
            </a:r>
          </a:p>
          <a:p>
            <a:pPr lvl="1">
              <a:buFont typeface="Arial" pitchFamily="34" charset="0"/>
              <a:buChar char="•"/>
            </a:pPr>
            <a:r>
              <a:rPr lang="en-US" sz="3200" dirty="0"/>
              <a:t>Prohibits exemption of an encumbered Classified position</a:t>
            </a:r>
          </a:p>
        </p:txBody>
      </p:sp>
    </p:spTree>
    <p:extLst>
      <p:ext uri="{BB962C8B-B14F-4D97-AF65-F5344CB8AC3E}">
        <p14:creationId xmlns:p14="http://schemas.microsoft.com/office/powerpoint/2010/main" val="114777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 (Continued)</a:t>
            </a:r>
            <a:endParaRPr lang="en-US" dirty="0"/>
          </a:p>
        </p:txBody>
      </p:sp>
      <p:sp>
        <p:nvSpPr>
          <p:cNvPr id="3" name="Content Placeholder 2"/>
          <p:cNvSpPr>
            <a:spLocks noGrp="1"/>
          </p:cNvSpPr>
          <p:nvPr>
            <p:ph idx="1"/>
          </p:nvPr>
        </p:nvSpPr>
        <p:spPr>
          <a:xfrm>
            <a:off x="457200" y="1600201"/>
            <a:ext cx="8229600" cy="4846898"/>
          </a:xfrm>
        </p:spPr>
        <p:txBody>
          <a:bodyPr>
            <a:noAutofit/>
          </a:bodyPr>
          <a:lstStyle/>
          <a:p>
            <a:pPr>
              <a:buFont typeface="Wingdings" pitchFamily="2" charset="2"/>
              <a:buChar char="Ø"/>
            </a:pPr>
            <a:r>
              <a:rPr lang="en-US" dirty="0"/>
              <a:t>Classified Salary Increases</a:t>
            </a:r>
          </a:p>
          <a:p>
            <a:pPr lvl="1">
              <a:buFont typeface="Arial" pitchFamily="34" charset="0"/>
              <a:buChar char="•"/>
            </a:pPr>
            <a:r>
              <a:rPr lang="en-US" sz="3200" dirty="0"/>
              <a:t>No salary increases for past 4 years including 2012</a:t>
            </a:r>
          </a:p>
          <a:p>
            <a:pPr lvl="1">
              <a:buFont typeface="Arial" pitchFamily="34" charset="0"/>
              <a:buChar char="•"/>
            </a:pPr>
            <a:r>
              <a:rPr lang="en-US" sz="3200" dirty="0"/>
              <a:t>No flexibility for a higher education institution to provide salary increase outside of Classified System</a:t>
            </a:r>
          </a:p>
          <a:p>
            <a:pPr lvl="1">
              <a:buFont typeface="Arial" pitchFamily="34" charset="0"/>
              <a:buChar char="•"/>
            </a:pPr>
            <a:r>
              <a:rPr lang="en-US" sz="3200" dirty="0"/>
              <a:t> Reward and recognition avenues limited</a:t>
            </a:r>
          </a:p>
          <a:p>
            <a:pPr lvl="2">
              <a:buFont typeface="Courier New" pitchFamily="49" charset="0"/>
              <a:buChar char="o"/>
            </a:pPr>
            <a:r>
              <a:rPr lang="en-US" sz="3200" dirty="0"/>
              <a:t>ECO Pass</a:t>
            </a:r>
          </a:p>
          <a:p>
            <a:pPr lvl="2">
              <a:buFont typeface="Courier New" pitchFamily="49" charset="0"/>
              <a:buChar char="o"/>
            </a:pPr>
            <a:r>
              <a:rPr lang="en-US" sz="3200" dirty="0"/>
              <a:t>Gift Card</a:t>
            </a:r>
          </a:p>
        </p:txBody>
      </p:sp>
    </p:spTree>
    <p:extLst>
      <p:ext uri="{BB962C8B-B14F-4D97-AF65-F5344CB8AC3E}">
        <p14:creationId xmlns:p14="http://schemas.microsoft.com/office/powerpoint/2010/main" val="44806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 (Continued)</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Benefit Premium </a:t>
            </a:r>
            <a:r>
              <a:rPr lang="en-US" dirty="0" smtClean="0"/>
              <a:t>Increases                                  </a:t>
            </a:r>
            <a:endParaRPr lang="en-US" dirty="0"/>
          </a:p>
          <a:p>
            <a:pPr>
              <a:buFont typeface="Wingdings" pitchFamily="2" charset="2"/>
              <a:buChar char="Ø"/>
            </a:pPr>
            <a:r>
              <a:rPr lang="en-US" dirty="0"/>
              <a:t>Benefit Plan Design and Offerings</a:t>
            </a:r>
          </a:p>
          <a:p>
            <a:pPr lvl="1">
              <a:buFont typeface="Arial" pitchFamily="34" charset="0"/>
              <a:buChar char="•"/>
            </a:pPr>
            <a:r>
              <a:rPr lang="en-US" sz="3200" dirty="0"/>
              <a:t>No ability to offset premium increases for Classified Employees</a:t>
            </a:r>
          </a:p>
          <a:p>
            <a:pPr lvl="1">
              <a:buFont typeface="Arial" pitchFamily="34" charset="0"/>
              <a:buChar char="•"/>
            </a:pPr>
            <a:r>
              <a:rPr lang="en-US" sz="3200" dirty="0"/>
              <a:t>No flexibility on plan design or vendors</a:t>
            </a:r>
          </a:p>
          <a:p>
            <a:endParaRPr lang="en-US" dirty="0"/>
          </a:p>
        </p:txBody>
      </p:sp>
    </p:spTree>
    <p:extLst>
      <p:ext uri="{BB962C8B-B14F-4D97-AF65-F5344CB8AC3E}">
        <p14:creationId xmlns:p14="http://schemas.microsoft.com/office/powerpoint/2010/main" val="3851912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NEXT?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Some </a:t>
            </a:r>
            <a:r>
              <a:rPr lang="en-US" dirty="0" smtClean="0"/>
              <a:t>University’s </a:t>
            </a:r>
            <a:r>
              <a:rPr lang="en-US" dirty="0"/>
              <a:t>aggressively approached exemptions</a:t>
            </a:r>
          </a:p>
          <a:p>
            <a:pPr>
              <a:buFont typeface="Wingdings" pitchFamily="2" charset="2"/>
              <a:buChar char="Ø"/>
            </a:pPr>
            <a:r>
              <a:rPr lang="en-US" dirty="0" smtClean="0"/>
              <a:t>MSU Denver chose </a:t>
            </a:r>
            <a:r>
              <a:rPr lang="en-US" dirty="0"/>
              <a:t>to take a more “laid back” approach</a:t>
            </a:r>
          </a:p>
          <a:p>
            <a:pPr lvl="1">
              <a:buFont typeface="Arial" pitchFamily="34" charset="0"/>
              <a:buChar char="•"/>
            </a:pPr>
            <a:r>
              <a:rPr lang="en-US" dirty="0"/>
              <a:t>Reviewed Statute</a:t>
            </a:r>
          </a:p>
          <a:p>
            <a:pPr lvl="1">
              <a:buFont typeface="Arial" pitchFamily="34" charset="0"/>
              <a:buChar char="•"/>
            </a:pPr>
            <a:r>
              <a:rPr lang="en-US" dirty="0"/>
              <a:t>Discussed with other </a:t>
            </a:r>
            <a:r>
              <a:rPr lang="en-US" dirty="0" smtClean="0"/>
              <a:t>University’s</a:t>
            </a:r>
            <a:endParaRPr lang="en-US" dirty="0"/>
          </a:p>
          <a:p>
            <a:pPr lvl="1">
              <a:buFont typeface="Arial" pitchFamily="34" charset="0"/>
              <a:buChar char="•"/>
            </a:pPr>
            <a:r>
              <a:rPr lang="en-US" dirty="0"/>
              <a:t>Discussed with Classified Executive Council</a:t>
            </a:r>
          </a:p>
          <a:p>
            <a:pPr lvl="1">
              <a:buFont typeface="Arial" pitchFamily="34" charset="0"/>
              <a:buChar char="•"/>
            </a:pPr>
            <a:r>
              <a:rPr lang="en-US" dirty="0"/>
              <a:t>Discussed with President’s Cabinet</a:t>
            </a:r>
          </a:p>
          <a:p>
            <a:endParaRPr lang="en-US" dirty="0"/>
          </a:p>
        </p:txBody>
      </p:sp>
    </p:spTree>
    <p:extLst>
      <p:ext uri="{BB962C8B-B14F-4D97-AF65-F5344CB8AC3E}">
        <p14:creationId xmlns:p14="http://schemas.microsoft.com/office/powerpoint/2010/main" val="360140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NOW?</a:t>
            </a:r>
            <a:endParaRPr lang="en-US" dirty="0"/>
          </a:p>
        </p:txBody>
      </p:sp>
      <p:sp>
        <p:nvSpPr>
          <p:cNvPr id="3" name="Content Placeholder 2"/>
          <p:cNvSpPr>
            <a:spLocks noGrp="1"/>
          </p:cNvSpPr>
          <p:nvPr>
            <p:ph idx="1"/>
          </p:nvPr>
        </p:nvSpPr>
        <p:spPr/>
        <p:txBody>
          <a:bodyPr/>
          <a:lstStyle/>
          <a:p>
            <a:r>
              <a:rPr lang="en-US" dirty="0"/>
              <a:t>Started receiving requests from Classified Employees to see if they could go exempt</a:t>
            </a:r>
          </a:p>
          <a:p>
            <a:r>
              <a:rPr lang="en-US" dirty="0"/>
              <a:t>Increased activity by peer institutions in Colorado in exempting positions </a:t>
            </a:r>
          </a:p>
        </p:txBody>
      </p:sp>
    </p:spTree>
    <p:extLst>
      <p:ext uri="{BB962C8B-B14F-4D97-AF65-F5344CB8AC3E}">
        <p14:creationId xmlns:p14="http://schemas.microsoft.com/office/powerpoint/2010/main" val="786168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AT?</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a:t>Hired two HR Consultants to assist with review of existing Classified positions at the </a:t>
            </a:r>
            <a:r>
              <a:rPr lang="en-US" dirty="0" smtClean="0"/>
              <a:t>University </a:t>
            </a:r>
            <a:r>
              <a:rPr lang="en-US" dirty="0"/>
              <a:t>to see which, if any, could be exempt</a:t>
            </a:r>
          </a:p>
          <a:p>
            <a:pPr>
              <a:buFont typeface="Wingdings" pitchFamily="2" charset="2"/>
              <a:buChar char="Ø"/>
            </a:pPr>
            <a:r>
              <a:rPr lang="en-US" dirty="0"/>
              <a:t>Researched SPB Rules, regulations in comparison with </a:t>
            </a:r>
            <a:r>
              <a:rPr lang="en-US" dirty="0" smtClean="0"/>
              <a:t>MSU Denver </a:t>
            </a:r>
            <a:r>
              <a:rPr lang="en-US" dirty="0"/>
              <a:t>Handbook for Professional Personnel</a:t>
            </a:r>
          </a:p>
          <a:p>
            <a:pPr>
              <a:buFont typeface="Wingdings" pitchFamily="2" charset="2"/>
              <a:buChar char="Ø"/>
            </a:pPr>
            <a:r>
              <a:rPr lang="en-US" dirty="0"/>
              <a:t>Meet with Classified Council to discuss process for exemption requests</a:t>
            </a:r>
          </a:p>
          <a:p>
            <a:endParaRPr lang="en-US" dirty="0"/>
          </a:p>
        </p:txBody>
      </p:sp>
    </p:spTree>
    <p:extLst>
      <p:ext uri="{BB962C8B-B14F-4D97-AF65-F5344CB8AC3E}">
        <p14:creationId xmlns:p14="http://schemas.microsoft.com/office/powerpoint/2010/main" val="1385916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534"/>
            <a:ext cx="8229600" cy="1519438"/>
          </a:xfrm>
        </p:spPr>
        <p:txBody>
          <a:bodyPr>
            <a:noAutofit/>
          </a:bodyPr>
          <a:lstStyle/>
          <a:p>
            <a:r>
              <a:rPr lang="en-US" sz="3200" b="1" dirty="0"/>
              <a:t>What in the exemption statute (CRS 24-50-135) </a:t>
            </a:r>
            <a:br>
              <a:rPr lang="en-US" sz="3200" b="1" dirty="0"/>
            </a:br>
            <a:r>
              <a:rPr lang="en-US" sz="3200" b="1" dirty="0"/>
              <a:t>regarding professional positions changed as of </a:t>
            </a:r>
            <a:br>
              <a:rPr lang="en-US" sz="3200" b="1" dirty="0"/>
            </a:br>
            <a:r>
              <a:rPr lang="en-US" sz="3200" b="1" dirty="0"/>
              <a:t>August 11, 2011?</a:t>
            </a:r>
            <a:endParaRPr lang="en-US" sz="3200" dirty="0"/>
          </a:p>
        </p:txBody>
      </p:sp>
      <p:sp>
        <p:nvSpPr>
          <p:cNvPr id="3" name="Content Placeholder 2"/>
          <p:cNvSpPr>
            <a:spLocks noGrp="1"/>
          </p:cNvSpPr>
          <p:nvPr>
            <p:ph idx="1"/>
          </p:nvPr>
        </p:nvSpPr>
        <p:spPr>
          <a:xfrm>
            <a:off x="457200" y="2364130"/>
            <a:ext cx="8229600" cy="3238018"/>
          </a:xfrm>
        </p:spPr>
        <p:txBody>
          <a:bodyPr>
            <a:normAutofit/>
          </a:bodyPr>
          <a:lstStyle/>
          <a:p>
            <a:pPr>
              <a:buFont typeface="Wingdings" pitchFamily="2" charset="2"/>
              <a:buChar char="Ø"/>
            </a:pPr>
            <a:r>
              <a:rPr lang="en-US" dirty="0"/>
              <a:t>	The revised statute further defined the eligibility criteria to exempt professional staff positions from the state personnel system.  This provides greater flexibility for individual higher education institutions to identify those functions that they deem meet the criteria.</a:t>
            </a:r>
          </a:p>
          <a:p>
            <a:endParaRPr lang="en-US" dirty="0"/>
          </a:p>
        </p:txBody>
      </p:sp>
    </p:spTree>
    <p:extLst>
      <p:ext uri="{BB962C8B-B14F-4D97-AF65-F5344CB8AC3E}">
        <p14:creationId xmlns:p14="http://schemas.microsoft.com/office/powerpoint/2010/main" val="2782710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TotalTime>
  <Words>875</Words>
  <Application>Microsoft Office PowerPoint</Application>
  <PresentationFormat>On-screen Show (4:3)</PresentationFormat>
  <Paragraphs>78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Classified Exemption Review Project  March 2012</vt:lpstr>
      <vt:lpstr>AGENDA</vt:lpstr>
      <vt:lpstr>WHAT HAPPENED?</vt:lpstr>
      <vt:lpstr>WHAT HAPPENED? (Continued)</vt:lpstr>
      <vt:lpstr>WHAT HAPPENED? (Continued)</vt:lpstr>
      <vt:lpstr>WHAT NEXT? </vt:lpstr>
      <vt:lpstr>WHY NOW?</vt:lpstr>
      <vt:lpstr>WHERE ARE WE AT?</vt:lpstr>
      <vt:lpstr>What in the exemption statute (CRS 24-50-135)  regarding professional positions changed as of  August 11, 2011?</vt:lpstr>
      <vt:lpstr>What is the definition of “professional” pursuant to the statute?</vt:lpstr>
      <vt:lpstr>PowerPoint Presentation</vt:lpstr>
      <vt:lpstr>PowerPoint Presentation</vt:lpstr>
      <vt:lpstr>How can I find out if the job function I’m performing is eligible for exemption pursuant to the professional definition?</vt:lpstr>
      <vt:lpstr>What does it mean to be exempt from the state  personnel system?</vt:lpstr>
      <vt:lpstr>Will I be eligible for overtime if I accept an Administrative position? </vt:lpstr>
      <vt:lpstr>Do I have to change from a classified to an Administrative position if my assigned functions are professional or funded out of the general fund? </vt:lpstr>
      <vt:lpstr>Will I get a salary increase if I transfer from Classified to Administrative?</vt:lpstr>
      <vt:lpstr>Can I stay in PERA? Do I have to stay in PERA?</vt:lpstr>
      <vt:lpstr>OTHER CONSIDERATIONS</vt:lpstr>
      <vt:lpstr>THE FUTURE?</vt:lpstr>
    </vt:vector>
  </TitlesOfParts>
  <Company>MSCD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dc:creator>
  <cp:lastModifiedBy>swillock</cp:lastModifiedBy>
  <cp:revision>18</cp:revision>
  <dcterms:created xsi:type="dcterms:W3CDTF">2012-06-21T16:32:45Z</dcterms:created>
  <dcterms:modified xsi:type="dcterms:W3CDTF">2013-06-20T17:10:23Z</dcterms:modified>
</cp:coreProperties>
</file>