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9" r:id="rId7"/>
    <p:sldId id="264" r:id="rId8"/>
    <p:sldId id="270" r:id="rId9"/>
    <p:sldId id="271" r:id="rId10"/>
    <p:sldId id="260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54" d="100"/>
          <a:sy n="5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udenver.edu/digitalmeasures/facultyresources/deptguides/" TargetMode="External"/><Relationship Id="rId2" Type="http://schemas.openxmlformats.org/officeDocument/2006/relationships/hyperlink" Target="https://www.msudenver.edu/policy/policylibrary/presidentsoperationalpolicies/" TargetMode="Externa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udenver.edu/faculty-affairs/procedural-calendar/" TargetMode="External"/><Relationship Id="rId2" Type="http://schemas.openxmlformats.org/officeDocument/2006/relationships/hyperlink" Target="https://www.msudenver.edu/faculty-affairs/faculty-resources/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tenure/promotion evaluation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251158"/>
            <a:ext cx="6400800" cy="154004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B.C. Henry, Vice Provost for Faculty Affairs</a:t>
            </a:r>
          </a:p>
        </p:txBody>
      </p:sp>
    </p:spTree>
    <p:extLst>
      <p:ext uri="{BB962C8B-B14F-4D97-AF65-F5344CB8AC3E}">
        <p14:creationId xmlns:p14="http://schemas.microsoft.com/office/powerpoint/2010/main" val="985019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93" y="358241"/>
            <a:ext cx="10058400" cy="530033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tenure evaluations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423851"/>
            <a:ext cx="9909765" cy="457054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72449"/>
              </p:ext>
            </p:extLst>
          </p:nvPr>
        </p:nvGraphicFramePr>
        <p:xfrm>
          <a:off x="684211" y="970198"/>
          <a:ext cx="10118772" cy="5543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7389">
                  <a:extLst>
                    <a:ext uri="{9D8B030D-6E8A-4147-A177-3AD203B41FA5}">
                      <a16:colId xmlns:a16="http://schemas.microsoft.com/office/drawing/2014/main" val="27544845"/>
                    </a:ext>
                  </a:extLst>
                </a:gridCol>
                <a:gridCol w="5621383">
                  <a:extLst>
                    <a:ext uri="{9D8B030D-6E8A-4147-A177-3AD203B41FA5}">
                      <a16:colId xmlns:a16="http://schemas.microsoft.com/office/drawing/2014/main" val="1179577319"/>
                    </a:ext>
                  </a:extLst>
                </a:gridCol>
              </a:tblGrid>
              <a:tr h="6019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Tenure and Promotion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3869883"/>
                  </a:ext>
                </a:extLst>
              </a:tr>
              <a:tr h="54911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Department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RTP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Sept. 15-Wednesday, Oct. 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5326482"/>
                  </a:ext>
                </a:extLst>
              </a:tr>
              <a:tr h="54911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Department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Chair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Oct. 13-Wednesday, Nov. 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6752629"/>
                  </a:ext>
                </a:extLst>
              </a:tr>
              <a:tr h="54911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School/College Committee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Nov. 10-Wednesday, Dec. 15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0727478"/>
                  </a:ext>
                </a:extLst>
              </a:tr>
              <a:tr h="54911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School/College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Dec. 22-Tuesday, Jan. 25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9768"/>
                  </a:ext>
                </a:extLst>
              </a:tr>
              <a:tr h="54911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Faculty Senate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Tuesday, Feb. 1-Tuesday, Feb. 22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5392234"/>
                  </a:ext>
                </a:extLst>
              </a:tr>
              <a:tr h="54911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Provost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Tuesday, March 1-Friday, March 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1787131"/>
                  </a:ext>
                </a:extLst>
              </a:tr>
              <a:tr h="54911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President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Friday, March 18-Friday, April 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6469422"/>
                  </a:ext>
                </a:extLst>
              </a:tr>
              <a:tr h="54911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Board of Trustees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Friday, June 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6525467"/>
                  </a:ext>
                </a:extLst>
              </a:tr>
              <a:tr h="54911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Faculty notification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Friday, June 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0406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71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33103"/>
            <a:ext cx="10058400" cy="751114"/>
          </a:xfrm>
        </p:spPr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084218"/>
            <a:ext cx="10261695" cy="5332624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Annotated CV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Narrative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3-8 pages in length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Cumulative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review letters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SRIs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student comments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Reassigned time reports and evaluations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Materials for Review (minimum of 4, maximum of 9. At least 2 in teaching, 1 in scholarship, 1 in service)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5423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33103"/>
            <a:ext cx="10058400" cy="75111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Narrative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084218"/>
            <a:ext cx="10261695" cy="4963656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required format, but there are length requirements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address all three areas of evaluation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make clear how content relates to Departmental criteria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your correct guidelines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address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SRIs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student comments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clear that you are paying attention to student feedback</a:t>
            </a:r>
          </a:p>
        </p:txBody>
      </p:sp>
    </p:spTree>
    <p:extLst>
      <p:ext uri="{BB962C8B-B14F-4D97-AF65-F5344CB8AC3E}">
        <p14:creationId xmlns:p14="http://schemas.microsoft.com/office/powerpoint/2010/main" val="26531211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33103"/>
            <a:ext cx="10058400" cy="75111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considerations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371602"/>
            <a:ext cx="9909765" cy="3248023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each review letter is submitted, faculty member has 7 calendar days to respond.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the portfolio leaves the Department, the only way new information can be added is at the Provost’s request.</a:t>
            </a:r>
          </a:p>
        </p:txBody>
      </p:sp>
    </p:spTree>
    <p:extLst>
      <p:ext uri="{BB962C8B-B14F-4D97-AF65-F5344CB8AC3E}">
        <p14:creationId xmlns:p14="http://schemas.microsoft.com/office/powerpoint/2010/main" val="6756003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33103"/>
            <a:ext cx="10058400" cy="75111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considerations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862" y="1438276"/>
            <a:ext cx="9909765" cy="4552949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may apply for tenure/promotion in the fourth, fifth or sixth probationary years.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Tenure and promotion to Associate Professor is accompanied by a $5,000 increase to base salary.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faculty member in the sixth tenure track year who is not recommended for tenure by either the Provost or President may submit an appeal.</a:t>
            </a:r>
          </a:p>
        </p:txBody>
      </p:sp>
    </p:spTree>
    <p:extLst>
      <p:ext uri="{BB962C8B-B14F-4D97-AF65-F5344CB8AC3E}">
        <p14:creationId xmlns:p14="http://schemas.microsoft.com/office/powerpoint/2010/main" val="1937991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33103"/>
            <a:ext cx="10058400" cy="751114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366887"/>
            <a:ext cx="10967858" cy="3614688"/>
          </a:xfrm>
        </p:spPr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Employment Handbook, Ch. II</a:t>
            </a:r>
          </a:p>
          <a:p>
            <a:pPr>
              <a:buSzPct val="100000"/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https://www.msudenver.edu/policy/policylibrary/presidentsoperationalpolicies/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00000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the “President’s Operational Policies”, click on “Employment”</a:t>
            </a:r>
          </a:p>
          <a:p>
            <a:pPr>
              <a:buSzPct val="100000"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Department Guidelines</a:t>
            </a:r>
          </a:p>
          <a:p>
            <a:pPr>
              <a:buSzPct val="100000"/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http://www.msudenver.edu/digitalmeasures/facultyresources/deptguides/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6320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33103"/>
            <a:ext cx="10058400" cy="751114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968188"/>
            <a:ext cx="10967858" cy="3137088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eriod" startAt="3"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Guidebook for Portfolio Preparation</a:t>
            </a:r>
          </a:p>
          <a:p>
            <a:pPr>
              <a:buSzPct val="100000"/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https://www.msudenver.edu/faculty-affairs/faculty-resources/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SzPct val="100000"/>
              <a:buFont typeface="+mj-lt"/>
              <a:buAutoNum type="arabicPeriod" startAt="4"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Procedural Calendar</a:t>
            </a:r>
          </a:p>
          <a:p>
            <a:pPr>
              <a:buSzPct val="100000"/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https://www.msudenver.edu/faculty-affairs/procedural-calendar/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8333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22532F57C2854A918B63F613ECABEC" ma:contentTypeVersion="14" ma:contentTypeDescription="Create a new document." ma:contentTypeScope="" ma:versionID="ff25b6b89eaa86520ffe4850fc4a82c2">
  <xsd:schema xmlns:xsd="http://www.w3.org/2001/XMLSchema" xmlns:xs="http://www.w3.org/2001/XMLSchema" xmlns:p="http://schemas.microsoft.com/office/2006/metadata/properties" xmlns:ns3="2d0dc90e-7862-41d8-945a-002b0115fa59" xmlns:ns4="b5f32265-59fd-435c-bdb3-867c50934e5a" targetNamespace="http://schemas.microsoft.com/office/2006/metadata/properties" ma:root="true" ma:fieldsID="feb244b2f953673bc1eb00ad016a7792" ns3:_="" ns4:_="">
    <xsd:import namespace="2d0dc90e-7862-41d8-945a-002b0115fa59"/>
    <xsd:import namespace="b5f32265-59fd-435c-bdb3-867c50934e5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0dc90e-7862-41d8-945a-002b0115fa5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32265-59fd-435c-bdb3-867c50934e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E86E12-9E1C-4F66-9792-6A18D9AABA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0dc90e-7862-41d8-945a-002b0115fa59"/>
    <ds:schemaRef ds:uri="b5f32265-59fd-435c-bdb3-867c50934e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DFBCA2-F34C-4FBF-AF13-C8F01D4AE9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C15601-AFA0-409B-9CB9-C50153F189B9}">
  <ds:schemaRefs>
    <ds:schemaRef ds:uri="2d0dc90e-7862-41d8-945a-002b0115fa59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b5f32265-59fd-435c-bdb3-867c50934e5a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381</TotalTime>
  <Words>372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Slice</vt:lpstr>
      <vt:lpstr>Overview of tenure/promotion evaluation process</vt:lpstr>
      <vt:lpstr>tenure evaluations</vt:lpstr>
      <vt:lpstr>REquired materials</vt:lpstr>
      <vt:lpstr>Narrative</vt:lpstr>
      <vt:lpstr>General considerations</vt:lpstr>
      <vt:lpstr>General considerations</vt:lpstr>
      <vt:lpstr>reSOURCEs</vt:lpstr>
      <vt:lpstr>reSOURCEs</vt:lpstr>
    </vt:vector>
  </TitlesOfParts>
  <Company>Metropolitan State University of Denver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probationary faculty evaluation process</dc:title>
  <dc:creator>Henry, Bill</dc:creator>
  <cp:lastModifiedBy>Flynn, Meredith</cp:lastModifiedBy>
  <cp:revision>40</cp:revision>
  <dcterms:created xsi:type="dcterms:W3CDTF">2017-04-25T18:37:33Z</dcterms:created>
  <dcterms:modified xsi:type="dcterms:W3CDTF">2021-08-26T17:13:08Z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0x010100C422532F57C2854A918B63F613ECABEC</vt:lpwstr>
  </property>
</Properties>
</file>