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sldIdLst>
    <p:sldId id="256" r:id="rId5"/>
    <p:sldId id="264" r:id="rId6"/>
    <p:sldId id="257" r:id="rId7"/>
    <p:sldId id="258" r:id="rId8"/>
    <p:sldId id="260" r:id="rId9"/>
    <p:sldId id="263" r:id="rId10"/>
    <p:sldId id="259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589F3-EE04-4AD5-B9A9-52286568B46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0A3A1-4DAA-4D32-8D38-90A840F54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1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Dates have been updated for AY2020-2021 - MT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4E15-72D7-492C-A56E-189020BB31F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udenver.edu/wp-content/uploads/2021/06/Sabbatical-Guidelines-for-2022-2023.pdf" TargetMode="External"/><Relationship Id="rId2" Type="http://schemas.openxmlformats.org/officeDocument/2006/relationships/hyperlink" Target="https://www.msudenver.edu/policy/policylibrary/presidentsoperationalpolicies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msudenver.edu/faculty-affairs/procedural-calend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sabbatical leave application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B.C. Henry, Vice Provost for 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98501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93" y="358242"/>
            <a:ext cx="10058400" cy="7825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Sabbatical application timeline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87473"/>
              </p:ext>
            </p:extLst>
          </p:nvPr>
        </p:nvGraphicFramePr>
        <p:xfrm>
          <a:off x="1076632" y="1401098"/>
          <a:ext cx="9743768" cy="4247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3454">
                  <a:extLst>
                    <a:ext uri="{9D8B030D-6E8A-4147-A177-3AD203B41FA5}">
                      <a16:colId xmlns:a16="http://schemas.microsoft.com/office/drawing/2014/main" val="27544845"/>
                    </a:ext>
                  </a:extLst>
                </a:gridCol>
                <a:gridCol w="5980314">
                  <a:extLst>
                    <a:ext uri="{9D8B030D-6E8A-4147-A177-3AD203B41FA5}">
                      <a16:colId xmlns:a16="http://schemas.microsoft.com/office/drawing/2014/main" val="2627743491"/>
                    </a:ext>
                  </a:extLst>
                </a:gridCol>
              </a:tblGrid>
              <a:tr h="6244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869883"/>
                  </a:ext>
                </a:extLst>
              </a:tr>
              <a:tr h="816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Chair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Friday, September 10-Tuesday, September 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52629"/>
                  </a:ext>
                </a:extLst>
              </a:tr>
              <a:tr h="816637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Tuesday, September 28-Wednesday, October 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47541"/>
                  </a:ext>
                </a:extLst>
              </a:tr>
              <a:tr h="1173159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Senate Professional Leave Committee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Wednesday, October 13-Wednesday, December 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097252"/>
                  </a:ext>
                </a:extLst>
              </a:tr>
              <a:tr h="816637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Provost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Wednesday, December 15-Wednesday, January 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463040"/>
            <a:ext cx="9909765" cy="424542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I faculty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Tenured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 years of service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apply during your seventh year for sabbatical in your eighth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submitted in AY 2021-22 are for sabbatical leaves to be taken in AY 2022-2023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9803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</a:p>
        </p:txBody>
      </p:sp>
    </p:spTree>
    <p:extLst>
      <p:ext uri="{BB962C8B-B14F-4D97-AF65-F5344CB8AC3E}">
        <p14:creationId xmlns:p14="http://schemas.microsoft.com/office/powerpoint/2010/main" val="390371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process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1" y="1084217"/>
            <a:ext cx="10573402" cy="560139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materials submitted through Digital 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criteria: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Feasibility and overall value of proposed goals and timeline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resources necessary to complete the proposed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that the applicant will complete the proposed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semester (full salary) or academic year (50% salary)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00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89480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2" y="1227910"/>
            <a:ext cx="11173008" cy="3601266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elements: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and communication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41149028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89480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2" y="977153"/>
            <a:ext cx="11173008" cy="4428565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elements:</a:t>
            </a:r>
          </a:p>
          <a:p>
            <a:pPr marL="457200" indent="-457200">
              <a:buAutoNum type="arabicPeriod" startAt="2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(generated through Digital Measures):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hyperlink to the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employment upon return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</a:p>
        </p:txBody>
      </p:sp>
    </p:spTree>
    <p:extLst>
      <p:ext uri="{BB962C8B-B14F-4D97-AF65-F5344CB8AC3E}">
        <p14:creationId xmlns:p14="http://schemas.microsoft.com/office/powerpoint/2010/main" val="13252494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24541"/>
            <a:ext cx="10058400" cy="116441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Post-sabbatical report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1" y="1588958"/>
            <a:ext cx="10228627" cy="347943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days after completion of sabbatical leave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in Digital 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address the objectives of the leave as described in the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subsequent evaluation portfolios</a:t>
            </a:r>
          </a:p>
        </p:txBody>
      </p:sp>
    </p:spTree>
    <p:extLst>
      <p:ext uri="{BB962C8B-B14F-4D97-AF65-F5344CB8AC3E}">
        <p14:creationId xmlns:p14="http://schemas.microsoft.com/office/powerpoint/2010/main" val="214733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24541"/>
            <a:ext cx="10058400" cy="116441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mistakes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1" y="1588957"/>
            <a:ext cx="10228627" cy="225152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clarity/lack of development of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Incomplete submission</a:t>
            </a:r>
          </a:p>
        </p:txBody>
      </p:sp>
    </p:spTree>
    <p:extLst>
      <p:ext uri="{BB962C8B-B14F-4D97-AF65-F5344CB8AC3E}">
        <p14:creationId xmlns:p14="http://schemas.microsoft.com/office/powerpoint/2010/main" val="25469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3103"/>
            <a:ext cx="10058400" cy="75111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084218"/>
            <a:ext cx="10967858" cy="5030832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Employment Handbook, Ch. VII</a:t>
            </a:r>
          </a:p>
          <a:p>
            <a:pPr lvl="1">
              <a:buSzPct val="100000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https://www.msudenver.edu/policy/policylibrary/presidentsoperationalpolicies/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0000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Under the “President’s Operational Policies”, click on “Employment”</a:t>
            </a:r>
          </a:p>
          <a:p>
            <a:pPr>
              <a:buSzPct val="100000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Sabbatical Application Guidelines</a:t>
            </a:r>
          </a:p>
          <a:p>
            <a:pPr lvl="1"/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https://www.msudenver.edu/wp-content/uploads/2021/06/Sabbatical-Guidelines-for-2022-2023.pdf</a:t>
            </a:r>
            <a:endParaRPr lang="en-US" sz="2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Procedural Calendar</a:t>
            </a:r>
          </a:p>
          <a:p>
            <a:pPr lvl="1">
              <a:buSzPct val="100000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https://www.msudenver.edu/faculty-affairs/procedural-calendar/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20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22532F57C2854A918B63F613ECABEC" ma:contentTypeVersion="14" ma:contentTypeDescription="Create a new document." ma:contentTypeScope="" ma:versionID="ff25b6b89eaa86520ffe4850fc4a82c2">
  <xsd:schema xmlns:xsd="http://www.w3.org/2001/XMLSchema" xmlns:xs="http://www.w3.org/2001/XMLSchema" xmlns:p="http://schemas.microsoft.com/office/2006/metadata/properties" xmlns:ns3="2d0dc90e-7862-41d8-945a-002b0115fa59" xmlns:ns4="b5f32265-59fd-435c-bdb3-867c50934e5a" targetNamespace="http://schemas.microsoft.com/office/2006/metadata/properties" ma:root="true" ma:fieldsID="feb244b2f953673bc1eb00ad016a7792" ns3:_="" ns4:_="">
    <xsd:import namespace="2d0dc90e-7862-41d8-945a-002b0115fa59"/>
    <xsd:import namespace="b5f32265-59fd-435c-bdb3-867c50934e5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dc90e-7862-41d8-945a-002b0115fa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32265-59fd-435c-bdb3-867c50934e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8ECC2-79C1-41C4-B75B-6F9B41CDF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dc90e-7862-41d8-945a-002b0115fa59"/>
    <ds:schemaRef ds:uri="b5f32265-59fd-435c-bdb3-867c50934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93B8E-B76A-4AA4-BB8A-B8BC484A6B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F087A6-9EEB-4FDF-8918-02E5398AE548}">
  <ds:schemaRefs>
    <ds:schemaRef ds:uri="http://www.w3.org/XML/1998/namespace"/>
    <ds:schemaRef ds:uri="http://schemas.microsoft.com/office/2006/documentManagement/types"/>
    <ds:schemaRef ds:uri="2d0dc90e-7862-41d8-945a-002b0115fa59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b5f32265-59fd-435c-bdb3-867c50934e5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257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Slice</vt:lpstr>
      <vt:lpstr>Overview of the sabbatical leave application process</vt:lpstr>
      <vt:lpstr>Sabbatical application timeline</vt:lpstr>
      <vt:lpstr>Eligibility</vt:lpstr>
      <vt:lpstr>Application process</vt:lpstr>
      <vt:lpstr>components </vt:lpstr>
      <vt:lpstr>components </vt:lpstr>
      <vt:lpstr>Post-sabbatical report</vt:lpstr>
      <vt:lpstr>common mistakes</vt:lpstr>
      <vt:lpstr>reSOURCEs</vt:lpstr>
    </vt:vector>
  </TitlesOfParts>
  <Company>Metropolitan State 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probationary faculty evaluation process</dc:title>
  <dc:creator>Henry, Bill</dc:creator>
  <cp:lastModifiedBy>Flynn, Meredith</cp:lastModifiedBy>
  <cp:revision>33</cp:revision>
  <dcterms:created xsi:type="dcterms:W3CDTF">2017-04-25T18:37:33Z</dcterms:created>
  <dcterms:modified xsi:type="dcterms:W3CDTF">2021-08-23T14:32:48Z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0x010100C422532F57C2854A918B63F613ECABEC</vt:lpwstr>
  </property>
</Properties>
</file>