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344" r:id="rId5"/>
    <p:sldId id="372" r:id="rId6"/>
    <p:sldId id="371" r:id="rId7"/>
    <p:sldId id="373" r:id="rId8"/>
    <p:sldId id="374" r:id="rId9"/>
    <p:sldId id="357" r:id="rId10"/>
    <p:sldId id="375" r:id="rId11"/>
    <p:sldId id="377" r:id="rId12"/>
    <p:sldId id="345" r:id="rId13"/>
    <p:sldId id="378" r:id="rId14"/>
    <p:sldId id="354" r:id="rId15"/>
    <p:sldId id="379" r:id="rId16"/>
    <p:sldId id="380" r:id="rId17"/>
    <p:sldId id="327" r:id="rId18"/>
    <p:sldId id="381" r:id="rId19"/>
    <p:sldId id="356" r:id="rId20"/>
    <p:sldId id="386" r:id="rId21"/>
    <p:sldId id="385" r:id="rId22"/>
    <p:sldId id="382" r:id="rId23"/>
    <p:sldId id="383" r:id="rId24"/>
    <p:sldId id="384" r:id="rId25"/>
    <p:sldId id="360" r:id="rId26"/>
    <p:sldId id="366" r:id="rId27"/>
    <p:sldId id="387" r:id="rId28"/>
    <p:sldId id="388" r:id="rId29"/>
    <p:sldId id="389" r:id="rId30"/>
    <p:sldId id="390" r:id="rId31"/>
    <p:sldId id="391" r:id="rId32"/>
    <p:sldId id="392" r:id="rId33"/>
    <p:sldId id="341" r:id="rId34"/>
    <p:sldId id="369" r:id="rId35"/>
    <p:sldId id="370"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60"/>
  </p:normalViewPr>
  <p:slideViewPr>
    <p:cSldViewPr snapToGrid="0" snapToObjects="1">
      <p:cViewPr>
        <p:scale>
          <a:sx n="70" d="100"/>
          <a:sy n="70" d="100"/>
        </p:scale>
        <p:origin x="2934" y="10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0DAF5E-BE95-4107-8AC2-BC54F6EAF08A}" type="datetimeFigureOut">
              <a:rPr lang="en-US" smtClean="0"/>
              <a:t>10/29/2018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B41D765-8AC2-414E-B496-20A0E134A5DB}" type="slidenum">
              <a:rPr lang="en-US" smtClean="0"/>
              <a:t>‹#›</a:t>
            </a:fld>
            <a:endParaRPr lang="en-US"/>
          </a:p>
        </p:txBody>
      </p:sp>
    </p:spTree>
    <p:extLst>
      <p:ext uri="{BB962C8B-B14F-4D97-AF65-F5344CB8AC3E}">
        <p14:creationId xmlns:p14="http://schemas.microsoft.com/office/powerpoint/2010/main" val="147703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a:t>
            </a:fld>
            <a:endParaRPr lang="en-US"/>
          </a:p>
        </p:txBody>
      </p:sp>
    </p:spTree>
    <p:extLst>
      <p:ext uri="{BB962C8B-B14F-4D97-AF65-F5344CB8AC3E}">
        <p14:creationId xmlns:p14="http://schemas.microsoft.com/office/powerpoint/2010/main" val="396190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10</a:t>
            </a:fld>
            <a:endParaRPr lang="en-US"/>
          </a:p>
        </p:txBody>
      </p:sp>
    </p:spTree>
    <p:extLst>
      <p:ext uri="{BB962C8B-B14F-4D97-AF65-F5344CB8AC3E}">
        <p14:creationId xmlns:p14="http://schemas.microsoft.com/office/powerpoint/2010/main" val="313322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12</a:t>
            </a:fld>
            <a:endParaRPr lang="en-US"/>
          </a:p>
        </p:txBody>
      </p:sp>
    </p:spTree>
    <p:extLst>
      <p:ext uri="{BB962C8B-B14F-4D97-AF65-F5344CB8AC3E}">
        <p14:creationId xmlns:p14="http://schemas.microsoft.com/office/powerpoint/2010/main" val="173375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13</a:t>
            </a:fld>
            <a:endParaRPr lang="en-US"/>
          </a:p>
        </p:txBody>
      </p:sp>
    </p:spTree>
    <p:extLst>
      <p:ext uri="{BB962C8B-B14F-4D97-AF65-F5344CB8AC3E}">
        <p14:creationId xmlns:p14="http://schemas.microsoft.com/office/powerpoint/2010/main" val="288285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14</a:t>
            </a:fld>
            <a:endParaRPr lang="en-US"/>
          </a:p>
        </p:txBody>
      </p:sp>
    </p:spTree>
    <p:extLst>
      <p:ext uri="{BB962C8B-B14F-4D97-AF65-F5344CB8AC3E}">
        <p14:creationId xmlns:p14="http://schemas.microsoft.com/office/powerpoint/2010/main" val="18981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15</a:t>
            </a:fld>
            <a:endParaRPr lang="en-US"/>
          </a:p>
        </p:txBody>
      </p:sp>
    </p:spTree>
    <p:extLst>
      <p:ext uri="{BB962C8B-B14F-4D97-AF65-F5344CB8AC3E}">
        <p14:creationId xmlns:p14="http://schemas.microsoft.com/office/powerpoint/2010/main" val="385633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16</a:t>
            </a:fld>
            <a:endParaRPr lang="en-US"/>
          </a:p>
        </p:txBody>
      </p:sp>
    </p:spTree>
    <p:extLst>
      <p:ext uri="{BB962C8B-B14F-4D97-AF65-F5344CB8AC3E}">
        <p14:creationId xmlns:p14="http://schemas.microsoft.com/office/powerpoint/2010/main" val="102242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17</a:t>
            </a:fld>
            <a:endParaRPr lang="en-US"/>
          </a:p>
        </p:txBody>
      </p:sp>
    </p:spTree>
    <p:extLst>
      <p:ext uri="{BB962C8B-B14F-4D97-AF65-F5344CB8AC3E}">
        <p14:creationId xmlns:p14="http://schemas.microsoft.com/office/powerpoint/2010/main" val="320528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18</a:t>
            </a:fld>
            <a:endParaRPr lang="en-US"/>
          </a:p>
        </p:txBody>
      </p:sp>
    </p:spTree>
    <p:extLst>
      <p:ext uri="{BB962C8B-B14F-4D97-AF65-F5344CB8AC3E}">
        <p14:creationId xmlns:p14="http://schemas.microsoft.com/office/powerpoint/2010/main" val="366838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19</a:t>
            </a:fld>
            <a:endParaRPr lang="en-US"/>
          </a:p>
        </p:txBody>
      </p:sp>
    </p:spTree>
    <p:extLst>
      <p:ext uri="{BB962C8B-B14F-4D97-AF65-F5344CB8AC3E}">
        <p14:creationId xmlns:p14="http://schemas.microsoft.com/office/powerpoint/2010/main" val="389298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20</a:t>
            </a:fld>
            <a:endParaRPr lang="en-US"/>
          </a:p>
        </p:txBody>
      </p:sp>
    </p:spTree>
    <p:extLst>
      <p:ext uri="{BB962C8B-B14F-4D97-AF65-F5344CB8AC3E}">
        <p14:creationId xmlns:p14="http://schemas.microsoft.com/office/powerpoint/2010/main" val="256560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a:t>
            </a:fld>
            <a:endParaRPr lang="en-US"/>
          </a:p>
        </p:txBody>
      </p:sp>
    </p:spTree>
    <p:extLst>
      <p:ext uri="{BB962C8B-B14F-4D97-AF65-F5344CB8AC3E}">
        <p14:creationId xmlns:p14="http://schemas.microsoft.com/office/powerpoint/2010/main" val="289789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21</a:t>
            </a:fld>
            <a:endParaRPr lang="en-US"/>
          </a:p>
        </p:txBody>
      </p:sp>
    </p:spTree>
    <p:extLst>
      <p:ext uri="{BB962C8B-B14F-4D97-AF65-F5344CB8AC3E}">
        <p14:creationId xmlns:p14="http://schemas.microsoft.com/office/powerpoint/2010/main" val="3363166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22</a:t>
            </a:fld>
            <a:endParaRPr lang="en-US"/>
          </a:p>
        </p:txBody>
      </p:sp>
    </p:spTree>
    <p:extLst>
      <p:ext uri="{BB962C8B-B14F-4D97-AF65-F5344CB8AC3E}">
        <p14:creationId xmlns:p14="http://schemas.microsoft.com/office/powerpoint/2010/main" val="2208001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23</a:t>
            </a:fld>
            <a:endParaRPr lang="en-US"/>
          </a:p>
        </p:txBody>
      </p:sp>
    </p:spTree>
    <p:extLst>
      <p:ext uri="{BB962C8B-B14F-4D97-AF65-F5344CB8AC3E}">
        <p14:creationId xmlns:p14="http://schemas.microsoft.com/office/powerpoint/2010/main" val="2848775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24</a:t>
            </a:fld>
            <a:endParaRPr lang="en-US"/>
          </a:p>
        </p:txBody>
      </p:sp>
    </p:spTree>
    <p:extLst>
      <p:ext uri="{BB962C8B-B14F-4D97-AF65-F5344CB8AC3E}">
        <p14:creationId xmlns:p14="http://schemas.microsoft.com/office/powerpoint/2010/main" val="1124451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25</a:t>
            </a:fld>
            <a:endParaRPr lang="en-US"/>
          </a:p>
        </p:txBody>
      </p:sp>
    </p:spTree>
    <p:extLst>
      <p:ext uri="{BB962C8B-B14F-4D97-AF65-F5344CB8AC3E}">
        <p14:creationId xmlns:p14="http://schemas.microsoft.com/office/powerpoint/2010/main" val="262864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26</a:t>
            </a:fld>
            <a:endParaRPr lang="en-US"/>
          </a:p>
        </p:txBody>
      </p:sp>
    </p:spTree>
    <p:extLst>
      <p:ext uri="{BB962C8B-B14F-4D97-AF65-F5344CB8AC3E}">
        <p14:creationId xmlns:p14="http://schemas.microsoft.com/office/powerpoint/2010/main" val="301988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27</a:t>
            </a:fld>
            <a:endParaRPr lang="en-US"/>
          </a:p>
        </p:txBody>
      </p:sp>
    </p:spTree>
    <p:extLst>
      <p:ext uri="{BB962C8B-B14F-4D97-AF65-F5344CB8AC3E}">
        <p14:creationId xmlns:p14="http://schemas.microsoft.com/office/powerpoint/2010/main" val="598948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28</a:t>
            </a:fld>
            <a:endParaRPr lang="en-US"/>
          </a:p>
        </p:txBody>
      </p:sp>
    </p:spTree>
    <p:extLst>
      <p:ext uri="{BB962C8B-B14F-4D97-AF65-F5344CB8AC3E}">
        <p14:creationId xmlns:p14="http://schemas.microsoft.com/office/powerpoint/2010/main" val="349712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29</a:t>
            </a:fld>
            <a:endParaRPr lang="en-US"/>
          </a:p>
        </p:txBody>
      </p:sp>
    </p:spTree>
    <p:extLst>
      <p:ext uri="{BB962C8B-B14F-4D97-AF65-F5344CB8AC3E}">
        <p14:creationId xmlns:p14="http://schemas.microsoft.com/office/powerpoint/2010/main" val="1223147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30</a:t>
            </a:fld>
            <a:endParaRPr lang="en-US"/>
          </a:p>
        </p:txBody>
      </p:sp>
    </p:spTree>
    <p:extLst>
      <p:ext uri="{BB962C8B-B14F-4D97-AF65-F5344CB8AC3E}">
        <p14:creationId xmlns:p14="http://schemas.microsoft.com/office/powerpoint/2010/main" val="257308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a:t>
            </a:fld>
            <a:endParaRPr lang="en-US"/>
          </a:p>
        </p:txBody>
      </p:sp>
    </p:spTree>
    <p:extLst>
      <p:ext uri="{BB962C8B-B14F-4D97-AF65-F5344CB8AC3E}">
        <p14:creationId xmlns:p14="http://schemas.microsoft.com/office/powerpoint/2010/main" val="2637937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31</a:t>
            </a:fld>
            <a:endParaRPr lang="en-US"/>
          </a:p>
        </p:txBody>
      </p:sp>
    </p:spTree>
    <p:extLst>
      <p:ext uri="{BB962C8B-B14F-4D97-AF65-F5344CB8AC3E}">
        <p14:creationId xmlns:p14="http://schemas.microsoft.com/office/powerpoint/2010/main" val="728352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32</a:t>
            </a:fld>
            <a:endParaRPr lang="en-US"/>
          </a:p>
        </p:txBody>
      </p:sp>
    </p:spTree>
    <p:extLst>
      <p:ext uri="{BB962C8B-B14F-4D97-AF65-F5344CB8AC3E}">
        <p14:creationId xmlns:p14="http://schemas.microsoft.com/office/powerpoint/2010/main" val="4238306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33</a:t>
            </a:fld>
            <a:endParaRPr lang="en-US"/>
          </a:p>
        </p:txBody>
      </p:sp>
    </p:spTree>
    <p:extLst>
      <p:ext uri="{BB962C8B-B14F-4D97-AF65-F5344CB8AC3E}">
        <p14:creationId xmlns:p14="http://schemas.microsoft.com/office/powerpoint/2010/main" val="811442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34</a:t>
            </a:fld>
            <a:endParaRPr lang="en-US"/>
          </a:p>
        </p:txBody>
      </p:sp>
    </p:spTree>
    <p:extLst>
      <p:ext uri="{BB962C8B-B14F-4D97-AF65-F5344CB8AC3E}">
        <p14:creationId xmlns:p14="http://schemas.microsoft.com/office/powerpoint/2010/main" val="2664472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35</a:t>
            </a:fld>
            <a:endParaRPr lang="en-US"/>
          </a:p>
        </p:txBody>
      </p:sp>
    </p:spTree>
    <p:extLst>
      <p:ext uri="{BB962C8B-B14F-4D97-AF65-F5344CB8AC3E}">
        <p14:creationId xmlns:p14="http://schemas.microsoft.com/office/powerpoint/2010/main" val="362032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4</a:t>
            </a:fld>
            <a:endParaRPr lang="en-US"/>
          </a:p>
        </p:txBody>
      </p:sp>
    </p:spTree>
    <p:extLst>
      <p:ext uri="{BB962C8B-B14F-4D97-AF65-F5344CB8AC3E}">
        <p14:creationId xmlns:p14="http://schemas.microsoft.com/office/powerpoint/2010/main" val="90669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5</a:t>
            </a:fld>
            <a:endParaRPr lang="en-US"/>
          </a:p>
        </p:txBody>
      </p:sp>
    </p:spTree>
    <p:extLst>
      <p:ext uri="{BB962C8B-B14F-4D97-AF65-F5344CB8AC3E}">
        <p14:creationId xmlns:p14="http://schemas.microsoft.com/office/powerpoint/2010/main" val="424519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6</a:t>
            </a:fld>
            <a:endParaRPr lang="en-US"/>
          </a:p>
        </p:txBody>
      </p:sp>
    </p:spTree>
    <p:extLst>
      <p:ext uri="{BB962C8B-B14F-4D97-AF65-F5344CB8AC3E}">
        <p14:creationId xmlns:p14="http://schemas.microsoft.com/office/powerpoint/2010/main" val="264475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7</a:t>
            </a:fld>
            <a:endParaRPr lang="en-US"/>
          </a:p>
        </p:txBody>
      </p:sp>
    </p:spTree>
    <p:extLst>
      <p:ext uri="{BB962C8B-B14F-4D97-AF65-F5344CB8AC3E}">
        <p14:creationId xmlns:p14="http://schemas.microsoft.com/office/powerpoint/2010/main" val="260090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8</a:t>
            </a:fld>
            <a:endParaRPr lang="en-US"/>
          </a:p>
        </p:txBody>
      </p:sp>
    </p:spTree>
    <p:extLst>
      <p:ext uri="{BB962C8B-B14F-4D97-AF65-F5344CB8AC3E}">
        <p14:creationId xmlns:p14="http://schemas.microsoft.com/office/powerpoint/2010/main" val="425796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9</a:t>
            </a:fld>
            <a:endParaRPr lang="en-US"/>
          </a:p>
        </p:txBody>
      </p:sp>
    </p:spTree>
    <p:extLst>
      <p:ext uri="{BB962C8B-B14F-4D97-AF65-F5344CB8AC3E}">
        <p14:creationId xmlns:p14="http://schemas.microsoft.com/office/powerpoint/2010/main" val="85925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742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8819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01905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52288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89E55-02D6-D742-8814-E812E014209E}"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45246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89E55-02D6-D742-8814-E812E014209E}"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83377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89E55-02D6-D742-8814-E812E014209E}"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7528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89E55-02D6-D742-8814-E812E014209E}"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09840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89E55-02D6-D742-8814-E812E014209E}"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9365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7786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25618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89E55-02D6-D742-8814-E812E014209E}" type="datetimeFigureOut">
              <a:rPr lang="en-US" smtClean="0"/>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41F6F-5318-F745-9D52-88D6E8ED2E79}" type="slidenum">
              <a:rPr lang="en-US" smtClean="0"/>
              <a:t>‹#›</a:t>
            </a:fld>
            <a:endParaRPr lang="en-US"/>
          </a:p>
        </p:txBody>
      </p:sp>
    </p:spTree>
    <p:extLst>
      <p:ext uri="{BB962C8B-B14F-4D97-AF65-F5344CB8AC3E}">
        <p14:creationId xmlns:p14="http://schemas.microsoft.com/office/powerpoint/2010/main" val="110109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mailto:Schavous@msudenver.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tb9nv01.msudenver.edu:8443/applicationNaviga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msudenver.edu/controll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Clark58@msudenver.edu" TargetMode="External"/><Relationship Id="rId4" Type="http://schemas.openxmlformats.org/officeDocument/2006/relationships/hyperlink" Target="https://msudenver-my.sharepoint.com/:x:/r/personal/tclark58_msudenver_edu/_layouts/15/Doc.aspx?sourcedoc=%7B249b3158-d96f-4c57-ba0f-9e65a81767a2%7D&amp;action=defaul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tb9nv01.msudenver.edu:8443/applicationNavigato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TClark58@musdenver.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MMarutl1@msudenver.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msudenver.edu/controller/contactus/questionorconcern/"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mailto:AccountsPayable@msudenver.edu-" TargetMode="External"/><Relationship Id="rId3" Type="http://schemas.openxmlformats.org/officeDocument/2006/relationships/image" Target="../media/image4.jpg"/><Relationship Id="rId7" Type="http://schemas.openxmlformats.org/officeDocument/2006/relationships/hyperlink" Target="mailto:Payroll@msudenver.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Grants@msudenver.edu-" TargetMode="External"/><Relationship Id="rId5" Type="http://schemas.openxmlformats.org/officeDocument/2006/relationships/hyperlink" Target="mailto:AcctSvcs@msudenver.edu-" TargetMode="External"/><Relationship Id="rId4" Type="http://schemas.openxmlformats.org/officeDocument/2006/relationships/hyperlink" Target="mailto:CorporateCard@msudenver.ed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powerpoint template cover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sz="6000" i="1" dirty="0" smtClean="0">
                <a:solidFill>
                  <a:schemeClr val="bg1"/>
                </a:solidFill>
              </a:rPr>
              <a:t>MONEY MATTERS</a:t>
            </a:r>
            <a:br>
              <a:rPr lang="en-US" sz="6000" i="1" dirty="0" smtClean="0">
                <a:solidFill>
                  <a:schemeClr val="bg1"/>
                </a:solidFill>
              </a:rPr>
            </a:br>
            <a:r>
              <a:rPr lang="en-US" sz="3200" dirty="0" smtClean="0">
                <a:solidFill>
                  <a:schemeClr val="bg1"/>
                </a:solidFill>
              </a:rPr>
              <a:t>Wednesday, October 31, 2018</a:t>
            </a:r>
            <a:endParaRPr lang="en-US" sz="3200"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130" y="-38762"/>
            <a:ext cx="4076870" cy="233177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7407"/>
          <a:stretch/>
        </p:blipFill>
        <p:spPr>
          <a:xfrm>
            <a:off x="0" y="4822302"/>
            <a:ext cx="2074460" cy="2074460"/>
          </a:xfrm>
          <a:prstGeom prst="rect">
            <a:avLst/>
          </a:prstGeom>
        </p:spPr>
      </p:pic>
    </p:spTree>
    <p:extLst>
      <p:ext uri="{BB962C8B-B14F-4D97-AF65-F5344CB8AC3E}">
        <p14:creationId xmlns:p14="http://schemas.microsoft.com/office/powerpoint/2010/main" val="102391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New Honorarium Form:</a:t>
            </a:r>
            <a:r>
              <a:rPr lang="en-US" dirty="0" smtClean="0"/>
              <a:t/>
            </a:r>
            <a:br>
              <a:rPr lang="en-US" dirty="0" smtClean="0"/>
            </a:br>
            <a:r>
              <a:rPr lang="en-US" sz="3100" dirty="0" smtClean="0"/>
              <a:t>Fast tracking honorarium payments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2862322"/>
          </a:xfrm>
          <a:prstGeom prst="rect">
            <a:avLst/>
          </a:prstGeom>
          <a:noFill/>
        </p:spPr>
        <p:txBody>
          <a:bodyPr wrap="square" rtlCol="0">
            <a:spAutoFit/>
          </a:bodyPr>
          <a:lstStyle/>
          <a:p>
            <a:r>
              <a:rPr lang="en-US" sz="2000" b="1" dirty="0" smtClean="0"/>
              <a:t>What an honorarium isn’t?</a:t>
            </a:r>
          </a:p>
          <a:p>
            <a:r>
              <a:rPr lang="en-US" sz="2000" dirty="0" smtClean="0"/>
              <a:t>Payments to or for:</a:t>
            </a:r>
          </a:p>
          <a:p>
            <a:r>
              <a:rPr lang="en-US" sz="2000" dirty="0" smtClean="0"/>
              <a:t>-Employees</a:t>
            </a:r>
          </a:p>
          <a:p>
            <a:r>
              <a:rPr lang="en-US" sz="2000" dirty="0" smtClean="0"/>
              <a:t>-Companies</a:t>
            </a:r>
          </a:p>
          <a:p>
            <a:r>
              <a:rPr lang="en-US" sz="2000" dirty="0" smtClean="0"/>
              <a:t>-Goods</a:t>
            </a:r>
          </a:p>
          <a:p>
            <a:r>
              <a:rPr lang="en-US" sz="2000" dirty="0" smtClean="0"/>
              <a:t>-Goods or Services submitted on an invoice</a:t>
            </a:r>
          </a:p>
          <a:p>
            <a:r>
              <a:rPr lang="en-US" sz="2000" dirty="0" smtClean="0"/>
              <a:t>-Scholarships</a:t>
            </a:r>
          </a:p>
          <a:p>
            <a:endParaRPr lang="en-US" sz="2000" dirty="0" smtClean="0"/>
          </a:p>
          <a:p>
            <a:r>
              <a:rPr lang="en-US" sz="2000" b="1" dirty="0"/>
              <a:t>	</a:t>
            </a:r>
            <a:endParaRPr lang="en-US" sz="2000" b="1" dirty="0" smtClean="0"/>
          </a:p>
        </p:txBody>
      </p:sp>
    </p:spTree>
    <p:extLst>
      <p:ext uri="{BB962C8B-B14F-4D97-AF65-F5344CB8AC3E}">
        <p14:creationId xmlns:p14="http://schemas.microsoft.com/office/powerpoint/2010/main" val="3653084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8255" y="371754"/>
            <a:ext cx="5974390" cy="439194"/>
          </a:xfrm>
          <a:prstGeom prst="rect">
            <a:avLst/>
          </a:prstGeom>
        </p:spPr>
        <p:txBody>
          <a:bodyPr vert="horz" wrap="square" lIns="0" tIns="8226" rIns="0" bIns="0" rtlCol="0">
            <a:spAutoFit/>
          </a:bodyPr>
          <a:lstStyle/>
          <a:p>
            <a:pPr marL="8659">
              <a:spcBef>
                <a:spcPts val="65"/>
              </a:spcBef>
            </a:pPr>
            <a:r>
              <a:rPr sz="2800" u="sng" spc="-3" dirty="0">
                <a:solidFill>
                  <a:srgbClr val="2E74B5"/>
                </a:solidFill>
                <a:uFill>
                  <a:solidFill>
                    <a:srgbClr val="2E74B5"/>
                  </a:solidFill>
                </a:uFill>
                <a:latin typeface="Franklin Gothic Medium"/>
                <a:cs typeface="Franklin Gothic Medium"/>
              </a:rPr>
              <a:t>Honorarium Classification Flow</a:t>
            </a:r>
            <a:r>
              <a:rPr sz="2800" u="sng" spc="17" dirty="0">
                <a:solidFill>
                  <a:srgbClr val="2E74B5"/>
                </a:solidFill>
                <a:uFill>
                  <a:solidFill>
                    <a:srgbClr val="2E74B5"/>
                  </a:solidFill>
                </a:uFill>
                <a:latin typeface="Franklin Gothic Medium"/>
                <a:cs typeface="Franklin Gothic Medium"/>
              </a:rPr>
              <a:t> </a:t>
            </a:r>
            <a:r>
              <a:rPr sz="2800" u="sng" spc="-3" dirty="0">
                <a:solidFill>
                  <a:srgbClr val="2E74B5"/>
                </a:solidFill>
                <a:uFill>
                  <a:solidFill>
                    <a:srgbClr val="2E74B5"/>
                  </a:solidFill>
                </a:uFill>
                <a:latin typeface="Franklin Gothic Medium"/>
                <a:cs typeface="Franklin Gothic Medium"/>
              </a:rPr>
              <a:t>Chart</a:t>
            </a:r>
            <a:endParaRPr sz="2800" dirty="0">
              <a:latin typeface="Franklin Gothic Medium"/>
              <a:cs typeface="Franklin Gothic Medium"/>
            </a:endParaRPr>
          </a:p>
        </p:txBody>
      </p:sp>
      <p:sp>
        <p:nvSpPr>
          <p:cNvPr id="3" name="object 3"/>
          <p:cNvSpPr txBox="1"/>
          <p:nvPr/>
        </p:nvSpPr>
        <p:spPr>
          <a:xfrm>
            <a:off x="1165254" y="2448108"/>
            <a:ext cx="610899" cy="453697"/>
          </a:xfrm>
          <a:prstGeom prst="rect">
            <a:avLst/>
          </a:prstGeom>
          <a:solidFill>
            <a:srgbClr val="5B9BD5"/>
          </a:solidFill>
          <a:ln w="12700">
            <a:solidFill>
              <a:srgbClr val="41719C"/>
            </a:solidFill>
          </a:ln>
        </p:spPr>
        <p:txBody>
          <a:bodyPr vert="horz" wrap="square" lIns="0" tIns="41131" rIns="0" bIns="0" rtlCol="0">
            <a:spAutoFit/>
          </a:bodyPr>
          <a:lstStyle/>
          <a:p>
            <a:pPr marL="69271" marR="64509" algn="ctr">
              <a:lnSpc>
                <a:spcPct val="109300"/>
              </a:lnSpc>
              <a:spcBef>
                <a:spcPts val="324"/>
              </a:spcBef>
            </a:pPr>
            <a:r>
              <a:rPr sz="614" dirty="0">
                <a:latin typeface="Calibri"/>
                <a:cs typeface="Calibri"/>
              </a:rPr>
              <a:t>Is </a:t>
            </a:r>
            <a:r>
              <a:rPr sz="614" spc="-3" dirty="0">
                <a:latin typeface="Calibri"/>
                <a:cs typeface="Calibri"/>
              </a:rPr>
              <a:t>the</a:t>
            </a:r>
            <a:r>
              <a:rPr sz="614" spc="-58" dirty="0">
                <a:latin typeface="Calibri"/>
                <a:cs typeface="Calibri"/>
              </a:rPr>
              <a:t> </a:t>
            </a:r>
            <a:r>
              <a:rPr sz="614" spc="-3" dirty="0">
                <a:latin typeface="Calibri"/>
                <a:cs typeface="Calibri"/>
              </a:rPr>
              <a:t>recipient  </a:t>
            </a:r>
            <a:r>
              <a:rPr sz="614" dirty="0">
                <a:latin typeface="Calibri"/>
                <a:cs typeface="Calibri"/>
              </a:rPr>
              <a:t>an </a:t>
            </a:r>
            <a:r>
              <a:rPr sz="614" spc="-3" dirty="0">
                <a:latin typeface="Calibri"/>
                <a:cs typeface="Calibri"/>
              </a:rPr>
              <a:t>employee  </a:t>
            </a:r>
            <a:r>
              <a:rPr sz="614" dirty="0">
                <a:latin typeface="Calibri"/>
                <a:cs typeface="Calibri"/>
              </a:rPr>
              <a:t>of </a:t>
            </a:r>
            <a:r>
              <a:rPr sz="614" spc="-7" dirty="0">
                <a:latin typeface="Calibri"/>
                <a:cs typeface="Calibri"/>
              </a:rPr>
              <a:t>the  </a:t>
            </a:r>
            <a:r>
              <a:rPr sz="614" spc="-3" dirty="0">
                <a:latin typeface="Calibri"/>
                <a:cs typeface="Calibri"/>
              </a:rPr>
              <a:t>University?</a:t>
            </a:r>
            <a:endParaRPr sz="614">
              <a:latin typeface="Calibri"/>
              <a:cs typeface="Calibri"/>
            </a:endParaRPr>
          </a:p>
        </p:txBody>
      </p:sp>
      <p:sp>
        <p:nvSpPr>
          <p:cNvPr id="4" name="object 4"/>
          <p:cNvSpPr txBox="1"/>
          <p:nvPr/>
        </p:nvSpPr>
        <p:spPr>
          <a:xfrm>
            <a:off x="1127586" y="3356127"/>
            <a:ext cx="782349" cy="606384"/>
          </a:xfrm>
          <a:prstGeom prst="rect">
            <a:avLst/>
          </a:prstGeom>
          <a:solidFill>
            <a:srgbClr val="5B9BD5"/>
          </a:solidFill>
          <a:ln w="12700">
            <a:solidFill>
              <a:srgbClr val="41719C"/>
            </a:solidFill>
          </a:ln>
        </p:spPr>
        <p:txBody>
          <a:bodyPr vert="horz" wrap="square" lIns="0" tIns="0" rIns="0" bIns="0" rtlCol="0">
            <a:spAutoFit/>
          </a:bodyPr>
          <a:lstStyle/>
          <a:p>
            <a:pPr>
              <a:lnSpc>
                <a:spcPct val="100000"/>
              </a:lnSpc>
            </a:pPr>
            <a:endParaRPr sz="648">
              <a:latin typeface="Times New Roman"/>
              <a:cs typeface="Times New Roman"/>
            </a:endParaRPr>
          </a:p>
          <a:p>
            <a:pPr marL="77930"/>
            <a:r>
              <a:rPr sz="614" spc="-3" dirty="0">
                <a:latin typeface="Calibri"/>
                <a:cs typeface="Calibri"/>
              </a:rPr>
              <a:t>Not </a:t>
            </a:r>
            <a:r>
              <a:rPr sz="614" dirty="0">
                <a:latin typeface="Calibri"/>
                <a:cs typeface="Calibri"/>
              </a:rPr>
              <a:t>an</a:t>
            </a:r>
            <a:r>
              <a:rPr sz="614" spc="-17" dirty="0">
                <a:latin typeface="Calibri"/>
                <a:cs typeface="Calibri"/>
              </a:rPr>
              <a:t> </a:t>
            </a:r>
            <a:r>
              <a:rPr sz="614" spc="-3" dirty="0">
                <a:latin typeface="Calibri"/>
                <a:cs typeface="Calibri"/>
              </a:rPr>
              <a:t>honorarium.</a:t>
            </a:r>
            <a:endParaRPr sz="614">
              <a:latin typeface="Calibri"/>
              <a:cs typeface="Calibri"/>
            </a:endParaRPr>
          </a:p>
          <a:p>
            <a:pPr marL="91351" marR="86589" indent="433" algn="ctr">
              <a:lnSpc>
                <a:spcPct val="109300"/>
              </a:lnSpc>
              <a:spcBef>
                <a:spcPts val="3"/>
              </a:spcBef>
            </a:pPr>
            <a:r>
              <a:rPr sz="614" spc="-3" dirty="0">
                <a:latin typeface="Calibri"/>
                <a:cs typeface="Calibri"/>
              </a:rPr>
              <a:t>This is </a:t>
            </a:r>
            <a:r>
              <a:rPr sz="614" dirty="0">
                <a:latin typeface="Calibri"/>
                <a:cs typeface="Calibri"/>
              </a:rPr>
              <a:t>a </a:t>
            </a:r>
            <a:r>
              <a:rPr sz="614" spc="-3" dirty="0">
                <a:latin typeface="Calibri"/>
                <a:cs typeface="Calibri"/>
              </a:rPr>
              <a:t>salary  supplement to </a:t>
            </a:r>
            <a:r>
              <a:rPr sz="614" spc="-7" dirty="0">
                <a:latin typeface="Calibri"/>
                <a:cs typeface="Calibri"/>
              </a:rPr>
              <a:t>be  </a:t>
            </a:r>
            <a:r>
              <a:rPr sz="614" spc="-3" dirty="0">
                <a:latin typeface="Calibri"/>
                <a:cs typeface="Calibri"/>
              </a:rPr>
              <a:t>handled by</a:t>
            </a:r>
            <a:r>
              <a:rPr sz="614" spc="-44" dirty="0">
                <a:latin typeface="Calibri"/>
                <a:cs typeface="Calibri"/>
              </a:rPr>
              <a:t> </a:t>
            </a:r>
            <a:r>
              <a:rPr sz="614" dirty="0">
                <a:latin typeface="Calibri"/>
                <a:cs typeface="Calibri"/>
              </a:rPr>
              <a:t>Human  </a:t>
            </a:r>
            <a:r>
              <a:rPr sz="614" spc="-3" dirty="0">
                <a:latin typeface="Calibri"/>
                <a:cs typeface="Calibri"/>
              </a:rPr>
              <a:t>Resources.</a:t>
            </a:r>
            <a:endParaRPr sz="614">
              <a:latin typeface="Calibri"/>
              <a:cs typeface="Calibri"/>
            </a:endParaRPr>
          </a:p>
        </p:txBody>
      </p:sp>
      <p:sp>
        <p:nvSpPr>
          <p:cNvPr id="5" name="object 5"/>
          <p:cNvSpPr txBox="1"/>
          <p:nvPr/>
        </p:nvSpPr>
        <p:spPr>
          <a:xfrm>
            <a:off x="3197976" y="2468891"/>
            <a:ext cx="680604" cy="856866"/>
          </a:xfrm>
          <a:prstGeom prst="rect">
            <a:avLst/>
          </a:prstGeom>
          <a:solidFill>
            <a:srgbClr val="5B9BD5"/>
          </a:solidFill>
          <a:ln w="12700">
            <a:solidFill>
              <a:srgbClr val="41719C"/>
            </a:solidFill>
          </a:ln>
        </p:spPr>
        <p:txBody>
          <a:bodyPr vert="horz" wrap="square" lIns="0" tIns="25111" rIns="0" bIns="0" rtlCol="0">
            <a:spAutoFit/>
          </a:bodyPr>
          <a:lstStyle/>
          <a:p>
            <a:pPr marL="72301" marR="66673" algn="ctr">
              <a:lnSpc>
                <a:spcPct val="109700"/>
              </a:lnSpc>
              <a:spcBef>
                <a:spcPts val="198"/>
              </a:spcBef>
            </a:pPr>
            <a:r>
              <a:rPr sz="614" dirty="0">
                <a:latin typeface="Calibri"/>
                <a:cs typeface="Calibri"/>
              </a:rPr>
              <a:t>Is </a:t>
            </a:r>
            <a:r>
              <a:rPr sz="614" spc="-3" dirty="0">
                <a:latin typeface="Calibri"/>
                <a:cs typeface="Calibri"/>
              </a:rPr>
              <a:t>this payment</a:t>
            </a:r>
            <a:r>
              <a:rPr sz="614" spc="-51" dirty="0">
                <a:latin typeface="Calibri"/>
                <a:cs typeface="Calibri"/>
              </a:rPr>
              <a:t> </a:t>
            </a:r>
            <a:r>
              <a:rPr sz="614" dirty="0">
                <a:latin typeface="Calibri"/>
                <a:cs typeface="Calibri"/>
              </a:rPr>
              <a:t>a  </a:t>
            </a:r>
            <a:r>
              <a:rPr sz="614" spc="-3" dirty="0">
                <a:latin typeface="Calibri"/>
                <a:cs typeface="Calibri"/>
              </a:rPr>
              <a:t>contractual  arrangement </a:t>
            </a:r>
            <a:r>
              <a:rPr sz="614" dirty="0">
                <a:latin typeface="Calibri"/>
                <a:cs typeface="Calibri"/>
              </a:rPr>
              <a:t>or  </a:t>
            </a:r>
            <a:r>
              <a:rPr sz="614" spc="-3" dirty="0">
                <a:latin typeface="Calibri"/>
                <a:cs typeface="Calibri"/>
              </a:rPr>
              <a:t>did the recipient  invoice </a:t>
            </a:r>
            <a:r>
              <a:rPr sz="614" dirty="0">
                <a:latin typeface="Calibri"/>
                <a:cs typeface="Calibri"/>
              </a:rPr>
              <a:t>or  </a:t>
            </a:r>
            <a:r>
              <a:rPr sz="614" spc="-3" dirty="0">
                <a:latin typeface="Calibri"/>
                <a:cs typeface="Calibri"/>
              </a:rPr>
              <a:t>negotiate  payment with  the</a:t>
            </a:r>
            <a:r>
              <a:rPr sz="614" spc="-20" dirty="0">
                <a:latin typeface="Calibri"/>
                <a:cs typeface="Calibri"/>
              </a:rPr>
              <a:t> </a:t>
            </a:r>
            <a:r>
              <a:rPr sz="614" spc="-3" dirty="0">
                <a:latin typeface="Calibri"/>
                <a:cs typeface="Calibri"/>
              </a:rPr>
              <a:t>University?</a:t>
            </a:r>
            <a:endParaRPr sz="614" dirty="0">
              <a:latin typeface="Calibri"/>
              <a:cs typeface="Calibri"/>
            </a:endParaRPr>
          </a:p>
        </p:txBody>
      </p:sp>
      <p:sp>
        <p:nvSpPr>
          <p:cNvPr id="6" name="object 6"/>
          <p:cNvSpPr txBox="1"/>
          <p:nvPr/>
        </p:nvSpPr>
        <p:spPr>
          <a:xfrm>
            <a:off x="4193771" y="3372502"/>
            <a:ext cx="652462" cy="543302"/>
          </a:xfrm>
          <a:prstGeom prst="rect">
            <a:avLst/>
          </a:prstGeom>
          <a:solidFill>
            <a:srgbClr val="5B9BD5"/>
          </a:solidFill>
          <a:ln w="12700">
            <a:solidFill>
              <a:srgbClr val="41719C"/>
            </a:solidFill>
          </a:ln>
        </p:spPr>
        <p:txBody>
          <a:bodyPr vert="horz" wrap="square" lIns="0" tIns="23380" rIns="0" bIns="0" rtlCol="0">
            <a:spAutoFit/>
          </a:bodyPr>
          <a:lstStyle/>
          <a:p>
            <a:pPr marL="129883" marR="123822" algn="ctr">
              <a:lnSpc>
                <a:spcPct val="109500"/>
              </a:lnSpc>
              <a:spcBef>
                <a:spcPts val="184"/>
              </a:spcBef>
            </a:pPr>
            <a:r>
              <a:rPr sz="614" spc="-3" dirty="0">
                <a:latin typeface="Calibri"/>
                <a:cs typeface="Calibri"/>
              </a:rPr>
              <a:t>Does the  recipient  perform</a:t>
            </a:r>
            <a:r>
              <a:rPr sz="614" spc="-51" dirty="0">
                <a:latin typeface="Calibri"/>
                <a:cs typeface="Calibri"/>
              </a:rPr>
              <a:t> </a:t>
            </a:r>
            <a:r>
              <a:rPr sz="614" spc="-3" dirty="0">
                <a:latin typeface="Calibri"/>
                <a:cs typeface="Calibri"/>
              </a:rPr>
              <a:t>this  service </a:t>
            </a:r>
            <a:r>
              <a:rPr sz="614" dirty="0">
                <a:latin typeface="Calibri"/>
                <a:cs typeface="Calibri"/>
              </a:rPr>
              <a:t>for</a:t>
            </a:r>
            <a:r>
              <a:rPr sz="614" spc="-51" dirty="0">
                <a:latin typeface="Calibri"/>
                <a:cs typeface="Calibri"/>
              </a:rPr>
              <a:t> </a:t>
            </a:r>
            <a:r>
              <a:rPr sz="614" dirty="0">
                <a:latin typeface="Calibri"/>
                <a:cs typeface="Calibri"/>
              </a:rPr>
              <a:t>a  </a:t>
            </a:r>
            <a:r>
              <a:rPr sz="614" spc="-3" dirty="0">
                <a:latin typeface="Calibri"/>
                <a:cs typeface="Calibri"/>
              </a:rPr>
              <a:t>living?</a:t>
            </a:r>
            <a:r>
              <a:rPr sz="614" spc="-14" dirty="0">
                <a:latin typeface="Calibri"/>
                <a:cs typeface="Calibri"/>
              </a:rPr>
              <a:t> </a:t>
            </a:r>
            <a:r>
              <a:rPr sz="614" baseline="23148" dirty="0">
                <a:latin typeface="Calibri"/>
                <a:cs typeface="Calibri"/>
              </a:rPr>
              <a:t>4</a:t>
            </a:r>
          </a:p>
        </p:txBody>
      </p:sp>
      <p:sp>
        <p:nvSpPr>
          <p:cNvPr id="7" name="object 7"/>
          <p:cNvSpPr txBox="1"/>
          <p:nvPr/>
        </p:nvSpPr>
        <p:spPr>
          <a:xfrm>
            <a:off x="2176203" y="3376398"/>
            <a:ext cx="552017" cy="542380"/>
          </a:xfrm>
          <a:prstGeom prst="rect">
            <a:avLst/>
          </a:prstGeom>
          <a:solidFill>
            <a:srgbClr val="5B9BD5"/>
          </a:solidFill>
          <a:ln w="12700">
            <a:solidFill>
              <a:srgbClr val="41719C"/>
            </a:solidFill>
          </a:ln>
        </p:spPr>
        <p:txBody>
          <a:bodyPr vert="horz" wrap="square" lIns="0" tIns="24245" rIns="0" bIns="0" rtlCol="0">
            <a:spAutoFit/>
          </a:bodyPr>
          <a:lstStyle/>
          <a:p>
            <a:pPr marL="73600" marR="68838" indent="433" algn="ctr">
              <a:lnSpc>
                <a:spcPct val="108900"/>
              </a:lnSpc>
              <a:spcBef>
                <a:spcPts val="191"/>
              </a:spcBef>
            </a:pPr>
            <a:r>
              <a:rPr sz="614" spc="-3" dirty="0">
                <a:latin typeface="Calibri"/>
                <a:cs typeface="Calibri"/>
              </a:rPr>
              <a:t>Not </a:t>
            </a:r>
            <a:r>
              <a:rPr sz="614" dirty="0">
                <a:latin typeface="Calibri"/>
                <a:cs typeface="Calibri"/>
              </a:rPr>
              <a:t>an  Ho</a:t>
            </a:r>
            <a:r>
              <a:rPr sz="614" spc="-3" dirty="0">
                <a:latin typeface="Calibri"/>
                <a:cs typeface="Calibri"/>
              </a:rPr>
              <a:t>n</a:t>
            </a:r>
            <a:r>
              <a:rPr sz="614" dirty="0">
                <a:latin typeface="Calibri"/>
                <a:cs typeface="Calibri"/>
              </a:rPr>
              <a:t>o</a:t>
            </a:r>
            <a:r>
              <a:rPr sz="614" spc="-3" dirty="0">
                <a:latin typeface="Calibri"/>
                <a:cs typeface="Calibri"/>
              </a:rPr>
              <a:t>r</a:t>
            </a:r>
            <a:r>
              <a:rPr sz="614" dirty="0">
                <a:latin typeface="Calibri"/>
                <a:cs typeface="Calibri"/>
              </a:rPr>
              <a:t>a</a:t>
            </a:r>
            <a:r>
              <a:rPr sz="614" spc="-3" dirty="0">
                <a:latin typeface="Calibri"/>
                <a:cs typeface="Calibri"/>
              </a:rPr>
              <a:t>riu</a:t>
            </a:r>
            <a:r>
              <a:rPr sz="614" dirty="0">
                <a:latin typeface="Calibri"/>
                <a:cs typeface="Calibri"/>
              </a:rPr>
              <a:t>m.</a:t>
            </a:r>
            <a:endParaRPr sz="614">
              <a:latin typeface="Calibri"/>
              <a:cs typeface="Calibri"/>
            </a:endParaRPr>
          </a:p>
          <a:p>
            <a:pPr marL="79661" marR="75765" indent="1299" algn="ctr">
              <a:lnSpc>
                <a:spcPct val="109500"/>
              </a:lnSpc>
              <a:spcBef>
                <a:spcPts val="3"/>
              </a:spcBef>
            </a:pPr>
            <a:r>
              <a:rPr sz="614" spc="-3" dirty="0">
                <a:latin typeface="Calibri"/>
                <a:cs typeface="Calibri"/>
              </a:rPr>
              <a:t>This is  payment</a:t>
            </a:r>
            <a:r>
              <a:rPr sz="614" spc="-55" dirty="0">
                <a:latin typeface="Calibri"/>
                <a:cs typeface="Calibri"/>
              </a:rPr>
              <a:t> </a:t>
            </a:r>
            <a:r>
              <a:rPr sz="614" dirty="0">
                <a:latin typeface="Calibri"/>
                <a:cs typeface="Calibri"/>
              </a:rPr>
              <a:t>for  </a:t>
            </a:r>
            <a:r>
              <a:rPr sz="614" spc="-3" dirty="0">
                <a:latin typeface="Calibri"/>
                <a:cs typeface="Calibri"/>
              </a:rPr>
              <a:t>services.</a:t>
            </a:r>
            <a:endParaRPr sz="614">
              <a:latin typeface="Calibri"/>
              <a:cs typeface="Calibri"/>
            </a:endParaRPr>
          </a:p>
        </p:txBody>
      </p:sp>
      <p:sp>
        <p:nvSpPr>
          <p:cNvPr id="8" name="object 8"/>
          <p:cNvSpPr txBox="1"/>
          <p:nvPr/>
        </p:nvSpPr>
        <p:spPr>
          <a:xfrm>
            <a:off x="5219440" y="2573588"/>
            <a:ext cx="730827" cy="647241"/>
          </a:xfrm>
          <a:prstGeom prst="rect">
            <a:avLst/>
          </a:prstGeom>
          <a:solidFill>
            <a:srgbClr val="5B9BD5"/>
          </a:solidFill>
          <a:ln w="12700">
            <a:solidFill>
              <a:srgbClr val="41719C"/>
            </a:solidFill>
          </a:ln>
        </p:spPr>
        <p:txBody>
          <a:bodyPr vert="horz" wrap="square" lIns="0" tIns="23380" rIns="0" bIns="0" rtlCol="0">
            <a:spAutoFit/>
          </a:bodyPr>
          <a:lstStyle/>
          <a:p>
            <a:pPr marL="87454" marR="82259" algn="ctr">
              <a:lnSpc>
                <a:spcPct val="109600"/>
              </a:lnSpc>
              <a:spcBef>
                <a:spcPts val="184"/>
              </a:spcBef>
            </a:pPr>
            <a:r>
              <a:rPr sz="614" dirty="0">
                <a:latin typeface="Calibri"/>
                <a:cs typeface="Calibri"/>
              </a:rPr>
              <a:t>Has </a:t>
            </a:r>
            <a:r>
              <a:rPr sz="614" spc="-3" dirty="0">
                <a:latin typeface="Calibri"/>
                <a:cs typeface="Calibri"/>
              </a:rPr>
              <a:t>this</a:t>
            </a:r>
            <a:r>
              <a:rPr sz="614" spc="-48" dirty="0">
                <a:latin typeface="Calibri"/>
                <a:cs typeface="Calibri"/>
              </a:rPr>
              <a:t> </a:t>
            </a:r>
            <a:r>
              <a:rPr sz="614" spc="-3" dirty="0">
                <a:latin typeface="Calibri"/>
                <a:cs typeface="Calibri"/>
              </a:rPr>
              <a:t>recipient  accepted  payments from  more than </a:t>
            </a:r>
            <a:r>
              <a:rPr sz="614" dirty="0">
                <a:latin typeface="Calibri"/>
                <a:cs typeface="Calibri"/>
              </a:rPr>
              <a:t>5  </a:t>
            </a:r>
            <a:r>
              <a:rPr sz="614" spc="-3" dirty="0">
                <a:latin typeface="Calibri"/>
                <a:cs typeface="Calibri"/>
              </a:rPr>
              <a:t>institutions in</a:t>
            </a:r>
            <a:r>
              <a:rPr sz="614" spc="-37" dirty="0">
                <a:latin typeface="Calibri"/>
                <a:cs typeface="Calibri"/>
              </a:rPr>
              <a:t> </a:t>
            </a:r>
            <a:r>
              <a:rPr sz="614" spc="-3" dirty="0">
                <a:latin typeface="Calibri"/>
                <a:cs typeface="Calibri"/>
              </a:rPr>
              <a:t>the  last </a:t>
            </a:r>
            <a:r>
              <a:rPr sz="614" dirty="0">
                <a:latin typeface="Calibri"/>
                <a:cs typeface="Calibri"/>
              </a:rPr>
              <a:t>6 </a:t>
            </a:r>
            <a:r>
              <a:rPr sz="614" spc="-3" dirty="0">
                <a:latin typeface="Calibri"/>
                <a:cs typeface="Calibri"/>
              </a:rPr>
              <a:t>months?</a:t>
            </a:r>
            <a:r>
              <a:rPr sz="614" spc="-34" dirty="0">
                <a:latin typeface="Calibri"/>
                <a:cs typeface="Calibri"/>
              </a:rPr>
              <a:t> </a:t>
            </a:r>
            <a:r>
              <a:rPr sz="614" baseline="23148" dirty="0">
                <a:latin typeface="Calibri"/>
                <a:cs typeface="Calibri"/>
              </a:rPr>
              <a:t>2</a:t>
            </a:r>
            <a:endParaRPr sz="614" baseline="23148">
              <a:latin typeface="Calibri"/>
              <a:cs typeface="Calibri"/>
            </a:endParaRPr>
          </a:p>
        </p:txBody>
      </p:sp>
      <p:sp>
        <p:nvSpPr>
          <p:cNvPr id="9" name="object 9"/>
          <p:cNvSpPr txBox="1"/>
          <p:nvPr/>
        </p:nvSpPr>
        <p:spPr>
          <a:xfrm>
            <a:off x="4235768" y="2531669"/>
            <a:ext cx="585788" cy="441548"/>
          </a:xfrm>
          <a:prstGeom prst="rect">
            <a:avLst/>
          </a:prstGeom>
          <a:solidFill>
            <a:srgbClr val="5B9BD5"/>
          </a:solidFill>
          <a:ln w="12700">
            <a:solidFill>
              <a:srgbClr val="41719C"/>
            </a:solidFill>
          </a:ln>
        </p:spPr>
        <p:txBody>
          <a:bodyPr vert="horz" wrap="square" lIns="0" tIns="25544" rIns="0" bIns="0" rtlCol="0">
            <a:spAutoFit/>
          </a:bodyPr>
          <a:lstStyle/>
          <a:p>
            <a:pPr marL="87022" marR="83558" algn="ctr">
              <a:lnSpc>
                <a:spcPct val="110000"/>
              </a:lnSpc>
              <a:spcBef>
                <a:spcPts val="201"/>
              </a:spcBef>
            </a:pPr>
            <a:r>
              <a:rPr sz="614" dirty="0">
                <a:latin typeface="Calibri"/>
                <a:cs typeface="Calibri"/>
              </a:rPr>
              <a:t>Is </a:t>
            </a:r>
            <a:r>
              <a:rPr sz="614" spc="-3" dirty="0">
                <a:latin typeface="Calibri"/>
                <a:cs typeface="Calibri"/>
              </a:rPr>
              <a:t>the  recipient </a:t>
            </a:r>
            <a:r>
              <a:rPr sz="614" dirty="0">
                <a:latin typeface="Calibri"/>
                <a:cs typeface="Calibri"/>
              </a:rPr>
              <a:t>an  </a:t>
            </a:r>
            <a:r>
              <a:rPr sz="614" spc="-3" dirty="0">
                <a:latin typeface="Calibri"/>
                <a:cs typeface="Calibri"/>
              </a:rPr>
              <a:t>inte</a:t>
            </a:r>
            <a:r>
              <a:rPr sz="614" spc="3" dirty="0">
                <a:latin typeface="Calibri"/>
                <a:cs typeface="Calibri"/>
              </a:rPr>
              <a:t>r</a:t>
            </a:r>
            <a:r>
              <a:rPr sz="614" spc="-3" dirty="0">
                <a:latin typeface="Calibri"/>
                <a:cs typeface="Calibri"/>
              </a:rPr>
              <a:t>n</a:t>
            </a:r>
            <a:r>
              <a:rPr sz="614" dirty="0">
                <a:latin typeface="Calibri"/>
                <a:cs typeface="Calibri"/>
              </a:rPr>
              <a:t>a</a:t>
            </a:r>
            <a:r>
              <a:rPr sz="614" spc="-3" dirty="0">
                <a:latin typeface="Calibri"/>
                <a:cs typeface="Calibri"/>
              </a:rPr>
              <a:t>ti</a:t>
            </a:r>
            <a:r>
              <a:rPr sz="614" dirty="0">
                <a:latin typeface="Calibri"/>
                <a:cs typeface="Calibri"/>
              </a:rPr>
              <a:t>o</a:t>
            </a:r>
            <a:r>
              <a:rPr sz="614" spc="-3" dirty="0">
                <a:latin typeface="Calibri"/>
                <a:cs typeface="Calibri"/>
              </a:rPr>
              <a:t>n</a:t>
            </a:r>
            <a:r>
              <a:rPr sz="614" dirty="0">
                <a:latin typeface="Calibri"/>
                <a:cs typeface="Calibri"/>
              </a:rPr>
              <a:t>al  </a:t>
            </a:r>
            <a:r>
              <a:rPr sz="614" spc="-3" dirty="0">
                <a:latin typeface="Calibri"/>
                <a:cs typeface="Calibri"/>
              </a:rPr>
              <a:t>visitor?</a:t>
            </a:r>
            <a:endParaRPr sz="614">
              <a:latin typeface="Calibri"/>
              <a:cs typeface="Calibri"/>
            </a:endParaRPr>
          </a:p>
        </p:txBody>
      </p:sp>
      <p:sp>
        <p:nvSpPr>
          <p:cNvPr id="10" name="object 10"/>
          <p:cNvSpPr txBox="1"/>
          <p:nvPr/>
        </p:nvSpPr>
        <p:spPr>
          <a:xfrm>
            <a:off x="6352915" y="2650654"/>
            <a:ext cx="797935" cy="335425"/>
          </a:xfrm>
          <a:prstGeom prst="rect">
            <a:avLst/>
          </a:prstGeom>
          <a:solidFill>
            <a:srgbClr val="5B9BD5"/>
          </a:solidFill>
          <a:ln w="12700">
            <a:solidFill>
              <a:srgbClr val="41719C"/>
            </a:solidFill>
          </a:ln>
        </p:spPr>
        <p:txBody>
          <a:bodyPr vert="horz" wrap="square" lIns="0" tIns="23380" rIns="0" bIns="0" rtlCol="0">
            <a:spAutoFit/>
          </a:bodyPr>
          <a:lstStyle/>
          <a:p>
            <a:pPr marL="92650" marR="86589" algn="ctr">
              <a:lnSpc>
                <a:spcPct val="109500"/>
              </a:lnSpc>
              <a:spcBef>
                <a:spcPts val="184"/>
              </a:spcBef>
            </a:pPr>
            <a:r>
              <a:rPr sz="614" spc="-3" dirty="0">
                <a:latin typeface="Calibri"/>
                <a:cs typeface="Calibri"/>
              </a:rPr>
              <a:t>Does the activity</a:t>
            </a:r>
            <a:r>
              <a:rPr sz="614" spc="-37" dirty="0">
                <a:latin typeface="Calibri"/>
                <a:cs typeface="Calibri"/>
              </a:rPr>
              <a:t> </a:t>
            </a:r>
            <a:r>
              <a:rPr sz="614" dirty="0">
                <a:latin typeface="Calibri"/>
                <a:cs typeface="Calibri"/>
              </a:rPr>
              <a:t>or  </a:t>
            </a:r>
            <a:r>
              <a:rPr sz="614" spc="-3" dirty="0">
                <a:latin typeface="Calibri"/>
                <a:cs typeface="Calibri"/>
              </a:rPr>
              <a:t>event last longer  than </a:t>
            </a:r>
            <a:r>
              <a:rPr sz="614" dirty="0">
                <a:latin typeface="Calibri"/>
                <a:cs typeface="Calibri"/>
              </a:rPr>
              <a:t>9 </a:t>
            </a:r>
            <a:r>
              <a:rPr sz="614" spc="-3" dirty="0">
                <a:latin typeface="Calibri"/>
                <a:cs typeface="Calibri"/>
              </a:rPr>
              <a:t>days?</a:t>
            </a:r>
            <a:r>
              <a:rPr sz="614" spc="-20" dirty="0">
                <a:latin typeface="Calibri"/>
                <a:cs typeface="Calibri"/>
              </a:rPr>
              <a:t> </a:t>
            </a:r>
            <a:r>
              <a:rPr sz="614" baseline="23148" dirty="0">
                <a:latin typeface="Calibri"/>
                <a:cs typeface="Calibri"/>
              </a:rPr>
              <a:t>3</a:t>
            </a:r>
            <a:endParaRPr sz="614" baseline="23148">
              <a:latin typeface="Calibri"/>
              <a:cs typeface="Calibri"/>
            </a:endParaRPr>
          </a:p>
        </p:txBody>
      </p:sp>
      <p:sp>
        <p:nvSpPr>
          <p:cNvPr id="11" name="object 11"/>
          <p:cNvSpPr txBox="1"/>
          <p:nvPr/>
        </p:nvSpPr>
        <p:spPr>
          <a:xfrm>
            <a:off x="6326504" y="3481606"/>
            <a:ext cx="924791" cy="230564"/>
          </a:xfrm>
          <a:prstGeom prst="rect">
            <a:avLst/>
          </a:prstGeom>
          <a:solidFill>
            <a:srgbClr val="5B9BD5"/>
          </a:solidFill>
          <a:ln w="12700">
            <a:solidFill>
              <a:srgbClr val="41719C"/>
            </a:solidFill>
          </a:ln>
        </p:spPr>
        <p:txBody>
          <a:bodyPr vert="horz" wrap="square" lIns="0" tIns="24245" rIns="0" bIns="0" rtlCol="0">
            <a:spAutoFit/>
          </a:bodyPr>
          <a:lstStyle/>
          <a:p>
            <a:pPr marL="263662" marR="161487" indent="-97845">
              <a:lnSpc>
                <a:spcPct val="108900"/>
              </a:lnSpc>
              <a:spcBef>
                <a:spcPts val="191"/>
              </a:spcBef>
            </a:pPr>
            <a:r>
              <a:rPr sz="614" spc="-3" dirty="0">
                <a:latin typeface="Calibri"/>
                <a:cs typeface="Calibri"/>
              </a:rPr>
              <a:t>This qualifies </a:t>
            </a:r>
            <a:r>
              <a:rPr sz="614" dirty="0">
                <a:latin typeface="Calibri"/>
                <a:cs typeface="Calibri"/>
              </a:rPr>
              <a:t>as</a:t>
            </a:r>
            <a:r>
              <a:rPr sz="614" spc="-37" dirty="0">
                <a:latin typeface="Calibri"/>
                <a:cs typeface="Calibri"/>
              </a:rPr>
              <a:t> </a:t>
            </a:r>
            <a:r>
              <a:rPr sz="614" dirty="0">
                <a:latin typeface="Calibri"/>
                <a:cs typeface="Calibri"/>
              </a:rPr>
              <a:t>an  </a:t>
            </a:r>
            <a:r>
              <a:rPr sz="614" spc="-3" dirty="0">
                <a:latin typeface="Calibri"/>
                <a:cs typeface="Calibri"/>
              </a:rPr>
              <a:t>honorarium.</a:t>
            </a:r>
            <a:endParaRPr sz="614">
              <a:latin typeface="Calibri"/>
              <a:cs typeface="Calibri"/>
            </a:endParaRPr>
          </a:p>
        </p:txBody>
      </p:sp>
      <p:sp>
        <p:nvSpPr>
          <p:cNvPr id="12" name="object 12"/>
          <p:cNvSpPr/>
          <p:nvPr/>
        </p:nvSpPr>
        <p:spPr>
          <a:xfrm>
            <a:off x="1883959" y="2656281"/>
            <a:ext cx="196561" cy="171450"/>
          </a:xfrm>
          <a:custGeom>
            <a:avLst/>
            <a:gdLst/>
            <a:ahLst/>
            <a:cxnLst/>
            <a:rect l="l" t="t" r="r" b="b"/>
            <a:pathLst>
              <a:path w="288290" h="251460">
                <a:moveTo>
                  <a:pt x="162560" y="0"/>
                </a:moveTo>
                <a:lnTo>
                  <a:pt x="162560" y="62864"/>
                </a:lnTo>
                <a:lnTo>
                  <a:pt x="0" y="62864"/>
                </a:lnTo>
                <a:lnTo>
                  <a:pt x="0" y="188594"/>
                </a:lnTo>
                <a:lnTo>
                  <a:pt x="162560" y="188594"/>
                </a:lnTo>
                <a:lnTo>
                  <a:pt x="162560" y="251459"/>
                </a:lnTo>
                <a:lnTo>
                  <a:pt x="288290" y="125729"/>
                </a:lnTo>
                <a:lnTo>
                  <a:pt x="162560" y="0"/>
                </a:lnTo>
                <a:close/>
              </a:path>
            </a:pathLst>
          </a:custGeom>
          <a:solidFill>
            <a:srgbClr val="5B9BD5"/>
          </a:solidFill>
        </p:spPr>
        <p:txBody>
          <a:bodyPr wrap="square" lIns="0" tIns="0" rIns="0" bIns="0" rtlCol="0"/>
          <a:lstStyle/>
          <a:p>
            <a:endParaRPr sz="1227"/>
          </a:p>
        </p:txBody>
      </p:sp>
      <p:sp>
        <p:nvSpPr>
          <p:cNvPr id="13" name="object 13"/>
          <p:cNvSpPr/>
          <p:nvPr/>
        </p:nvSpPr>
        <p:spPr>
          <a:xfrm>
            <a:off x="1883959" y="2656281"/>
            <a:ext cx="196561" cy="171450"/>
          </a:xfrm>
          <a:custGeom>
            <a:avLst/>
            <a:gdLst/>
            <a:ahLst/>
            <a:cxnLst/>
            <a:rect l="l" t="t" r="r" b="b"/>
            <a:pathLst>
              <a:path w="288290" h="251460">
                <a:moveTo>
                  <a:pt x="0" y="62864"/>
                </a:moveTo>
                <a:lnTo>
                  <a:pt x="162560" y="62864"/>
                </a:lnTo>
                <a:lnTo>
                  <a:pt x="162560" y="0"/>
                </a:lnTo>
                <a:lnTo>
                  <a:pt x="288290" y="125729"/>
                </a:lnTo>
                <a:lnTo>
                  <a:pt x="162560" y="251459"/>
                </a:lnTo>
                <a:lnTo>
                  <a:pt x="162560" y="188594"/>
                </a:lnTo>
                <a:lnTo>
                  <a:pt x="0" y="188594"/>
                </a:lnTo>
                <a:lnTo>
                  <a:pt x="0" y="62864"/>
                </a:lnTo>
                <a:close/>
              </a:path>
            </a:pathLst>
          </a:custGeom>
          <a:ln w="12700">
            <a:solidFill>
              <a:srgbClr val="41719C"/>
            </a:solidFill>
          </a:ln>
        </p:spPr>
        <p:txBody>
          <a:bodyPr wrap="square" lIns="0" tIns="0" rIns="0" bIns="0" rtlCol="0"/>
          <a:lstStyle/>
          <a:p>
            <a:endParaRPr sz="1227"/>
          </a:p>
        </p:txBody>
      </p:sp>
      <p:sp>
        <p:nvSpPr>
          <p:cNvPr id="14" name="object 14"/>
          <p:cNvSpPr txBox="1"/>
          <p:nvPr/>
        </p:nvSpPr>
        <p:spPr>
          <a:xfrm>
            <a:off x="1654146" y="3119986"/>
            <a:ext cx="197427" cy="156144"/>
          </a:xfrm>
          <a:prstGeom prst="rect">
            <a:avLst/>
          </a:prstGeom>
        </p:spPr>
        <p:txBody>
          <a:bodyPr vert="horz" wrap="square" lIns="0" tIns="9092" rIns="0" bIns="0" rtlCol="0">
            <a:spAutoFit/>
          </a:bodyPr>
          <a:lstStyle/>
          <a:p>
            <a:pPr marL="8659">
              <a:spcBef>
                <a:spcPts val="72"/>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15" name="object 15"/>
          <p:cNvSpPr txBox="1"/>
          <p:nvPr/>
        </p:nvSpPr>
        <p:spPr>
          <a:xfrm>
            <a:off x="2722332" y="3178175"/>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
        <p:nvSpPr>
          <p:cNvPr id="16" name="object 16"/>
          <p:cNvSpPr/>
          <p:nvPr/>
        </p:nvSpPr>
        <p:spPr>
          <a:xfrm>
            <a:off x="4883900" y="2781757"/>
            <a:ext cx="225569" cy="202623"/>
          </a:xfrm>
          <a:custGeom>
            <a:avLst/>
            <a:gdLst/>
            <a:ahLst/>
            <a:cxnLst/>
            <a:rect l="l" t="t" r="r" b="b"/>
            <a:pathLst>
              <a:path w="330835" h="297180">
                <a:moveTo>
                  <a:pt x="182245" y="0"/>
                </a:moveTo>
                <a:lnTo>
                  <a:pt x="182245" y="74295"/>
                </a:lnTo>
                <a:lnTo>
                  <a:pt x="0" y="74295"/>
                </a:lnTo>
                <a:lnTo>
                  <a:pt x="0" y="222885"/>
                </a:lnTo>
                <a:lnTo>
                  <a:pt x="182245" y="222885"/>
                </a:lnTo>
                <a:lnTo>
                  <a:pt x="182245" y="297180"/>
                </a:lnTo>
                <a:lnTo>
                  <a:pt x="330835" y="148590"/>
                </a:lnTo>
                <a:lnTo>
                  <a:pt x="182245" y="0"/>
                </a:lnTo>
                <a:close/>
              </a:path>
            </a:pathLst>
          </a:custGeom>
          <a:solidFill>
            <a:srgbClr val="5B9BD5"/>
          </a:solidFill>
        </p:spPr>
        <p:txBody>
          <a:bodyPr wrap="square" lIns="0" tIns="0" rIns="0" bIns="0" rtlCol="0"/>
          <a:lstStyle/>
          <a:p>
            <a:endParaRPr sz="1227"/>
          </a:p>
        </p:txBody>
      </p:sp>
      <p:sp>
        <p:nvSpPr>
          <p:cNvPr id="17" name="object 17"/>
          <p:cNvSpPr/>
          <p:nvPr/>
        </p:nvSpPr>
        <p:spPr>
          <a:xfrm>
            <a:off x="4883900" y="2781757"/>
            <a:ext cx="225569" cy="202623"/>
          </a:xfrm>
          <a:custGeom>
            <a:avLst/>
            <a:gdLst/>
            <a:ahLst/>
            <a:cxnLst/>
            <a:rect l="l" t="t" r="r" b="b"/>
            <a:pathLst>
              <a:path w="330835" h="297180">
                <a:moveTo>
                  <a:pt x="0" y="74295"/>
                </a:moveTo>
                <a:lnTo>
                  <a:pt x="182245" y="74295"/>
                </a:lnTo>
                <a:lnTo>
                  <a:pt x="182245" y="0"/>
                </a:lnTo>
                <a:lnTo>
                  <a:pt x="330835" y="148590"/>
                </a:lnTo>
                <a:lnTo>
                  <a:pt x="182245" y="297180"/>
                </a:lnTo>
                <a:lnTo>
                  <a:pt x="182245" y="222885"/>
                </a:lnTo>
                <a:lnTo>
                  <a:pt x="0" y="222885"/>
                </a:lnTo>
                <a:lnTo>
                  <a:pt x="0" y="74295"/>
                </a:lnTo>
                <a:close/>
              </a:path>
            </a:pathLst>
          </a:custGeom>
          <a:ln w="12700">
            <a:solidFill>
              <a:srgbClr val="41719C"/>
            </a:solidFill>
          </a:ln>
        </p:spPr>
        <p:txBody>
          <a:bodyPr wrap="square" lIns="0" tIns="0" rIns="0" bIns="0" rtlCol="0"/>
          <a:lstStyle/>
          <a:p>
            <a:endParaRPr sz="1227"/>
          </a:p>
        </p:txBody>
      </p:sp>
      <p:sp>
        <p:nvSpPr>
          <p:cNvPr id="18" name="object 18"/>
          <p:cNvSpPr txBox="1"/>
          <p:nvPr/>
        </p:nvSpPr>
        <p:spPr>
          <a:xfrm>
            <a:off x="4880523" y="2541212"/>
            <a:ext cx="197427" cy="156144"/>
          </a:xfrm>
          <a:prstGeom prst="rect">
            <a:avLst/>
          </a:prstGeom>
        </p:spPr>
        <p:txBody>
          <a:bodyPr vert="horz" wrap="square" lIns="0" tIns="9092" rIns="0" bIns="0" rtlCol="0">
            <a:spAutoFit/>
          </a:bodyPr>
          <a:lstStyle/>
          <a:p>
            <a:pPr marL="8659">
              <a:spcBef>
                <a:spcPts val="72"/>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19" name="object 19"/>
          <p:cNvSpPr txBox="1"/>
          <p:nvPr/>
        </p:nvSpPr>
        <p:spPr>
          <a:xfrm>
            <a:off x="3961968" y="2592128"/>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
        <p:nvSpPr>
          <p:cNvPr id="20" name="object 20"/>
          <p:cNvSpPr/>
          <p:nvPr/>
        </p:nvSpPr>
        <p:spPr>
          <a:xfrm>
            <a:off x="6039023" y="2849730"/>
            <a:ext cx="225569" cy="213014"/>
          </a:xfrm>
          <a:custGeom>
            <a:avLst/>
            <a:gdLst/>
            <a:ahLst/>
            <a:cxnLst/>
            <a:rect l="l" t="t" r="r" b="b"/>
            <a:pathLst>
              <a:path w="330834" h="312419">
                <a:moveTo>
                  <a:pt x="174625" y="0"/>
                </a:moveTo>
                <a:lnTo>
                  <a:pt x="174625" y="78104"/>
                </a:lnTo>
                <a:lnTo>
                  <a:pt x="0" y="78104"/>
                </a:lnTo>
                <a:lnTo>
                  <a:pt x="0" y="234314"/>
                </a:lnTo>
                <a:lnTo>
                  <a:pt x="174625" y="234314"/>
                </a:lnTo>
                <a:lnTo>
                  <a:pt x="174625" y="312419"/>
                </a:lnTo>
                <a:lnTo>
                  <a:pt x="330835" y="156209"/>
                </a:lnTo>
                <a:lnTo>
                  <a:pt x="174625" y="0"/>
                </a:lnTo>
                <a:close/>
              </a:path>
            </a:pathLst>
          </a:custGeom>
          <a:solidFill>
            <a:srgbClr val="5B9BD5"/>
          </a:solidFill>
        </p:spPr>
        <p:txBody>
          <a:bodyPr wrap="square" lIns="0" tIns="0" rIns="0" bIns="0" rtlCol="0"/>
          <a:lstStyle/>
          <a:p>
            <a:endParaRPr sz="1227"/>
          </a:p>
        </p:txBody>
      </p:sp>
      <p:sp>
        <p:nvSpPr>
          <p:cNvPr id="21" name="object 21"/>
          <p:cNvSpPr/>
          <p:nvPr/>
        </p:nvSpPr>
        <p:spPr>
          <a:xfrm>
            <a:off x="6039023" y="2849730"/>
            <a:ext cx="225569" cy="213014"/>
          </a:xfrm>
          <a:custGeom>
            <a:avLst/>
            <a:gdLst/>
            <a:ahLst/>
            <a:cxnLst/>
            <a:rect l="l" t="t" r="r" b="b"/>
            <a:pathLst>
              <a:path w="330834" h="312419">
                <a:moveTo>
                  <a:pt x="0" y="78104"/>
                </a:moveTo>
                <a:lnTo>
                  <a:pt x="174625" y="78104"/>
                </a:lnTo>
                <a:lnTo>
                  <a:pt x="174625" y="0"/>
                </a:lnTo>
                <a:lnTo>
                  <a:pt x="330835" y="156209"/>
                </a:lnTo>
                <a:lnTo>
                  <a:pt x="174625" y="312419"/>
                </a:lnTo>
                <a:lnTo>
                  <a:pt x="174625" y="234314"/>
                </a:lnTo>
                <a:lnTo>
                  <a:pt x="0" y="234314"/>
                </a:lnTo>
                <a:lnTo>
                  <a:pt x="0" y="78104"/>
                </a:lnTo>
                <a:close/>
              </a:path>
            </a:pathLst>
          </a:custGeom>
          <a:ln w="12699">
            <a:solidFill>
              <a:srgbClr val="41719C"/>
            </a:solidFill>
          </a:ln>
        </p:spPr>
        <p:txBody>
          <a:bodyPr wrap="square" lIns="0" tIns="0" rIns="0" bIns="0" rtlCol="0"/>
          <a:lstStyle/>
          <a:p>
            <a:endParaRPr sz="1227"/>
          </a:p>
        </p:txBody>
      </p:sp>
      <p:sp>
        <p:nvSpPr>
          <p:cNvPr id="22" name="object 22"/>
          <p:cNvSpPr txBox="1"/>
          <p:nvPr/>
        </p:nvSpPr>
        <p:spPr>
          <a:xfrm>
            <a:off x="6926494" y="3205191"/>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
        <p:nvSpPr>
          <p:cNvPr id="23" name="object 23"/>
          <p:cNvSpPr txBox="1"/>
          <p:nvPr/>
        </p:nvSpPr>
        <p:spPr>
          <a:xfrm>
            <a:off x="6033915" y="2625378"/>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
        <p:nvSpPr>
          <p:cNvPr id="24" name="object 24"/>
          <p:cNvSpPr/>
          <p:nvPr/>
        </p:nvSpPr>
        <p:spPr>
          <a:xfrm>
            <a:off x="5453669" y="3356046"/>
            <a:ext cx="196561" cy="213014"/>
          </a:xfrm>
          <a:custGeom>
            <a:avLst/>
            <a:gdLst/>
            <a:ahLst/>
            <a:cxnLst/>
            <a:rect l="l" t="t" r="r" b="b"/>
            <a:pathLst>
              <a:path w="288290" h="312420">
                <a:moveTo>
                  <a:pt x="288290" y="168275"/>
                </a:moveTo>
                <a:lnTo>
                  <a:pt x="0" y="168275"/>
                </a:lnTo>
                <a:lnTo>
                  <a:pt x="144145" y="312420"/>
                </a:lnTo>
                <a:lnTo>
                  <a:pt x="288290" y="168275"/>
                </a:lnTo>
                <a:close/>
              </a:path>
              <a:path w="288290" h="312420">
                <a:moveTo>
                  <a:pt x="216217" y="0"/>
                </a:moveTo>
                <a:lnTo>
                  <a:pt x="72072" y="0"/>
                </a:lnTo>
                <a:lnTo>
                  <a:pt x="72072" y="168275"/>
                </a:lnTo>
                <a:lnTo>
                  <a:pt x="216217" y="168275"/>
                </a:lnTo>
                <a:lnTo>
                  <a:pt x="216217" y="0"/>
                </a:lnTo>
                <a:close/>
              </a:path>
            </a:pathLst>
          </a:custGeom>
          <a:solidFill>
            <a:srgbClr val="5B9BD5"/>
          </a:solidFill>
        </p:spPr>
        <p:txBody>
          <a:bodyPr wrap="square" lIns="0" tIns="0" rIns="0" bIns="0" rtlCol="0"/>
          <a:lstStyle/>
          <a:p>
            <a:endParaRPr sz="1227"/>
          </a:p>
        </p:txBody>
      </p:sp>
      <p:sp>
        <p:nvSpPr>
          <p:cNvPr id="25" name="object 25"/>
          <p:cNvSpPr/>
          <p:nvPr/>
        </p:nvSpPr>
        <p:spPr>
          <a:xfrm>
            <a:off x="5453669" y="3356046"/>
            <a:ext cx="196561" cy="213014"/>
          </a:xfrm>
          <a:custGeom>
            <a:avLst/>
            <a:gdLst/>
            <a:ahLst/>
            <a:cxnLst/>
            <a:rect l="l" t="t" r="r" b="b"/>
            <a:pathLst>
              <a:path w="288290" h="312420">
                <a:moveTo>
                  <a:pt x="0" y="168275"/>
                </a:moveTo>
                <a:lnTo>
                  <a:pt x="72072" y="168275"/>
                </a:lnTo>
                <a:lnTo>
                  <a:pt x="72072" y="0"/>
                </a:lnTo>
                <a:lnTo>
                  <a:pt x="216217" y="0"/>
                </a:lnTo>
                <a:lnTo>
                  <a:pt x="216217" y="168275"/>
                </a:lnTo>
                <a:lnTo>
                  <a:pt x="288290" y="168275"/>
                </a:lnTo>
                <a:lnTo>
                  <a:pt x="144145" y="312420"/>
                </a:lnTo>
                <a:lnTo>
                  <a:pt x="0" y="168275"/>
                </a:lnTo>
                <a:close/>
              </a:path>
            </a:pathLst>
          </a:custGeom>
          <a:ln w="12700">
            <a:solidFill>
              <a:srgbClr val="41719C"/>
            </a:solidFill>
          </a:ln>
        </p:spPr>
        <p:txBody>
          <a:bodyPr wrap="square" lIns="0" tIns="0" rIns="0" bIns="0" rtlCol="0"/>
          <a:lstStyle/>
          <a:p>
            <a:endParaRPr sz="1227"/>
          </a:p>
        </p:txBody>
      </p:sp>
      <p:sp>
        <p:nvSpPr>
          <p:cNvPr id="26" name="object 26"/>
          <p:cNvSpPr txBox="1"/>
          <p:nvPr/>
        </p:nvSpPr>
        <p:spPr>
          <a:xfrm>
            <a:off x="5185670" y="3623970"/>
            <a:ext cx="797935" cy="333605"/>
          </a:xfrm>
          <a:prstGeom prst="rect">
            <a:avLst/>
          </a:prstGeom>
          <a:solidFill>
            <a:srgbClr val="5B9BD5"/>
          </a:solidFill>
          <a:ln w="12700">
            <a:solidFill>
              <a:srgbClr val="41719C"/>
            </a:solidFill>
          </a:ln>
        </p:spPr>
        <p:txBody>
          <a:bodyPr vert="horz" wrap="square" lIns="0" tIns="24245" rIns="0" bIns="0" rtlCol="0">
            <a:spAutoFit/>
          </a:bodyPr>
          <a:lstStyle/>
          <a:p>
            <a:pPr marL="81393" marR="75765" algn="ctr">
              <a:lnSpc>
                <a:spcPct val="108900"/>
              </a:lnSpc>
              <a:spcBef>
                <a:spcPts val="191"/>
              </a:spcBef>
            </a:pPr>
            <a:r>
              <a:rPr sz="614" spc="-3" dirty="0">
                <a:latin typeface="Calibri"/>
                <a:cs typeface="Calibri"/>
              </a:rPr>
              <a:t>Not </a:t>
            </a:r>
            <a:r>
              <a:rPr sz="614" dirty="0">
                <a:latin typeface="Calibri"/>
                <a:cs typeface="Calibri"/>
              </a:rPr>
              <a:t>an</a:t>
            </a:r>
            <a:r>
              <a:rPr sz="614" spc="-34" dirty="0">
                <a:latin typeface="Calibri"/>
                <a:cs typeface="Calibri"/>
              </a:rPr>
              <a:t> </a:t>
            </a:r>
            <a:r>
              <a:rPr sz="614" spc="-3" dirty="0">
                <a:latin typeface="Calibri"/>
                <a:cs typeface="Calibri"/>
              </a:rPr>
              <a:t>Honorarium.  This is payment </a:t>
            </a:r>
            <a:r>
              <a:rPr sz="614" dirty="0">
                <a:latin typeface="Calibri"/>
                <a:cs typeface="Calibri"/>
              </a:rPr>
              <a:t>for  </a:t>
            </a:r>
            <a:r>
              <a:rPr sz="614" spc="-3" dirty="0">
                <a:latin typeface="Calibri"/>
                <a:cs typeface="Calibri"/>
              </a:rPr>
              <a:t>services.</a:t>
            </a:r>
            <a:endParaRPr sz="614">
              <a:latin typeface="Calibri"/>
              <a:cs typeface="Calibri"/>
            </a:endParaRPr>
          </a:p>
        </p:txBody>
      </p:sp>
      <p:sp>
        <p:nvSpPr>
          <p:cNvPr id="27" name="object 27"/>
          <p:cNvSpPr txBox="1"/>
          <p:nvPr/>
        </p:nvSpPr>
        <p:spPr>
          <a:xfrm>
            <a:off x="5750243" y="3375601"/>
            <a:ext cx="197427" cy="156144"/>
          </a:xfrm>
          <a:prstGeom prst="rect">
            <a:avLst/>
          </a:prstGeom>
        </p:spPr>
        <p:txBody>
          <a:bodyPr vert="horz" wrap="square" lIns="0" tIns="9092" rIns="0" bIns="0" rtlCol="0">
            <a:spAutoFit/>
          </a:bodyPr>
          <a:lstStyle/>
          <a:p>
            <a:pPr marL="8659">
              <a:spcBef>
                <a:spcPts val="72"/>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28" name="object 28"/>
          <p:cNvSpPr txBox="1"/>
          <p:nvPr/>
        </p:nvSpPr>
        <p:spPr>
          <a:xfrm>
            <a:off x="6378027" y="1783021"/>
            <a:ext cx="684501" cy="450905"/>
          </a:xfrm>
          <a:prstGeom prst="rect">
            <a:avLst/>
          </a:prstGeom>
          <a:solidFill>
            <a:srgbClr val="5B9BD5"/>
          </a:solidFill>
          <a:ln w="12700">
            <a:solidFill>
              <a:srgbClr val="41719C"/>
            </a:solidFill>
          </a:ln>
        </p:spPr>
        <p:txBody>
          <a:bodyPr vert="horz" wrap="square" lIns="0" tIns="23380" rIns="0" bIns="0" rtlCol="0">
            <a:spAutoFit/>
          </a:bodyPr>
          <a:lstStyle/>
          <a:p>
            <a:pPr marL="67539" marR="62344" indent="-1299" algn="ctr">
              <a:lnSpc>
                <a:spcPct val="109500"/>
              </a:lnSpc>
              <a:spcBef>
                <a:spcPts val="184"/>
              </a:spcBef>
            </a:pPr>
            <a:r>
              <a:rPr sz="614" spc="-3" dirty="0">
                <a:latin typeface="Calibri"/>
                <a:cs typeface="Calibri"/>
              </a:rPr>
              <a:t>Not </a:t>
            </a:r>
            <a:r>
              <a:rPr sz="614" dirty="0">
                <a:latin typeface="Calibri"/>
                <a:cs typeface="Calibri"/>
              </a:rPr>
              <a:t>an  </a:t>
            </a:r>
            <a:r>
              <a:rPr sz="614" spc="-3" dirty="0">
                <a:latin typeface="Calibri"/>
                <a:cs typeface="Calibri"/>
              </a:rPr>
              <a:t>Honorarium.</a:t>
            </a:r>
            <a:r>
              <a:rPr sz="614" spc="-31" dirty="0">
                <a:latin typeface="Calibri"/>
                <a:cs typeface="Calibri"/>
              </a:rPr>
              <a:t> </a:t>
            </a:r>
            <a:r>
              <a:rPr sz="614" spc="-3" dirty="0">
                <a:latin typeface="Calibri"/>
                <a:cs typeface="Calibri"/>
              </a:rPr>
              <a:t>This  is payment </a:t>
            </a:r>
            <a:r>
              <a:rPr sz="614" dirty="0">
                <a:latin typeface="Calibri"/>
                <a:cs typeface="Calibri"/>
              </a:rPr>
              <a:t>for  </a:t>
            </a:r>
            <a:r>
              <a:rPr sz="614" spc="-3" dirty="0">
                <a:latin typeface="Calibri"/>
                <a:cs typeface="Calibri"/>
              </a:rPr>
              <a:t>services</a:t>
            </a:r>
            <a:r>
              <a:rPr sz="682" spc="-3" dirty="0">
                <a:latin typeface="Calibri"/>
                <a:cs typeface="Calibri"/>
              </a:rPr>
              <a:t>.</a:t>
            </a:r>
            <a:endParaRPr sz="682" dirty="0">
              <a:latin typeface="Calibri"/>
              <a:cs typeface="Calibri"/>
            </a:endParaRPr>
          </a:p>
        </p:txBody>
      </p:sp>
      <p:sp>
        <p:nvSpPr>
          <p:cNvPr id="29" name="object 29"/>
          <p:cNvSpPr txBox="1"/>
          <p:nvPr/>
        </p:nvSpPr>
        <p:spPr>
          <a:xfrm>
            <a:off x="6950392" y="2398857"/>
            <a:ext cx="197427" cy="156144"/>
          </a:xfrm>
          <a:prstGeom prst="rect">
            <a:avLst/>
          </a:prstGeom>
        </p:spPr>
        <p:txBody>
          <a:bodyPr vert="horz" wrap="square" lIns="0" tIns="9092" rIns="0" bIns="0" rtlCol="0">
            <a:spAutoFit/>
          </a:bodyPr>
          <a:lstStyle/>
          <a:p>
            <a:pPr marL="8659">
              <a:spcBef>
                <a:spcPts val="72"/>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30" name="object 30"/>
          <p:cNvSpPr/>
          <p:nvPr/>
        </p:nvSpPr>
        <p:spPr>
          <a:xfrm>
            <a:off x="1341034" y="3092104"/>
            <a:ext cx="197427" cy="199592"/>
          </a:xfrm>
          <a:custGeom>
            <a:avLst/>
            <a:gdLst/>
            <a:ahLst/>
            <a:cxnLst/>
            <a:rect l="l" t="t" r="r" b="b"/>
            <a:pathLst>
              <a:path w="289559" h="292735">
                <a:moveTo>
                  <a:pt x="289560" y="147954"/>
                </a:moveTo>
                <a:lnTo>
                  <a:pt x="0" y="147954"/>
                </a:lnTo>
                <a:lnTo>
                  <a:pt x="144780" y="292734"/>
                </a:lnTo>
                <a:lnTo>
                  <a:pt x="289560" y="147954"/>
                </a:lnTo>
                <a:close/>
              </a:path>
              <a:path w="289559" h="292735">
                <a:moveTo>
                  <a:pt x="217170" y="0"/>
                </a:moveTo>
                <a:lnTo>
                  <a:pt x="72390" y="0"/>
                </a:lnTo>
                <a:lnTo>
                  <a:pt x="72390" y="147954"/>
                </a:lnTo>
                <a:lnTo>
                  <a:pt x="217170" y="147954"/>
                </a:lnTo>
                <a:lnTo>
                  <a:pt x="217170" y="0"/>
                </a:lnTo>
                <a:close/>
              </a:path>
            </a:pathLst>
          </a:custGeom>
          <a:solidFill>
            <a:srgbClr val="5B9BD5"/>
          </a:solidFill>
        </p:spPr>
        <p:txBody>
          <a:bodyPr wrap="square" lIns="0" tIns="0" rIns="0" bIns="0" rtlCol="0"/>
          <a:lstStyle/>
          <a:p>
            <a:endParaRPr sz="1227"/>
          </a:p>
        </p:txBody>
      </p:sp>
      <p:sp>
        <p:nvSpPr>
          <p:cNvPr id="31" name="object 31"/>
          <p:cNvSpPr/>
          <p:nvPr/>
        </p:nvSpPr>
        <p:spPr>
          <a:xfrm>
            <a:off x="1341034" y="3092104"/>
            <a:ext cx="197427" cy="199592"/>
          </a:xfrm>
          <a:custGeom>
            <a:avLst/>
            <a:gdLst/>
            <a:ahLst/>
            <a:cxnLst/>
            <a:rect l="l" t="t" r="r" b="b"/>
            <a:pathLst>
              <a:path w="289559" h="292735">
                <a:moveTo>
                  <a:pt x="0" y="147954"/>
                </a:moveTo>
                <a:lnTo>
                  <a:pt x="72390" y="147954"/>
                </a:lnTo>
                <a:lnTo>
                  <a:pt x="72390" y="0"/>
                </a:lnTo>
                <a:lnTo>
                  <a:pt x="217170" y="0"/>
                </a:lnTo>
                <a:lnTo>
                  <a:pt x="217170" y="147954"/>
                </a:lnTo>
                <a:lnTo>
                  <a:pt x="289560" y="147954"/>
                </a:lnTo>
                <a:lnTo>
                  <a:pt x="144780" y="292734"/>
                </a:lnTo>
                <a:lnTo>
                  <a:pt x="0" y="147954"/>
                </a:lnTo>
                <a:close/>
              </a:path>
            </a:pathLst>
          </a:custGeom>
          <a:ln w="12700">
            <a:solidFill>
              <a:srgbClr val="41719C"/>
            </a:solidFill>
          </a:ln>
        </p:spPr>
        <p:txBody>
          <a:bodyPr wrap="square" lIns="0" tIns="0" rIns="0" bIns="0" rtlCol="0"/>
          <a:lstStyle/>
          <a:p>
            <a:endParaRPr sz="1227"/>
          </a:p>
        </p:txBody>
      </p:sp>
      <p:sp>
        <p:nvSpPr>
          <p:cNvPr id="32" name="object 32"/>
          <p:cNvSpPr/>
          <p:nvPr/>
        </p:nvSpPr>
        <p:spPr>
          <a:xfrm>
            <a:off x="6629574" y="3159565"/>
            <a:ext cx="213014" cy="221673"/>
          </a:xfrm>
          <a:custGeom>
            <a:avLst/>
            <a:gdLst/>
            <a:ahLst/>
            <a:cxnLst/>
            <a:rect l="l" t="t" r="r" b="b"/>
            <a:pathLst>
              <a:path w="312420" h="325120">
                <a:moveTo>
                  <a:pt x="312420" y="168910"/>
                </a:moveTo>
                <a:lnTo>
                  <a:pt x="0" y="168910"/>
                </a:lnTo>
                <a:lnTo>
                  <a:pt x="156210" y="325120"/>
                </a:lnTo>
                <a:lnTo>
                  <a:pt x="312420" y="168910"/>
                </a:lnTo>
                <a:close/>
              </a:path>
              <a:path w="312420" h="325120">
                <a:moveTo>
                  <a:pt x="234315" y="0"/>
                </a:moveTo>
                <a:lnTo>
                  <a:pt x="78105" y="0"/>
                </a:lnTo>
                <a:lnTo>
                  <a:pt x="78105" y="168910"/>
                </a:lnTo>
                <a:lnTo>
                  <a:pt x="234315" y="168910"/>
                </a:lnTo>
                <a:lnTo>
                  <a:pt x="234315" y="0"/>
                </a:lnTo>
                <a:close/>
              </a:path>
            </a:pathLst>
          </a:custGeom>
          <a:solidFill>
            <a:srgbClr val="5B9BD5"/>
          </a:solidFill>
        </p:spPr>
        <p:txBody>
          <a:bodyPr wrap="square" lIns="0" tIns="0" rIns="0" bIns="0" rtlCol="0"/>
          <a:lstStyle/>
          <a:p>
            <a:endParaRPr sz="1227"/>
          </a:p>
        </p:txBody>
      </p:sp>
      <p:sp>
        <p:nvSpPr>
          <p:cNvPr id="33" name="object 33"/>
          <p:cNvSpPr/>
          <p:nvPr/>
        </p:nvSpPr>
        <p:spPr>
          <a:xfrm>
            <a:off x="6629574" y="3159565"/>
            <a:ext cx="213014" cy="221673"/>
          </a:xfrm>
          <a:custGeom>
            <a:avLst/>
            <a:gdLst/>
            <a:ahLst/>
            <a:cxnLst/>
            <a:rect l="l" t="t" r="r" b="b"/>
            <a:pathLst>
              <a:path w="312420" h="325120">
                <a:moveTo>
                  <a:pt x="0" y="168910"/>
                </a:moveTo>
                <a:lnTo>
                  <a:pt x="78105" y="168910"/>
                </a:lnTo>
                <a:lnTo>
                  <a:pt x="78105" y="0"/>
                </a:lnTo>
                <a:lnTo>
                  <a:pt x="234315" y="0"/>
                </a:lnTo>
                <a:lnTo>
                  <a:pt x="234315" y="168910"/>
                </a:lnTo>
                <a:lnTo>
                  <a:pt x="312420" y="168910"/>
                </a:lnTo>
                <a:lnTo>
                  <a:pt x="156210" y="325120"/>
                </a:lnTo>
                <a:lnTo>
                  <a:pt x="0" y="168910"/>
                </a:lnTo>
                <a:close/>
              </a:path>
            </a:pathLst>
          </a:custGeom>
          <a:ln w="12700">
            <a:solidFill>
              <a:srgbClr val="41719C"/>
            </a:solidFill>
          </a:ln>
        </p:spPr>
        <p:txBody>
          <a:bodyPr wrap="square" lIns="0" tIns="0" rIns="0" bIns="0" rtlCol="0"/>
          <a:lstStyle/>
          <a:p>
            <a:endParaRPr sz="1227"/>
          </a:p>
        </p:txBody>
      </p:sp>
      <p:sp>
        <p:nvSpPr>
          <p:cNvPr id="34" name="object 34"/>
          <p:cNvSpPr txBox="1"/>
          <p:nvPr/>
        </p:nvSpPr>
        <p:spPr>
          <a:xfrm>
            <a:off x="3143422" y="3745111"/>
            <a:ext cx="669348" cy="438926"/>
          </a:xfrm>
          <a:prstGeom prst="rect">
            <a:avLst/>
          </a:prstGeom>
          <a:solidFill>
            <a:srgbClr val="5B9BD5"/>
          </a:solidFill>
          <a:ln w="12700">
            <a:solidFill>
              <a:srgbClr val="41719C"/>
            </a:solidFill>
          </a:ln>
        </p:spPr>
        <p:txBody>
          <a:bodyPr vert="horz" wrap="square" lIns="0" tIns="22947" rIns="0" bIns="0" rtlCol="0">
            <a:spAutoFit/>
          </a:bodyPr>
          <a:lstStyle/>
          <a:p>
            <a:pPr marL="88320" marR="84424" indent="433" algn="ctr">
              <a:lnSpc>
                <a:spcPct val="109600"/>
              </a:lnSpc>
              <a:spcBef>
                <a:spcPts val="181"/>
              </a:spcBef>
            </a:pPr>
            <a:r>
              <a:rPr sz="614" spc="-3" dirty="0">
                <a:latin typeface="Calibri"/>
                <a:cs typeface="Calibri"/>
              </a:rPr>
              <a:t>Not </a:t>
            </a:r>
            <a:r>
              <a:rPr sz="614" dirty="0">
                <a:latin typeface="Calibri"/>
                <a:cs typeface="Calibri"/>
              </a:rPr>
              <a:t>an  </a:t>
            </a:r>
            <a:r>
              <a:rPr sz="614" spc="-3" dirty="0">
                <a:latin typeface="Calibri"/>
                <a:cs typeface="Calibri"/>
              </a:rPr>
              <a:t>honorarium.  This is</a:t>
            </a:r>
            <a:r>
              <a:rPr sz="614" spc="-41" dirty="0">
                <a:latin typeface="Calibri"/>
                <a:cs typeface="Calibri"/>
              </a:rPr>
              <a:t> </a:t>
            </a:r>
            <a:r>
              <a:rPr sz="614" spc="-3" dirty="0">
                <a:latin typeface="Calibri"/>
                <a:cs typeface="Calibri"/>
              </a:rPr>
              <a:t>payment  </a:t>
            </a:r>
            <a:r>
              <a:rPr sz="614" dirty="0">
                <a:latin typeface="Calibri"/>
                <a:cs typeface="Calibri"/>
              </a:rPr>
              <a:t>for </a:t>
            </a:r>
            <a:r>
              <a:rPr sz="614" spc="-3" dirty="0">
                <a:latin typeface="Calibri"/>
                <a:cs typeface="Calibri"/>
              </a:rPr>
              <a:t>services.</a:t>
            </a:r>
            <a:r>
              <a:rPr sz="614" spc="-31" dirty="0">
                <a:latin typeface="Calibri"/>
                <a:cs typeface="Calibri"/>
              </a:rPr>
              <a:t> </a:t>
            </a:r>
            <a:r>
              <a:rPr sz="614" baseline="23148" dirty="0">
                <a:latin typeface="Calibri"/>
                <a:cs typeface="Calibri"/>
              </a:rPr>
              <a:t>5</a:t>
            </a:r>
            <a:endParaRPr sz="614" baseline="23148">
              <a:latin typeface="Calibri"/>
              <a:cs typeface="Calibri"/>
            </a:endParaRPr>
          </a:p>
        </p:txBody>
      </p:sp>
      <p:sp>
        <p:nvSpPr>
          <p:cNvPr id="35" name="object 35"/>
          <p:cNvSpPr/>
          <p:nvPr/>
        </p:nvSpPr>
        <p:spPr>
          <a:xfrm>
            <a:off x="4173962" y="4064944"/>
            <a:ext cx="298739" cy="323417"/>
          </a:xfrm>
          <a:custGeom>
            <a:avLst/>
            <a:gdLst/>
            <a:ahLst/>
            <a:cxnLst/>
            <a:rect l="l" t="t" r="r" b="b"/>
            <a:pathLst>
              <a:path w="438150" h="474345">
                <a:moveTo>
                  <a:pt x="0" y="248031"/>
                </a:moveTo>
                <a:lnTo>
                  <a:pt x="18491" y="474027"/>
                </a:lnTo>
                <a:lnTo>
                  <a:pt x="244487" y="455549"/>
                </a:lnTo>
                <a:lnTo>
                  <a:pt x="183362" y="403669"/>
                </a:lnTo>
                <a:lnTo>
                  <a:pt x="271427" y="299910"/>
                </a:lnTo>
                <a:lnTo>
                  <a:pt x="61125" y="299910"/>
                </a:lnTo>
                <a:lnTo>
                  <a:pt x="0" y="248031"/>
                </a:lnTo>
                <a:close/>
              </a:path>
              <a:path w="438150" h="474345">
                <a:moveTo>
                  <a:pt x="315683" y="0"/>
                </a:moveTo>
                <a:lnTo>
                  <a:pt x="61125" y="299910"/>
                </a:lnTo>
                <a:lnTo>
                  <a:pt x="271427" y="299910"/>
                </a:lnTo>
                <a:lnTo>
                  <a:pt x="437921" y="103746"/>
                </a:lnTo>
                <a:lnTo>
                  <a:pt x="315683" y="0"/>
                </a:lnTo>
                <a:close/>
              </a:path>
            </a:pathLst>
          </a:custGeom>
          <a:solidFill>
            <a:srgbClr val="5B9BD5"/>
          </a:solidFill>
        </p:spPr>
        <p:txBody>
          <a:bodyPr wrap="square" lIns="0" tIns="0" rIns="0" bIns="0" rtlCol="0"/>
          <a:lstStyle/>
          <a:p>
            <a:endParaRPr sz="1227"/>
          </a:p>
        </p:txBody>
      </p:sp>
      <p:sp>
        <p:nvSpPr>
          <p:cNvPr id="36" name="object 36"/>
          <p:cNvSpPr/>
          <p:nvPr/>
        </p:nvSpPr>
        <p:spPr>
          <a:xfrm>
            <a:off x="4173962" y="4064944"/>
            <a:ext cx="298739" cy="323417"/>
          </a:xfrm>
          <a:custGeom>
            <a:avLst/>
            <a:gdLst/>
            <a:ahLst/>
            <a:cxnLst/>
            <a:rect l="l" t="t" r="r" b="b"/>
            <a:pathLst>
              <a:path w="438150" h="474345">
                <a:moveTo>
                  <a:pt x="0" y="248031"/>
                </a:moveTo>
                <a:lnTo>
                  <a:pt x="61125" y="299910"/>
                </a:lnTo>
                <a:lnTo>
                  <a:pt x="315683" y="0"/>
                </a:lnTo>
                <a:lnTo>
                  <a:pt x="437921" y="103746"/>
                </a:lnTo>
                <a:lnTo>
                  <a:pt x="183362" y="403669"/>
                </a:lnTo>
                <a:lnTo>
                  <a:pt x="244487" y="455549"/>
                </a:lnTo>
                <a:lnTo>
                  <a:pt x="18491" y="474027"/>
                </a:lnTo>
                <a:lnTo>
                  <a:pt x="0" y="248031"/>
                </a:lnTo>
                <a:close/>
              </a:path>
            </a:pathLst>
          </a:custGeom>
          <a:ln w="12700">
            <a:solidFill>
              <a:srgbClr val="41719C"/>
            </a:solidFill>
          </a:ln>
        </p:spPr>
        <p:txBody>
          <a:bodyPr wrap="square" lIns="0" tIns="0" rIns="0" bIns="0" rtlCol="0"/>
          <a:lstStyle/>
          <a:p>
            <a:endParaRPr sz="1227"/>
          </a:p>
        </p:txBody>
      </p:sp>
      <p:sp>
        <p:nvSpPr>
          <p:cNvPr id="37" name="object 37"/>
          <p:cNvSpPr/>
          <p:nvPr/>
        </p:nvSpPr>
        <p:spPr>
          <a:xfrm>
            <a:off x="3919711" y="2780540"/>
            <a:ext cx="232064" cy="205653"/>
          </a:xfrm>
          <a:custGeom>
            <a:avLst/>
            <a:gdLst/>
            <a:ahLst/>
            <a:cxnLst/>
            <a:rect l="l" t="t" r="r" b="b"/>
            <a:pathLst>
              <a:path w="340360" h="301625">
                <a:moveTo>
                  <a:pt x="189547" y="0"/>
                </a:moveTo>
                <a:lnTo>
                  <a:pt x="189547" y="75412"/>
                </a:lnTo>
                <a:lnTo>
                  <a:pt x="0" y="75412"/>
                </a:lnTo>
                <a:lnTo>
                  <a:pt x="0" y="226225"/>
                </a:lnTo>
                <a:lnTo>
                  <a:pt x="189547" y="226225"/>
                </a:lnTo>
                <a:lnTo>
                  <a:pt x="189547" y="301625"/>
                </a:lnTo>
                <a:lnTo>
                  <a:pt x="340360" y="150812"/>
                </a:lnTo>
                <a:lnTo>
                  <a:pt x="189547" y="0"/>
                </a:lnTo>
                <a:close/>
              </a:path>
            </a:pathLst>
          </a:custGeom>
          <a:solidFill>
            <a:srgbClr val="5B9BD5"/>
          </a:solidFill>
        </p:spPr>
        <p:txBody>
          <a:bodyPr wrap="square" lIns="0" tIns="0" rIns="0" bIns="0" rtlCol="0"/>
          <a:lstStyle/>
          <a:p>
            <a:endParaRPr sz="1227"/>
          </a:p>
        </p:txBody>
      </p:sp>
      <p:sp>
        <p:nvSpPr>
          <p:cNvPr id="38" name="object 38"/>
          <p:cNvSpPr/>
          <p:nvPr/>
        </p:nvSpPr>
        <p:spPr>
          <a:xfrm>
            <a:off x="3919711" y="2780540"/>
            <a:ext cx="232064" cy="205653"/>
          </a:xfrm>
          <a:custGeom>
            <a:avLst/>
            <a:gdLst/>
            <a:ahLst/>
            <a:cxnLst/>
            <a:rect l="l" t="t" r="r" b="b"/>
            <a:pathLst>
              <a:path w="340360" h="301625">
                <a:moveTo>
                  <a:pt x="189547" y="301625"/>
                </a:moveTo>
                <a:lnTo>
                  <a:pt x="189547" y="226225"/>
                </a:lnTo>
                <a:lnTo>
                  <a:pt x="0" y="226225"/>
                </a:lnTo>
                <a:lnTo>
                  <a:pt x="0" y="75412"/>
                </a:lnTo>
                <a:lnTo>
                  <a:pt x="189547" y="75412"/>
                </a:lnTo>
                <a:lnTo>
                  <a:pt x="189547" y="0"/>
                </a:lnTo>
                <a:lnTo>
                  <a:pt x="340360" y="150812"/>
                </a:lnTo>
                <a:lnTo>
                  <a:pt x="189547" y="301625"/>
                </a:lnTo>
                <a:close/>
              </a:path>
            </a:pathLst>
          </a:custGeom>
          <a:ln w="12700">
            <a:solidFill>
              <a:srgbClr val="41719C"/>
            </a:solidFill>
          </a:ln>
        </p:spPr>
        <p:txBody>
          <a:bodyPr wrap="square" lIns="0" tIns="0" rIns="0" bIns="0" rtlCol="0"/>
          <a:lstStyle/>
          <a:p>
            <a:endParaRPr sz="1227"/>
          </a:p>
        </p:txBody>
      </p:sp>
      <p:sp>
        <p:nvSpPr>
          <p:cNvPr id="39" name="object 39"/>
          <p:cNvSpPr/>
          <p:nvPr/>
        </p:nvSpPr>
        <p:spPr>
          <a:xfrm>
            <a:off x="3892435" y="4037277"/>
            <a:ext cx="326015" cy="213014"/>
          </a:xfrm>
          <a:custGeom>
            <a:avLst/>
            <a:gdLst/>
            <a:ahLst/>
            <a:cxnLst/>
            <a:rect l="l" t="t" r="r" b="b"/>
            <a:pathLst>
              <a:path w="478154" h="312420">
                <a:moveTo>
                  <a:pt x="0" y="0"/>
                </a:moveTo>
                <a:lnTo>
                  <a:pt x="478154" y="0"/>
                </a:lnTo>
                <a:lnTo>
                  <a:pt x="478154" y="312419"/>
                </a:lnTo>
                <a:lnTo>
                  <a:pt x="0" y="312419"/>
                </a:lnTo>
                <a:lnTo>
                  <a:pt x="0" y="0"/>
                </a:lnTo>
                <a:close/>
              </a:path>
            </a:pathLst>
          </a:custGeom>
          <a:solidFill>
            <a:srgbClr val="FFFFFF"/>
          </a:solidFill>
        </p:spPr>
        <p:txBody>
          <a:bodyPr wrap="square" lIns="0" tIns="0" rIns="0" bIns="0" rtlCol="0"/>
          <a:lstStyle/>
          <a:p>
            <a:endParaRPr sz="1227"/>
          </a:p>
        </p:txBody>
      </p:sp>
      <p:sp>
        <p:nvSpPr>
          <p:cNvPr id="40" name="object 40"/>
          <p:cNvSpPr txBox="1"/>
          <p:nvPr/>
        </p:nvSpPr>
        <p:spPr>
          <a:xfrm>
            <a:off x="3948459" y="4056206"/>
            <a:ext cx="197427" cy="156144"/>
          </a:xfrm>
          <a:prstGeom prst="rect">
            <a:avLst/>
          </a:prstGeom>
        </p:spPr>
        <p:txBody>
          <a:bodyPr vert="horz" wrap="square" lIns="0" tIns="9092" rIns="0" bIns="0" rtlCol="0">
            <a:spAutoFit/>
          </a:bodyPr>
          <a:lstStyle/>
          <a:p>
            <a:pPr marL="8659">
              <a:spcBef>
                <a:spcPts val="72"/>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41" name="object 41"/>
          <p:cNvSpPr txBox="1"/>
          <p:nvPr/>
        </p:nvSpPr>
        <p:spPr>
          <a:xfrm>
            <a:off x="4645776" y="4485654"/>
            <a:ext cx="602240" cy="332732"/>
          </a:xfrm>
          <a:prstGeom prst="rect">
            <a:avLst/>
          </a:prstGeom>
          <a:solidFill>
            <a:srgbClr val="5B9BD5"/>
          </a:solidFill>
          <a:ln w="12700">
            <a:solidFill>
              <a:srgbClr val="41719C"/>
            </a:solidFill>
          </a:ln>
        </p:spPr>
        <p:txBody>
          <a:bodyPr vert="horz" wrap="square" lIns="0" tIns="23380" rIns="0" bIns="0" rtlCol="0">
            <a:spAutoFit/>
          </a:bodyPr>
          <a:lstStyle/>
          <a:p>
            <a:pPr marL="95680" marR="91784" algn="ctr">
              <a:lnSpc>
                <a:spcPct val="109400"/>
              </a:lnSpc>
              <a:spcBef>
                <a:spcPts val="184"/>
              </a:spcBef>
            </a:pPr>
            <a:r>
              <a:rPr sz="614" spc="-3" dirty="0">
                <a:latin typeface="Calibri"/>
                <a:cs typeface="Calibri"/>
              </a:rPr>
              <a:t>This</a:t>
            </a:r>
            <a:r>
              <a:rPr sz="614" spc="-48" dirty="0">
                <a:latin typeface="Calibri"/>
                <a:cs typeface="Calibri"/>
              </a:rPr>
              <a:t> </a:t>
            </a:r>
            <a:r>
              <a:rPr sz="614" spc="-3" dirty="0">
                <a:latin typeface="Calibri"/>
                <a:cs typeface="Calibri"/>
              </a:rPr>
              <a:t>qualifies  </a:t>
            </a:r>
            <a:r>
              <a:rPr sz="614" dirty="0">
                <a:latin typeface="Calibri"/>
                <a:cs typeface="Calibri"/>
              </a:rPr>
              <a:t>as an  </a:t>
            </a:r>
            <a:r>
              <a:rPr sz="614" spc="-3" dirty="0">
                <a:latin typeface="Calibri"/>
                <a:cs typeface="Calibri"/>
              </a:rPr>
              <a:t>h</a:t>
            </a:r>
            <a:r>
              <a:rPr sz="614" dirty="0">
                <a:latin typeface="Calibri"/>
                <a:cs typeface="Calibri"/>
              </a:rPr>
              <a:t>o</a:t>
            </a:r>
            <a:r>
              <a:rPr sz="614" spc="-3" dirty="0">
                <a:latin typeface="Calibri"/>
                <a:cs typeface="Calibri"/>
              </a:rPr>
              <a:t>n</a:t>
            </a:r>
            <a:r>
              <a:rPr sz="614" dirty="0">
                <a:latin typeface="Calibri"/>
                <a:cs typeface="Calibri"/>
              </a:rPr>
              <a:t>o</a:t>
            </a:r>
            <a:r>
              <a:rPr sz="614" spc="-3" dirty="0">
                <a:latin typeface="Calibri"/>
                <a:cs typeface="Calibri"/>
              </a:rPr>
              <a:t>r</a:t>
            </a:r>
            <a:r>
              <a:rPr sz="614" dirty="0">
                <a:latin typeface="Calibri"/>
                <a:cs typeface="Calibri"/>
              </a:rPr>
              <a:t>a</a:t>
            </a:r>
            <a:r>
              <a:rPr sz="614" spc="-3" dirty="0">
                <a:latin typeface="Calibri"/>
                <a:cs typeface="Calibri"/>
              </a:rPr>
              <a:t>riu</a:t>
            </a:r>
            <a:r>
              <a:rPr sz="614" dirty="0">
                <a:latin typeface="Calibri"/>
                <a:cs typeface="Calibri"/>
              </a:rPr>
              <a:t>m.</a:t>
            </a:r>
            <a:endParaRPr sz="614">
              <a:latin typeface="Calibri"/>
              <a:cs typeface="Calibri"/>
            </a:endParaRPr>
          </a:p>
        </p:txBody>
      </p:sp>
      <p:sp>
        <p:nvSpPr>
          <p:cNvPr id="42" name="object 42"/>
          <p:cNvSpPr txBox="1"/>
          <p:nvPr/>
        </p:nvSpPr>
        <p:spPr>
          <a:xfrm>
            <a:off x="4956378" y="4165311"/>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
        <p:nvSpPr>
          <p:cNvPr id="43" name="object 43"/>
          <p:cNvSpPr/>
          <p:nvPr/>
        </p:nvSpPr>
        <p:spPr>
          <a:xfrm>
            <a:off x="4594717" y="4071522"/>
            <a:ext cx="278823" cy="319088"/>
          </a:xfrm>
          <a:custGeom>
            <a:avLst/>
            <a:gdLst/>
            <a:ahLst/>
            <a:cxnLst/>
            <a:rect l="l" t="t" r="r" b="b"/>
            <a:pathLst>
              <a:path w="408939" h="467995">
                <a:moveTo>
                  <a:pt x="135661" y="0"/>
                </a:moveTo>
                <a:lnTo>
                  <a:pt x="0" y="98488"/>
                </a:lnTo>
                <a:lnTo>
                  <a:pt x="205181" y="381114"/>
                </a:lnTo>
                <a:lnTo>
                  <a:pt x="137350" y="430352"/>
                </a:lnTo>
                <a:lnTo>
                  <a:pt x="371500" y="467525"/>
                </a:lnTo>
                <a:lnTo>
                  <a:pt x="400854" y="282625"/>
                </a:lnTo>
                <a:lnTo>
                  <a:pt x="340842" y="282625"/>
                </a:lnTo>
                <a:lnTo>
                  <a:pt x="135661" y="0"/>
                </a:lnTo>
                <a:close/>
              </a:path>
              <a:path w="408939" h="467995">
                <a:moveTo>
                  <a:pt x="408673" y="233375"/>
                </a:moveTo>
                <a:lnTo>
                  <a:pt x="340842" y="282625"/>
                </a:lnTo>
                <a:lnTo>
                  <a:pt x="400854" y="282625"/>
                </a:lnTo>
                <a:lnTo>
                  <a:pt x="408673" y="233375"/>
                </a:lnTo>
                <a:close/>
              </a:path>
            </a:pathLst>
          </a:custGeom>
          <a:solidFill>
            <a:srgbClr val="5B9BD5"/>
          </a:solidFill>
        </p:spPr>
        <p:txBody>
          <a:bodyPr wrap="square" lIns="0" tIns="0" rIns="0" bIns="0" rtlCol="0"/>
          <a:lstStyle/>
          <a:p>
            <a:endParaRPr sz="1227"/>
          </a:p>
        </p:txBody>
      </p:sp>
      <p:sp>
        <p:nvSpPr>
          <p:cNvPr id="44" name="object 44"/>
          <p:cNvSpPr/>
          <p:nvPr/>
        </p:nvSpPr>
        <p:spPr>
          <a:xfrm>
            <a:off x="4594717" y="4071522"/>
            <a:ext cx="278823" cy="319088"/>
          </a:xfrm>
          <a:custGeom>
            <a:avLst/>
            <a:gdLst/>
            <a:ahLst/>
            <a:cxnLst/>
            <a:rect l="l" t="t" r="r" b="b"/>
            <a:pathLst>
              <a:path w="408939" h="467995">
                <a:moveTo>
                  <a:pt x="137350" y="430352"/>
                </a:moveTo>
                <a:lnTo>
                  <a:pt x="205181" y="381114"/>
                </a:lnTo>
                <a:lnTo>
                  <a:pt x="0" y="98488"/>
                </a:lnTo>
                <a:lnTo>
                  <a:pt x="135661" y="0"/>
                </a:lnTo>
                <a:lnTo>
                  <a:pt x="340842" y="282625"/>
                </a:lnTo>
                <a:lnTo>
                  <a:pt x="408673" y="233375"/>
                </a:lnTo>
                <a:lnTo>
                  <a:pt x="371500" y="467525"/>
                </a:lnTo>
                <a:lnTo>
                  <a:pt x="137350" y="430352"/>
                </a:lnTo>
                <a:close/>
              </a:path>
            </a:pathLst>
          </a:custGeom>
          <a:ln w="12700">
            <a:solidFill>
              <a:srgbClr val="41719C"/>
            </a:solidFill>
          </a:ln>
        </p:spPr>
        <p:txBody>
          <a:bodyPr wrap="square" lIns="0" tIns="0" rIns="0" bIns="0" rtlCol="0"/>
          <a:lstStyle/>
          <a:p>
            <a:endParaRPr sz="1227"/>
          </a:p>
        </p:txBody>
      </p:sp>
      <p:sp>
        <p:nvSpPr>
          <p:cNvPr id="46" name="object 46"/>
          <p:cNvSpPr txBox="1"/>
          <p:nvPr/>
        </p:nvSpPr>
        <p:spPr>
          <a:xfrm>
            <a:off x="1191231" y="1570008"/>
            <a:ext cx="665018" cy="450292"/>
          </a:xfrm>
          <a:prstGeom prst="rect">
            <a:avLst/>
          </a:prstGeom>
          <a:solidFill>
            <a:srgbClr val="5B9BD5"/>
          </a:solidFill>
          <a:ln w="12700">
            <a:solidFill>
              <a:srgbClr val="41719C"/>
            </a:solidFill>
          </a:ln>
        </p:spPr>
        <p:txBody>
          <a:bodyPr vert="horz" wrap="square" lIns="0" tIns="34203" rIns="0" bIns="0" rtlCol="0">
            <a:spAutoFit/>
          </a:bodyPr>
          <a:lstStyle/>
          <a:p>
            <a:pPr marL="67972" marR="64509" algn="ctr">
              <a:lnSpc>
                <a:spcPct val="110000"/>
              </a:lnSpc>
              <a:spcBef>
                <a:spcPts val="269"/>
              </a:spcBef>
            </a:pPr>
            <a:r>
              <a:rPr sz="614" dirty="0">
                <a:latin typeface="Calibri"/>
                <a:cs typeface="Calibri"/>
              </a:rPr>
              <a:t>Is </a:t>
            </a:r>
            <a:r>
              <a:rPr sz="614" spc="-3" dirty="0">
                <a:latin typeface="Calibri"/>
                <a:cs typeface="Calibri"/>
              </a:rPr>
              <a:t>the recipient</a:t>
            </a:r>
            <a:r>
              <a:rPr sz="614" spc="-55" dirty="0">
                <a:latin typeface="Calibri"/>
                <a:cs typeface="Calibri"/>
              </a:rPr>
              <a:t> </a:t>
            </a:r>
            <a:r>
              <a:rPr sz="614" dirty="0">
                <a:latin typeface="Calibri"/>
                <a:cs typeface="Calibri"/>
              </a:rPr>
              <a:t>a  </a:t>
            </a:r>
            <a:r>
              <a:rPr sz="614" spc="-3" dirty="0">
                <a:latin typeface="Calibri"/>
                <a:cs typeface="Calibri"/>
              </a:rPr>
              <a:t>business,  corporation, </a:t>
            </a:r>
            <a:r>
              <a:rPr sz="614" dirty="0">
                <a:latin typeface="Calibri"/>
                <a:cs typeface="Calibri"/>
              </a:rPr>
              <a:t>or  </a:t>
            </a:r>
            <a:r>
              <a:rPr sz="614" spc="-3" dirty="0">
                <a:latin typeface="Calibri"/>
                <a:cs typeface="Calibri"/>
              </a:rPr>
              <a:t>partnership?</a:t>
            </a:r>
            <a:endParaRPr sz="614" dirty="0">
              <a:latin typeface="Calibri"/>
              <a:cs typeface="Calibri"/>
            </a:endParaRPr>
          </a:p>
        </p:txBody>
      </p:sp>
      <p:sp>
        <p:nvSpPr>
          <p:cNvPr id="47" name="object 47"/>
          <p:cNvSpPr/>
          <p:nvPr/>
        </p:nvSpPr>
        <p:spPr>
          <a:xfrm>
            <a:off x="1922057" y="1695563"/>
            <a:ext cx="209117" cy="171450"/>
          </a:xfrm>
          <a:custGeom>
            <a:avLst/>
            <a:gdLst/>
            <a:ahLst/>
            <a:cxnLst/>
            <a:rect l="l" t="t" r="r" b="b"/>
            <a:pathLst>
              <a:path w="306705" h="251459">
                <a:moveTo>
                  <a:pt x="180975" y="0"/>
                </a:moveTo>
                <a:lnTo>
                  <a:pt x="180975" y="62865"/>
                </a:lnTo>
                <a:lnTo>
                  <a:pt x="0" y="62865"/>
                </a:lnTo>
                <a:lnTo>
                  <a:pt x="0" y="188595"/>
                </a:lnTo>
                <a:lnTo>
                  <a:pt x="180975" y="188595"/>
                </a:lnTo>
                <a:lnTo>
                  <a:pt x="180975" y="251460"/>
                </a:lnTo>
                <a:lnTo>
                  <a:pt x="306705" y="125730"/>
                </a:lnTo>
                <a:lnTo>
                  <a:pt x="180975" y="0"/>
                </a:lnTo>
                <a:close/>
              </a:path>
            </a:pathLst>
          </a:custGeom>
          <a:solidFill>
            <a:srgbClr val="5B9BD5"/>
          </a:solidFill>
        </p:spPr>
        <p:txBody>
          <a:bodyPr wrap="square" lIns="0" tIns="0" rIns="0" bIns="0" rtlCol="0"/>
          <a:lstStyle/>
          <a:p>
            <a:endParaRPr sz="1227"/>
          </a:p>
        </p:txBody>
      </p:sp>
      <p:sp>
        <p:nvSpPr>
          <p:cNvPr id="48" name="object 48"/>
          <p:cNvSpPr/>
          <p:nvPr/>
        </p:nvSpPr>
        <p:spPr>
          <a:xfrm>
            <a:off x="1922057" y="1695563"/>
            <a:ext cx="209117" cy="171450"/>
          </a:xfrm>
          <a:custGeom>
            <a:avLst/>
            <a:gdLst/>
            <a:ahLst/>
            <a:cxnLst/>
            <a:rect l="l" t="t" r="r" b="b"/>
            <a:pathLst>
              <a:path w="306705" h="251459">
                <a:moveTo>
                  <a:pt x="0" y="62865"/>
                </a:moveTo>
                <a:lnTo>
                  <a:pt x="180975" y="62865"/>
                </a:lnTo>
                <a:lnTo>
                  <a:pt x="180975" y="0"/>
                </a:lnTo>
                <a:lnTo>
                  <a:pt x="306705" y="125730"/>
                </a:lnTo>
                <a:lnTo>
                  <a:pt x="180975" y="251460"/>
                </a:lnTo>
                <a:lnTo>
                  <a:pt x="180975" y="188595"/>
                </a:lnTo>
                <a:lnTo>
                  <a:pt x="0" y="188595"/>
                </a:lnTo>
                <a:lnTo>
                  <a:pt x="0" y="62865"/>
                </a:lnTo>
                <a:close/>
              </a:path>
            </a:pathLst>
          </a:custGeom>
          <a:ln w="12699">
            <a:solidFill>
              <a:srgbClr val="41719C"/>
            </a:solidFill>
          </a:ln>
        </p:spPr>
        <p:txBody>
          <a:bodyPr wrap="square" lIns="0" tIns="0" rIns="0" bIns="0" rtlCol="0"/>
          <a:lstStyle/>
          <a:p>
            <a:endParaRPr sz="1227"/>
          </a:p>
        </p:txBody>
      </p:sp>
      <p:sp>
        <p:nvSpPr>
          <p:cNvPr id="49" name="object 49"/>
          <p:cNvSpPr/>
          <p:nvPr/>
        </p:nvSpPr>
        <p:spPr>
          <a:xfrm>
            <a:off x="1400786" y="2182869"/>
            <a:ext cx="189201" cy="202190"/>
          </a:xfrm>
          <a:custGeom>
            <a:avLst/>
            <a:gdLst/>
            <a:ahLst/>
            <a:cxnLst/>
            <a:rect l="l" t="t" r="r" b="b"/>
            <a:pathLst>
              <a:path w="277494" h="296544">
                <a:moveTo>
                  <a:pt x="277495" y="157797"/>
                </a:moveTo>
                <a:lnTo>
                  <a:pt x="0" y="157797"/>
                </a:lnTo>
                <a:lnTo>
                  <a:pt x="138734" y="296545"/>
                </a:lnTo>
                <a:lnTo>
                  <a:pt x="277495" y="157797"/>
                </a:lnTo>
                <a:close/>
              </a:path>
              <a:path w="277494" h="296544">
                <a:moveTo>
                  <a:pt x="208114" y="0"/>
                </a:moveTo>
                <a:lnTo>
                  <a:pt x="69367" y="0"/>
                </a:lnTo>
                <a:lnTo>
                  <a:pt x="69367" y="157797"/>
                </a:lnTo>
                <a:lnTo>
                  <a:pt x="208114" y="157797"/>
                </a:lnTo>
                <a:lnTo>
                  <a:pt x="208114" y="0"/>
                </a:lnTo>
                <a:close/>
              </a:path>
            </a:pathLst>
          </a:custGeom>
          <a:solidFill>
            <a:srgbClr val="5B9BD5"/>
          </a:solidFill>
        </p:spPr>
        <p:txBody>
          <a:bodyPr wrap="square" lIns="0" tIns="0" rIns="0" bIns="0" rtlCol="0"/>
          <a:lstStyle/>
          <a:p>
            <a:endParaRPr sz="1227"/>
          </a:p>
        </p:txBody>
      </p:sp>
      <p:sp>
        <p:nvSpPr>
          <p:cNvPr id="50" name="object 50"/>
          <p:cNvSpPr/>
          <p:nvPr/>
        </p:nvSpPr>
        <p:spPr>
          <a:xfrm>
            <a:off x="1400786" y="2182869"/>
            <a:ext cx="189201" cy="202190"/>
          </a:xfrm>
          <a:custGeom>
            <a:avLst/>
            <a:gdLst/>
            <a:ahLst/>
            <a:cxnLst/>
            <a:rect l="l" t="t" r="r" b="b"/>
            <a:pathLst>
              <a:path w="277494" h="296544">
                <a:moveTo>
                  <a:pt x="208114" y="0"/>
                </a:moveTo>
                <a:lnTo>
                  <a:pt x="208114" y="157797"/>
                </a:lnTo>
                <a:lnTo>
                  <a:pt x="277495" y="157797"/>
                </a:lnTo>
                <a:lnTo>
                  <a:pt x="138734" y="296545"/>
                </a:lnTo>
                <a:lnTo>
                  <a:pt x="0" y="157797"/>
                </a:lnTo>
                <a:lnTo>
                  <a:pt x="69367" y="157797"/>
                </a:lnTo>
                <a:lnTo>
                  <a:pt x="69367" y="0"/>
                </a:lnTo>
                <a:lnTo>
                  <a:pt x="208114" y="0"/>
                </a:lnTo>
                <a:close/>
              </a:path>
            </a:pathLst>
          </a:custGeom>
          <a:ln w="12700">
            <a:solidFill>
              <a:srgbClr val="41719C"/>
            </a:solidFill>
          </a:ln>
        </p:spPr>
        <p:txBody>
          <a:bodyPr wrap="square" lIns="0" tIns="0" rIns="0" bIns="0" rtlCol="0"/>
          <a:lstStyle/>
          <a:p>
            <a:endParaRPr sz="1227"/>
          </a:p>
        </p:txBody>
      </p:sp>
      <p:sp>
        <p:nvSpPr>
          <p:cNvPr id="51" name="object 51"/>
          <p:cNvSpPr txBox="1"/>
          <p:nvPr/>
        </p:nvSpPr>
        <p:spPr>
          <a:xfrm>
            <a:off x="1654146" y="2179608"/>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
        <p:nvSpPr>
          <p:cNvPr id="52" name="object 52"/>
          <p:cNvSpPr txBox="1"/>
          <p:nvPr/>
        </p:nvSpPr>
        <p:spPr>
          <a:xfrm>
            <a:off x="1936778" y="1520824"/>
            <a:ext cx="197427" cy="155707"/>
          </a:xfrm>
          <a:prstGeom prst="rect">
            <a:avLst/>
          </a:prstGeom>
        </p:spPr>
        <p:txBody>
          <a:bodyPr vert="horz" wrap="square" lIns="0" tIns="8659" rIns="0" bIns="0" rtlCol="0">
            <a:spAutoFit/>
          </a:bodyPr>
          <a:lstStyle/>
          <a:p>
            <a:pPr marL="8659">
              <a:spcBef>
                <a:spcPts val="68"/>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53" name="object 53"/>
          <p:cNvSpPr txBox="1"/>
          <p:nvPr/>
        </p:nvSpPr>
        <p:spPr>
          <a:xfrm>
            <a:off x="2197417" y="1532773"/>
            <a:ext cx="644236" cy="438926"/>
          </a:xfrm>
          <a:prstGeom prst="rect">
            <a:avLst/>
          </a:prstGeom>
          <a:solidFill>
            <a:srgbClr val="5B9BD5"/>
          </a:solidFill>
          <a:ln w="12700">
            <a:solidFill>
              <a:srgbClr val="41719C"/>
            </a:solidFill>
          </a:ln>
        </p:spPr>
        <p:txBody>
          <a:bodyPr vert="horz" wrap="square" lIns="0" tIns="22947" rIns="0" bIns="0" rtlCol="0">
            <a:spAutoFit/>
          </a:bodyPr>
          <a:lstStyle/>
          <a:p>
            <a:pPr marL="76198" marR="71436" indent="433" algn="ctr">
              <a:lnSpc>
                <a:spcPct val="109600"/>
              </a:lnSpc>
              <a:spcBef>
                <a:spcPts val="181"/>
              </a:spcBef>
            </a:pPr>
            <a:r>
              <a:rPr sz="614" spc="-3" dirty="0">
                <a:latin typeface="Calibri"/>
                <a:cs typeface="Calibri"/>
              </a:rPr>
              <a:t>Not </a:t>
            </a:r>
            <a:r>
              <a:rPr sz="614" dirty="0">
                <a:latin typeface="Calibri"/>
                <a:cs typeface="Calibri"/>
              </a:rPr>
              <a:t>an  </a:t>
            </a:r>
            <a:r>
              <a:rPr sz="614" spc="-3" dirty="0">
                <a:latin typeface="Calibri"/>
                <a:cs typeface="Calibri"/>
              </a:rPr>
              <a:t>Honorarium.  This is</a:t>
            </a:r>
            <a:r>
              <a:rPr sz="614" spc="-41" dirty="0">
                <a:latin typeface="Calibri"/>
                <a:cs typeface="Calibri"/>
              </a:rPr>
              <a:t> </a:t>
            </a:r>
            <a:r>
              <a:rPr sz="614" spc="-3" dirty="0">
                <a:latin typeface="Calibri"/>
                <a:cs typeface="Calibri"/>
              </a:rPr>
              <a:t>payment  </a:t>
            </a:r>
            <a:r>
              <a:rPr sz="614" dirty="0">
                <a:latin typeface="Calibri"/>
                <a:cs typeface="Calibri"/>
              </a:rPr>
              <a:t>for</a:t>
            </a:r>
            <a:r>
              <a:rPr sz="614" spc="-17" dirty="0">
                <a:latin typeface="Calibri"/>
                <a:cs typeface="Calibri"/>
              </a:rPr>
              <a:t> </a:t>
            </a:r>
            <a:r>
              <a:rPr sz="614" spc="-3" dirty="0">
                <a:latin typeface="Calibri"/>
                <a:cs typeface="Calibri"/>
              </a:rPr>
              <a:t>services.</a:t>
            </a:r>
            <a:endParaRPr sz="614">
              <a:latin typeface="Calibri"/>
              <a:cs typeface="Calibri"/>
            </a:endParaRPr>
          </a:p>
        </p:txBody>
      </p:sp>
      <p:sp>
        <p:nvSpPr>
          <p:cNvPr id="54" name="object 54"/>
          <p:cNvSpPr/>
          <p:nvPr/>
        </p:nvSpPr>
        <p:spPr>
          <a:xfrm>
            <a:off x="6617018" y="2356052"/>
            <a:ext cx="228600" cy="213014"/>
          </a:xfrm>
          <a:custGeom>
            <a:avLst/>
            <a:gdLst/>
            <a:ahLst/>
            <a:cxnLst/>
            <a:rect l="l" t="t" r="r" b="b"/>
            <a:pathLst>
              <a:path w="335279" h="312419">
                <a:moveTo>
                  <a:pt x="251459" y="156210"/>
                </a:moveTo>
                <a:lnTo>
                  <a:pt x="83819" y="156210"/>
                </a:lnTo>
                <a:lnTo>
                  <a:pt x="83819" y="312420"/>
                </a:lnTo>
                <a:lnTo>
                  <a:pt x="251459" y="312420"/>
                </a:lnTo>
                <a:lnTo>
                  <a:pt x="251459" y="156210"/>
                </a:lnTo>
                <a:close/>
              </a:path>
              <a:path w="335279" h="312419">
                <a:moveTo>
                  <a:pt x="167639" y="0"/>
                </a:moveTo>
                <a:lnTo>
                  <a:pt x="0" y="156210"/>
                </a:lnTo>
                <a:lnTo>
                  <a:pt x="335279" y="156210"/>
                </a:lnTo>
                <a:lnTo>
                  <a:pt x="167639" y="0"/>
                </a:lnTo>
                <a:close/>
              </a:path>
            </a:pathLst>
          </a:custGeom>
          <a:solidFill>
            <a:srgbClr val="5B9BD5"/>
          </a:solidFill>
        </p:spPr>
        <p:txBody>
          <a:bodyPr wrap="square" lIns="0" tIns="0" rIns="0" bIns="0" rtlCol="0"/>
          <a:lstStyle/>
          <a:p>
            <a:endParaRPr sz="1227"/>
          </a:p>
        </p:txBody>
      </p:sp>
      <p:sp>
        <p:nvSpPr>
          <p:cNvPr id="55" name="object 55"/>
          <p:cNvSpPr/>
          <p:nvPr/>
        </p:nvSpPr>
        <p:spPr>
          <a:xfrm>
            <a:off x="6617018" y="2356052"/>
            <a:ext cx="228600" cy="213014"/>
          </a:xfrm>
          <a:custGeom>
            <a:avLst/>
            <a:gdLst/>
            <a:ahLst/>
            <a:cxnLst/>
            <a:rect l="l" t="t" r="r" b="b"/>
            <a:pathLst>
              <a:path w="335279" h="312419">
                <a:moveTo>
                  <a:pt x="335279" y="156210"/>
                </a:moveTo>
                <a:lnTo>
                  <a:pt x="251459" y="156210"/>
                </a:lnTo>
                <a:lnTo>
                  <a:pt x="251459" y="312420"/>
                </a:lnTo>
                <a:lnTo>
                  <a:pt x="83819" y="312420"/>
                </a:lnTo>
                <a:lnTo>
                  <a:pt x="83819" y="156210"/>
                </a:lnTo>
                <a:lnTo>
                  <a:pt x="0" y="156210"/>
                </a:lnTo>
                <a:lnTo>
                  <a:pt x="167639" y="0"/>
                </a:lnTo>
                <a:lnTo>
                  <a:pt x="335279" y="156210"/>
                </a:lnTo>
                <a:close/>
              </a:path>
            </a:pathLst>
          </a:custGeom>
          <a:ln w="12700">
            <a:solidFill>
              <a:srgbClr val="41719C"/>
            </a:solidFill>
          </a:ln>
        </p:spPr>
        <p:txBody>
          <a:bodyPr wrap="square" lIns="0" tIns="0" rIns="0" bIns="0" rtlCol="0"/>
          <a:lstStyle/>
          <a:p>
            <a:endParaRPr sz="1227"/>
          </a:p>
        </p:txBody>
      </p:sp>
      <p:sp>
        <p:nvSpPr>
          <p:cNvPr id="56" name="object 56"/>
          <p:cNvSpPr txBox="1"/>
          <p:nvPr/>
        </p:nvSpPr>
        <p:spPr>
          <a:xfrm>
            <a:off x="1304236" y="1291622"/>
            <a:ext cx="382299" cy="176173"/>
          </a:xfrm>
          <a:prstGeom prst="rect">
            <a:avLst/>
          </a:prstGeom>
        </p:spPr>
        <p:txBody>
          <a:bodyPr vert="horz" wrap="square" lIns="0" tIns="8226" rIns="0" bIns="0" rtlCol="0">
            <a:spAutoFit/>
          </a:bodyPr>
          <a:lstStyle/>
          <a:p>
            <a:pPr marL="8659">
              <a:spcBef>
                <a:spcPts val="65"/>
              </a:spcBef>
            </a:pPr>
            <a:r>
              <a:rPr sz="1091" b="1" u="heavy" spc="-3" dirty="0">
                <a:uFill>
                  <a:solidFill>
                    <a:srgbClr val="000000"/>
                  </a:solidFill>
                </a:uFill>
                <a:latin typeface="Calibri"/>
                <a:cs typeface="Calibri"/>
              </a:rPr>
              <a:t>ST</a:t>
            </a:r>
            <a:r>
              <a:rPr sz="1091" b="1" u="heavy" dirty="0">
                <a:uFill>
                  <a:solidFill>
                    <a:srgbClr val="000000"/>
                  </a:solidFill>
                </a:uFill>
                <a:latin typeface="Calibri"/>
                <a:cs typeface="Calibri"/>
              </a:rPr>
              <a:t>A</a:t>
            </a:r>
            <a:r>
              <a:rPr sz="1091" b="1" u="heavy" spc="-3" dirty="0">
                <a:uFill>
                  <a:solidFill>
                    <a:srgbClr val="000000"/>
                  </a:solidFill>
                </a:uFill>
                <a:latin typeface="Calibri"/>
                <a:cs typeface="Calibri"/>
              </a:rPr>
              <a:t>RT</a:t>
            </a:r>
            <a:endParaRPr sz="1091" dirty="0">
              <a:latin typeface="Calibri"/>
              <a:cs typeface="Calibri"/>
            </a:endParaRPr>
          </a:p>
        </p:txBody>
      </p:sp>
      <p:sp>
        <p:nvSpPr>
          <p:cNvPr id="57" name="object 57"/>
          <p:cNvSpPr txBox="1"/>
          <p:nvPr/>
        </p:nvSpPr>
        <p:spPr>
          <a:xfrm>
            <a:off x="2168410" y="2468024"/>
            <a:ext cx="614795" cy="542865"/>
          </a:xfrm>
          <a:prstGeom prst="rect">
            <a:avLst/>
          </a:prstGeom>
          <a:solidFill>
            <a:srgbClr val="5B9BD5"/>
          </a:solidFill>
          <a:ln w="12700">
            <a:solidFill>
              <a:srgbClr val="41719C"/>
            </a:solidFill>
          </a:ln>
        </p:spPr>
        <p:txBody>
          <a:bodyPr vert="horz" wrap="square" lIns="0" tIns="22947" rIns="0" bIns="0" rtlCol="0">
            <a:spAutoFit/>
          </a:bodyPr>
          <a:lstStyle/>
          <a:p>
            <a:pPr marL="111266" marR="106937" indent="866" algn="ctr">
              <a:lnSpc>
                <a:spcPct val="109700"/>
              </a:lnSpc>
              <a:spcBef>
                <a:spcPts val="181"/>
              </a:spcBef>
            </a:pPr>
            <a:r>
              <a:rPr sz="614" dirty="0">
                <a:latin typeface="Calibri"/>
                <a:cs typeface="Calibri"/>
              </a:rPr>
              <a:t>Is </a:t>
            </a:r>
            <a:r>
              <a:rPr sz="614" spc="-3" dirty="0">
                <a:latin typeface="Calibri"/>
                <a:cs typeface="Calibri"/>
              </a:rPr>
              <a:t>this  payment</a:t>
            </a:r>
            <a:r>
              <a:rPr sz="614" spc="-55" dirty="0">
                <a:latin typeface="Calibri"/>
                <a:cs typeface="Calibri"/>
              </a:rPr>
              <a:t> </a:t>
            </a:r>
            <a:r>
              <a:rPr sz="614" dirty="0">
                <a:latin typeface="Calibri"/>
                <a:cs typeface="Calibri"/>
              </a:rPr>
              <a:t>for  </a:t>
            </a:r>
            <a:r>
              <a:rPr sz="614" spc="-3" dirty="0">
                <a:latin typeface="Calibri"/>
                <a:cs typeface="Calibri"/>
              </a:rPr>
              <a:t>“usual  academic  activity?”</a:t>
            </a:r>
            <a:r>
              <a:rPr sz="614" spc="-5" baseline="23148" dirty="0">
                <a:latin typeface="Calibri"/>
                <a:cs typeface="Calibri"/>
              </a:rPr>
              <a:t>1</a:t>
            </a:r>
            <a:endParaRPr sz="614" baseline="23148">
              <a:latin typeface="Calibri"/>
              <a:cs typeface="Calibri"/>
            </a:endParaRPr>
          </a:p>
        </p:txBody>
      </p:sp>
      <p:sp>
        <p:nvSpPr>
          <p:cNvPr id="58" name="object 58"/>
          <p:cNvSpPr/>
          <p:nvPr/>
        </p:nvSpPr>
        <p:spPr>
          <a:xfrm>
            <a:off x="2882353" y="2704339"/>
            <a:ext cx="209117" cy="171450"/>
          </a:xfrm>
          <a:custGeom>
            <a:avLst/>
            <a:gdLst/>
            <a:ahLst/>
            <a:cxnLst/>
            <a:rect l="l" t="t" r="r" b="b"/>
            <a:pathLst>
              <a:path w="306705" h="251460">
                <a:moveTo>
                  <a:pt x="180975" y="0"/>
                </a:moveTo>
                <a:lnTo>
                  <a:pt x="180975" y="62864"/>
                </a:lnTo>
                <a:lnTo>
                  <a:pt x="0" y="62864"/>
                </a:lnTo>
                <a:lnTo>
                  <a:pt x="0" y="188594"/>
                </a:lnTo>
                <a:lnTo>
                  <a:pt x="180975" y="188594"/>
                </a:lnTo>
                <a:lnTo>
                  <a:pt x="180975" y="251459"/>
                </a:lnTo>
                <a:lnTo>
                  <a:pt x="306705" y="125729"/>
                </a:lnTo>
                <a:lnTo>
                  <a:pt x="180975" y="0"/>
                </a:lnTo>
                <a:close/>
              </a:path>
            </a:pathLst>
          </a:custGeom>
          <a:solidFill>
            <a:srgbClr val="5B9BD5"/>
          </a:solidFill>
        </p:spPr>
        <p:txBody>
          <a:bodyPr wrap="square" lIns="0" tIns="0" rIns="0" bIns="0" rtlCol="0"/>
          <a:lstStyle/>
          <a:p>
            <a:endParaRPr sz="1227"/>
          </a:p>
        </p:txBody>
      </p:sp>
      <p:sp>
        <p:nvSpPr>
          <p:cNvPr id="59" name="object 59"/>
          <p:cNvSpPr/>
          <p:nvPr/>
        </p:nvSpPr>
        <p:spPr>
          <a:xfrm>
            <a:off x="2882353" y="2704339"/>
            <a:ext cx="209117" cy="171450"/>
          </a:xfrm>
          <a:custGeom>
            <a:avLst/>
            <a:gdLst/>
            <a:ahLst/>
            <a:cxnLst/>
            <a:rect l="l" t="t" r="r" b="b"/>
            <a:pathLst>
              <a:path w="306705" h="251460">
                <a:moveTo>
                  <a:pt x="0" y="62864"/>
                </a:moveTo>
                <a:lnTo>
                  <a:pt x="180975" y="62864"/>
                </a:lnTo>
                <a:lnTo>
                  <a:pt x="180975" y="0"/>
                </a:lnTo>
                <a:lnTo>
                  <a:pt x="306705" y="125729"/>
                </a:lnTo>
                <a:lnTo>
                  <a:pt x="180975" y="251459"/>
                </a:lnTo>
                <a:lnTo>
                  <a:pt x="180975" y="188594"/>
                </a:lnTo>
                <a:lnTo>
                  <a:pt x="0" y="188594"/>
                </a:lnTo>
                <a:lnTo>
                  <a:pt x="0" y="62864"/>
                </a:lnTo>
                <a:close/>
              </a:path>
            </a:pathLst>
          </a:custGeom>
          <a:ln w="12699">
            <a:solidFill>
              <a:srgbClr val="41719C"/>
            </a:solidFill>
          </a:ln>
        </p:spPr>
        <p:txBody>
          <a:bodyPr wrap="square" lIns="0" tIns="0" rIns="0" bIns="0" rtlCol="0"/>
          <a:lstStyle/>
          <a:p>
            <a:endParaRPr sz="1227"/>
          </a:p>
        </p:txBody>
      </p:sp>
      <p:sp>
        <p:nvSpPr>
          <p:cNvPr id="60" name="object 60"/>
          <p:cNvSpPr txBox="1"/>
          <p:nvPr/>
        </p:nvSpPr>
        <p:spPr>
          <a:xfrm>
            <a:off x="2896898" y="2474710"/>
            <a:ext cx="197427" cy="156144"/>
          </a:xfrm>
          <a:prstGeom prst="rect">
            <a:avLst/>
          </a:prstGeom>
        </p:spPr>
        <p:txBody>
          <a:bodyPr vert="horz" wrap="square" lIns="0" tIns="9092" rIns="0" bIns="0" rtlCol="0">
            <a:spAutoFit/>
          </a:bodyPr>
          <a:lstStyle/>
          <a:p>
            <a:pPr marL="8659">
              <a:spcBef>
                <a:spcPts val="72"/>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61" name="object 61"/>
          <p:cNvSpPr/>
          <p:nvPr/>
        </p:nvSpPr>
        <p:spPr>
          <a:xfrm>
            <a:off x="2378829" y="3103361"/>
            <a:ext cx="189201" cy="202190"/>
          </a:xfrm>
          <a:custGeom>
            <a:avLst/>
            <a:gdLst/>
            <a:ahLst/>
            <a:cxnLst/>
            <a:rect l="l" t="t" r="r" b="b"/>
            <a:pathLst>
              <a:path w="277494" h="296544">
                <a:moveTo>
                  <a:pt x="277495" y="157797"/>
                </a:moveTo>
                <a:lnTo>
                  <a:pt x="0" y="157797"/>
                </a:lnTo>
                <a:lnTo>
                  <a:pt x="138734" y="296545"/>
                </a:lnTo>
                <a:lnTo>
                  <a:pt x="277495" y="157797"/>
                </a:lnTo>
                <a:close/>
              </a:path>
              <a:path w="277494" h="296544">
                <a:moveTo>
                  <a:pt x="208114" y="0"/>
                </a:moveTo>
                <a:lnTo>
                  <a:pt x="69367" y="0"/>
                </a:lnTo>
                <a:lnTo>
                  <a:pt x="69367" y="157797"/>
                </a:lnTo>
                <a:lnTo>
                  <a:pt x="208114" y="157797"/>
                </a:lnTo>
                <a:lnTo>
                  <a:pt x="208114" y="0"/>
                </a:lnTo>
                <a:close/>
              </a:path>
            </a:pathLst>
          </a:custGeom>
          <a:solidFill>
            <a:srgbClr val="5B9BD5"/>
          </a:solidFill>
        </p:spPr>
        <p:txBody>
          <a:bodyPr wrap="square" lIns="0" tIns="0" rIns="0" bIns="0" rtlCol="0"/>
          <a:lstStyle/>
          <a:p>
            <a:endParaRPr sz="1227"/>
          </a:p>
        </p:txBody>
      </p:sp>
      <p:sp>
        <p:nvSpPr>
          <p:cNvPr id="62" name="object 62"/>
          <p:cNvSpPr/>
          <p:nvPr/>
        </p:nvSpPr>
        <p:spPr>
          <a:xfrm>
            <a:off x="2378829" y="3103361"/>
            <a:ext cx="189201" cy="202190"/>
          </a:xfrm>
          <a:custGeom>
            <a:avLst/>
            <a:gdLst/>
            <a:ahLst/>
            <a:cxnLst/>
            <a:rect l="l" t="t" r="r" b="b"/>
            <a:pathLst>
              <a:path w="277494" h="296544">
                <a:moveTo>
                  <a:pt x="208114" y="0"/>
                </a:moveTo>
                <a:lnTo>
                  <a:pt x="208114" y="157797"/>
                </a:lnTo>
                <a:lnTo>
                  <a:pt x="277495" y="157797"/>
                </a:lnTo>
                <a:lnTo>
                  <a:pt x="138734" y="296545"/>
                </a:lnTo>
                <a:lnTo>
                  <a:pt x="0" y="157797"/>
                </a:lnTo>
                <a:lnTo>
                  <a:pt x="69367" y="157797"/>
                </a:lnTo>
                <a:lnTo>
                  <a:pt x="69367" y="0"/>
                </a:lnTo>
                <a:lnTo>
                  <a:pt x="208114" y="0"/>
                </a:lnTo>
                <a:close/>
              </a:path>
            </a:pathLst>
          </a:custGeom>
          <a:ln w="12700">
            <a:solidFill>
              <a:srgbClr val="41719C"/>
            </a:solidFill>
          </a:ln>
        </p:spPr>
        <p:txBody>
          <a:bodyPr wrap="square" lIns="0" tIns="0" rIns="0" bIns="0" rtlCol="0"/>
          <a:lstStyle/>
          <a:p>
            <a:endParaRPr sz="1227"/>
          </a:p>
        </p:txBody>
      </p:sp>
      <p:sp>
        <p:nvSpPr>
          <p:cNvPr id="63" name="object 63"/>
          <p:cNvSpPr/>
          <p:nvPr/>
        </p:nvSpPr>
        <p:spPr>
          <a:xfrm>
            <a:off x="3396264" y="3492860"/>
            <a:ext cx="189201" cy="202190"/>
          </a:xfrm>
          <a:custGeom>
            <a:avLst/>
            <a:gdLst/>
            <a:ahLst/>
            <a:cxnLst/>
            <a:rect l="l" t="t" r="r" b="b"/>
            <a:pathLst>
              <a:path w="277495" h="296545">
                <a:moveTo>
                  <a:pt x="277494" y="157797"/>
                </a:moveTo>
                <a:lnTo>
                  <a:pt x="0" y="157797"/>
                </a:lnTo>
                <a:lnTo>
                  <a:pt x="138747" y="296545"/>
                </a:lnTo>
                <a:lnTo>
                  <a:pt x="277494" y="157797"/>
                </a:lnTo>
                <a:close/>
              </a:path>
              <a:path w="277495" h="296545">
                <a:moveTo>
                  <a:pt x="208127" y="0"/>
                </a:moveTo>
                <a:lnTo>
                  <a:pt x="69380" y="0"/>
                </a:lnTo>
                <a:lnTo>
                  <a:pt x="69380" y="157797"/>
                </a:lnTo>
                <a:lnTo>
                  <a:pt x="208127" y="157797"/>
                </a:lnTo>
                <a:lnTo>
                  <a:pt x="208127" y="0"/>
                </a:lnTo>
                <a:close/>
              </a:path>
            </a:pathLst>
          </a:custGeom>
          <a:solidFill>
            <a:srgbClr val="5B9BD5"/>
          </a:solidFill>
        </p:spPr>
        <p:txBody>
          <a:bodyPr wrap="square" lIns="0" tIns="0" rIns="0" bIns="0" rtlCol="0"/>
          <a:lstStyle/>
          <a:p>
            <a:endParaRPr sz="1227"/>
          </a:p>
        </p:txBody>
      </p:sp>
      <p:sp>
        <p:nvSpPr>
          <p:cNvPr id="64" name="object 64"/>
          <p:cNvSpPr/>
          <p:nvPr/>
        </p:nvSpPr>
        <p:spPr>
          <a:xfrm>
            <a:off x="3396264" y="3492860"/>
            <a:ext cx="189201" cy="202190"/>
          </a:xfrm>
          <a:custGeom>
            <a:avLst/>
            <a:gdLst/>
            <a:ahLst/>
            <a:cxnLst/>
            <a:rect l="l" t="t" r="r" b="b"/>
            <a:pathLst>
              <a:path w="277495" h="296545">
                <a:moveTo>
                  <a:pt x="208127" y="0"/>
                </a:moveTo>
                <a:lnTo>
                  <a:pt x="208127" y="157797"/>
                </a:lnTo>
                <a:lnTo>
                  <a:pt x="277494" y="157797"/>
                </a:lnTo>
                <a:lnTo>
                  <a:pt x="138747" y="296545"/>
                </a:lnTo>
                <a:lnTo>
                  <a:pt x="0" y="157797"/>
                </a:lnTo>
                <a:lnTo>
                  <a:pt x="69380" y="157797"/>
                </a:lnTo>
                <a:lnTo>
                  <a:pt x="69380" y="0"/>
                </a:lnTo>
                <a:lnTo>
                  <a:pt x="208127" y="0"/>
                </a:lnTo>
                <a:close/>
              </a:path>
            </a:pathLst>
          </a:custGeom>
          <a:ln w="12700">
            <a:solidFill>
              <a:srgbClr val="41719C"/>
            </a:solidFill>
          </a:ln>
        </p:spPr>
        <p:txBody>
          <a:bodyPr wrap="square" lIns="0" tIns="0" rIns="0" bIns="0" rtlCol="0"/>
          <a:lstStyle/>
          <a:p>
            <a:endParaRPr sz="1227"/>
          </a:p>
        </p:txBody>
      </p:sp>
      <p:sp>
        <p:nvSpPr>
          <p:cNvPr id="65" name="object 65"/>
          <p:cNvSpPr txBox="1"/>
          <p:nvPr/>
        </p:nvSpPr>
        <p:spPr>
          <a:xfrm>
            <a:off x="3708429" y="3521075"/>
            <a:ext cx="197427" cy="156144"/>
          </a:xfrm>
          <a:prstGeom prst="rect">
            <a:avLst/>
          </a:prstGeom>
        </p:spPr>
        <p:txBody>
          <a:bodyPr vert="horz" wrap="square" lIns="0" tIns="9092" rIns="0" bIns="0" rtlCol="0">
            <a:spAutoFit/>
          </a:bodyPr>
          <a:lstStyle/>
          <a:p>
            <a:pPr marL="8659">
              <a:spcBef>
                <a:spcPts val="72"/>
              </a:spcBef>
            </a:pPr>
            <a:r>
              <a:rPr sz="955" b="1" dirty="0">
                <a:latin typeface="Calibri"/>
                <a:cs typeface="Calibri"/>
              </a:rPr>
              <a:t>Y</a:t>
            </a:r>
            <a:r>
              <a:rPr sz="955" b="1" spc="-3" dirty="0">
                <a:latin typeface="Calibri"/>
                <a:cs typeface="Calibri"/>
              </a:rPr>
              <a:t>ES</a:t>
            </a:r>
            <a:endParaRPr sz="955">
              <a:latin typeface="Calibri"/>
              <a:cs typeface="Calibri"/>
            </a:endParaRPr>
          </a:p>
        </p:txBody>
      </p:sp>
      <p:sp>
        <p:nvSpPr>
          <p:cNvPr id="66" name="object 66"/>
          <p:cNvSpPr/>
          <p:nvPr/>
        </p:nvSpPr>
        <p:spPr>
          <a:xfrm>
            <a:off x="4424098" y="3133237"/>
            <a:ext cx="189201" cy="196561"/>
          </a:xfrm>
          <a:custGeom>
            <a:avLst/>
            <a:gdLst/>
            <a:ahLst/>
            <a:cxnLst/>
            <a:rect l="l" t="t" r="r" b="b"/>
            <a:pathLst>
              <a:path w="277495" h="288289">
                <a:moveTo>
                  <a:pt x="277494" y="149542"/>
                </a:moveTo>
                <a:lnTo>
                  <a:pt x="0" y="149542"/>
                </a:lnTo>
                <a:lnTo>
                  <a:pt x="138760" y="288290"/>
                </a:lnTo>
                <a:lnTo>
                  <a:pt x="277494" y="149542"/>
                </a:lnTo>
                <a:close/>
              </a:path>
              <a:path w="277495" h="288289">
                <a:moveTo>
                  <a:pt x="208127" y="0"/>
                </a:moveTo>
                <a:lnTo>
                  <a:pt x="69380" y="0"/>
                </a:lnTo>
                <a:lnTo>
                  <a:pt x="69380" y="149542"/>
                </a:lnTo>
                <a:lnTo>
                  <a:pt x="208127" y="149542"/>
                </a:lnTo>
                <a:lnTo>
                  <a:pt x="208127" y="0"/>
                </a:lnTo>
                <a:close/>
              </a:path>
            </a:pathLst>
          </a:custGeom>
          <a:solidFill>
            <a:srgbClr val="5B9BD5"/>
          </a:solidFill>
        </p:spPr>
        <p:txBody>
          <a:bodyPr wrap="square" lIns="0" tIns="0" rIns="0" bIns="0" rtlCol="0"/>
          <a:lstStyle/>
          <a:p>
            <a:endParaRPr sz="1227"/>
          </a:p>
        </p:txBody>
      </p:sp>
      <p:sp>
        <p:nvSpPr>
          <p:cNvPr id="67" name="object 67"/>
          <p:cNvSpPr/>
          <p:nvPr/>
        </p:nvSpPr>
        <p:spPr>
          <a:xfrm>
            <a:off x="4424098" y="3133237"/>
            <a:ext cx="189201" cy="196561"/>
          </a:xfrm>
          <a:custGeom>
            <a:avLst/>
            <a:gdLst/>
            <a:ahLst/>
            <a:cxnLst/>
            <a:rect l="l" t="t" r="r" b="b"/>
            <a:pathLst>
              <a:path w="277495" h="288289">
                <a:moveTo>
                  <a:pt x="208127" y="0"/>
                </a:moveTo>
                <a:lnTo>
                  <a:pt x="208127" y="149542"/>
                </a:lnTo>
                <a:lnTo>
                  <a:pt x="277494" y="149542"/>
                </a:lnTo>
                <a:lnTo>
                  <a:pt x="138760" y="288290"/>
                </a:lnTo>
                <a:lnTo>
                  <a:pt x="0" y="149542"/>
                </a:lnTo>
                <a:lnTo>
                  <a:pt x="69380" y="149542"/>
                </a:lnTo>
                <a:lnTo>
                  <a:pt x="69380" y="0"/>
                </a:lnTo>
                <a:lnTo>
                  <a:pt x="208127" y="0"/>
                </a:lnTo>
                <a:close/>
              </a:path>
            </a:pathLst>
          </a:custGeom>
          <a:ln w="12700">
            <a:solidFill>
              <a:srgbClr val="41719C"/>
            </a:solidFill>
          </a:ln>
        </p:spPr>
        <p:txBody>
          <a:bodyPr wrap="square" lIns="0" tIns="0" rIns="0" bIns="0" rtlCol="0"/>
          <a:lstStyle/>
          <a:p>
            <a:endParaRPr sz="1227"/>
          </a:p>
        </p:txBody>
      </p:sp>
      <p:sp>
        <p:nvSpPr>
          <p:cNvPr id="68" name="object 68"/>
          <p:cNvSpPr txBox="1"/>
          <p:nvPr/>
        </p:nvSpPr>
        <p:spPr>
          <a:xfrm>
            <a:off x="4719464" y="3178175"/>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
        <p:nvSpPr>
          <p:cNvPr id="69" name="object 69"/>
          <p:cNvSpPr txBox="1"/>
          <p:nvPr/>
        </p:nvSpPr>
        <p:spPr>
          <a:xfrm>
            <a:off x="3839615" y="4489117"/>
            <a:ext cx="552017" cy="542428"/>
          </a:xfrm>
          <a:prstGeom prst="rect">
            <a:avLst/>
          </a:prstGeom>
          <a:solidFill>
            <a:srgbClr val="5B9BD5"/>
          </a:solidFill>
          <a:ln w="12700">
            <a:solidFill>
              <a:srgbClr val="41719C"/>
            </a:solidFill>
          </a:ln>
        </p:spPr>
        <p:txBody>
          <a:bodyPr vert="horz" wrap="square" lIns="0" tIns="22514" rIns="0" bIns="0" rtlCol="0">
            <a:spAutoFit/>
          </a:bodyPr>
          <a:lstStyle/>
          <a:p>
            <a:pPr marL="73600" marR="68405" indent="433" algn="ctr">
              <a:lnSpc>
                <a:spcPct val="110000"/>
              </a:lnSpc>
              <a:spcBef>
                <a:spcPts val="177"/>
              </a:spcBef>
            </a:pPr>
            <a:r>
              <a:rPr sz="614" spc="-3" dirty="0">
                <a:latin typeface="Calibri"/>
                <a:cs typeface="Calibri"/>
              </a:rPr>
              <a:t>Not </a:t>
            </a:r>
            <a:r>
              <a:rPr sz="614" dirty="0">
                <a:latin typeface="Calibri"/>
                <a:cs typeface="Calibri"/>
              </a:rPr>
              <a:t>an  Ho</a:t>
            </a:r>
            <a:r>
              <a:rPr sz="614" spc="-3" dirty="0">
                <a:latin typeface="Calibri"/>
                <a:cs typeface="Calibri"/>
              </a:rPr>
              <a:t>n</a:t>
            </a:r>
            <a:r>
              <a:rPr sz="614" dirty="0">
                <a:latin typeface="Calibri"/>
                <a:cs typeface="Calibri"/>
              </a:rPr>
              <a:t>o</a:t>
            </a:r>
            <a:r>
              <a:rPr sz="614" spc="-3" dirty="0">
                <a:latin typeface="Calibri"/>
                <a:cs typeface="Calibri"/>
              </a:rPr>
              <a:t>r</a:t>
            </a:r>
            <a:r>
              <a:rPr sz="614" dirty="0">
                <a:latin typeface="Calibri"/>
                <a:cs typeface="Calibri"/>
              </a:rPr>
              <a:t>a</a:t>
            </a:r>
            <a:r>
              <a:rPr sz="614" spc="-3" dirty="0">
                <a:latin typeface="Calibri"/>
                <a:cs typeface="Calibri"/>
              </a:rPr>
              <a:t>riu</a:t>
            </a:r>
            <a:r>
              <a:rPr sz="614" dirty="0">
                <a:latin typeface="Calibri"/>
                <a:cs typeface="Calibri"/>
              </a:rPr>
              <a:t>m.</a:t>
            </a:r>
            <a:endParaRPr sz="614">
              <a:latin typeface="Calibri"/>
              <a:cs typeface="Calibri"/>
            </a:endParaRPr>
          </a:p>
          <a:p>
            <a:pPr marL="80094" marR="75765" indent="1299" algn="ctr">
              <a:lnSpc>
                <a:spcPct val="109500"/>
              </a:lnSpc>
              <a:spcBef>
                <a:spcPts val="3"/>
              </a:spcBef>
            </a:pPr>
            <a:r>
              <a:rPr sz="614" spc="-3" dirty="0">
                <a:latin typeface="Calibri"/>
                <a:cs typeface="Calibri"/>
              </a:rPr>
              <a:t>This is  payment</a:t>
            </a:r>
            <a:r>
              <a:rPr sz="614" spc="-55" dirty="0">
                <a:latin typeface="Calibri"/>
                <a:cs typeface="Calibri"/>
              </a:rPr>
              <a:t> </a:t>
            </a:r>
            <a:r>
              <a:rPr sz="614" dirty="0">
                <a:latin typeface="Calibri"/>
                <a:cs typeface="Calibri"/>
              </a:rPr>
              <a:t>for  </a:t>
            </a:r>
            <a:r>
              <a:rPr sz="614" spc="-3" dirty="0">
                <a:latin typeface="Calibri"/>
                <a:cs typeface="Calibri"/>
              </a:rPr>
              <a:t>services.</a:t>
            </a:r>
            <a:endParaRPr sz="614">
              <a:latin typeface="Calibri"/>
              <a:cs typeface="Calibri"/>
            </a:endParaRPr>
          </a:p>
        </p:txBody>
      </p:sp>
      <p:sp>
        <p:nvSpPr>
          <p:cNvPr id="70" name="object 70"/>
          <p:cNvSpPr txBox="1"/>
          <p:nvPr/>
        </p:nvSpPr>
        <p:spPr>
          <a:xfrm>
            <a:off x="1885864" y="2399896"/>
            <a:ext cx="179676" cy="156144"/>
          </a:xfrm>
          <a:prstGeom prst="rect">
            <a:avLst/>
          </a:prstGeom>
        </p:spPr>
        <p:txBody>
          <a:bodyPr vert="horz" wrap="square" lIns="0" tIns="9092" rIns="0" bIns="0" rtlCol="0">
            <a:spAutoFit/>
          </a:bodyPr>
          <a:lstStyle/>
          <a:p>
            <a:pPr marL="8659">
              <a:spcBef>
                <a:spcPts val="72"/>
              </a:spcBef>
            </a:pPr>
            <a:r>
              <a:rPr sz="955" b="1" spc="-3" dirty="0">
                <a:latin typeface="Calibri"/>
                <a:cs typeface="Calibri"/>
              </a:rPr>
              <a:t>NO</a:t>
            </a:r>
            <a:endParaRPr sz="955">
              <a:latin typeface="Calibri"/>
              <a:cs typeface="Calibri"/>
            </a:endParaRPr>
          </a:p>
        </p:txBody>
      </p:sp>
    </p:spTree>
    <p:extLst>
      <p:ext uri="{BB962C8B-B14F-4D97-AF65-F5344CB8AC3E}">
        <p14:creationId xmlns:p14="http://schemas.microsoft.com/office/powerpoint/2010/main" val="763431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Corporate Card Points: </a:t>
            </a:r>
            <a:br>
              <a:rPr lang="en-US" dirty="0" smtClean="0"/>
            </a:br>
            <a:r>
              <a:rPr lang="en-US" sz="3100" dirty="0"/>
              <a:t>F</a:t>
            </a:r>
            <a:r>
              <a:rPr lang="en-US" sz="3100" dirty="0" smtClean="0"/>
              <a:t>ollow up to the points system</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457200" y="1542501"/>
            <a:ext cx="8164286" cy="1015663"/>
          </a:xfrm>
          <a:prstGeom prst="rect">
            <a:avLst/>
          </a:prstGeom>
          <a:noFill/>
        </p:spPr>
        <p:txBody>
          <a:bodyPr wrap="square" rtlCol="0">
            <a:spAutoFit/>
          </a:bodyPr>
          <a:lstStyle/>
          <a:p>
            <a:r>
              <a:rPr lang="en-US" sz="2000" b="1" dirty="0" smtClean="0"/>
              <a:t>We’re 7 months post C-Card points implementation. How is it going?</a:t>
            </a:r>
          </a:p>
          <a:p>
            <a:endParaRPr lang="en-US" sz="2000" b="1" dirty="0"/>
          </a:p>
          <a:p>
            <a:endParaRPr lang="en-US" sz="2000" b="1" dirty="0" smtClean="0"/>
          </a:p>
        </p:txBody>
      </p:sp>
    </p:spTree>
    <p:extLst>
      <p:ext uri="{BB962C8B-B14F-4D97-AF65-F5344CB8AC3E}">
        <p14:creationId xmlns:p14="http://schemas.microsoft.com/office/powerpoint/2010/main" val="222676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Change in Ricoh Backup Requirements for the </a:t>
            </a:r>
            <a:r>
              <a:rPr lang="en-US" dirty="0" smtClean="0"/>
              <a:t>Corporate Card: </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457200" y="1542501"/>
            <a:ext cx="8164286" cy="4401205"/>
          </a:xfrm>
          <a:prstGeom prst="rect">
            <a:avLst/>
          </a:prstGeom>
          <a:noFill/>
        </p:spPr>
        <p:txBody>
          <a:bodyPr wrap="square" rtlCol="0">
            <a:spAutoFit/>
          </a:bodyPr>
          <a:lstStyle/>
          <a:p>
            <a:r>
              <a:rPr lang="en-US" sz="2000" b="1" dirty="0" smtClean="0"/>
              <a:t>You can’t provide what you don’t have.</a:t>
            </a:r>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r>
              <a:rPr lang="en-US" sz="2000" b="1" dirty="0" smtClean="0"/>
              <a:t>There is still risk so we need to start a tag team approach:</a:t>
            </a:r>
          </a:p>
          <a:p>
            <a:r>
              <a:rPr lang="en-US" sz="2000" dirty="0" smtClean="0"/>
              <a:t>	</a:t>
            </a:r>
          </a:p>
          <a:p>
            <a:r>
              <a:rPr lang="en-US" sz="2000" b="1" dirty="0" smtClean="0"/>
              <a:t>	</a:t>
            </a:r>
            <a:r>
              <a:rPr lang="en-US" sz="2000" b="1" u="sng" dirty="0" smtClean="0"/>
              <a:t>Departments</a:t>
            </a:r>
            <a:r>
              <a:rPr lang="en-US" sz="2000" dirty="0" smtClean="0"/>
              <a:t>						</a:t>
            </a:r>
            <a:r>
              <a:rPr lang="en-US" sz="2000" b="1" u="sng" dirty="0" smtClean="0"/>
              <a:t>Accounting Services</a:t>
            </a:r>
          </a:p>
          <a:p>
            <a:r>
              <a:rPr lang="en-US" sz="2000" dirty="0" smtClean="0"/>
              <a:t>You still must verify if they 		We need to hold the vendor accountable</a:t>
            </a:r>
          </a:p>
          <a:p>
            <a:r>
              <a:rPr lang="en-US" sz="2000" dirty="0" smtClean="0"/>
              <a:t>are billing you the correct			to doing what they said they would do.</a:t>
            </a:r>
          </a:p>
          <a:p>
            <a:r>
              <a:rPr lang="en-US" sz="2000" dirty="0" smtClean="0"/>
              <a:t>Amount</a:t>
            </a:r>
            <a:r>
              <a:rPr lang="en-US" sz="2000" b="1" dirty="0"/>
              <a:t>.</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463" y="1998961"/>
            <a:ext cx="1792877" cy="1887239"/>
          </a:xfrm>
          <a:prstGeom prst="rect">
            <a:avLst/>
          </a:prstGeom>
        </p:spPr>
      </p:pic>
    </p:spTree>
    <p:extLst>
      <p:ext uri="{BB962C8B-B14F-4D97-AF65-F5344CB8AC3E}">
        <p14:creationId xmlns:p14="http://schemas.microsoft.com/office/powerpoint/2010/main" val="865364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105508" y="274637"/>
            <a:ext cx="8924191" cy="1357215"/>
          </a:xfrm>
        </p:spPr>
        <p:txBody>
          <a:bodyPr>
            <a:normAutofit/>
          </a:bodyPr>
          <a:lstStyle/>
          <a:p>
            <a:r>
              <a:rPr lang="en-US" sz="4000" dirty="0"/>
              <a:t>Chrome </a:t>
            </a:r>
            <a:r>
              <a:rPr lang="en-US" sz="4000" dirty="0" smtClean="0"/>
              <a:t>River Update</a:t>
            </a:r>
            <a:endParaRPr lang="en-US" sz="40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204715" y="1631852"/>
            <a:ext cx="8824983" cy="3477875"/>
          </a:xfrm>
          <a:prstGeom prst="rect">
            <a:avLst/>
          </a:prstGeom>
          <a:noFill/>
        </p:spPr>
        <p:txBody>
          <a:bodyPr wrap="square" rtlCol="0">
            <a:spAutoFit/>
          </a:bodyPr>
          <a:lstStyle/>
          <a:p>
            <a:r>
              <a:rPr lang="en-US" sz="2000" b="1" dirty="0" smtClean="0"/>
              <a:t>What is Chrome River?</a:t>
            </a:r>
            <a:r>
              <a:rPr lang="en-US" sz="2000" b="1" dirty="0"/>
              <a:t> </a:t>
            </a:r>
            <a:endParaRPr lang="en-US" sz="2000" b="1" dirty="0" smtClean="0"/>
          </a:p>
          <a:p>
            <a:r>
              <a:rPr lang="en-US" sz="2000" dirty="0" smtClean="0"/>
              <a:t>Chrome </a:t>
            </a:r>
            <a:r>
              <a:rPr lang="en-US" sz="2000" dirty="0" smtClean="0"/>
              <a:t>River is an integrated system that will work with Banner to replace the old paper Travel Authorization (TA) </a:t>
            </a:r>
            <a:r>
              <a:rPr lang="en-US" sz="2000" dirty="0" smtClean="0"/>
              <a:t>forms as well as the Wells Fargo Portal for C-Card re-allocations, to provide a streamlined approach to expense reports.  </a:t>
            </a:r>
            <a:endParaRPr lang="en-US" sz="2000" dirty="0" smtClean="0"/>
          </a:p>
          <a:p>
            <a:endParaRPr lang="en-US" sz="2000" b="1" dirty="0"/>
          </a:p>
          <a:p>
            <a:endParaRPr lang="en-US" sz="2000" b="1" dirty="0"/>
          </a:p>
          <a:p>
            <a:r>
              <a:rPr lang="en-US" sz="2000" b="1" dirty="0"/>
              <a:t>Who will use it</a:t>
            </a:r>
            <a:r>
              <a:rPr lang="en-US" sz="2000" b="1" dirty="0" smtClean="0"/>
              <a:t>?</a:t>
            </a:r>
          </a:p>
          <a:p>
            <a:r>
              <a:rPr lang="en-US" sz="2000" dirty="0" smtClean="0"/>
              <a:t>Anyone who submits a travel authorization form or uses a C-card will need to know how to use this system.</a:t>
            </a:r>
          </a:p>
          <a:p>
            <a:endParaRPr lang="en-US" sz="2000" dirty="0"/>
          </a:p>
          <a:p>
            <a:r>
              <a:rPr lang="en-US" sz="2000" b="1" dirty="0" smtClean="0"/>
              <a:t>When can we start using it?</a:t>
            </a:r>
            <a:endParaRPr lang="en-US" sz="2000" b="1" dirty="0"/>
          </a:p>
        </p:txBody>
      </p:sp>
    </p:spTree>
    <p:extLst>
      <p:ext uri="{BB962C8B-B14F-4D97-AF65-F5344CB8AC3E}">
        <p14:creationId xmlns:p14="http://schemas.microsoft.com/office/powerpoint/2010/main" val="3659840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105508" y="274637"/>
            <a:ext cx="8924191" cy="1357215"/>
          </a:xfrm>
        </p:spPr>
        <p:txBody>
          <a:bodyPr>
            <a:normAutofit/>
          </a:bodyPr>
          <a:lstStyle/>
          <a:p>
            <a:r>
              <a:rPr lang="en-US" sz="4000" dirty="0"/>
              <a:t>Chrome </a:t>
            </a:r>
            <a:r>
              <a:rPr lang="en-US" sz="4000" dirty="0" smtClean="0"/>
              <a:t>River Update</a:t>
            </a:r>
            <a:endParaRPr lang="en-US" sz="40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204715" y="1631852"/>
            <a:ext cx="8824983" cy="4401205"/>
          </a:xfrm>
          <a:prstGeom prst="rect">
            <a:avLst/>
          </a:prstGeom>
          <a:noFill/>
        </p:spPr>
        <p:txBody>
          <a:bodyPr wrap="square" rtlCol="0">
            <a:spAutoFit/>
          </a:bodyPr>
          <a:lstStyle/>
          <a:p>
            <a:r>
              <a:rPr lang="en-US" sz="2000" dirty="0" smtClean="0"/>
              <a:t>Information Technology continues to work on this implementation but we’re still…</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However…</a:t>
            </a:r>
            <a:endParaRPr lang="en-US" sz="2000" dirty="0"/>
          </a:p>
          <a:p>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445" y="2489945"/>
            <a:ext cx="4310743" cy="2414016"/>
          </a:xfrm>
          <a:prstGeom prst="rect">
            <a:avLst/>
          </a:prstGeom>
        </p:spPr>
      </p:pic>
    </p:spTree>
    <p:extLst>
      <p:ext uri="{BB962C8B-B14F-4D97-AF65-F5344CB8AC3E}">
        <p14:creationId xmlns:p14="http://schemas.microsoft.com/office/powerpoint/2010/main" val="79964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105508" y="274637"/>
            <a:ext cx="8924191" cy="1357215"/>
          </a:xfrm>
        </p:spPr>
        <p:txBody>
          <a:bodyPr>
            <a:normAutofit/>
          </a:bodyPr>
          <a:lstStyle/>
          <a:p>
            <a:r>
              <a:rPr lang="en-US" sz="4000" dirty="0"/>
              <a:t>Chrome </a:t>
            </a:r>
            <a:r>
              <a:rPr lang="en-US" sz="4000" dirty="0" smtClean="0"/>
              <a:t>River Update</a:t>
            </a:r>
            <a:endParaRPr lang="en-US" sz="40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204715" y="1631852"/>
            <a:ext cx="8824983" cy="4401205"/>
          </a:xfrm>
          <a:prstGeom prst="rect">
            <a:avLst/>
          </a:prstGeom>
          <a:noFill/>
        </p:spPr>
        <p:txBody>
          <a:bodyPr wrap="square" rtlCol="0">
            <a:spAutoFit/>
          </a:bodyPr>
          <a:lstStyle/>
          <a:p>
            <a:r>
              <a:rPr lang="en-US" sz="2000" dirty="0" smtClean="0"/>
              <a:t>We have a test environment in which a pilot group is working and that environment allows us to also provide demos.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Interested in a demo for your office or do you want to become part of the pilot group?</a:t>
            </a:r>
          </a:p>
          <a:p>
            <a:endParaRPr lang="en-US" sz="2000" dirty="0"/>
          </a:p>
          <a:p>
            <a:r>
              <a:rPr lang="en-US" sz="2000" dirty="0" smtClean="0"/>
              <a:t>Contact Simone Chavous at: </a:t>
            </a:r>
            <a:r>
              <a:rPr lang="en-US" sz="2000" dirty="0" smtClean="0">
                <a:hlinkClick r:id="rId4"/>
              </a:rPr>
              <a:t>Schavous@msudenver.edu</a:t>
            </a:r>
            <a:endParaRPr lang="en-US" sz="2000" dirty="0" smtClean="0"/>
          </a:p>
          <a:p>
            <a:endParaRPr lang="en-US" sz="20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571" y="2282598"/>
            <a:ext cx="2457450" cy="1857375"/>
          </a:xfrm>
          <a:prstGeom prst="rect">
            <a:avLst/>
          </a:prstGeom>
        </p:spPr>
      </p:pic>
    </p:spTree>
    <p:extLst>
      <p:ext uri="{BB962C8B-B14F-4D97-AF65-F5344CB8AC3E}">
        <p14:creationId xmlns:p14="http://schemas.microsoft.com/office/powerpoint/2010/main" val="503598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New Thoughts on How to Process a Purchase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527538" y="1750423"/>
            <a:ext cx="8220808" cy="4708981"/>
          </a:xfrm>
          <a:prstGeom prst="rect">
            <a:avLst/>
          </a:prstGeom>
          <a:noFill/>
        </p:spPr>
        <p:txBody>
          <a:bodyPr wrap="square" rtlCol="0">
            <a:spAutoFit/>
          </a:bodyPr>
          <a:lstStyle/>
          <a:p>
            <a:r>
              <a:rPr lang="en-US" sz="2000" b="1" dirty="0" smtClean="0"/>
              <a:t>MSU Denver is governed by a lot of </a:t>
            </a:r>
            <a:r>
              <a:rPr lang="en-US" sz="2000" b="1" dirty="0" smtClean="0"/>
              <a:t>rules while can create complexities in our processes.</a:t>
            </a:r>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r>
              <a:rPr lang="en-US" sz="2000" b="1" dirty="0" smtClean="0"/>
              <a:t>We understand that a lot of people are impacted by our purchasing process and we want to make it as simple as possible. </a:t>
            </a:r>
            <a:endParaRPr lang="en-US" sz="2000" b="1" dirty="0"/>
          </a:p>
          <a:p>
            <a:endParaRPr lang="en-US" sz="2000" b="1" dirty="0" smtClean="0"/>
          </a:p>
          <a:p>
            <a:endParaRPr lang="en-US" sz="2000" b="1"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078" y="2285217"/>
            <a:ext cx="4287656" cy="2842682"/>
          </a:xfrm>
          <a:prstGeom prst="rect">
            <a:avLst/>
          </a:prstGeom>
        </p:spPr>
      </p:pic>
    </p:spTree>
    <p:extLst>
      <p:ext uri="{BB962C8B-B14F-4D97-AF65-F5344CB8AC3E}">
        <p14:creationId xmlns:p14="http://schemas.microsoft.com/office/powerpoint/2010/main" val="3909458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New Thoughts on How to Process a Purchase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527538" y="1750423"/>
            <a:ext cx="8220808" cy="3477875"/>
          </a:xfrm>
          <a:prstGeom prst="rect">
            <a:avLst/>
          </a:prstGeom>
          <a:noFill/>
        </p:spPr>
        <p:txBody>
          <a:bodyPr wrap="square" rtlCol="0">
            <a:spAutoFit/>
          </a:bodyPr>
          <a:lstStyle/>
          <a:p>
            <a:r>
              <a:rPr lang="en-US" sz="2000" dirty="0" smtClean="0"/>
              <a:t>How do we simplify a process that has a lot of conditional rules, i.e. if the purchase is over $10K then do this, unless </a:t>
            </a:r>
            <a:r>
              <a:rPr lang="en-US" sz="2000" dirty="0" smtClean="0"/>
              <a:t>you buy item “Y” on the C-Card then do that?</a:t>
            </a:r>
          </a:p>
          <a:p>
            <a:endParaRPr lang="en-US" sz="2000" dirty="0"/>
          </a:p>
          <a:p>
            <a:r>
              <a:rPr lang="en-US" sz="2000" dirty="0" smtClean="0"/>
              <a:t>We began brainstorming on pulling together a committee to “lean” up the process, when one option came to mind…</a:t>
            </a:r>
          </a:p>
          <a:p>
            <a:endParaRPr lang="en-US" sz="2000" dirty="0"/>
          </a:p>
          <a:p>
            <a:r>
              <a:rPr lang="en-US" sz="2000" dirty="0" smtClean="0"/>
              <a:t>	A central repository to submit purchasing requests.</a:t>
            </a:r>
          </a:p>
          <a:p>
            <a:endParaRPr lang="en-US" sz="2000" dirty="0"/>
          </a:p>
          <a:p>
            <a:r>
              <a:rPr lang="en-US" sz="2000" dirty="0" smtClean="0"/>
              <a:t>What are your thoughts on this option or maybe others?</a:t>
            </a:r>
          </a:p>
          <a:p>
            <a:endParaRPr lang="en-US" sz="2000" b="1" dirty="0" smtClean="0"/>
          </a:p>
        </p:txBody>
      </p:sp>
    </p:spTree>
    <p:extLst>
      <p:ext uri="{BB962C8B-B14F-4D97-AF65-F5344CB8AC3E}">
        <p14:creationId xmlns:p14="http://schemas.microsoft.com/office/powerpoint/2010/main" val="2437312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Banner </a:t>
            </a:r>
            <a:r>
              <a:rPr lang="en-US" dirty="0" smtClean="0"/>
              <a:t>9 </a:t>
            </a:r>
            <a:r>
              <a:rPr lang="en-US" dirty="0" smtClean="0"/>
              <a:t/>
            </a:r>
            <a:br>
              <a:rPr lang="en-US" dirty="0" smtClean="0"/>
            </a:br>
            <a:r>
              <a:rPr lang="en-US" sz="2700" dirty="0" smtClean="0"/>
              <a:t> </a:t>
            </a:r>
            <a:r>
              <a:rPr lang="en-US" sz="2700" dirty="0" smtClean="0"/>
              <a:t>Not the same </a:t>
            </a:r>
            <a:r>
              <a:rPr lang="en-US" sz="2700" dirty="0" err="1" smtClean="0"/>
              <a:t>ol</a:t>
            </a:r>
            <a:r>
              <a:rPr lang="en-US" sz="2700" dirty="0" smtClean="0"/>
              <a:t>’ Banner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65992" y="1503746"/>
            <a:ext cx="8220808" cy="4462760"/>
          </a:xfrm>
          <a:prstGeom prst="rect">
            <a:avLst/>
          </a:prstGeom>
          <a:noFill/>
        </p:spPr>
        <p:txBody>
          <a:bodyPr wrap="square" rtlCol="0">
            <a:spAutoFit/>
          </a:bodyPr>
          <a:lstStyle/>
          <a:p>
            <a:r>
              <a:rPr lang="en-US" sz="2000" dirty="0" smtClean="0"/>
              <a:t>Banner 9 for Finance is scheduled to go live on December 4</a:t>
            </a:r>
            <a:r>
              <a:rPr lang="en-US" sz="2000" baseline="30000" dirty="0" smtClean="0"/>
              <a:t>th</a:t>
            </a:r>
            <a:r>
              <a:rPr lang="en-US" sz="2000" dirty="0" smtClean="0"/>
              <a:t> 2018</a:t>
            </a:r>
            <a:r>
              <a:rPr lang="en-US" sz="2000" b="1" dirty="0" smtClean="0"/>
              <a:t> </a:t>
            </a:r>
          </a:p>
          <a:p>
            <a:endParaRPr lang="en-US" sz="2000" dirty="0" smtClean="0"/>
          </a:p>
          <a:p>
            <a:r>
              <a:rPr lang="en-US" sz="2400" b="1" u="sng" dirty="0">
                <a:solidFill>
                  <a:srgbClr val="FF0000"/>
                </a:solidFill>
              </a:rPr>
              <a:t>-If you haven’t been in it please do so as soon as possible.</a:t>
            </a:r>
          </a:p>
          <a:p>
            <a:endParaRPr lang="en-US" sz="2000" dirty="0"/>
          </a:p>
          <a:p>
            <a:r>
              <a:rPr lang="en-US" sz="2000" dirty="0"/>
              <a:t>-Things look and feel different.  </a:t>
            </a:r>
          </a:p>
          <a:p>
            <a:r>
              <a:rPr lang="en-US" sz="2000" dirty="0"/>
              <a:t>	CNTL PG DOWN is no longer a command</a:t>
            </a:r>
          </a:p>
          <a:p>
            <a:endParaRPr lang="en-US" sz="2000" dirty="0"/>
          </a:p>
          <a:p>
            <a:r>
              <a:rPr lang="en-US" sz="2000" dirty="0"/>
              <a:t>-It is slower now, but should improve (hopefully)</a:t>
            </a:r>
          </a:p>
          <a:p>
            <a:endParaRPr lang="en-US" sz="2000" dirty="0"/>
          </a:p>
          <a:p>
            <a:endParaRPr lang="en-US" sz="2000" b="1" dirty="0" smtClean="0"/>
          </a:p>
          <a:p>
            <a:endParaRPr lang="en-US" sz="2000" b="1" dirty="0" smtClean="0"/>
          </a:p>
          <a:p>
            <a:r>
              <a:rPr lang="en-US" sz="2000" b="1" dirty="0" smtClean="0"/>
              <a:t>Link to Banner 9</a:t>
            </a:r>
          </a:p>
          <a:p>
            <a:r>
              <a:rPr lang="en-US" sz="2000" dirty="0" smtClean="0">
                <a:hlinkClick r:id="rId4"/>
              </a:rPr>
              <a:t>https</a:t>
            </a:r>
            <a:r>
              <a:rPr lang="en-US" sz="2000" dirty="0">
                <a:hlinkClick r:id="rId4"/>
              </a:rPr>
              <a:t>://</a:t>
            </a:r>
            <a:r>
              <a:rPr lang="en-US" sz="2000" dirty="0" smtClean="0">
                <a:hlinkClick r:id="rId4"/>
              </a:rPr>
              <a:t>tb9nv01.msudenver.edu:8443/applicationNavigator</a:t>
            </a:r>
            <a:endParaRPr lang="en-US" sz="2000" dirty="0" smtClean="0"/>
          </a:p>
          <a:p>
            <a:endParaRPr lang="en-US" sz="2000" b="1" dirty="0" smtClean="0"/>
          </a:p>
        </p:txBody>
      </p:sp>
    </p:spTree>
    <p:extLst>
      <p:ext uri="{BB962C8B-B14F-4D97-AF65-F5344CB8AC3E}">
        <p14:creationId xmlns:p14="http://schemas.microsoft.com/office/powerpoint/2010/main" val="140564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a:bodyPr>
          <a:lstStyle/>
          <a:p>
            <a:r>
              <a:rPr lang="en-US" dirty="0" smtClean="0"/>
              <a:t>Introduction: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1078772" y="1341120"/>
            <a:ext cx="6863445" cy="646331"/>
          </a:xfrm>
          <a:prstGeom prst="rect">
            <a:avLst/>
          </a:prstGeom>
          <a:noFill/>
        </p:spPr>
        <p:txBody>
          <a:bodyPr wrap="square" rtlCol="0">
            <a:spAutoFit/>
          </a:bodyPr>
          <a:lstStyle/>
          <a:p>
            <a:r>
              <a:rPr lang="en-US" dirty="0" smtClean="0"/>
              <a:t>Liza Larsen: Controller</a:t>
            </a:r>
          </a:p>
          <a:p>
            <a:r>
              <a:rPr lang="en-US" dirty="0"/>
              <a:t>Webpage: </a:t>
            </a:r>
            <a:r>
              <a:rPr lang="en-US" dirty="0">
                <a:hlinkClick r:id="rId4"/>
              </a:rPr>
              <a:t>https://www.msudenver.edu/controller</a:t>
            </a:r>
            <a:r>
              <a:rPr lang="en-US" dirty="0" smtClean="0">
                <a:hlinkClick r:id="rId4"/>
              </a:rPr>
              <a:t>/</a:t>
            </a:r>
            <a:endParaRPr lang="en-US" dirty="0"/>
          </a:p>
        </p:txBody>
      </p:sp>
      <p:pic>
        <p:nvPicPr>
          <p:cNvPr id="5" name="Picture 4"/>
          <p:cNvPicPr>
            <a:picLocks noChangeAspect="1"/>
          </p:cNvPicPr>
          <p:nvPr/>
        </p:nvPicPr>
        <p:blipFill rotWithShape="1">
          <a:blip r:embed="rId5"/>
          <a:srcRect l="8359" t="6016" r="10150"/>
          <a:stretch/>
        </p:blipFill>
        <p:spPr>
          <a:xfrm>
            <a:off x="1078772" y="2023046"/>
            <a:ext cx="6505458" cy="4063926"/>
          </a:xfrm>
          <a:prstGeom prst="rect">
            <a:avLst/>
          </a:prstGeom>
        </p:spPr>
      </p:pic>
    </p:spTree>
    <p:extLst>
      <p:ext uri="{BB962C8B-B14F-4D97-AF65-F5344CB8AC3E}">
        <p14:creationId xmlns:p14="http://schemas.microsoft.com/office/powerpoint/2010/main" val="26104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Banner </a:t>
            </a:r>
            <a:r>
              <a:rPr lang="en-US" dirty="0" smtClean="0"/>
              <a:t>9 </a:t>
            </a:r>
            <a:r>
              <a:rPr lang="en-US" dirty="0" smtClean="0"/>
              <a:t/>
            </a:r>
            <a:br>
              <a:rPr lang="en-US" dirty="0" smtClean="0"/>
            </a:br>
            <a:r>
              <a:rPr lang="en-US" sz="2700" dirty="0" smtClean="0"/>
              <a:t> </a:t>
            </a:r>
            <a:r>
              <a:rPr lang="en-US" sz="2700" dirty="0" smtClean="0"/>
              <a:t>Not the same </a:t>
            </a:r>
            <a:r>
              <a:rPr lang="en-US" sz="2700" dirty="0" err="1" smtClean="0"/>
              <a:t>ol</a:t>
            </a:r>
            <a:r>
              <a:rPr lang="en-US" sz="2700" dirty="0" smtClean="0"/>
              <a:t>’ Banner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65992" y="1503746"/>
            <a:ext cx="8220808" cy="5324535"/>
          </a:xfrm>
          <a:prstGeom prst="rect">
            <a:avLst/>
          </a:prstGeom>
          <a:noFill/>
        </p:spPr>
        <p:txBody>
          <a:bodyPr wrap="square" rtlCol="0">
            <a:spAutoFit/>
          </a:bodyPr>
          <a:lstStyle/>
          <a:p>
            <a:r>
              <a:rPr lang="en-US" sz="2000" dirty="0" smtClean="0"/>
              <a:t>Don’t </a:t>
            </a:r>
            <a:r>
              <a:rPr lang="en-US" sz="2000" dirty="0"/>
              <a:t>let frustrations keep you out of the system.  We are </a:t>
            </a:r>
            <a:r>
              <a:rPr lang="en-US" sz="2000" dirty="0" smtClean="0"/>
              <a:t>offering Finance training in SSB304 on the following dates and times:</a:t>
            </a:r>
          </a:p>
          <a:p>
            <a:r>
              <a:rPr lang="en-US" sz="2000" dirty="0" smtClean="0"/>
              <a:t>	11/06	9:00-10:30</a:t>
            </a:r>
          </a:p>
          <a:p>
            <a:r>
              <a:rPr lang="en-US" sz="2000" dirty="0" smtClean="0"/>
              <a:t>	11/07	8:30-10:00</a:t>
            </a:r>
          </a:p>
          <a:p>
            <a:r>
              <a:rPr lang="en-US" sz="2000" dirty="0" smtClean="0"/>
              <a:t>	11/08	2:30-4:00</a:t>
            </a:r>
          </a:p>
          <a:p>
            <a:r>
              <a:rPr lang="en-US" sz="2000" dirty="0" smtClean="0"/>
              <a:t>	11/13	3:00-4:30</a:t>
            </a:r>
          </a:p>
          <a:p>
            <a:r>
              <a:rPr lang="en-US" sz="2000" dirty="0" smtClean="0"/>
              <a:t>	11/14	1:00-2:30</a:t>
            </a:r>
          </a:p>
          <a:p>
            <a:r>
              <a:rPr lang="en-US" sz="2000" dirty="0" smtClean="0"/>
              <a:t>	11/15	10:00-11:30</a:t>
            </a:r>
          </a:p>
          <a:p>
            <a:r>
              <a:rPr lang="en-US" sz="2000" dirty="0" smtClean="0"/>
              <a:t>	11/27	9:00-10:30</a:t>
            </a:r>
          </a:p>
          <a:p>
            <a:r>
              <a:rPr lang="en-US" sz="2000" dirty="0" smtClean="0"/>
              <a:t>	11/29	1:00-2:30</a:t>
            </a:r>
          </a:p>
          <a:p>
            <a:r>
              <a:rPr lang="en-US" sz="2000" b="1" dirty="0" smtClean="0"/>
              <a:t>Link to sign up for training:</a:t>
            </a:r>
          </a:p>
          <a:p>
            <a:r>
              <a:rPr lang="en-US" sz="2000" b="1" dirty="0">
                <a:hlinkClick r:id="rId4"/>
              </a:rPr>
              <a:t>https://msudenver-my.sharepoint.com/:x:/r/personal/tclark58_msudenver_edu/_layouts/15/Doc.aspx?sourcedoc=%</a:t>
            </a:r>
            <a:r>
              <a:rPr lang="en-US" sz="2000" b="1" dirty="0" smtClean="0">
                <a:hlinkClick r:id="rId4"/>
              </a:rPr>
              <a:t>7B249b3158-d96f-4c57-ba0f-9e65a81767a2%7D&amp;action=default</a:t>
            </a:r>
            <a:endParaRPr lang="en-US" sz="2000" b="1" dirty="0" smtClean="0"/>
          </a:p>
          <a:p>
            <a:r>
              <a:rPr lang="en-US" sz="2000" b="1" dirty="0" smtClean="0"/>
              <a:t>Please contact Troy Clark at </a:t>
            </a:r>
            <a:r>
              <a:rPr lang="en-US" sz="2000" b="1" dirty="0" smtClean="0">
                <a:hlinkClick r:id="rId5"/>
              </a:rPr>
              <a:t>TClark58@msudenver.edu</a:t>
            </a:r>
            <a:r>
              <a:rPr lang="en-US" sz="2000" b="1" dirty="0" smtClean="0"/>
              <a:t> if link isn’t working</a:t>
            </a:r>
          </a:p>
          <a:p>
            <a:endParaRPr lang="en-US" sz="2000" b="1" dirty="0" smtClean="0"/>
          </a:p>
        </p:txBody>
      </p:sp>
    </p:spTree>
    <p:extLst>
      <p:ext uri="{BB962C8B-B14F-4D97-AF65-F5344CB8AC3E}">
        <p14:creationId xmlns:p14="http://schemas.microsoft.com/office/powerpoint/2010/main" val="1317462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Banner </a:t>
            </a:r>
            <a:r>
              <a:rPr lang="en-US" dirty="0" smtClean="0"/>
              <a:t>9 </a:t>
            </a:r>
            <a:r>
              <a:rPr lang="en-US" dirty="0" smtClean="0"/>
              <a:t/>
            </a:r>
            <a:br>
              <a:rPr lang="en-US" dirty="0" smtClean="0"/>
            </a:br>
            <a:r>
              <a:rPr lang="en-US" sz="2700" dirty="0" smtClean="0"/>
              <a:t> </a:t>
            </a:r>
            <a:r>
              <a:rPr lang="en-US" sz="2700" dirty="0" smtClean="0"/>
              <a:t>Not the same </a:t>
            </a:r>
            <a:r>
              <a:rPr lang="en-US" sz="2700" dirty="0" err="1" smtClean="0"/>
              <a:t>ol</a:t>
            </a:r>
            <a:r>
              <a:rPr lang="en-US" sz="2700" dirty="0" smtClean="0"/>
              <a:t>’ Banner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527538" y="1503746"/>
            <a:ext cx="8220808" cy="1631216"/>
          </a:xfrm>
          <a:prstGeom prst="rect">
            <a:avLst/>
          </a:prstGeom>
          <a:noFill/>
        </p:spPr>
        <p:txBody>
          <a:bodyPr wrap="square" rtlCol="0">
            <a:spAutoFit/>
          </a:bodyPr>
          <a:lstStyle/>
          <a:p>
            <a:r>
              <a:rPr lang="en-US" sz="2000" b="1" dirty="0" smtClean="0"/>
              <a:t>Banner 9 Link:</a:t>
            </a:r>
          </a:p>
          <a:p>
            <a:r>
              <a:rPr lang="en-US" sz="2000" b="1" dirty="0" smtClean="0">
                <a:hlinkClick r:id="rId4"/>
              </a:rPr>
              <a:t>https</a:t>
            </a:r>
            <a:r>
              <a:rPr lang="en-US" sz="2000" b="1" dirty="0">
                <a:hlinkClick r:id="rId4"/>
              </a:rPr>
              <a:t>://</a:t>
            </a:r>
            <a:r>
              <a:rPr lang="en-US" sz="2000" b="1" dirty="0" smtClean="0">
                <a:hlinkClick r:id="rId4"/>
              </a:rPr>
              <a:t>tb9nv01.msudenver.edu:8443/applicationNavigator</a:t>
            </a:r>
            <a:endParaRPr lang="en-US" sz="2000" b="1" dirty="0" smtClean="0"/>
          </a:p>
          <a:p>
            <a:r>
              <a:rPr lang="en-US" sz="2000" b="1" dirty="0" smtClean="0"/>
              <a:t> </a:t>
            </a:r>
          </a:p>
          <a:p>
            <a:endParaRPr lang="en-US" sz="2000" b="1" dirty="0"/>
          </a:p>
          <a:p>
            <a:endParaRPr lang="en-US" sz="2000" b="1" dirty="0" smtClean="0"/>
          </a:p>
        </p:txBody>
      </p:sp>
      <p:pic>
        <p:nvPicPr>
          <p:cNvPr id="7" name="Picture 6"/>
          <p:cNvPicPr/>
          <p:nvPr/>
        </p:nvPicPr>
        <p:blipFill rotWithShape="1">
          <a:blip r:embed="rId5"/>
          <a:srcRect t="3798"/>
          <a:stretch/>
        </p:blipFill>
        <p:spPr>
          <a:xfrm>
            <a:off x="677091" y="2220686"/>
            <a:ext cx="7378337" cy="3971446"/>
          </a:xfrm>
          <a:prstGeom prst="rect">
            <a:avLst/>
          </a:prstGeom>
        </p:spPr>
      </p:pic>
    </p:spTree>
    <p:extLst>
      <p:ext uri="{BB962C8B-B14F-4D97-AF65-F5344CB8AC3E}">
        <p14:creationId xmlns:p14="http://schemas.microsoft.com/office/powerpoint/2010/main" val="40010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Banner </a:t>
            </a:r>
            <a:r>
              <a:rPr lang="en-US" dirty="0" smtClean="0"/>
              <a:t>9 </a:t>
            </a:r>
            <a:r>
              <a:rPr lang="en-US" dirty="0" smtClean="0"/>
              <a:t/>
            </a:r>
            <a:br>
              <a:rPr lang="en-US" dirty="0" smtClean="0"/>
            </a:br>
            <a:r>
              <a:rPr lang="en-US" sz="2700" dirty="0" smtClean="0"/>
              <a:t> </a:t>
            </a:r>
            <a:r>
              <a:rPr lang="en-US" sz="2700" dirty="0" smtClean="0"/>
              <a:t>Not the same </a:t>
            </a:r>
            <a:r>
              <a:rPr lang="en-US" sz="2700" dirty="0" err="1" smtClean="0"/>
              <a:t>ol</a:t>
            </a:r>
            <a:r>
              <a:rPr lang="en-US" sz="2700" dirty="0" smtClean="0"/>
              <a:t>’ Banner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527538" y="1503746"/>
            <a:ext cx="8220808" cy="1015663"/>
          </a:xfrm>
          <a:prstGeom prst="rect">
            <a:avLst/>
          </a:prstGeom>
          <a:noFill/>
        </p:spPr>
        <p:txBody>
          <a:bodyPr wrap="square" rtlCol="0">
            <a:spAutoFit/>
          </a:bodyPr>
          <a:lstStyle/>
          <a:p>
            <a:r>
              <a:rPr lang="en-US" sz="2000" b="1" dirty="0"/>
              <a:t>https://tb9nv01.msudenver.edu:8443/applicationNavigator </a:t>
            </a:r>
            <a:endParaRPr lang="en-US" sz="2000" b="1" dirty="0" smtClean="0"/>
          </a:p>
          <a:p>
            <a:endParaRPr lang="en-US" sz="2000" b="1" dirty="0"/>
          </a:p>
          <a:p>
            <a:endParaRPr lang="en-US" sz="2000" b="1" dirty="0" smtClean="0"/>
          </a:p>
        </p:txBody>
      </p:sp>
      <p:pic>
        <p:nvPicPr>
          <p:cNvPr id="8" name="Picture 7"/>
          <p:cNvPicPr/>
          <p:nvPr/>
        </p:nvPicPr>
        <p:blipFill>
          <a:blip r:embed="rId4"/>
          <a:stretch>
            <a:fillRect/>
          </a:stretch>
        </p:blipFill>
        <p:spPr>
          <a:xfrm>
            <a:off x="527538" y="1863634"/>
            <a:ext cx="7970520" cy="4357623"/>
          </a:xfrm>
          <a:prstGeom prst="rect">
            <a:avLst/>
          </a:prstGeom>
        </p:spPr>
      </p:pic>
    </p:spTree>
    <p:extLst>
      <p:ext uri="{BB962C8B-B14F-4D97-AF65-F5344CB8AC3E}">
        <p14:creationId xmlns:p14="http://schemas.microsoft.com/office/powerpoint/2010/main" val="2295957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Banner </a:t>
            </a:r>
            <a:r>
              <a:rPr lang="en-US" dirty="0" smtClean="0"/>
              <a:t>9 </a:t>
            </a:r>
            <a:r>
              <a:rPr lang="en-US" dirty="0" smtClean="0"/>
              <a:t/>
            </a:r>
            <a:br>
              <a:rPr lang="en-US" dirty="0" smtClean="0"/>
            </a:br>
            <a:r>
              <a:rPr lang="en-US" sz="2700" dirty="0" smtClean="0"/>
              <a:t> </a:t>
            </a:r>
            <a:r>
              <a:rPr lang="en-US" sz="2700" dirty="0" smtClean="0"/>
              <a:t>Not the same </a:t>
            </a:r>
            <a:r>
              <a:rPr lang="en-US" sz="2700" dirty="0" err="1" smtClean="0"/>
              <a:t>ol</a:t>
            </a:r>
            <a:r>
              <a:rPr lang="en-US" sz="2700" dirty="0" smtClean="0"/>
              <a:t>’ Banner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527538" y="1503746"/>
            <a:ext cx="8220808" cy="1015663"/>
          </a:xfrm>
          <a:prstGeom prst="rect">
            <a:avLst/>
          </a:prstGeom>
          <a:noFill/>
        </p:spPr>
        <p:txBody>
          <a:bodyPr wrap="square" rtlCol="0">
            <a:spAutoFit/>
          </a:bodyPr>
          <a:lstStyle/>
          <a:p>
            <a:r>
              <a:rPr lang="en-US" sz="2000" b="1" dirty="0" smtClean="0"/>
              <a:t>FGITRND </a:t>
            </a:r>
          </a:p>
          <a:p>
            <a:endParaRPr lang="en-US" sz="2000" b="1" dirty="0"/>
          </a:p>
          <a:p>
            <a:endParaRPr lang="en-US" sz="2000" b="1" dirty="0" smtClean="0"/>
          </a:p>
        </p:txBody>
      </p:sp>
      <p:pic>
        <p:nvPicPr>
          <p:cNvPr id="10" name="Picture 9"/>
          <p:cNvPicPr/>
          <p:nvPr/>
        </p:nvPicPr>
        <p:blipFill>
          <a:blip r:embed="rId4"/>
          <a:stretch>
            <a:fillRect/>
          </a:stretch>
        </p:blipFill>
        <p:spPr>
          <a:xfrm>
            <a:off x="389707" y="1854926"/>
            <a:ext cx="7909561" cy="4284954"/>
          </a:xfrm>
          <a:prstGeom prst="rect">
            <a:avLst/>
          </a:prstGeom>
        </p:spPr>
      </p:pic>
    </p:spTree>
    <p:extLst>
      <p:ext uri="{BB962C8B-B14F-4D97-AF65-F5344CB8AC3E}">
        <p14:creationId xmlns:p14="http://schemas.microsoft.com/office/powerpoint/2010/main" val="2561760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Banner </a:t>
            </a:r>
            <a:r>
              <a:rPr lang="en-US" dirty="0" smtClean="0"/>
              <a:t>9 </a:t>
            </a:r>
            <a:r>
              <a:rPr lang="en-US" dirty="0" smtClean="0"/>
              <a:t/>
            </a:r>
            <a:br>
              <a:rPr lang="en-US" dirty="0" smtClean="0"/>
            </a:br>
            <a:r>
              <a:rPr lang="en-US" sz="2700" dirty="0" smtClean="0"/>
              <a:t> </a:t>
            </a:r>
            <a:r>
              <a:rPr lang="en-US" sz="2700" dirty="0" smtClean="0"/>
              <a:t>Not the same </a:t>
            </a:r>
            <a:r>
              <a:rPr lang="en-US" sz="2700" dirty="0" err="1" smtClean="0"/>
              <a:t>ol</a:t>
            </a:r>
            <a:r>
              <a:rPr lang="en-US" sz="2700" dirty="0" smtClean="0"/>
              <a:t>’ Banner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527538" y="1496897"/>
            <a:ext cx="8220808" cy="2862322"/>
          </a:xfrm>
          <a:prstGeom prst="rect">
            <a:avLst/>
          </a:prstGeom>
          <a:noFill/>
        </p:spPr>
        <p:txBody>
          <a:bodyPr wrap="square" rtlCol="0">
            <a:spAutoFit/>
          </a:bodyPr>
          <a:lstStyle/>
          <a:p>
            <a:r>
              <a:rPr lang="en-US" sz="2000" b="1" dirty="0" smtClean="0"/>
              <a:t>If you use Banner Finance now, please do not wait until December 4</a:t>
            </a:r>
            <a:r>
              <a:rPr lang="en-US" sz="2000" b="1" baseline="30000" dirty="0" smtClean="0"/>
              <a:t>th</a:t>
            </a:r>
            <a:r>
              <a:rPr lang="en-US" sz="2000" b="1" dirty="0" smtClean="0"/>
              <a:t> to log into the system.</a:t>
            </a:r>
          </a:p>
          <a:p>
            <a:endParaRPr lang="en-US" sz="2000" b="1" dirty="0"/>
          </a:p>
          <a:p>
            <a:endParaRPr lang="en-US" sz="2000" b="1" dirty="0" smtClean="0"/>
          </a:p>
          <a:p>
            <a:endParaRPr lang="en-US" sz="2000" b="1" dirty="0"/>
          </a:p>
          <a:p>
            <a:endParaRPr lang="en-US" sz="2000" b="1" dirty="0" smtClean="0"/>
          </a:p>
          <a:p>
            <a:r>
              <a:rPr lang="en-US" sz="2000" b="1" dirty="0" smtClean="0"/>
              <a:t>Questions on Banner Finance 9 please contact Troy Clark </a:t>
            </a:r>
            <a:r>
              <a:rPr lang="en-US" sz="2000" b="1" dirty="0" smtClean="0">
                <a:hlinkClick r:id="rId4"/>
              </a:rPr>
              <a:t>TClark58@musdenver.edu</a:t>
            </a:r>
            <a:endParaRPr lang="en-US" sz="2000" b="1" dirty="0" smtClean="0"/>
          </a:p>
          <a:p>
            <a:endParaRPr lang="en-US" sz="2000" b="1" dirty="0"/>
          </a:p>
        </p:txBody>
      </p:sp>
    </p:spTree>
    <p:extLst>
      <p:ext uri="{BB962C8B-B14F-4D97-AF65-F5344CB8AC3E}">
        <p14:creationId xmlns:p14="http://schemas.microsoft.com/office/powerpoint/2010/main" val="1257894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Signatory </a:t>
            </a:r>
            <a:r>
              <a:rPr lang="en-US" dirty="0" smtClean="0"/>
              <a:t>Log and Related Materials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371475" y="1202663"/>
            <a:ext cx="8401050" cy="3877985"/>
          </a:xfrm>
          <a:prstGeom prst="rect">
            <a:avLst/>
          </a:prstGeom>
          <a:noFill/>
        </p:spPr>
        <p:txBody>
          <a:bodyPr wrap="square" rtlCol="0">
            <a:spAutoFit/>
          </a:bodyPr>
          <a:lstStyle/>
          <a:p>
            <a:endParaRPr lang="en-US" sz="2000" b="1" dirty="0" smtClean="0"/>
          </a:p>
          <a:p>
            <a:r>
              <a:rPr lang="en-US" sz="2000" b="1" dirty="0" smtClean="0"/>
              <a:t>What </a:t>
            </a:r>
            <a:r>
              <a:rPr lang="en-US" sz="2000" b="1" dirty="0" smtClean="0"/>
              <a:t>is the </a:t>
            </a:r>
            <a:r>
              <a:rPr lang="en-US" sz="2000" b="1" dirty="0" smtClean="0"/>
              <a:t>Signatory Log</a:t>
            </a:r>
            <a:r>
              <a:rPr lang="en-US" sz="2000" b="1" dirty="0" smtClean="0"/>
              <a:t>?</a:t>
            </a:r>
            <a:endParaRPr lang="en-US" sz="2000" b="1" dirty="0"/>
          </a:p>
          <a:p>
            <a:r>
              <a:rPr lang="en-US" sz="2000" dirty="0" smtClean="0"/>
              <a:t>A list of authorized signers, aka people who can financially commit the University.</a:t>
            </a:r>
          </a:p>
          <a:p>
            <a:endParaRPr lang="en-US" sz="2000" dirty="0"/>
          </a:p>
          <a:p>
            <a:r>
              <a:rPr lang="en-US" sz="2000" b="1" dirty="0" smtClean="0"/>
              <a:t>Where is the Signatory Log? </a:t>
            </a:r>
            <a:endParaRPr lang="en-US" sz="2000" b="1" dirty="0"/>
          </a:p>
          <a:p>
            <a:r>
              <a:rPr lang="en-US" dirty="0" smtClean="0"/>
              <a:t>It used to be on the Controller’s website and every year we asked you to verify the signers for your department.  I removed it from the webpage for security concerns, and we are working to get it behind a layer of user authentication.  </a:t>
            </a:r>
          </a:p>
          <a:p>
            <a:endParaRPr lang="en-US" dirty="0"/>
          </a:p>
          <a:p>
            <a:r>
              <a:rPr lang="en-US" b="1" dirty="0" smtClean="0"/>
              <a:t>Other Materials that will be Removed from the Controller’s website:</a:t>
            </a:r>
          </a:p>
          <a:p>
            <a:r>
              <a:rPr lang="en-US" dirty="0"/>
              <a:t>Training materials, </a:t>
            </a:r>
            <a:r>
              <a:rPr lang="en-US" dirty="0" smtClean="0"/>
              <a:t>forms, policies and guidance.  If the document helps you perform your job it will be moved.</a:t>
            </a:r>
            <a:endParaRPr lang="en-US" dirty="0"/>
          </a:p>
        </p:txBody>
      </p:sp>
    </p:spTree>
    <p:extLst>
      <p:ext uri="{BB962C8B-B14F-4D97-AF65-F5344CB8AC3E}">
        <p14:creationId xmlns:p14="http://schemas.microsoft.com/office/powerpoint/2010/main" val="1224515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670013" y="274638"/>
            <a:ext cx="10675614" cy="6662621"/>
          </a:xfrm>
        </p:spPr>
      </p:pic>
      <p:sp>
        <p:nvSpPr>
          <p:cNvPr id="2" name="Title 1"/>
          <p:cNvSpPr>
            <a:spLocks noGrp="1"/>
          </p:cNvSpPr>
          <p:nvPr>
            <p:ph type="title"/>
          </p:nvPr>
        </p:nvSpPr>
        <p:spPr/>
        <p:txBody>
          <a:bodyPr>
            <a:normAutofit/>
          </a:bodyPr>
          <a:lstStyle/>
          <a:p>
            <a:r>
              <a:rPr lang="en-US" dirty="0" smtClean="0"/>
              <a:t>Agency Fund Reports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8" name="TextBox 7"/>
          <p:cNvSpPr txBox="1"/>
          <p:nvPr/>
        </p:nvSpPr>
        <p:spPr>
          <a:xfrm>
            <a:off x="571501" y="1205090"/>
            <a:ext cx="8001000" cy="4154984"/>
          </a:xfrm>
          <a:prstGeom prst="rect">
            <a:avLst/>
          </a:prstGeom>
          <a:noFill/>
        </p:spPr>
        <p:txBody>
          <a:bodyPr wrap="square" rtlCol="0">
            <a:spAutoFit/>
          </a:bodyPr>
          <a:lstStyle/>
          <a:p>
            <a:endParaRPr lang="en-US" sz="2400" dirty="0"/>
          </a:p>
          <a:p>
            <a:r>
              <a:rPr lang="en-US" sz="2400" dirty="0" err="1" smtClean="0"/>
              <a:t>Speadsheet</a:t>
            </a:r>
            <a:r>
              <a:rPr lang="en-US" sz="2400" dirty="0" smtClean="0"/>
              <a:t> Server was a new reporting tool that we used to build and automatically send reports to custodians of Student Clubs and Study </a:t>
            </a:r>
            <a:r>
              <a:rPr lang="en-US" sz="2400" dirty="0" smtClean="0"/>
              <a:t>Abroad Funds.  The process was working pretty well until the reports stopped running.  </a:t>
            </a:r>
            <a:endParaRPr lang="en-US" sz="2400" dirty="0"/>
          </a:p>
          <a:p>
            <a:endParaRPr lang="en-US" sz="2400" dirty="0" smtClean="0"/>
          </a:p>
          <a:p>
            <a:r>
              <a:rPr lang="en-US" sz="2400" dirty="0" smtClean="0"/>
              <a:t>We couldn’t get them working again so we had to work with Information Technology to find another solution.  With their help these reports will start going out again on November 1, 2018.  Then they will be sent automatically on the 1</a:t>
            </a:r>
            <a:r>
              <a:rPr lang="en-US" sz="2400" baseline="30000" dirty="0" smtClean="0"/>
              <a:t>st</a:t>
            </a:r>
            <a:r>
              <a:rPr lang="en-US" sz="2400" dirty="0" smtClean="0"/>
              <a:t> and 15</a:t>
            </a:r>
            <a:r>
              <a:rPr lang="en-US" sz="2400" baseline="30000" dirty="0" smtClean="0"/>
              <a:t>th</a:t>
            </a:r>
            <a:r>
              <a:rPr lang="en-US" sz="2400" dirty="0" smtClean="0"/>
              <a:t> of every month.</a:t>
            </a:r>
            <a:endParaRPr lang="en-US" sz="2400" dirty="0" smtClean="0"/>
          </a:p>
        </p:txBody>
      </p:sp>
    </p:spTree>
    <p:extLst>
      <p:ext uri="{BB962C8B-B14F-4D97-AF65-F5344CB8AC3E}">
        <p14:creationId xmlns:p14="http://schemas.microsoft.com/office/powerpoint/2010/main" val="121356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670013" y="274638"/>
            <a:ext cx="10675614" cy="6662621"/>
          </a:xfrm>
        </p:spPr>
      </p:pic>
      <p:sp>
        <p:nvSpPr>
          <p:cNvPr id="2" name="Title 1"/>
          <p:cNvSpPr>
            <a:spLocks noGrp="1"/>
          </p:cNvSpPr>
          <p:nvPr>
            <p:ph type="title"/>
          </p:nvPr>
        </p:nvSpPr>
        <p:spPr/>
        <p:txBody>
          <a:bodyPr>
            <a:normAutofit/>
          </a:bodyPr>
          <a:lstStyle/>
          <a:p>
            <a:r>
              <a:rPr lang="en-US" dirty="0" smtClean="0"/>
              <a:t>Agency Fund Reports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8" name="TextBox 7"/>
          <p:cNvSpPr txBox="1"/>
          <p:nvPr/>
        </p:nvSpPr>
        <p:spPr>
          <a:xfrm>
            <a:off x="571501" y="1205090"/>
            <a:ext cx="8001000" cy="3785652"/>
          </a:xfrm>
          <a:prstGeom prst="rect">
            <a:avLst/>
          </a:prstGeom>
          <a:noFill/>
        </p:spPr>
        <p:txBody>
          <a:bodyPr wrap="square" rtlCol="0">
            <a:spAutoFit/>
          </a:bodyPr>
          <a:lstStyle/>
          <a:p>
            <a:endParaRPr lang="en-US" sz="2400" dirty="0"/>
          </a:p>
          <a:p>
            <a:r>
              <a:rPr lang="en-US" sz="2400" dirty="0" smtClean="0"/>
              <a:t>Because the recipients of these </a:t>
            </a:r>
            <a:r>
              <a:rPr lang="en-US" sz="2400" dirty="0" smtClean="0"/>
              <a:t>reports vary in financial background they are </a:t>
            </a:r>
            <a:r>
              <a:rPr lang="en-US" sz="2400" dirty="0" smtClean="0"/>
              <a:t>intended to be basic and only offer fundamental information. However, if you receive these reports and they are not providing the kind of information you’d like to see please let us know by simply replying to the e-mail you received that contained the report or </a:t>
            </a:r>
            <a:r>
              <a:rPr lang="en-US" sz="2400" smtClean="0"/>
              <a:t>e-mail </a:t>
            </a:r>
            <a:r>
              <a:rPr lang="en-US" sz="2400" smtClean="0">
                <a:hlinkClick r:id="rId4"/>
              </a:rPr>
              <a:t>MMarutl1@msudenver.edu</a:t>
            </a:r>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3118437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670013" y="274638"/>
            <a:ext cx="10675614" cy="6662621"/>
          </a:xfrm>
        </p:spPr>
      </p:pic>
      <p:sp>
        <p:nvSpPr>
          <p:cNvPr id="2" name="Title 1"/>
          <p:cNvSpPr>
            <a:spLocks noGrp="1"/>
          </p:cNvSpPr>
          <p:nvPr>
            <p:ph type="title"/>
          </p:nvPr>
        </p:nvSpPr>
        <p:spPr/>
        <p:txBody>
          <a:bodyPr>
            <a:normAutofit/>
          </a:bodyPr>
          <a:lstStyle/>
          <a:p>
            <a:r>
              <a:rPr lang="en-US" dirty="0" smtClean="0"/>
              <a:t>Agency Fund Reports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8" name="TextBox 7"/>
          <p:cNvSpPr txBox="1"/>
          <p:nvPr/>
        </p:nvSpPr>
        <p:spPr>
          <a:xfrm>
            <a:off x="571501" y="1205090"/>
            <a:ext cx="8001000" cy="5262979"/>
          </a:xfrm>
          <a:prstGeom prst="rect">
            <a:avLst/>
          </a:prstGeom>
          <a:noFill/>
        </p:spPr>
        <p:txBody>
          <a:bodyPr wrap="square" rtlCol="0">
            <a:spAutoFit/>
          </a:bodyPr>
          <a:lstStyle/>
          <a:p>
            <a:endParaRPr lang="en-US" sz="2400" dirty="0"/>
          </a:p>
          <a:p>
            <a:r>
              <a:rPr lang="en-US" sz="2400" b="1" dirty="0" smtClean="0"/>
              <a:t>What are you supposed to do with these reports?</a:t>
            </a:r>
          </a:p>
          <a:p>
            <a:r>
              <a:rPr lang="en-US" sz="2400" dirty="0" smtClean="0"/>
              <a:t>-Please look them over, and if the figures do not appear to be correct contact us and tell us your concerns.  </a:t>
            </a:r>
          </a:p>
          <a:p>
            <a:r>
              <a:rPr lang="en-US" sz="2400" dirty="0" smtClean="0"/>
              <a:t>-If the balance is negative please contact us immediately and we’ll work together to find a solution.</a:t>
            </a:r>
          </a:p>
          <a:p>
            <a:r>
              <a:rPr lang="en-US" sz="2400" dirty="0" smtClean="0"/>
              <a:t>-If it’s a Study Abroad course that has been completed and there is any balance at all, contact us right away and we’ll help you close out the fund.</a:t>
            </a:r>
          </a:p>
          <a:p>
            <a:r>
              <a:rPr lang="en-US" sz="2400" dirty="0" smtClean="0"/>
              <a:t>-If it’s a zero balance or you won’t be using the Fund any longer please contact us and we’ll help close it out.</a:t>
            </a:r>
          </a:p>
          <a:p>
            <a:r>
              <a:rPr lang="en-US" sz="2400" dirty="0" smtClean="0"/>
              <a:t>-If you don’t kn</a:t>
            </a:r>
            <a:r>
              <a:rPr lang="en-US" sz="2400" dirty="0" smtClean="0"/>
              <a:t>ow why you’re getting this report, contact us and we’ll get the report to the right person or help you understand why you are getting them.</a:t>
            </a:r>
            <a:endParaRPr lang="en-US" sz="2400" dirty="0" smtClean="0"/>
          </a:p>
        </p:txBody>
      </p:sp>
    </p:spTree>
    <p:extLst>
      <p:ext uri="{BB962C8B-B14F-4D97-AF65-F5344CB8AC3E}">
        <p14:creationId xmlns:p14="http://schemas.microsoft.com/office/powerpoint/2010/main" val="3113075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670013" y="274638"/>
            <a:ext cx="10675614" cy="6662621"/>
          </a:xfrm>
        </p:spPr>
      </p:pic>
      <p:sp>
        <p:nvSpPr>
          <p:cNvPr id="2" name="Title 1"/>
          <p:cNvSpPr>
            <a:spLocks noGrp="1"/>
          </p:cNvSpPr>
          <p:nvPr>
            <p:ph type="title"/>
          </p:nvPr>
        </p:nvSpPr>
        <p:spPr/>
        <p:txBody>
          <a:bodyPr>
            <a:normAutofit/>
          </a:bodyPr>
          <a:lstStyle/>
          <a:p>
            <a:r>
              <a:rPr lang="en-US" dirty="0" smtClean="0"/>
              <a:t>Accounting Services Action Plan</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8" name="TextBox 7"/>
          <p:cNvSpPr txBox="1"/>
          <p:nvPr/>
        </p:nvSpPr>
        <p:spPr>
          <a:xfrm>
            <a:off x="571501" y="1205090"/>
            <a:ext cx="8001000" cy="3416320"/>
          </a:xfrm>
          <a:prstGeom prst="rect">
            <a:avLst/>
          </a:prstGeom>
          <a:noFill/>
        </p:spPr>
        <p:txBody>
          <a:bodyPr wrap="square" rtlCol="0">
            <a:spAutoFit/>
          </a:bodyPr>
          <a:lstStyle/>
          <a:p>
            <a:r>
              <a:rPr lang="en-US" sz="2400" b="1" dirty="0" smtClean="0"/>
              <a:t>Response to Feedback:</a:t>
            </a:r>
          </a:p>
          <a:p>
            <a:r>
              <a:rPr lang="en-US" sz="2400" dirty="0" smtClean="0"/>
              <a:t>Back in June 2018 we solicited your feedback for areas we needed to work on.</a:t>
            </a:r>
          </a:p>
          <a:p>
            <a:endParaRPr lang="en-US" sz="2400" dirty="0"/>
          </a:p>
          <a:p>
            <a:r>
              <a:rPr lang="en-US" sz="2400" b="1" dirty="0" smtClean="0"/>
              <a:t>Two over arching themes were:</a:t>
            </a:r>
          </a:p>
          <a:p>
            <a:r>
              <a:rPr lang="en-US" sz="2400" dirty="0"/>
              <a:t>	</a:t>
            </a:r>
            <a:r>
              <a:rPr lang="en-US" sz="2400" u="sng" dirty="0" smtClean="0"/>
              <a:t>- Simplify the purchasing process </a:t>
            </a:r>
            <a:r>
              <a:rPr lang="en-US" sz="2400" dirty="0" smtClean="0"/>
              <a:t>(which includes items from purchase orders to contracts, to invoices, to C-card and approvals, </a:t>
            </a:r>
            <a:r>
              <a:rPr lang="en-US" sz="2400" dirty="0" err="1" smtClean="0"/>
              <a:t>etc</a:t>
            </a:r>
            <a:r>
              <a:rPr lang="en-US" sz="2400" dirty="0" smtClean="0"/>
              <a:t>)</a:t>
            </a:r>
          </a:p>
          <a:p>
            <a:r>
              <a:rPr lang="en-US" sz="2400" dirty="0"/>
              <a:t>	</a:t>
            </a:r>
            <a:r>
              <a:rPr lang="en-US" sz="2400" dirty="0" smtClean="0"/>
              <a:t>-</a:t>
            </a:r>
            <a:r>
              <a:rPr lang="en-US" sz="2400" u="sng" dirty="0" smtClean="0"/>
              <a:t>Better Communication</a:t>
            </a:r>
            <a:endParaRPr lang="en-US" sz="2400" u="sng" dirty="0" smtClean="0"/>
          </a:p>
        </p:txBody>
      </p:sp>
    </p:spTree>
    <p:extLst>
      <p:ext uri="{BB962C8B-B14F-4D97-AF65-F5344CB8AC3E}">
        <p14:creationId xmlns:p14="http://schemas.microsoft.com/office/powerpoint/2010/main" val="94538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smtClean="0"/>
              <a:t>Agenda:</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457200" y="1010194"/>
            <a:ext cx="8164286" cy="4657685"/>
          </a:xfrm>
          <a:prstGeom prst="rect">
            <a:avLst/>
          </a:prstGeom>
          <a:noFill/>
        </p:spPr>
        <p:txBody>
          <a:bodyPr wrap="square" rtlCol="0">
            <a:spAutoFit/>
          </a:bodyPr>
          <a:lstStyle/>
          <a:p>
            <a:pPr>
              <a:spcAft>
                <a:spcPts val="200"/>
              </a:spcAft>
            </a:pPr>
            <a:r>
              <a:rPr lang="en-US" sz="2000" b="1" dirty="0" smtClean="0"/>
              <a:t>-Changes to Banner Pay ID’s:  </a:t>
            </a:r>
            <a:r>
              <a:rPr lang="en-US" sz="2000" dirty="0"/>
              <a:t>W</a:t>
            </a:r>
            <a:r>
              <a:rPr lang="en-US" sz="2000" dirty="0" smtClean="0"/>
              <a:t>hat it means and doesn’t mean.</a:t>
            </a:r>
            <a:endParaRPr lang="en-US" sz="2000" b="1" dirty="0" smtClean="0"/>
          </a:p>
          <a:p>
            <a:pPr>
              <a:spcAft>
                <a:spcPts val="200"/>
              </a:spcAft>
            </a:pPr>
            <a:r>
              <a:rPr lang="en-US" sz="2000" b="1" dirty="0" smtClean="0"/>
              <a:t>-New Honorarium Form- </a:t>
            </a:r>
            <a:r>
              <a:rPr lang="en-US" sz="2000" dirty="0" smtClean="0"/>
              <a:t>Fast tracking honorarium payments.</a:t>
            </a:r>
          </a:p>
          <a:p>
            <a:pPr>
              <a:spcAft>
                <a:spcPts val="200"/>
              </a:spcAft>
            </a:pPr>
            <a:r>
              <a:rPr lang="en-US" sz="2000" b="1" dirty="0"/>
              <a:t>-Corporate Card Points- </a:t>
            </a:r>
            <a:r>
              <a:rPr lang="en-US" sz="2000" dirty="0"/>
              <a:t>Follow up on the points </a:t>
            </a:r>
            <a:r>
              <a:rPr lang="en-US" sz="2000" dirty="0" smtClean="0"/>
              <a:t>system.</a:t>
            </a:r>
            <a:endParaRPr lang="en-US" sz="2000" dirty="0"/>
          </a:p>
          <a:p>
            <a:pPr>
              <a:spcAft>
                <a:spcPts val="200"/>
              </a:spcAft>
            </a:pPr>
            <a:r>
              <a:rPr lang="en-US" sz="2000" b="1" dirty="0" smtClean="0"/>
              <a:t>-Change in Backup Requirements for Ricoh payments on the C-card</a:t>
            </a:r>
          </a:p>
          <a:p>
            <a:pPr>
              <a:spcAft>
                <a:spcPts val="200"/>
              </a:spcAft>
            </a:pPr>
            <a:r>
              <a:rPr lang="en-US" sz="2000" b="1" dirty="0" smtClean="0"/>
              <a:t>-Chrome </a:t>
            </a:r>
            <a:r>
              <a:rPr lang="en-US" sz="2000" b="1" dirty="0" smtClean="0"/>
              <a:t>River- </a:t>
            </a:r>
            <a:r>
              <a:rPr lang="en-US" sz="2000" dirty="0" smtClean="0"/>
              <a:t>Update and timing of roll </a:t>
            </a:r>
            <a:r>
              <a:rPr lang="en-US" sz="2000" dirty="0" smtClean="0"/>
              <a:t>out.</a:t>
            </a:r>
            <a:endParaRPr lang="en-US" sz="2000" b="1" dirty="0" smtClean="0"/>
          </a:p>
          <a:p>
            <a:pPr>
              <a:spcAft>
                <a:spcPts val="200"/>
              </a:spcAft>
            </a:pPr>
            <a:r>
              <a:rPr lang="en-US" sz="2000" b="1" dirty="0" smtClean="0"/>
              <a:t>-</a:t>
            </a:r>
            <a:r>
              <a:rPr lang="en-US" sz="2000" b="1" dirty="0" smtClean="0"/>
              <a:t>New Thoughts on How to Process a Purchase- </a:t>
            </a:r>
            <a:r>
              <a:rPr lang="en-US" sz="2000" dirty="0" smtClean="0"/>
              <a:t>Brainstorming new processes to make purchasing easier: one suggestion from Accounting.</a:t>
            </a:r>
          </a:p>
          <a:p>
            <a:pPr>
              <a:spcAft>
                <a:spcPts val="200"/>
              </a:spcAft>
            </a:pPr>
            <a:r>
              <a:rPr lang="en-US" sz="2000" b="1" dirty="0" smtClean="0"/>
              <a:t>-Banner Finance 9- </a:t>
            </a:r>
            <a:r>
              <a:rPr lang="en-US" sz="2000" dirty="0" smtClean="0"/>
              <a:t>Not the same </a:t>
            </a:r>
            <a:r>
              <a:rPr lang="en-US" sz="2000" dirty="0" err="1" smtClean="0"/>
              <a:t>ol</a:t>
            </a:r>
            <a:r>
              <a:rPr lang="en-US" sz="2000" dirty="0" smtClean="0"/>
              <a:t>’ </a:t>
            </a:r>
            <a:r>
              <a:rPr lang="en-US" sz="2000" dirty="0" smtClean="0"/>
              <a:t>Banner!</a:t>
            </a:r>
            <a:endParaRPr lang="en-US" sz="2000" dirty="0" smtClean="0"/>
          </a:p>
          <a:p>
            <a:pPr>
              <a:spcAft>
                <a:spcPts val="200"/>
              </a:spcAft>
            </a:pPr>
            <a:r>
              <a:rPr lang="en-US" sz="2000" b="1" dirty="0"/>
              <a:t>-Signatory </a:t>
            </a:r>
            <a:r>
              <a:rPr lang="en-US" sz="2000" b="1" dirty="0" smtClean="0"/>
              <a:t>Log and Related Materials–</a:t>
            </a:r>
            <a:r>
              <a:rPr lang="en-US" sz="2000" dirty="0" smtClean="0"/>
              <a:t> </a:t>
            </a:r>
            <a:r>
              <a:rPr lang="en-US" sz="2000" dirty="0"/>
              <a:t>Where the log </a:t>
            </a:r>
            <a:r>
              <a:rPr lang="en-US" sz="2000" dirty="0" smtClean="0"/>
              <a:t>and other materials are going.</a:t>
            </a:r>
          </a:p>
          <a:p>
            <a:pPr>
              <a:spcAft>
                <a:spcPts val="200"/>
              </a:spcAft>
            </a:pPr>
            <a:r>
              <a:rPr lang="en-US" sz="2000" b="1" dirty="0" smtClean="0"/>
              <a:t>-Agency Fund Reports-</a:t>
            </a:r>
            <a:r>
              <a:rPr lang="en-US" sz="2000" dirty="0" smtClean="0"/>
              <a:t> Why are they being sent out anymore?</a:t>
            </a:r>
            <a:endParaRPr lang="en-US" sz="2000" dirty="0"/>
          </a:p>
          <a:p>
            <a:pPr>
              <a:spcAft>
                <a:spcPts val="200"/>
              </a:spcAft>
            </a:pPr>
            <a:r>
              <a:rPr lang="en-US" sz="2000" b="1" dirty="0"/>
              <a:t>-Update on Accounting Services Action Plan- </a:t>
            </a:r>
            <a:r>
              <a:rPr lang="en-US" sz="2000" dirty="0"/>
              <a:t>How your suggestions are turning into action.</a:t>
            </a:r>
          </a:p>
          <a:p>
            <a:pPr>
              <a:spcAft>
                <a:spcPts val="200"/>
              </a:spcAft>
            </a:pPr>
            <a:r>
              <a:rPr lang="en-US" sz="2000" b="1" dirty="0" smtClean="0"/>
              <a:t>-</a:t>
            </a:r>
            <a:r>
              <a:rPr lang="en-US" sz="2000" b="1" dirty="0"/>
              <a:t>Housekeeping-</a:t>
            </a:r>
            <a:r>
              <a:rPr lang="en-US" sz="2000" dirty="0"/>
              <a:t> </a:t>
            </a:r>
            <a:r>
              <a:rPr lang="en-US" sz="2000" dirty="0" err="1"/>
              <a:t>Misc</a:t>
            </a:r>
            <a:r>
              <a:rPr lang="en-US" sz="2000" dirty="0"/>
              <a:t> reminders</a:t>
            </a:r>
            <a:r>
              <a:rPr lang="en-US" sz="2000" dirty="0" smtClean="0"/>
              <a:t>.</a:t>
            </a:r>
            <a:endParaRPr lang="en-US" sz="2000" b="1" dirty="0"/>
          </a:p>
        </p:txBody>
      </p:sp>
    </p:spTree>
    <p:extLst>
      <p:ext uri="{BB962C8B-B14F-4D97-AF65-F5344CB8AC3E}">
        <p14:creationId xmlns:p14="http://schemas.microsoft.com/office/powerpoint/2010/main" val="3397851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670013" y="274638"/>
            <a:ext cx="10675614" cy="6662621"/>
          </a:xfrm>
        </p:spPr>
      </p:pic>
      <p:sp>
        <p:nvSpPr>
          <p:cNvPr id="2" name="Title 1"/>
          <p:cNvSpPr>
            <a:spLocks noGrp="1"/>
          </p:cNvSpPr>
          <p:nvPr>
            <p:ph type="title"/>
          </p:nvPr>
        </p:nvSpPr>
        <p:spPr/>
        <p:txBody>
          <a:bodyPr>
            <a:normAutofit/>
          </a:bodyPr>
          <a:lstStyle/>
          <a:p>
            <a:r>
              <a:rPr lang="en-US" dirty="0" smtClean="0"/>
              <a:t>Accounting Services Action Plan</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8" name="TextBox 7"/>
          <p:cNvSpPr txBox="1"/>
          <p:nvPr/>
        </p:nvSpPr>
        <p:spPr>
          <a:xfrm>
            <a:off x="571501" y="1205090"/>
            <a:ext cx="8001000" cy="5139869"/>
          </a:xfrm>
          <a:prstGeom prst="rect">
            <a:avLst/>
          </a:prstGeom>
          <a:noFill/>
        </p:spPr>
        <p:txBody>
          <a:bodyPr wrap="square" rtlCol="0">
            <a:spAutoFit/>
          </a:bodyPr>
          <a:lstStyle/>
          <a:p>
            <a:r>
              <a:rPr lang="en-US" sz="2400" b="1" dirty="0" smtClean="0"/>
              <a:t>We Listened:</a:t>
            </a:r>
          </a:p>
          <a:p>
            <a:pPr marL="342900" indent="-342900">
              <a:buFontTx/>
              <a:buChar char="-"/>
            </a:pPr>
            <a:r>
              <a:rPr lang="en-US" sz="2400" dirty="0" smtClean="0"/>
              <a:t>We’re creating a customer service training for all Accounting Services employees. </a:t>
            </a:r>
          </a:p>
          <a:p>
            <a:pPr lvl="1"/>
            <a:r>
              <a:rPr lang="en-US" sz="2000" dirty="0" smtClean="0"/>
              <a:t>We recently sent out a survey specifically asking about our customer service and we received some responses about what you’d like to see.  We’ll use that feedback as we build our customer service training program</a:t>
            </a:r>
            <a:r>
              <a:rPr lang="en-US" sz="2400" dirty="0" smtClean="0"/>
              <a:t>.</a:t>
            </a:r>
          </a:p>
          <a:p>
            <a:pPr marL="342900" indent="-342900">
              <a:buFontTx/>
              <a:buChar char="-"/>
            </a:pPr>
            <a:r>
              <a:rPr lang="en-US" sz="2400" dirty="0" smtClean="0"/>
              <a:t>We’re creating a contracts training that will allow departments to do their own reviews of vendor agreements which will speed up the time to complete a contract.</a:t>
            </a:r>
          </a:p>
          <a:p>
            <a:pPr lvl="1"/>
            <a:r>
              <a:rPr lang="en-US" sz="2000" dirty="0" smtClean="0"/>
              <a:t>If you don’t want to do these types of reviews, no proble</a:t>
            </a:r>
            <a:r>
              <a:rPr lang="en-US" sz="2000" dirty="0" smtClean="0"/>
              <a:t>m, we’ll continue to do them in house as well.  The training is currently under review and will be shared once it’s completed.</a:t>
            </a:r>
          </a:p>
          <a:p>
            <a:pPr lvl="1"/>
            <a:endParaRPr lang="en-US" sz="2000" dirty="0" smtClean="0"/>
          </a:p>
          <a:p>
            <a:pPr lvl="1"/>
            <a:endParaRPr lang="en-US" sz="2000" dirty="0"/>
          </a:p>
        </p:txBody>
      </p:sp>
    </p:spTree>
    <p:extLst>
      <p:ext uri="{BB962C8B-B14F-4D97-AF65-F5344CB8AC3E}">
        <p14:creationId xmlns:p14="http://schemas.microsoft.com/office/powerpoint/2010/main" val="599789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670013" y="274638"/>
            <a:ext cx="10675614" cy="6662621"/>
          </a:xfrm>
        </p:spPr>
      </p:pic>
      <p:sp>
        <p:nvSpPr>
          <p:cNvPr id="2" name="Title 1"/>
          <p:cNvSpPr>
            <a:spLocks noGrp="1"/>
          </p:cNvSpPr>
          <p:nvPr>
            <p:ph type="title"/>
          </p:nvPr>
        </p:nvSpPr>
        <p:spPr/>
        <p:txBody>
          <a:bodyPr>
            <a:normAutofit/>
          </a:bodyPr>
          <a:lstStyle/>
          <a:p>
            <a:r>
              <a:rPr lang="en-US" dirty="0" smtClean="0"/>
              <a:t>Accounting Services Action Plan</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8" name="TextBox 7"/>
          <p:cNvSpPr txBox="1"/>
          <p:nvPr/>
        </p:nvSpPr>
        <p:spPr>
          <a:xfrm>
            <a:off x="571501" y="1205090"/>
            <a:ext cx="8001000" cy="5078313"/>
          </a:xfrm>
          <a:prstGeom prst="rect">
            <a:avLst/>
          </a:prstGeom>
          <a:noFill/>
        </p:spPr>
        <p:txBody>
          <a:bodyPr wrap="square" rtlCol="0">
            <a:spAutoFit/>
          </a:bodyPr>
          <a:lstStyle/>
          <a:p>
            <a:r>
              <a:rPr lang="en-US" sz="2400" b="1" dirty="0" smtClean="0"/>
              <a:t>We Listened:</a:t>
            </a:r>
          </a:p>
          <a:p>
            <a:pPr marL="342900" indent="-342900">
              <a:buFontTx/>
              <a:buChar char="-"/>
            </a:pPr>
            <a:r>
              <a:rPr lang="en-US" sz="2400" dirty="0" smtClean="0"/>
              <a:t>We’re creating a management training program for all the Accounting Services managers.   </a:t>
            </a:r>
          </a:p>
          <a:p>
            <a:pPr lvl="1"/>
            <a:r>
              <a:rPr lang="en-US" dirty="0" smtClean="0"/>
              <a:t>We want to make sure our managers are more than just good accountants.  We want them to be able to successfully engage the Accounting staff to ensure they are getting the support and guidance they need.  Happy employees helps make happy customers.</a:t>
            </a:r>
          </a:p>
          <a:p>
            <a:pPr marL="342900" indent="-342900">
              <a:buFontTx/>
              <a:buChar char="-"/>
            </a:pPr>
            <a:r>
              <a:rPr lang="en-US" sz="2400" dirty="0" smtClean="0"/>
              <a:t>We’re creating a formal communication plan that helps </a:t>
            </a:r>
            <a:r>
              <a:rPr lang="en-US" sz="2400" dirty="0" smtClean="0"/>
              <a:t>ensure we are offering timely, inclusive and helpful information.  </a:t>
            </a:r>
            <a:endParaRPr lang="en-US" sz="2400" dirty="0" smtClean="0"/>
          </a:p>
          <a:p>
            <a:pPr lvl="1"/>
            <a:r>
              <a:rPr lang="en-US" dirty="0" smtClean="0"/>
              <a:t>We’ve </a:t>
            </a:r>
            <a:r>
              <a:rPr lang="en-US" dirty="0" smtClean="0"/>
              <a:t>double the Money Matter’s meetings from one to two, we’re working with Marketing and Communications to have a regular voice in the Early Bird, we’re working on a Tax Forum that will outline MSU Denver’s responsibility on taxes and how departments play an important role, and we’re brainstorming the idea of regular meetings with the Deans, Chairs, fiscal managers and others.</a:t>
            </a:r>
            <a:endParaRPr lang="en-US" dirty="0"/>
          </a:p>
        </p:txBody>
      </p:sp>
    </p:spTree>
    <p:extLst>
      <p:ext uri="{BB962C8B-B14F-4D97-AF65-F5344CB8AC3E}">
        <p14:creationId xmlns:p14="http://schemas.microsoft.com/office/powerpoint/2010/main" val="1393525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670013" y="274638"/>
            <a:ext cx="10675614" cy="6662621"/>
          </a:xfrm>
        </p:spPr>
      </p:pic>
      <p:sp>
        <p:nvSpPr>
          <p:cNvPr id="2" name="Title 1"/>
          <p:cNvSpPr>
            <a:spLocks noGrp="1"/>
          </p:cNvSpPr>
          <p:nvPr>
            <p:ph type="title"/>
          </p:nvPr>
        </p:nvSpPr>
        <p:spPr/>
        <p:txBody>
          <a:bodyPr>
            <a:normAutofit/>
          </a:bodyPr>
          <a:lstStyle/>
          <a:p>
            <a:r>
              <a:rPr lang="en-US" dirty="0" smtClean="0"/>
              <a:t>Accounting Services Action Plan</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8" name="TextBox 7"/>
          <p:cNvSpPr txBox="1"/>
          <p:nvPr/>
        </p:nvSpPr>
        <p:spPr>
          <a:xfrm>
            <a:off x="571501" y="1205090"/>
            <a:ext cx="8001000" cy="4893647"/>
          </a:xfrm>
          <a:prstGeom prst="rect">
            <a:avLst/>
          </a:prstGeom>
          <a:noFill/>
        </p:spPr>
        <p:txBody>
          <a:bodyPr wrap="square" rtlCol="0">
            <a:spAutoFit/>
          </a:bodyPr>
          <a:lstStyle/>
          <a:p>
            <a:r>
              <a:rPr lang="en-US" sz="2400" b="1" dirty="0" smtClean="0"/>
              <a:t>We Listened:</a:t>
            </a:r>
          </a:p>
          <a:p>
            <a:pPr marL="342900" indent="-342900">
              <a:buFontTx/>
              <a:buChar char="-"/>
            </a:pPr>
            <a:r>
              <a:rPr lang="en-US" sz="2400" dirty="0" smtClean="0"/>
              <a:t>We’ve already reviewed Chrome River, and our initial thought about a purchasing repository, which we hope will create a more efficient expense reporting process.</a:t>
            </a:r>
          </a:p>
          <a:p>
            <a:pPr marL="342900" indent="-342900">
              <a:buFontTx/>
              <a:buChar char="-"/>
            </a:pPr>
            <a:r>
              <a:rPr lang="en-US" sz="2400" dirty="0" smtClean="0"/>
              <a:t>We’re working to create “3 minute expert” videos that will help break down the “</a:t>
            </a:r>
            <a:r>
              <a:rPr lang="en-US" sz="2400" dirty="0" err="1" smtClean="0"/>
              <a:t>hows</a:t>
            </a:r>
            <a:r>
              <a:rPr lang="en-US" sz="2400" dirty="0" smtClean="0"/>
              <a:t>” and “whys” of Accounting.  We have a few ideas to start with like Banner 9, how to buy something, the financial side of Study Abroad Funds, but if you have something you’d like to see please let us  know.</a:t>
            </a:r>
          </a:p>
          <a:p>
            <a:pPr marL="342900" indent="-342900">
              <a:buFontTx/>
              <a:buChar char="-"/>
            </a:pPr>
            <a:endParaRPr lang="en-US" sz="2400" dirty="0"/>
          </a:p>
          <a:p>
            <a:r>
              <a:rPr lang="en-US" sz="2400" dirty="0" smtClean="0"/>
              <a:t>These are just a few of the plans we’ve put into place to help support you in your role.  But we always want to hear your thoughts on process improvement.</a:t>
            </a:r>
            <a:endParaRPr lang="en-US" sz="2000" dirty="0"/>
          </a:p>
        </p:txBody>
      </p:sp>
    </p:spTree>
    <p:extLst>
      <p:ext uri="{BB962C8B-B14F-4D97-AF65-F5344CB8AC3E}">
        <p14:creationId xmlns:p14="http://schemas.microsoft.com/office/powerpoint/2010/main" val="221845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Housekeeping:</a:t>
            </a:r>
            <a:br>
              <a:rPr lang="en-US" dirty="0" smtClean="0"/>
            </a:br>
            <a:r>
              <a:rPr lang="en-US" sz="2700" dirty="0" err="1"/>
              <a:t>M</a:t>
            </a:r>
            <a:r>
              <a:rPr lang="en-US" sz="2700" dirty="0" err="1" smtClean="0"/>
              <a:t>isc</a:t>
            </a:r>
            <a:r>
              <a:rPr lang="en-US" sz="2700" dirty="0" smtClean="0"/>
              <a:t> reminders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71501" y="1557857"/>
            <a:ext cx="8229600" cy="1815882"/>
          </a:xfrm>
          <a:prstGeom prst="rect">
            <a:avLst/>
          </a:prstGeom>
          <a:noFill/>
        </p:spPr>
        <p:txBody>
          <a:bodyPr wrap="square" rtlCol="0">
            <a:spAutoFit/>
          </a:bodyPr>
          <a:lstStyle/>
          <a:p>
            <a:endParaRPr lang="en-US" sz="2400" dirty="0"/>
          </a:p>
          <a:p>
            <a:r>
              <a:rPr lang="en-US" sz="2400" dirty="0" smtClean="0"/>
              <a:t>-Easy to do business with:</a:t>
            </a:r>
          </a:p>
          <a:p>
            <a:r>
              <a:rPr lang="en-US" sz="2400" dirty="0"/>
              <a:t>	</a:t>
            </a:r>
            <a:r>
              <a:rPr lang="en-US" sz="2000" dirty="0" smtClean="0"/>
              <a:t>We’re here to make things easier.  If we’re not please let me know at:</a:t>
            </a:r>
          </a:p>
          <a:p>
            <a:r>
              <a:rPr lang="en-US" sz="2000" dirty="0">
                <a:hlinkClick r:id="rId4"/>
              </a:rPr>
              <a:t>https://www.msudenver.edu/controller/contactus/questionorconcern</a:t>
            </a:r>
            <a:r>
              <a:rPr lang="en-US" sz="2000" dirty="0" smtClean="0">
                <a:hlinkClick r:id="rId4"/>
              </a:rPr>
              <a:t>/</a:t>
            </a:r>
            <a:endParaRPr lang="en-US" sz="2000" dirty="0" smtClean="0"/>
          </a:p>
          <a:p>
            <a:endParaRPr lang="en-US" sz="2000" dirty="0" smtClean="0"/>
          </a:p>
        </p:txBody>
      </p:sp>
    </p:spTree>
    <p:extLst>
      <p:ext uri="{BB962C8B-B14F-4D97-AF65-F5344CB8AC3E}">
        <p14:creationId xmlns:p14="http://schemas.microsoft.com/office/powerpoint/2010/main" val="3614231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Housekeeping:</a:t>
            </a:r>
            <a:br>
              <a:rPr lang="en-US" dirty="0" smtClean="0"/>
            </a:br>
            <a:r>
              <a:rPr lang="en-US" sz="2700" dirty="0" err="1"/>
              <a:t>M</a:t>
            </a:r>
            <a:r>
              <a:rPr lang="en-US" sz="2700" dirty="0" err="1" smtClean="0"/>
              <a:t>isc</a:t>
            </a:r>
            <a:r>
              <a:rPr lang="en-US" sz="2700" dirty="0" smtClean="0"/>
              <a:t> reminders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71501" y="1557857"/>
            <a:ext cx="8229600" cy="4524315"/>
          </a:xfrm>
          <a:prstGeom prst="rect">
            <a:avLst/>
          </a:prstGeom>
          <a:noFill/>
        </p:spPr>
        <p:txBody>
          <a:bodyPr wrap="square" rtlCol="0">
            <a:spAutoFit/>
          </a:bodyPr>
          <a:lstStyle/>
          <a:p>
            <a:r>
              <a:rPr lang="en-US" sz="2400" dirty="0" smtClean="0"/>
              <a:t>Accounting Services has several E-Mail addresses to better support your questions.</a:t>
            </a:r>
          </a:p>
          <a:p>
            <a:endParaRPr lang="en-US" sz="2400" dirty="0"/>
          </a:p>
          <a:p>
            <a:r>
              <a:rPr lang="en-US" dirty="0" smtClean="0">
                <a:hlinkClick r:id="rId4"/>
              </a:rPr>
              <a:t>CorporateCard@msudenver.edu-</a:t>
            </a:r>
            <a:r>
              <a:rPr lang="en-US" dirty="0" smtClean="0"/>
              <a:t> Anything related to C-Cards, including statement submission.</a:t>
            </a:r>
          </a:p>
          <a:p>
            <a:endParaRPr lang="en-US" dirty="0"/>
          </a:p>
          <a:p>
            <a:r>
              <a:rPr lang="en-US" dirty="0" smtClean="0">
                <a:hlinkClick r:id="rId5"/>
              </a:rPr>
              <a:t>AcctSvcs@msudenver.edu-</a:t>
            </a:r>
            <a:r>
              <a:rPr lang="en-US" dirty="0"/>
              <a:t> </a:t>
            </a:r>
            <a:r>
              <a:rPr lang="en-US" dirty="0" smtClean="0"/>
              <a:t>Requests for </a:t>
            </a:r>
            <a:r>
              <a:rPr lang="en-US" dirty="0"/>
              <a:t>w</a:t>
            </a:r>
            <a:r>
              <a:rPr lang="en-US" dirty="0" smtClean="0"/>
              <a:t>ire payments, Banner Finance security and FOAPAL setups/changes.</a:t>
            </a:r>
          </a:p>
          <a:p>
            <a:endParaRPr lang="en-US" dirty="0"/>
          </a:p>
          <a:p>
            <a:r>
              <a:rPr lang="en-US" dirty="0" smtClean="0">
                <a:hlinkClick r:id="rId6"/>
              </a:rPr>
              <a:t>Grants@msudenver.edu-</a:t>
            </a:r>
            <a:r>
              <a:rPr lang="en-US" dirty="0" smtClean="0"/>
              <a:t> Anything related to Grants.</a:t>
            </a:r>
          </a:p>
          <a:p>
            <a:endParaRPr lang="en-US" dirty="0"/>
          </a:p>
          <a:p>
            <a:r>
              <a:rPr lang="en-US" dirty="0" smtClean="0">
                <a:hlinkClick r:id="rId7"/>
              </a:rPr>
              <a:t>Payroll@msudenver.edu-</a:t>
            </a:r>
            <a:r>
              <a:rPr lang="en-US" dirty="0" smtClean="0"/>
              <a:t> Anything related to Payroll, including moving expense requests.</a:t>
            </a:r>
          </a:p>
          <a:p>
            <a:endParaRPr lang="en-US" dirty="0"/>
          </a:p>
          <a:p>
            <a:r>
              <a:rPr lang="en-US" dirty="0" smtClean="0">
                <a:hlinkClick r:id="rId8"/>
              </a:rPr>
              <a:t>AccountsPayable@msudenver.edu-</a:t>
            </a:r>
            <a:r>
              <a:rPr lang="en-US" dirty="0" smtClean="0"/>
              <a:t> Payment requests and SPO submission.</a:t>
            </a:r>
          </a:p>
        </p:txBody>
      </p:sp>
    </p:spTree>
    <p:extLst>
      <p:ext uri="{BB962C8B-B14F-4D97-AF65-F5344CB8AC3E}">
        <p14:creationId xmlns:p14="http://schemas.microsoft.com/office/powerpoint/2010/main" val="1970166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THANK </a:t>
            </a:r>
            <a:r>
              <a:rPr lang="en-US" dirty="0" smtClean="0"/>
              <a:t>YOU!</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5769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Changes to Banner Pay ID’s: </a:t>
            </a:r>
            <a:br>
              <a:rPr lang="en-US" dirty="0" smtClean="0"/>
            </a:br>
            <a:r>
              <a:rPr lang="en-US" sz="3100" dirty="0" smtClean="0"/>
              <a:t>What it is and what it means.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708981"/>
          </a:xfrm>
          <a:prstGeom prst="rect">
            <a:avLst/>
          </a:prstGeom>
          <a:noFill/>
        </p:spPr>
        <p:txBody>
          <a:bodyPr wrap="square" rtlCol="0">
            <a:spAutoFit/>
          </a:bodyPr>
          <a:lstStyle/>
          <a:p>
            <a:r>
              <a:rPr lang="en-US" sz="2000" dirty="0" smtClean="0"/>
              <a:t>Each time there is a payroll processed several jobs and processes are completed.  Most of our employees are paid monthly but some are paid bi-weekly, so that </a:t>
            </a:r>
            <a:r>
              <a:rPr lang="en-US" sz="2000" dirty="0" smtClean="0"/>
              <a:t>means </a:t>
            </a:r>
            <a:r>
              <a:rPr lang="en-US" sz="2000" dirty="0" smtClean="0"/>
              <a:t>we </a:t>
            </a:r>
            <a:r>
              <a:rPr lang="en-US" sz="2000" dirty="0" smtClean="0"/>
              <a:t>have </a:t>
            </a:r>
            <a:r>
              <a:rPr lang="en-US" sz="2000" dirty="0" smtClean="0"/>
              <a:t>to </a:t>
            </a:r>
            <a:r>
              <a:rPr lang="en-US" sz="2000" dirty="0" smtClean="0"/>
              <a:t>run </a:t>
            </a:r>
            <a:r>
              <a:rPr lang="en-US" sz="2000" dirty="0" smtClean="0"/>
              <a:t>those jobs and processes 36 times a year (12 monthly plus 24 bi-weekly).  </a:t>
            </a:r>
            <a:endParaRPr lang="en-US" sz="2000" dirty="0" smtClean="0"/>
          </a:p>
          <a:p>
            <a:endParaRPr lang="en-US" sz="2000" dirty="0"/>
          </a:p>
          <a:p>
            <a:r>
              <a:rPr lang="en-US" sz="2000" dirty="0" smtClean="0"/>
              <a:t>However</a:t>
            </a:r>
            <a:r>
              <a:rPr lang="en-US" sz="2000" dirty="0" smtClean="0"/>
              <a:t>, when we brought Banner up in 1999 we separated employee </a:t>
            </a:r>
            <a:r>
              <a:rPr lang="en-US" sz="2000" dirty="0" smtClean="0"/>
              <a:t>types </a:t>
            </a:r>
            <a:r>
              <a:rPr lang="en-US" sz="2000" dirty="0" smtClean="0"/>
              <a:t>out into 6 separate Pay ID’s.  </a:t>
            </a:r>
          </a:p>
          <a:p>
            <a:r>
              <a:rPr lang="en-US" sz="2000" dirty="0" smtClean="0"/>
              <a:t>	MX- Monthly Exempt</a:t>
            </a:r>
          </a:p>
          <a:p>
            <a:r>
              <a:rPr lang="en-US" sz="2000" dirty="0" smtClean="0"/>
              <a:t>	MD- Monthly Deferred</a:t>
            </a:r>
          </a:p>
          <a:p>
            <a:r>
              <a:rPr lang="en-US" sz="2000" dirty="0" smtClean="0"/>
              <a:t>	MM- Monthly </a:t>
            </a:r>
            <a:r>
              <a:rPr lang="en-US" sz="2000" dirty="0" err="1" smtClean="0"/>
              <a:t>Misc</a:t>
            </a:r>
            <a:endParaRPr lang="en-US" sz="2000" dirty="0" smtClean="0"/>
          </a:p>
          <a:p>
            <a:r>
              <a:rPr lang="en-US" sz="2000" dirty="0" smtClean="0"/>
              <a:t>	BW- Bi-Weekly (now SM- Semi Monthly)</a:t>
            </a:r>
          </a:p>
          <a:p>
            <a:r>
              <a:rPr lang="en-US" sz="2000" dirty="0" smtClean="0"/>
              <a:t>	MC- Monthly Classified</a:t>
            </a:r>
          </a:p>
          <a:p>
            <a:r>
              <a:rPr lang="en-US" sz="2000" dirty="0" smtClean="0"/>
              <a:t>	PF- Part Time Faculty</a:t>
            </a:r>
          </a:p>
          <a:p>
            <a:r>
              <a:rPr lang="en-US" sz="2000" dirty="0" smtClean="0"/>
              <a:t>These </a:t>
            </a:r>
            <a:r>
              <a:rPr lang="en-US" sz="2000" dirty="0" smtClean="0"/>
              <a:t>Pay ID’s were nothing more than a way to separate the significant amount of employees into manageable batches so errors would be easier to find.  </a:t>
            </a:r>
            <a:endParaRPr lang="en-US" sz="2000" dirty="0"/>
          </a:p>
        </p:txBody>
      </p:sp>
    </p:spTree>
    <p:extLst>
      <p:ext uri="{BB962C8B-B14F-4D97-AF65-F5344CB8AC3E}">
        <p14:creationId xmlns:p14="http://schemas.microsoft.com/office/powerpoint/2010/main" val="426435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Changes to Banner Pay ID’s: </a:t>
            </a:r>
            <a:br>
              <a:rPr lang="en-US" dirty="0" smtClean="0"/>
            </a:br>
            <a:r>
              <a:rPr lang="en-US" sz="3100" dirty="0" smtClean="0"/>
              <a:t>What it is and what it means.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2862322"/>
          </a:xfrm>
          <a:prstGeom prst="rect">
            <a:avLst/>
          </a:prstGeom>
          <a:noFill/>
        </p:spPr>
        <p:txBody>
          <a:bodyPr wrap="square" rtlCol="0">
            <a:spAutoFit/>
          </a:bodyPr>
          <a:lstStyle/>
          <a:p>
            <a:r>
              <a:rPr lang="en-US" sz="2000" dirty="0" smtClean="0"/>
              <a:t>So instead of running the payroll jobs and processed 36 times a year we have to run them 96 times (6 pay ID’s times 12 months plus 24 bi-weekly).  </a:t>
            </a:r>
            <a:endParaRPr lang="en-US" sz="2000" dirty="0"/>
          </a:p>
          <a:p>
            <a:endParaRPr lang="en-US" sz="2000" dirty="0" smtClean="0"/>
          </a:p>
          <a:p>
            <a:r>
              <a:rPr lang="en-US" sz="2000" dirty="0" smtClean="0"/>
              <a:t>We’ve been in Banner for almost 20 years now and the separate Pay ID’s are no longer helping us save time, in </a:t>
            </a:r>
            <a:r>
              <a:rPr lang="en-US" sz="2000" dirty="0" smtClean="0"/>
              <a:t>fact, </a:t>
            </a:r>
            <a:r>
              <a:rPr lang="en-US" sz="2000" dirty="0" smtClean="0"/>
              <a:t>those extra processes are slowing things down.  </a:t>
            </a:r>
          </a:p>
          <a:p>
            <a:endParaRPr lang="en-US" sz="2000" dirty="0"/>
          </a:p>
          <a:p>
            <a:r>
              <a:rPr lang="en-US" sz="2000" dirty="0" smtClean="0"/>
              <a:t>In an effort to fix this Payroll and Human Resources have been working together to reduce the number of Pay ID’s…</a:t>
            </a:r>
            <a:endParaRPr lang="en-US" sz="2000" dirty="0"/>
          </a:p>
        </p:txBody>
      </p:sp>
    </p:spTree>
    <p:extLst>
      <p:ext uri="{BB962C8B-B14F-4D97-AF65-F5344CB8AC3E}">
        <p14:creationId xmlns:p14="http://schemas.microsoft.com/office/powerpoint/2010/main" val="2380647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Changes to Banner Pay ID’s: </a:t>
            </a:r>
            <a:br>
              <a:rPr lang="en-US" dirty="0" smtClean="0"/>
            </a:br>
            <a:r>
              <a:rPr lang="en-US" sz="3100" dirty="0" smtClean="0"/>
              <a:t>What it is and what it means.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401205"/>
          </a:xfrm>
          <a:prstGeom prst="rect">
            <a:avLst/>
          </a:prstGeom>
          <a:noFill/>
        </p:spPr>
        <p:txBody>
          <a:bodyPr wrap="square" rtlCol="0">
            <a:spAutoFit/>
          </a:bodyPr>
          <a:lstStyle/>
          <a:p>
            <a:r>
              <a:rPr lang="en-US" sz="2000" dirty="0" smtClean="0"/>
              <a:t>Beginning with the Sept. 2018 payroll Banner Finance Payroll ID’s are separated as follows:</a:t>
            </a:r>
          </a:p>
          <a:p>
            <a:r>
              <a:rPr lang="en-US" sz="2000" dirty="0" smtClean="0"/>
              <a:t>	MC- </a:t>
            </a:r>
            <a:r>
              <a:rPr lang="en-US" sz="2000" i="1" dirty="0" smtClean="0"/>
              <a:t>All Classified Employees</a:t>
            </a:r>
          </a:p>
          <a:p>
            <a:r>
              <a:rPr lang="en-US" sz="2000" dirty="0" smtClean="0"/>
              <a:t>	MD- </a:t>
            </a:r>
            <a:r>
              <a:rPr lang="en-US" sz="2000" i="1" dirty="0"/>
              <a:t>All Full Time Faculty and Chairs </a:t>
            </a:r>
            <a:r>
              <a:rPr lang="en-US" sz="2000" dirty="0" smtClean="0"/>
              <a:t>	</a:t>
            </a:r>
          </a:p>
          <a:p>
            <a:r>
              <a:rPr lang="en-US" sz="2000" dirty="0" smtClean="0"/>
              <a:t>	MX- </a:t>
            </a:r>
            <a:r>
              <a:rPr lang="en-US" sz="2000" i="1" dirty="0" smtClean="0"/>
              <a:t>All Administrative Staff </a:t>
            </a:r>
          </a:p>
          <a:p>
            <a:r>
              <a:rPr lang="en-US" sz="2000" dirty="0" smtClean="0"/>
              <a:t>	PF- </a:t>
            </a:r>
            <a:r>
              <a:rPr lang="en-US" sz="2000" i="1" dirty="0" smtClean="0"/>
              <a:t>All Part Time Faculty</a:t>
            </a:r>
          </a:p>
          <a:p>
            <a:r>
              <a:rPr lang="en-US" sz="2000" dirty="0" smtClean="0"/>
              <a:t>	SM- </a:t>
            </a:r>
            <a:r>
              <a:rPr lang="en-US" sz="2000" i="1" dirty="0" smtClean="0"/>
              <a:t>All Hourly Staff  (The MM payroll was incorporated here </a:t>
            </a:r>
            <a:r>
              <a:rPr lang="en-US" sz="2000" i="1" dirty="0" smtClean="0"/>
              <a:t>in Aug 2017)</a:t>
            </a:r>
            <a:endParaRPr lang="en-US" sz="2000" i="1" dirty="0" smtClean="0"/>
          </a:p>
          <a:p>
            <a:r>
              <a:rPr lang="en-US" sz="2000" i="1" dirty="0" smtClean="0"/>
              <a:t>(Prior to this change Faculty and Chairs were in the MX Pay ID)</a:t>
            </a:r>
            <a:endParaRPr lang="en-US" sz="2000" i="1" dirty="0"/>
          </a:p>
          <a:p>
            <a:endParaRPr lang="en-US" sz="2000" dirty="0" smtClean="0"/>
          </a:p>
          <a:p>
            <a:r>
              <a:rPr lang="en-US" sz="2000" dirty="0" smtClean="0"/>
              <a:t>We are hoping to continue to streamline the Pay ID’s to the following:</a:t>
            </a:r>
          </a:p>
          <a:p>
            <a:r>
              <a:rPr lang="en-US" sz="2000" dirty="0" smtClean="0"/>
              <a:t>	MC- </a:t>
            </a:r>
            <a:r>
              <a:rPr lang="en-US" sz="2000" i="1" dirty="0"/>
              <a:t>All Classified </a:t>
            </a:r>
            <a:r>
              <a:rPr lang="en-US" sz="2000" i="1" dirty="0" smtClean="0"/>
              <a:t>Employees</a:t>
            </a:r>
            <a:endParaRPr lang="en-US" sz="2000" i="1" dirty="0"/>
          </a:p>
          <a:p>
            <a:r>
              <a:rPr lang="en-US" sz="2000" dirty="0" smtClean="0"/>
              <a:t>	MD- </a:t>
            </a:r>
            <a:r>
              <a:rPr lang="en-US" sz="2000" i="1" dirty="0"/>
              <a:t>All </a:t>
            </a:r>
            <a:r>
              <a:rPr lang="en-US" sz="2000" i="1" dirty="0" smtClean="0"/>
              <a:t>Administrators, All Faculty </a:t>
            </a:r>
            <a:r>
              <a:rPr lang="en-US" sz="2000" i="1" dirty="0"/>
              <a:t>and </a:t>
            </a:r>
            <a:r>
              <a:rPr lang="en-US" sz="2000" i="1" dirty="0" smtClean="0"/>
              <a:t>Chairs</a:t>
            </a:r>
            <a:endParaRPr lang="en-US" sz="2000" i="1" dirty="0"/>
          </a:p>
          <a:p>
            <a:r>
              <a:rPr lang="en-US" sz="2000" dirty="0" smtClean="0"/>
              <a:t>	SM- </a:t>
            </a:r>
            <a:r>
              <a:rPr lang="en-US" sz="2000" i="1" dirty="0"/>
              <a:t>All Hourly Staff </a:t>
            </a:r>
          </a:p>
          <a:p>
            <a:endParaRPr lang="en-US" sz="2000" dirty="0"/>
          </a:p>
        </p:txBody>
      </p:sp>
    </p:spTree>
    <p:extLst>
      <p:ext uri="{BB962C8B-B14F-4D97-AF65-F5344CB8AC3E}">
        <p14:creationId xmlns:p14="http://schemas.microsoft.com/office/powerpoint/2010/main" val="30547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Changes to Banner Pay ID’s: </a:t>
            </a:r>
            <a:br>
              <a:rPr lang="en-US" dirty="0" smtClean="0"/>
            </a:br>
            <a:r>
              <a:rPr lang="en-US" sz="3100" dirty="0" smtClean="0"/>
              <a:t>What it is and what it means.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1938992"/>
          </a:xfrm>
          <a:prstGeom prst="rect">
            <a:avLst/>
          </a:prstGeom>
          <a:noFill/>
        </p:spPr>
        <p:txBody>
          <a:bodyPr wrap="square" rtlCol="0">
            <a:spAutoFit/>
          </a:bodyPr>
          <a:lstStyle/>
          <a:p>
            <a:r>
              <a:rPr lang="en-US" sz="2000" b="1" u="sng" dirty="0" smtClean="0"/>
              <a:t>What these changes mean:</a:t>
            </a:r>
          </a:p>
          <a:p>
            <a:r>
              <a:rPr lang="en-US" sz="2000" dirty="0"/>
              <a:t>	</a:t>
            </a:r>
            <a:r>
              <a:rPr lang="en-US" sz="2000" dirty="0" smtClean="0"/>
              <a:t>-If you used the Pay ID’s to run reports in Banner you may need to update those reports to ensure you are getting the correct payroll expense.</a:t>
            </a:r>
          </a:p>
          <a:p>
            <a:r>
              <a:rPr lang="en-US" sz="2000" dirty="0" smtClean="0"/>
              <a:t>	-If you looked for a </a:t>
            </a:r>
            <a:r>
              <a:rPr lang="en-US" sz="2000" dirty="0" smtClean="0"/>
              <a:t>Chair’s time sheet in the MX pay ID under web time entry you must now look for their timesheet </a:t>
            </a:r>
            <a:r>
              <a:rPr lang="en-US" sz="2000" dirty="0" smtClean="0"/>
              <a:t>under MD.</a:t>
            </a:r>
            <a:endParaRPr lang="en-US" sz="2000" dirty="0" smtClean="0"/>
          </a:p>
          <a:p>
            <a:endParaRPr lang="en-US" sz="2000" dirty="0"/>
          </a:p>
        </p:txBody>
      </p:sp>
      <p:pic>
        <p:nvPicPr>
          <p:cNvPr id="8" name="Picture 7"/>
          <p:cNvPicPr/>
          <p:nvPr/>
        </p:nvPicPr>
        <p:blipFill rotWithShape="1">
          <a:blip r:embed="rId4"/>
          <a:srcRect r="57853" b="4142"/>
          <a:stretch/>
        </p:blipFill>
        <p:spPr bwMode="auto">
          <a:xfrm>
            <a:off x="3134905" y="3119132"/>
            <a:ext cx="2505075" cy="3086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33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Changes to Banner Pay ID’s: </a:t>
            </a:r>
            <a:br>
              <a:rPr lang="en-US" dirty="0" smtClean="0"/>
            </a:br>
            <a:r>
              <a:rPr lang="en-US" sz="3100" dirty="0" smtClean="0"/>
              <a:t>What it is and what it means.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2554545"/>
          </a:xfrm>
          <a:prstGeom prst="rect">
            <a:avLst/>
          </a:prstGeom>
          <a:noFill/>
        </p:spPr>
        <p:txBody>
          <a:bodyPr wrap="square" rtlCol="0">
            <a:spAutoFit/>
          </a:bodyPr>
          <a:lstStyle/>
          <a:p>
            <a:r>
              <a:rPr lang="en-US" sz="2000" b="1" u="sng" dirty="0" smtClean="0"/>
              <a:t>What </a:t>
            </a:r>
            <a:r>
              <a:rPr lang="en-US" sz="2000" b="1" u="sng" dirty="0" smtClean="0"/>
              <a:t>these changes DO NOT mean:</a:t>
            </a:r>
          </a:p>
          <a:p>
            <a:r>
              <a:rPr lang="en-US" sz="2000" dirty="0" smtClean="0"/>
              <a:t>	-There is NO impact to employee</a:t>
            </a:r>
          </a:p>
          <a:p>
            <a:r>
              <a:rPr lang="en-US" sz="2000" dirty="0"/>
              <a:t>	</a:t>
            </a:r>
            <a:r>
              <a:rPr lang="en-US" sz="2000" dirty="0" smtClean="0"/>
              <a:t>	Classification</a:t>
            </a:r>
          </a:p>
          <a:p>
            <a:r>
              <a:rPr lang="en-US" sz="2000" dirty="0"/>
              <a:t>	</a:t>
            </a:r>
            <a:r>
              <a:rPr lang="en-US" sz="2000" dirty="0" smtClean="0"/>
              <a:t>	</a:t>
            </a:r>
            <a:r>
              <a:rPr lang="en-US" sz="2000" dirty="0" smtClean="0"/>
              <a:t>Pay amount or timing</a:t>
            </a:r>
            <a:endParaRPr lang="en-US" sz="2000" dirty="0" smtClean="0"/>
          </a:p>
          <a:p>
            <a:r>
              <a:rPr lang="en-US" sz="2000" dirty="0"/>
              <a:t>	</a:t>
            </a:r>
            <a:r>
              <a:rPr lang="en-US" sz="2000" dirty="0" smtClean="0"/>
              <a:t>	Benefits</a:t>
            </a:r>
          </a:p>
          <a:p>
            <a:r>
              <a:rPr lang="en-US" sz="2000" dirty="0"/>
              <a:t>	</a:t>
            </a:r>
            <a:r>
              <a:rPr lang="en-US" sz="2000" dirty="0" smtClean="0"/>
              <a:t>	Tenure</a:t>
            </a:r>
          </a:p>
          <a:p>
            <a:r>
              <a:rPr lang="en-US" sz="2000" dirty="0"/>
              <a:t>	</a:t>
            </a:r>
            <a:r>
              <a:rPr lang="en-US" sz="2000" dirty="0" smtClean="0"/>
              <a:t>	</a:t>
            </a:r>
            <a:r>
              <a:rPr lang="en-US" sz="2000" dirty="0" smtClean="0"/>
              <a:t>Status</a:t>
            </a:r>
          </a:p>
          <a:p>
            <a:r>
              <a:rPr lang="en-US" sz="2000" dirty="0"/>
              <a:t>	</a:t>
            </a:r>
            <a:r>
              <a:rPr lang="en-US" sz="2000" dirty="0" smtClean="0"/>
              <a:t>	Contract terms or dates</a:t>
            </a:r>
            <a:endParaRPr lang="en-US" sz="2000" dirty="0"/>
          </a:p>
        </p:txBody>
      </p:sp>
    </p:spTree>
    <p:extLst>
      <p:ext uri="{BB962C8B-B14F-4D97-AF65-F5344CB8AC3E}">
        <p14:creationId xmlns:p14="http://schemas.microsoft.com/office/powerpoint/2010/main" val="1191625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New Honorarium Form:</a:t>
            </a:r>
            <a:r>
              <a:rPr lang="en-US" dirty="0" smtClean="0"/>
              <a:t/>
            </a:r>
            <a:br>
              <a:rPr lang="en-US" dirty="0" smtClean="0"/>
            </a:br>
            <a:r>
              <a:rPr lang="en-US" sz="3100" dirty="0" smtClean="0"/>
              <a:t>Fast tracking honorarium payments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401205"/>
          </a:xfrm>
          <a:prstGeom prst="rect">
            <a:avLst/>
          </a:prstGeom>
          <a:noFill/>
        </p:spPr>
        <p:txBody>
          <a:bodyPr wrap="square" rtlCol="0">
            <a:spAutoFit/>
          </a:bodyPr>
          <a:lstStyle/>
          <a:p>
            <a:r>
              <a:rPr lang="en-US" sz="2000" b="1" dirty="0" smtClean="0"/>
              <a:t>Problem: </a:t>
            </a:r>
            <a:r>
              <a:rPr lang="en-US" sz="2000" dirty="0" smtClean="0"/>
              <a:t>We received some concerns over how much paperwork there is for paying an honorarium.</a:t>
            </a:r>
          </a:p>
          <a:p>
            <a:endParaRPr lang="en-US" sz="2000" dirty="0" smtClean="0"/>
          </a:p>
          <a:p>
            <a:r>
              <a:rPr lang="en-US" sz="2000" b="1" dirty="0"/>
              <a:t>	</a:t>
            </a:r>
            <a:r>
              <a:rPr lang="en-US" sz="2000" b="1" dirty="0" smtClean="0"/>
              <a:t>ICPS packet= 12 pages (5 pages of forms if you sign up for ACH, 7 pages of 							    instructions)</a:t>
            </a:r>
          </a:p>
          <a:p>
            <a:endParaRPr lang="en-US" sz="2000" b="1" dirty="0"/>
          </a:p>
          <a:p>
            <a:endParaRPr lang="en-US" sz="2000" b="1" dirty="0" smtClean="0"/>
          </a:p>
          <a:p>
            <a:endParaRPr lang="en-US" sz="2000" b="1" dirty="0"/>
          </a:p>
          <a:p>
            <a:endParaRPr lang="en-US" sz="2000" b="1" dirty="0" smtClean="0"/>
          </a:p>
          <a:p>
            <a:r>
              <a:rPr lang="en-US" sz="2000" b="1" dirty="0"/>
              <a:t>What is an “Honorarium”?</a:t>
            </a:r>
            <a:r>
              <a:rPr lang="en-US" sz="2000" dirty="0"/>
              <a:t> An honorarium is a </a:t>
            </a:r>
            <a:r>
              <a:rPr lang="en-US" sz="2000" i="1" u="sng" dirty="0" smtClean="0"/>
              <a:t>gratuitous</a:t>
            </a:r>
            <a:r>
              <a:rPr lang="en-US" sz="2000" dirty="0" smtClean="0"/>
              <a:t> payment </a:t>
            </a:r>
            <a:r>
              <a:rPr lang="en-US" sz="2000" dirty="0"/>
              <a:t>to an </a:t>
            </a:r>
            <a:r>
              <a:rPr lang="en-US" sz="2000" i="1" u="sng" dirty="0"/>
              <a:t>individual</a:t>
            </a:r>
            <a:r>
              <a:rPr lang="en-US" sz="2000" dirty="0"/>
              <a:t> for “</a:t>
            </a:r>
            <a:r>
              <a:rPr lang="en-US" sz="2000" i="1" u="sng" dirty="0"/>
              <a:t>usual academic activity</a:t>
            </a:r>
            <a:r>
              <a:rPr lang="en-US" sz="2000" dirty="0"/>
              <a:t>”, i.e. lecturing.  </a:t>
            </a:r>
            <a:endParaRPr lang="en-US" sz="2000" b="1" dirty="0"/>
          </a:p>
          <a:p>
            <a:endParaRPr lang="en-US" sz="2000" b="1" dirty="0"/>
          </a:p>
          <a:p>
            <a:endParaRPr lang="en-US" sz="2000" b="1" dirty="0" smtClean="0"/>
          </a:p>
          <a:p>
            <a:endParaRPr lang="en-US" sz="2000" dirty="0" smtClean="0"/>
          </a:p>
        </p:txBody>
      </p:sp>
    </p:spTree>
    <p:extLst>
      <p:ext uri="{BB962C8B-B14F-4D97-AF65-F5344CB8AC3E}">
        <p14:creationId xmlns:p14="http://schemas.microsoft.com/office/powerpoint/2010/main" val="4099348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100548</TotalTime>
  <Words>2004</Words>
  <Application>Microsoft Office PowerPoint</Application>
  <PresentationFormat>On-screen Show (4:3)</PresentationFormat>
  <Paragraphs>357</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Franklin Gothic Medium</vt:lpstr>
      <vt:lpstr>Times New Roman</vt:lpstr>
      <vt:lpstr>Office Theme</vt:lpstr>
      <vt:lpstr>MONEY MATTERS Wednesday, October 31, 2018</vt:lpstr>
      <vt:lpstr>Introduction:</vt:lpstr>
      <vt:lpstr>Agenda:</vt:lpstr>
      <vt:lpstr>Changes to Banner Pay ID’s:  What it is and what it means.</vt:lpstr>
      <vt:lpstr>Changes to Banner Pay ID’s:  What it is and what it means.</vt:lpstr>
      <vt:lpstr>Changes to Banner Pay ID’s:  What it is and what it means.</vt:lpstr>
      <vt:lpstr>Changes to Banner Pay ID’s:  What it is and what it means.</vt:lpstr>
      <vt:lpstr>Changes to Banner Pay ID’s:  What it is and what it means.</vt:lpstr>
      <vt:lpstr>New Honorarium Form: Fast tracking honorarium payments</vt:lpstr>
      <vt:lpstr>New Honorarium Form: Fast tracking honorarium payments</vt:lpstr>
      <vt:lpstr>PowerPoint Presentation</vt:lpstr>
      <vt:lpstr>Corporate Card Points:  Follow up to the points system</vt:lpstr>
      <vt:lpstr>Change in Ricoh Backup Requirements for the Corporate Card: </vt:lpstr>
      <vt:lpstr>Chrome River Update</vt:lpstr>
      <vt:lpstr>Chrome River Update</vt:lpstr>
      <vt:lpstr>Chrome River Update</vt:lpstr>
      <vt:lpstr>New Thoughts on How to Process a Purchase</vt:lpstr>
      <vt:lpstr>New Thoughts on How to Process a Purchase</vt:lpstr>
      <vt:lpstr>Banner 9   Not the same ol’ Banner</vt:lpstr>
      <vt:lpstr>Banner 9   Not the same ol’ Banner</vt:lpstr>
      <vt:lpstr>Banner 9   Not the same ol’ Banner</vt:lpstr>
      <vt:lpstr>Banner 9   Not the same ol’ Banner</vt:lpstr>
      <vt:lpstr>Banner 9   Not the same ol’ Banner</vt:lpstr>
      <vt:lpstr>Banner 9   Not the same ol’ Banner</vt:lpstr>
      <vt:lpstr>Signatory Log and Related Materials</vt:lpstr>
      <vt:lpstr>Agency Fund Reports</vt:lpstr>
      <vt:lpstr>Agency Fund Reports</vt:lpstr>
      <vt:lpstr>Agency Fund Reports</vt:lpstr>
      <vt:lpstr>Accounting Services Action Plan</vt:lpstr>
      <vt:lpstr>Accounting Services Action Plan</vt:lpstr>
      <vt:lpstr>Accounting Services Action Plan</vt:lpstr>
      <vt:lpstr>Accounting Services Action Plan</vt:lpstr>
      <vt:lpstr>Housekeeping: Misc reminders</vt:lpstr>
      <vt:lpstr>Housekeeping: Misc reminders</vt:lpstr>
      <vt:lpstr>       THANK YOU!</vt:lpstr>
    </vt:vector>
  </TitlesOfParts>
  <Company>Metropolitan State 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Information Technology</dc:creator>
  <cp:lastModifiedBy>Larsen, Liza</cp:lastModifiedBy>
  <cp:revision>242</cp:revision>
  <cp:lastPrinted>2018-10-31T01:21:23Z</cp:lastPrinted>
  <dcterms:created xsi:type="dcterms:W3CDTF">2013-08-31T00:08:14Z</dcterms:created>
  <dcterms:modified xsi:type="dcterms:W3CDTF">2018-11-01T19:37:14Z</dcterms:modified>
</cp:coreProperties>
</file>