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58" r:id="rId4"/>
    <p:sldId id="401" r:id="rId5"/>
    <p:sldId id="411" r:id="rId6"/>
    <p:sldId id="402" r:id="rId7"/>
    <p:sldId id="414" r:id="rId8"/>
    <p:sldId id="412" r:id="rId9"/>
    <p:sldId id="413" r:id="rId10"/>
    <p:sldId id="415" r:id="rId11"/>
    <p:sldId id="403" r:id="rId12"/>
    <p:sldId id="427" r:id="rId13"/>
    <p:sldId id="428" r:id="rId14"/>
    <p:sldId id="430" r:id="rId15"/>
    <p:sldId id="431" r:id="rId16"/>
    <p:sldId id="433" r:id="rId17"/>
    <p:sldId id="404" r:id="rId18"/>
    <p:sldId id="416" r:id="rId19"/>
    <p:sldId id="417" r:id="rId20"/>
    <p:sldId id="418" r:id="rId21"/>
    <p:sldId id="419" r:id="rId22"/>
    <p:sldId id="405" r:id="rId23"/>
    <p:sldId id="406" r:id="rId24"/>
    <p:sldId id="420" r:id="rId25"/>
    <p:sldId id="421" r:id="rId26"/>
    <p:sldId id="422" r:id="rId27"/>
    <p:sldId id="409" r:id="rId28"/>
    <p:sldId id="423" r:id="rId29"/>
    <p:sldId id="410" r:id="rId30"/>
    <p:sldId id="432" r:id="rId31"/>
    <p:sldId id="434" r:id="rId32"/>
    <p:sldId id="424" r:id="rId33"/>
    <p:sldId id="425" r:id="rId34"/>
    <p:sldId id="426" r:id="rId35"/>
    <p:sldId id="408" r:id="rId36"/>
    <p:sldId id="429" r:id="rId37"/>
    <p:sldId id="354" r:id="rId38"/>
    <p:sldId id="369" r:id="rId39"/>
    <p:sldId id="370"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6395" autoAdjust="0"/>
  </p:normalViewPr>
  <p:slideViewPr>
    <p:cSldViewPr snapToGrid="0" snapToObjects="1">
      <p:cViewPr varScale="1">
        <p:scale>
          <a:sx n="63" d="100"/>
          <a:sy n="63" d="100"/>
        </p:scale>
        <p:origin x="1328" y="64"/>
      </p:cViewPr>
      <p:guideLst>
        <p:guide orient="horz" pos="2160"/>
        <p:guide pos="2880"/>
      </p:guideLst>
    </p:cSldViewPr>
  </p:slideViewPr>
  <p:outlineViewPr>
    <p:cViewPr>
      <p:scale>
        <a:sx n="33" d="100"/>
        <a:sy n="33" d="100"/>
      </p:scale>
      <p:origin x="0" y="-414"/>
    </p:cViewPr>
  </p:outlineViewPr>
  <p:notesTextViewPr>
    <p:cViewPr>
      <p:scale>
        <a:sx n="100" d="100"/>
        <a:sy n="100" d="100"/>
      </p:scale>
      <p:origin x="0" y="0"/>
    </p:cViewPr>
  </p:notesTextViewPr>
  <p:notesViewPr>
    <p:cSldViewPr snapToGrid="0" snapToObjects="1">
      <p:cViewPr varScale="1">
        <p:scale>
          <a:sx n="86" d="100"/>
          <a:sy n="86" d="100"/>
        </p:scale>
        <p:origin x="29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17T22:49:14.349"/>
    </inkml:context>
    <inkml:brush xml:id="br0">
      <inkml:brushProperty name="width" value="0.05" units="cm"/>
      <inkml:brushProperty name="height" value="0.05" units="cm"/>
    </inkml:brush>
  </inkml:definitions>
  <inkml:trace contextRef="#ctx0" brushRef="#br0">1 95 6257,'0'-3'2041,"26"-2"-2177,15 5-136,9-18-408,13-3-1073,3-27 1201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0DAF5E-BE95-4107-8AC2-BC54F6EAF08A}" type="datetimeFigureOut">
              <a:rPr lang="en-US" smtClean="0"/>
              <a:t>11/15/2019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B41D765-8AC2-414E-B496-20A0E134A5DB}" type="slidenum">
              <a:rPr lang="en-US" smtClean="0"/>
              <a:t>‹#›</a:t>
            </a:fld>
            <a:endParaRPr lang="en-US"/>
          </a:p>
        </p:txBody>
      </p:sp>
    </p:spTree>
    <p:extLst>
      <p:ext uri="{BB962C8B-B14F-4D97-AF65-F5344CB8AC3E}">
        <p14:creationId xmlns:p14="http://schemas.microsoft.com/office/powerpoint/2010/main" val="147703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1</a:t>
            </a:fld>
            <a:endParaRPr lang="en-US"/>
          </a:p>
        </p:txBody>
      </p:sp>
    </p:spTree>
    <p:extLst>
      <p:ext uri="{BB962C8B-B14F-4D97-AF65-F5344CB8AC3E}">
        <p14:creationId xmlns:p14="http://schemas.microsoft.com/office/powerpoint/2010/main" val="3961907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10</a:t>
            </a:fld>
            <a:endParaRPr lang="en-US"/>
          </a:p>
        </p:txBody>
      </p:sp>
    </p:spTree>
    <p:extLst>
      <p:ext uri="{BB962C8B-B14F-4D97-AF65-F5344CB8AC3E}">
        <p14:creationId xmlns:p14="http://schemas.microsoft.com/office/powerpoint/2010/main" val="1781385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11</a:t>
            </a:fld>
            <a:endParaRPr lang="en-US"/>
          </a:p>
        </p:txBody>
      </p:sp>
    </p:spTree>
    <p:extLst>
      <p:ext uri="{BB962C8B-B14F-4D97-AF65-F5344CB8AC3E}">
        <p14:creationId xmlns:p14="http://schemas.microsoft.com/office/powerpoint/2010/main" val="3204584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12</a:t>
            </a:fld>
            <a:endParaRPr lang="en-US"/>
          </a:p>
        </p:txBody>
      </p:sp>
    </p:spTree>
    <p:extLst>
      <p:ext uri="{BB962C8B-B14F-4D97-AF65-F5344CB8AC3E}">
        <p14:creationId xmlns:p14="http://schemas.microsoft.com/office/powerpoint/2010/main" val="30606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13</a:t>
            </a:fld>
            <a:endParaRPr lang="en-US"/>
          </a:p>
        </p:txBody>
      </p:sp>
    </p:spTree>
    <p:extLst>
      <p:ext uri="{BB962C8B-B14F-4D97-AF65-F5344CB8AC3E}">
        <p14:creationId xmlns:p14="http://schemas.microsoft.com/office/powerpoint/2010/main" val="333334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14</a:t>
            </a:fld>
            <a:endParaRPr lang="en-US"/>
          </a:p>
        </p:txBody>
      </p:sp>
    </p:spTree>
    <p:extLst>
      <p:ext uri="{BB962C8B-B14F-4D97-AF65-F5344CB8AC3E}">
        <p14:creationId xmlns:p14="http://schemas.microsoft.com/office/powerpoint/2010/main" val="1983591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15</a:t>
            </a:fld>
            <a:endParaRPr lang="en-US"/>
          </a:p>
        </p:txBody>
      </p:sp>
    </p:spTree>
    <p:extLst>
      <p:ext uri="{BB962C8B-B14F-4D97-AF65-F5344CB8AC3E}">
        <p14:creationId xmlns:p14="http://schemas.microsoft.com/office/powerpoint/2010/main" val="449532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16</a:t>
            </a:fld>
            <a:endParaRPr lang="en-US"/>
          </a:p>
        </p:txBody>
      </p:sp>
    </p:spTree>
    <p:extLst>
      <p:ext uri="{BB962C8B-B14F-4D97-AF65-F5344CB8AC3E}">
        <p14:creationId xmlns:p14="http://schemas.microsoft.com/office/powerpoint/2010/main" val="2849927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17</a:t>
            </a:fld>
            <a:endParaRPr lang="en-US"/>
          </a:p>
        </p:txBody>
      </p:sp>
    </p:spTree>
    <p:extLst>
      <p:ext uri="{BB962C8B-B14F-4D97-AF65-F5344CB8AC3E}">
        <p14:creationId xmlns:p14="http://schemas.microsoft.com/office/powerpoint/2010/main" val="1605563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18</a:t>
            </a:fld>
            <a:endParaRPr lang="en-US"/>
          </a:p>
        </p:txBody>
      </p:sp>
    </p:spTree>
    <p:extLst>
      <p:ext uri="{BB962C8B-B14F-4D97-AF65-F5344CB8AC3E}">
        <p14:creationId xmlns:p14="http://schemas.microsoft.com/office/powerpoint/2010/main" val="3723483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19</a:t>
            </a:fld>
            <a:endParaRPr lang="en-US"/>
          </a:p>
        </p:txBody>
      </p:sp>
    </p:spTree>
    <p:extLst>
      <p:ext uri="{BB962C8B-B14F-4D97-AF65-F5344CB8AC3E}">
        <p14:creationId xmlns:p14="http://schemas.microsoft.com/office/powerpoint/2010/main" val="148864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2</a:t>
            </a:fld>
            <a:endParaRPr lang="en-US"/>
          </a:p>
        </p:txBody>
      </p:sp>
    </p:spTree>
    <p:extLst>
      <p:ext uri="{BB962C8B-B14F-4D97-AF65-F5344CB8AC3E}">
        <p14:creationId xmlns:p14="http://schemas.microsoft.com/office/powerpoint/2010/main" val="2897892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20</a:t>
            </a:fld>
            <a:endParaRPr lang="en-US"/>
          </a:p>
        </p:txBody>
      </p:sp>
    </p:spTree>
    <p:extLst>
      <p:ext uri="{BB962C8B-B14F-4D97-AF65-F5344CB8AC3E}">
        <p14:creationId xmlns:p14="http://schemas.microsoft.com/office/powerpoint/2010/main" val="510168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21</a:t>
            </a:fld>
            <a:endParaRPr lang="en-US"/>
          </a:p>
        </p:txBody>
      </p:sp>
    </p:spTree>
    <p:extLst>
      <p:ext uri="{BB962C8B-B14F-4D97-AF65-F5344CB8AC3E}">
        <p14:creationId xmlns:p14="http://schemas.microsoft.com/office/powerpoint/2010/main" val="343647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growth we</a:t>
            </a:r>
            <a:r>
              <a:rPr lang="en-US" baseline="0" dirty="0"/>
              <a:t> realize in FY20 over FY19 (up to $25K) can be redirected to a student program in FY21.  No growth no money.  We’ll need to spend approximately $XM more in FY20 to get the full $25K which is only about $X per month which is certainly doable.  What would you like to see that money spent on?  </a:t>
            </a:r>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22</a:t>
            </a:fld>
            <a:endParaRPr lang="en-US"/>
          </a:p>
        </p:txBody>
      </p:sp>
    </p:spTree>
    <p:extLst>
      <p:ext uri="{BB962C8B-B14F-4D97-AF65-F5344CB8AC3E}">
        <p14:creationId xmlns:p14="http://schemas.microsoft.com/office/powerpoint/2010/main" val="4021354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serve a distinct</a:t>
            </a:r>
            <a:r>
              <a:rPr lang="en-US" baseline="0" dirty="0"/>
              <a:t> mission in our community and our ability to be successful depends in large part to how we use our resources.  </a:t>
            </a:r>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23</a:t>
            </a:fld>
            <a:endParaRPr lang="en-US"/>
          </a:p>
        </p:txBody>
      </p:sp>
    </p:spTree>
    <p:extLst>
      <p:ext uri="{BB962C8B-B14F-4D97-AF65-F5344CB8AC3E}">
        <p14:creationId xmlns:p14="http://schemas.microsoft.com/office/powerpoint/2010/main" val="915314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24</a:t>
            </a:fld>
            <a:endParaRPr lang="en-US"/>
          </a:p>
        </p:txBody>
      </p:sp>
    </p:spTree>
    <p:extLst>
      <p:ext uri="{BB962C8B-B14F-4D97-AF65-F5344CB8AC3E}">
        <p14:creationId xmlns:p14="http://schemas.microsoft.com/office/powerpoint/2010/main" val="116133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25</a:t>
            </a:fld>
            <a:endParaRPr lang="en-US"/>
          </a:p>
        </p:txBody>
      </p:sp>
    </p:spTree>
    <p:extLst>
      <p:ext uri="{BB962C8B-B14F-4D97-AF65-F5344CB8AC3E}">
        <p14:creationId xmlns:p14="http://schemas.microsoft.com/office/powerpoint/2010/main" val="3564925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26</a:t>
            </a:fld>
            <a:endParaRPr lang="en-US"/>
          </a:p>
        </p:txBody>
      </p:sp>
    </p:spTree>
    <p:extLst>
      <p:ext uri="{BB962C8B-B14F-4D97-AF65-F5344CB8AC3E}">
        <p14:creationId xmlns:p14="http://schemas.microsoft.com/office/powerpoint/2010/main" val="4285240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27</a:t>
            </a:fld>
            <a:endParaRPr lang="en-US"/>
          </a:p>
        </p:txBody>
      </p:sp>
    </p:spTree>
    <p:extLst>
      <p:ext uri="{BB962C8B-B14F-4D97-AF65-F5344CB8AC3E}">
        <p14:creationId xmlns:p14="http://schemas.microsoft.com/office/powerpoint/2010/main" val="321938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28</a:t>
            </a:fld>
            <a:endParaRPr lang="en-US"/>
          </a:p>
        </p:txBody>
      </p:sp>
    </p:spTree>
    <p:extLst>
      <p:ext uri="{BB962C8B-B14F-4D97-AF65-F5344CB8AC3E}">
        <p14:creationId xmlns:p14="http://schemas.microsoft.com/office/powerpoint/2010/main" val="4025608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29</a:t>
            </a:fld>
            <a:endParaRPr lang="en-US"/>
          </a:p>
        </p:txBody>
      </p:sp>
    </p:spTree>
    <p:extLst>
      <p:ext uri="{BB962C8B-B14F-4D97-AF65-F5344CB8AC3E}">
        <p14:creationId xmlns:p14="http://schemas.microsoft.com/office/powerpoint/2010/main" val="73093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a:t>
            </a:fld>
            <a:endParaRPr lang="en-US"/>
          </a:p>
        </p:txBody>
      </p:sp>
    </p:spTree>
    <p:extLst>
      <p:ext uri="{BB962C8B-B14F-4D97-AF65-F5344CB8AC3E}">
        <p14:creationId xmlns:p14="http://schemas.microsoft.com/office/powerpoint/2010/main" val="2637937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30</a:t>
            </a:fld>
            <a:endParaRPr lang="en-US"/>
          </a:p>
        </p:txBody>
      </p:sp>
    </p:spTree>
    <p:extLst>
      <p:ext uri="{BB962C8B-B14F-4D97-AF65-F5344CB8AC3E}">
        <p14:creationId xmlns:p14="http://schemas.microsoft.com/office/powerpoint/2010/main" val="3478391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31</a:t>
            </a:fld>
            <a:endParaRPr lang="en-US"/>
          </a:p>
        </p:txBody>
      </p:sp>
    </p:spTree>
    <p:extLst>
      <p:ext uri="{BB962C8B-B14F-4D97-AF65-F5344CB8AC3E}">
        <p14:creationId xmlns:p14="http://schemas.microsoft.com/office/powerpoint/2010/main" val="3087585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32</a:t>
            </a:fld>
            <a:endParaRPr lang="en-US"/>
          </a:p>
        </p:txBody>
      </p:sp>
    </p:spTree>
    <p:extLst>
      <p:ext uri="{BB962C8B-B14F-4D97-AF65-F5344CB8AC3E}">
        <p14:creationId xmlns:p14="http://schemas.microsoft.com/office/powerpoint/2010/main" val="2283644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33</a:t>
            </a:fld>
            <a:endParaRPr lang="en-US"/>
          </a:p>
        </p:txBody>
      </p:sp>
    </p:spTree>
    <p:extLst>
      <p:ext uri="{BB962C8B-B14F-4D97-AF65-F5344CB8AC3E}">
        <p14:creationId xmlns:p14="http://schemas.microsoft.com/office/powerpoint/2010/main" val="215766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34</a:t>
            </a:fld>
            <a:endParaRPr lang="en-US"/>
          </a:p>
        </p:txBody>
      </p:sp>
    </p:spTree>
    <p:extLst>
      <p:ext uri="{BB962C8B-B14F-4D97-AF65-F5344CB8AC3E}">
        <p14:creationId xmlns:p14="http://schemas.microsoft.com/office/powerpoint/2010/main" val="2209178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35</a:t>
            </a:fld>
            <a:endParaRPr lang="en-US"/>
          </a:p>
        </p:txBody>
      </p:sp>
    </p:spTree>
    <p:extLst>
      <p:ext uri="{BB962C8B-B14F-4D97-AF65-F5344CB8AC3E}">
        <p14:creationId xmlns:p14="http://schemas.microsoft.com/office/powerpoint/2010/main" val="183549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36</a:t>
            </a:fld>
            <a:endParaRPr lang="en-US"/>
          </a:p>
        </p:txBody>
      </p:sp>
    </p:spTree>
    <p:extLst>
      <p:ext uri="{BB962C8B-B14F-4D97-AF65-F5344CB8AC3E}">
        <p14:creationId xmlns:p14="http://schemas.microsoft.com/office/powerpoint/2010/main" val="2827784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37</a:t>
            </a:fld>
            <a:endParaRPr lang="en-US"/>
          </a:p>
        </p:txBody>
      </p:sp>
    </p:spTree>
    <p:extLst>
      <p:ext uri="{BB962C8B-B14F-4D97-AF65-F5344CB8AC3E}">
        <p14:creationId xmlns:p14="http://schemas.microsoft.com/office/powerpoint/2010/main" val="189812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38</a:t>
            </a:fld>
            <a:endParaRPr lang="en-US"/>
          </a:p>
        </p:txBody>
      </p:sp>
    </p:spTree>
    <p:extLst>
      <p:ext uri="{BB962C8B-B14F-4D97-AF65-F5344CB8AC3E}">
        <p14:creationId xmlns:p14="http://schemas.microsoft.com/office/powerpoint/2010/main" val="2664472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39</a:t>
            </a:fld>
            <a:endParaRPr lang="en-US"/>
          </a:p>
        </p:txBody>
      </p:sp>
    </p:spTree>
    <p:extLst>
      <p:ext uri="{BB962C8B-B14F-4D97-AF65-F5344CB8AC3E}">
        <p14:creationId xmlns:p14="http://schemas.microsoft.com/office/powerpoint/2010/main" val="3620320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4</a:t>
            </a:fld>
            <a:endParaRPr lang="en-US"/>
          </a:p>
        </p:txBody>
      </p:sp>
    </p:spTree>
    <p:extLst>
      <p:ext uri="{BB962C8B-B14F-4D97-AF65-F5344CB8AC3E}">
        <p14:creationId xmlns:p14="http://schemas.microsoft.com/office/powerpoint/2010/main" val="296002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5</a:t>
            </a:fld>
            <a:endParaRPr lang="en-US"/>
          </a:p>
        </p:txBody>
      </p:sp>
    </p:spTree>
    <p:extLst>
      <p:ext uri="{BB962C8B-B14F-4D97-AF65-F5344CB8AC3E}">
        <p14:creationId xmlns:p14="http://schemas.microsoft.com/office/powerpoint/2010/main" val="1332828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we had</a:t>
            </a:r>
            <a:r>
              <a:rPr lang="en-US" baseline="0" dirty="0"/>
              <a:t> an ICPS form, which as you can imagine was often confused with the CPS.</a:t>
            </a:r>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6</a:t>
            </a:fld>
            <a:endParaRPr lang="en-US"/>
          </a:p>
        </p:txBody>
      </p:sp>
    </p:spTree>
    <p:extLst>
      <p:ext uri="{BB962C8B-B14F-4D97-AF65-F5344CB8AC3E}">
        <p14:creationId xmlns:p14="http://schemas.microsoft.com/office/powerpoint/2010/main" val="16148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NPO was never intended</a:t>
            </a:r>
            <a:r>
              <a:rPr lang="en-US" baseline="0" dirty="0"/>
              <a:t> to be a replacement for the SPO, it was supposed to eliminate the need for an SPO.</a:t>
            </a:r>
            <a:endParaRPr lang="en-US" dirty="0"/>
          </a:p>
        </p:txBody>
      </p:sp>
      <p:sp>
        <p:nvSpPr>
          <p:cNvPr id="4" name="Slide Number Placeholder 3"/>
          <p:cNvSpPr>
            <a:spLocks noGrp="1"/>
          </p:cNvSpPr>
          <p:nvPr>
            <p:ph type="sldNum" sz="quarter" idx="10"/>
          </p:nvPr>
        </p:nvSpPr>
        <p:spPr/>
        <p:txBody>
          <a:bodyPr/>
          <a:lstStyle/>
          <a:p>
            <a:fld id="{EB41D765-8AC2-414E-B496-20A0E134A5DB}" type="slidenum">
              <a:rPr lang="en-US" smtClean="0"/>
              <a:t>7</a:t>
            </a:fld>
            <a:endParaRPr lang="en-US"/>
          </a:p>
        </p:txBody>
      </p:sp>
    </p:spTree>
    <p:extLst>
      <p:ext uri="{BB962C8B-B14F-4D97-AF65-F5344CB8AC3E}">
        <p14:creationId xmlns:p14="http://schemas.microsoft.com/office/powerpoint/2010/main" val="131642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8</a:t>
            </a:fld>
            <a:endParaRPr lang="en-US"/>
          </a:p>
        </p:txBody>
      </p:sp>
    </p:spTree>
    <p:extLst>
      <p:ext uri="{BB962C8B-B14F-4D97-AF65-F5344CB8AC3E}">
        <p14:creationId xmlns:p14="http://schemas.microsoft.com/office/powerpoint/2010/main" val="373195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D765-8AC2-414E-B496-20A0E134A5DB}" type="slidenum">
              <a:rPr lang="en-US" smtClean="0"/>
              <a:t>9</a:t>
            </a:fld>
            <a:endParaRPr lang="en-US"/>
          </a:p>
        </p:txBody>
      </p:sp>
    </p:spTree>
    <p:extLst>
      <p:ext uri="{BB962C8B-B14F-4D97-AF65-F5344CB8AC3E}">
        <p14:creationId xmlns:p14="http://schemas.microsoft.com/office/powerpoint/2010/main" val="1163987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189E55-02D6-D742-8814-E812E014209E}"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1742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89E55-02D6-D742-8814-E812E014209E}"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88192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89E55-02D6-D742-8814-E812E014209E}"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401905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89E55-02D6-D742-8814-E812E014209E}"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52288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189E55-02D6-D742-8814-E812E014209E}"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145246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189E55-02D6-D742-8814-E812E014209E}"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283377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189E55-02D6-D742-8814-E812E014209E}"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75284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189E55-02D6-D742-8814-E812E014209E}"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09840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89E55-02D6-D742-8814-E812E014209E}"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193652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189E55-02D6-D742-8814-E812E014209E}"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277865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189E55-02D6-D742-8814-E812E014209E}"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425618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89E55-02D6-D742-8814-E812E014209E}" type="datetimeFigureOut">
              <a:rPr lang="en-US" smtClean="0"/>
              <a:t>11/15/2019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41F6F-5318-F745-9D52-88D6E8ED2E79}" type="slidenum">
              <a:rPr lang="en-US" smtClean="0"/>
              <a:t>‹#›</a:t>
            </a:fld>
            <a:endParaRPr lang="en-US"/>
          </a:p>
        </p:txBody>
      </p:sp>
    </p:spTree>
    <p:extLst>
      <p:ext uri="{BB962C8B-B14F-4D97-AF65-F5344CB8AC3E}">
        <p14:creationId xmlns:p14="http://schemas.microsoft.com/office/powerpoint/2010/main" val="1101090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msudenver.edu/controll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msudenver.edu/controll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hyperlink" Target="https://www.msudenver.edu/controller/" TargetMode="Externa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msudenver.edu/controlle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leg.colorado.gov/agencies/office-state-auditor/report-fraud-concer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ustomXml" Target="../ink/ink1.xml"/><Relationship Id="rId4" Type="http://schemas.openxmlformats.org/officeDocument/2006/relationships/image" Target="../media/image25.png"/><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msudenver.edu/controller/training/chromerive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8" Type="http://schemas.openxmlformats.org/officeDocument/2006/relationships/hyperlink" Target="mailto:AccountsPayable@msudenver.edu-" TargetMode="External"/><Relationship Id="rId3" Type="http://schemas.openxmlformats.org/officeDocument/2006/relationships/image" Target="../media/image2.jpg"/><Relationship Id="rId7" Type="http://schemas.openxmlformats.org/officeDocument/2006/relationships/hyperlink" Target="mailto:Payroll@msudenver.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Grants@msudenver.edu-" TargetMode="External"/><Relationship Id="rId5" Type="http://schemas.openxmlformats.org/officeDocument/2006/relationships/hyperlink" Target="mailto:AcctSvcs@msudenver.edu-" TargetMode="External"/><Relationship Id="rId4" Type="http://schemas.openxmlformats.org/officeDocument/2006/relationships/hyperlink" Target="mailto:CorporateCard@msudenver.edu-"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descr="powerpoint template cover p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fontScale="90000"/>
          </a:bodyPr>
          <a:lstStyle/>
          <a:p>
            <a:r>
              <a:rPr lang="en-US" sz="6000" i="1" dirty="0">
                <a:solidFill>
                  <a:schemeClr val="bg1"/>
                </a:solidFill>
              </a:rPr>
              <a:t>MONEY MATTERS</a:t>
            </a:r>
            <a:br>
              <a:rPr lang="en-US" sz="6000" i="1" dirty="0">
                <a:solidFill>
                  <a:schemeClr val="bg1"/>
                </a:solidFill>
              </a:rPr>
            </a:br>
            <a:r>
              <a:rPr lang="en-US" sz="3200" dirty="0">
                <a:solidFill>
                  <a:schemeClr val="bg1"/>
                </a:solidFill>
              </a:rPr>
              <a:t>Monday, November 18, 2019</a:t>
            </a:r>
          </a:p>
        </p:txBody>
      </p:sp>
    </p:spTree>
    <p:extLst>
      <p:ext uri="{BB962C8B-B14F-4D97-AF65-F5344CB8AC3E}">
        <p14:creationId xmlns:p14="http://schemas.microsoft.com/office/powerpoint/2010/main" val="102391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1138527"/>
          </a:xfrm>
        </p:spPr>
        <p:txBody>
          <a:bodyPr>
            <a:normAutofit fontScale="90000"/>
          </a:bodyPr>
          <a:lstStyle/>
          <a:p>
            <a:pPr lvl="0"/>
            <a:r>
              <a:rPr lang="en-US" dirty="0"/>
              <a:t>NPS/NPO </a:t>
            </a:r>
            <a:br>
              <a:rPr lang="en-US" dirty="0"/>
            </a:br>
            <a:r>
              <a:rPr lang="en-US" dirty="0"/>
              <a:t>(updates and improvements):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631767" y="1750423"/>
            <a:ext cx="7797338" cy="4616648"/>
          </a:xfrm>
          <a:prstGeom prst="rect">
            <a:avLst/>
          </a:prstGeom>
          <a:noFill/>
        </p:spPr>
        <p:txBody>
          <a:bodyPr wrap="square" rtlCol="0">
            <a:spAutoFit/>
          </a:bodyPr>
          <a:lstStyle/>
          <a:p>
            <a:r>
              <a:rPr lang="en-US" dirty="0"/>
              <a:t>Clarification:</a:t>
            </a:r>
          </a:p>
          <a:p>
            <a:r>
              <a:rPr lang="en-US" b="1" u="sng" dirty="0"/>
              <a:t>Services OVER $10K</a:t>
            </a:r>
          </a:p>
          <a:p>
            <a:pPr marL="285750" indent="-285750">
              <a:buFontTx/>
              <a:buChar char="-"/>
            </a:pPr>
            <a:r>
              <a:rPr lang="en-US" dirty="0"/>
              <a:t>Submit a PR (purchase requisition) WITH a CPS </a:t>
            </a:r>
            <a:r>
              <a:rPr lang="en-US" u="sng" dirty="0"/>
              <a:t>BEFORE</a:t>
            </a:r>
            <a:r>
              <a:rPr lang="en-US" dirty="0"/>
              <a:t> services are performed.</a:t>
            </a:r>
          </a:p>
          <a:p>
            <a:pPr lvl="1"/>
            <a:endParaRPr lang="en-US" dirty="0"/>
          </a:p>
          <a:p>
            <a:pPr lvl="1"/>
            <a:r>
              <a:rPr lang="en-US" dirty="0"/>
              <a:t>	PR											CPS</a:t>
            </a:r>
          </a:p>
          <a:p>
            <a:pPr marL="742950" lvl="1" indent="-285750">
              <a:buFontTx/>
              <a:buChar char="-"/>
            </a:pPr>
            <a:endParaRPr lang="en-US" dirty="0"/>
          </a:p>
          <a:p>
            <a:pPr marL="742950" lvl="1" indent="-285750">
              <a:buFontTx/>
              <a:buChar char="-"/>
            </a:pPr>
            <a:endParaRPr lang="en-US" dirty="0"/>
          </a:p>
          <a:p>
            <a:pPr lvl="5"/>
            <a:r>
              <a:rPr lang="en-US" dirty="0"/>
              <a:t>  		</a:t>
            </a:r>
            <a:r>
              <a:rPr lang="en-US" sz="2400" u="sng" dirty="0"/>
              <a:t>AND</a:t>
            </a:r>
          </a:p>
          <a:p>
            <a:pPr lvl="5"/>
            <a:endParaRPr lang="en-US" dirty="0"/>
          </a:p>
          <a:p>
            <a:endParaRPr lang="en-US" dirty="0"/>
          </a:p>
          <a:p>
            <a:endParaRPr lang="en-US" dirty="0"/>
          </a:p>
          <a:p>
            <a:endParaRPr lang="en-US" dirty="0"/>
          </a:p>
          <a:p>
            <a:r>
              <a:rPr lang="en-US" dirty="0"/>
              <a:t>											Needed when working 											    with a company OR a person.</a:t>
            </a:r>
          </a:p>
          <a:p>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9790" r="7521"/>
          <a:stretch/>
        </p:blipFill>
        <p:spPr>
          <a:xfrm>
            <a:off x="910441" y="3504749"/>
            <a:ext cx="2007326" cy="1942047"/>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11180"/>
          <a:stretch/>
        </p:blipFill>
        <p:spPr>
          <a:xfrm>
            <a:off x="5568405" y="3526689"/>
            <a:ext cx="2549917" cy="1845830"/>
          </a:xfrm>
          <a:prstGeom prst="rect">
            <a:avLst/>
          </a:prstGeom>
        </p:spPr>
      </p:pic>
    </p:spTree>
    <p:extLst>
      <p:ext uri="{BB962C8B-B14F-4D97-AF65-F5344CB8AC3E}">
        <p14:creationId xmlns:p14="http://schemas.microsoft.com/office/powerpoint/2010/main" val="194373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FY19 Re-Cap</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457200" y="1121911"/>
            <a:ext cx="7849294" cy="4339650"/>
          </a:xfrm>
          <a:prstGeom prst="rect">
            <a:avLst/>
          </a:prstGeom>
          <a:noFill/>
        </p:spPr>
        <p:txBody>
          <a:bodyPr wrap="square" rtlCol="0">
            <a:spAutoFit/>
          </a:bodyPr>
          <a:lstStyle/>
          <a:p>
            <a:r>
              <a:rPr lang="en-US" sz="2400" b="1" dirty="0"/>
              <a:t>Year-end and why it matters:</a:t>
            </a:r>
          </a:p>
          <a:p>
            <a:r>
              <a:rPr lang="en-US" sz="2400" dirty="0"/>
              <a:t>	-An audit with many comments can:</a:t>
            </a:r>
          </a:p>
          <a:p>
            <a:r>
              <a:rPr lang="en-US" sz="2400" dirty="0"/>
              <a:t>		-Negatively affect bond ratings and bond sales,</a:t>
            </a:r>
          </a:p>
          <a:p>
            <a:r>
              <a:rPr lang="en-US" sz="2400" dirty="0"/>
              <a:t>		-Result in higher interest rates on borrowed funds,</a:t>
            </a:r>
          </a:p>
          <a:p>
            <a:r>
              <a:rPr lang="en-US" sz="2400" dirty="0"/>
              <a:t>		-Limit industry leaders who want to partner with us,</a:t>
            </a:r>
          </a:p>
          <a:p>
            <a:r>
              <a:rPr lang="en-US" sz="2400" dirty="0"/>
              <a:t>		-Result in more audits,</a:t>
            </a:r>
          </a:p>
          <a:p>
            <a:r>
              <a:rPr lang="en-US" sz="2400" dirty="0"/>
              <a:t>		-Affect the general public opinion of the University as 			a whole,</a:t>
            </a:r>
          </a:p>
          <a:p>
            <a:r>
              <a:rPr lang="en-US" sz="2400" dirty="0"/>
              <a:t>		-Limit the number and types of grants the University is 			eligible for.</a:t>
            </a:r>
          </a:p>
          <a:p>
            <a:endParaRPr lang="en-US" dirty="0"/>
          </a:p>
          <a:p>
            <a:endParaRPr lang="en-US" dirty="0"/>
          </a:p>
        </p:txBody>
      </p:sp>
      <p:sp>
        <p:nvSpPr>
          <p:cNvPr id="5" name="TextBox 4"/>
          <p:cNvSpPr txBox="1"/>
          <p:nvPr/>
        </p:nvSpPr>
        <p:spPr>
          <a:xfrm>
            <a:off x="457200" y="1010194"/>
            <a:ext cx="8164286" cy="400110"/>
          </a:xfrm>
          <a:prstGeom prst="rect">
            <a:avLst/>
          </a:prstGeom>
          <a:noFill/>
        </p:spPr>
        <p:txBody>
          <a:bodyPr wrap="square" rtlCol="0">
            <a:spAutoFit/>
          </a:bodyPr>
          <a:lstStyle/>
          <a:p>
            <a:pPr>
              <a:spcAft>
                <a:spcPts val="200"/>
              </a:spcAft>
            </a:pPr>
            <a:endParaRPr lang="en-US" sz="2000" b="1" dirty="0"/>
          </a:p>
        </p:txBody>
      </p:sp>
    </p:spTree>
    <p:extLst>
      <p:ext uri="{BB962C8B-B14F-4D97-AF65-F5344CB8AC3E}">
        <p14:creationId xmlns:p14="http://schemas.microsoft.com/office/powerpoint/2010/main" val="2222527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FY19 Re-Cap</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457200" y="1121911"/>
            <a:ext cx="7849294" cy="5109091"/>
          </a:xfrm>
          <a:prstGeom prst="rect">
            <a:avLst/>
          </a:prstGeom>
          <a:noFill/>
        </p:spPr>
        <p:txBody>
          <a:bodyPr wrap="square" rtlCol="0">
            <a:spAutoFit/>
          </a:bodyPr>
          <a:lstStyle/>
          <a:p>
            <a:r>
              <a:rPr lang="en-US" sz="2400" b="1" dirty="0"/>
              <a:t>Year-end and why it matters:</a:t>
            </a:r>
          </a:p>
          <a:p>
            <a:r>
              <a:rPr lang="en-US" sz="2400" dirty="0"/>
              <a:t>	-</a:t>
            </a:r>
            <a:r>
              <a:rPr lang="en-US" sz="2400" u="sng" dirty="0"/>
              <a:t>Issues that can cause audit comments:</a:t>
            </a:r>
          </a:p>
          <a:p>
            <a:r>
              <a:rPr lang="en-US" sz="2400" dirty="0"/>
              <a:t>		</a:t>
            </a:r>
            <a:r>
              <a:rPr lang="en-US" sz="2000" dirty="0"/>
              <a:t>-</a:t>
            </a:r>
            <a:r>
              <a:rPr lang="en-US" sz="2000" u="sng" dirty="0"/>
              <a:t>Missed accruals</a:t>
            </a:r>
            <a:r>
              <a:rPr lang="en-US" sz="2000" dirty="0"/>
              <a:t> (not recording all current year 					expenses OR revenues),</a:t>
            </a:r>
          </a:p>
          <a:p>
            <a:r>
              <a:rPr lang="en-US" sz="2000" dirty="0"/>
              <a:t>		-</a:t>
            </a:r>
            <a:r>
              <a:rPr lang="en-US" sz="2000" u="sng" dirty="0"/>
              <a:t>Error in prepayments</a:t>
            </a:r>
            <a:r>
              <a:rPr lang="en-US" sz="2000" dirty="0"/>
              <a:t> (not calculating the correct 				portion of an expense for the year),</a:t>
            </a:r>
          </a:p>
          <a:p>
            <a:r>
              <a:rPr lang="en-US" sz="2000" dirty="0"/>
              <a:t>		-</a:t>
            </a:r>
            <a:r>
              <a:rPr lang="en-US" sz="2000" u="sng" dirty="0"/>
              <a:t>Delays in providing information</a:t>
            </a:r>
            <a:r>
              <a:rPr lang="en-US" sz="2000" dirty="0"/>
              <a:t>.</a:t>
            </a:r>
          </a:p>
          <a:p>
            <a:endParaRPr lang="en-US" sz="2400" dirty="0"/>
          </a:p>
          <a:p>
            <a:r>
              <a:rPr lang="en-US" sz="2400" b="1" u="sng" dirty="0"/>
              <a:t>Things the Office of the Controller does to help ensure correct/timely information:</a:t>
            </a:r>
          </a:p>
          <a:p>
            <a:r>
              <a:rPr lang="en-US" sz="2400" dirty="0"/>
              <a:t>	</a:t>
            </a:r>
            <a:r>
              <a:rPr lang="en-US" sz="2000" dirty="0"/>
              <a:t>-Send the year end e-mail showing your outstanding encumbrances,</a:t>
            </a:r>
          </a:p>
          <a:p>
            <a:r>
              <a:rPr lang="en-US" sz="2000" dirty="0"/>
              <a:t>	-Send e-mail reminders to approve payments,</a:t>
            </a:r>
          </a:p>
          <a:p>
            <a:r>
              <a:rPr lang="en-US" sz="2000" dirty="0"/>
              <a:t>	-Send e-mail reminders to submit Chrome River transactions.</a:t>
            </a:r>
          </a:p>
          <a:p>
            <a:r>
              <a:rPr lang="en-US" sz="2000" dirty="0"/>
              <a:t>	-Send a year end calendar with all due dates.</a:t>
            </a:r>
          </a:p>
          <a:p>
            <a:endParaRPr lang="en-US" dirty="0"/>
          </a:p>
        </p:txBody>
      </p:sp>
      <p:sp>
        <p:nvSpPr>
          <p:cNvPr id="5" name="TextBox 4"/>
          <p:cNvSpPr txBox="1"/>
          <p:nvPr/>
        </p:nvSpPr>
        <p:spPr>
          <a:xfrm>
            <a:off x="457200" y="1010194"/>
            <a:ext cx="8164286" cy="400110"/>
          </a:xfrm>
          <a:prstGeom prst="rect">
            <a:avLst/>
          </a:prstGeom>
          <a:noFill/>
        </p:spPr>
        <p:txBody>
          <a:bodyPr wrap="square" rtlCol="0">
            <a:spAutoFit/>
          </a:bodyPr>
          <a:lstStyle/>
          <a:p>
            <a:pPr>
              <a:spcAft>
                <a:spcPts val="200"/>
              </a:spcAft>
            </a:pPr>
            <a:endParaRPr lang="en-US" sz="2000" b="1" dirty="0"/>
          </a:p>
        </p:txBody>
      </p:sp>
    </p:spTree>
    <p:extLst>
      <p:ext uri="{BB962C8B-B14F-4D97-AF65-F5344CB8AC3E}">
        <p14:creationId xmlns:p14="http://schemas.microsoft.com/office/powerpoint/2010/main" val="3777906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FY19 Re-Cap</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277091" y="1121911"/>
            <a:ext cx="8409709" cy="5755422"/>
          </a:xfrm>
          <a:prstGeom prst="rect">
            <a:avLst/>
          </a:prstGeom>
          <a:noFill/>
        </p:spPr>
        <p:txBody>
          <a:bodyPr wrap="square" rtlCol="0">
            <a:spAutoFit/>
          </a:bodyPr>
          <a:lstStyle/>
          <a:p>
            <a:r>
              <a:rPr lang="en-US" sz="2400" b="1" dirty="0"/>
              <a:t>Year-end and why it matters:</a:t>
            </a:r>
          </a:p>
          <a:p>
            <a:r>
              <a:rPr lang="en-US" sz="2400" dirty="0"/>
              <a:t>	</a:t>
            </a:r>
            <a:r>
              <a:rPr lang="en-US" sz="2400" b="1" u="sng" dirty="0"/>
              <a:t>Things you can do to help ensure correct/timely information:</a:t>
            </a:r>
          </a:p>
          <a:p>
            <a:r>
              <a:rPr lang="en-US" sz="2400" dirty="0"/>
              <a:t>		-Reviewing and replying to encumbrance balance e-mail </a:t>
            </a:r>
            <a:r>
              <a:rPr lang="en-US" sz="2000" i="1" dirty="0"/>
              <a:t>(which includes creating encumbrances in the fiscal year you expect to receive the goods/services- not when you want to pay for them)</a:t>
            </a:r>
            <a:r>
              <a:rPr lang="en-US" sz="2400" dirty="0"/>
              <a:t>.</a:t>
            </a:r>
          </a:p>
          <a:p>
            <a:r>
              <a:rPr lang="en-US" sz="2400" dirty="0"/>
              <a:t>		-Approving payment (regardless of how much money you 			have).</a:t>
            </a:r>
          </a:p>
          <a:p>
            <a:r>
              <a:rPr lang="en-US" sz="2400" dirty="0"/>
              <a:t>		-Submitting Chrome River transactions and transfer 				requests by the deadline.</a:t>
            </a:r>
          </a:p>
          <a:p>
            <a:r>
              <a:rPr lang="en-US" sz="2400" dirty="0"/>
              <a:t>		-Meeting all the year-end deadlines and responding to e-			mails from the Office of the Controller timely.	</a:t>
            </a:r>
          </a:p>
          <a:p>
            <a:r>
              <a:rPr lang="en-US" sz="2400" dirty="0"/>
              <a:t>		-Keeping open communication and asking for help if 				something doesn’t make sense.</a:t>
            </a:r>
          </a:p>
          <a:p>
            <a:r>
              <a:rPr lang="en-US" sz="2400" dirty="0"/>
              <a:t>		-Reviewing and Updating the Signatory Log.</a:t>
            </a:r>
          </a:p>
          <a:p>
            <a:endParaRPr lang="en-US" dirty="0"/>
          </a:p>
          <a:p>
            <a:endParaRPr lang="en-US" dirty="0"/>
          </a:p>
        </p:txBody>
      </p:sp>
      <p:sp>
        <p:nvSpPr>
          <p:cNvPr id="5" name="TextBox 4"/>
          <p:cNvSpPr txBox="1"/>
          <p:nvPr/>
        </p:nvSpPr>
        <p:spPr>
          <a:xfrm>
            <a:off x="457200" y="1010194"/>
            <a:ext cx="8164286" cy="400110"/>
          </a:xfrm>
          <a:prstGeom prst="rect">
            <a:avLst/>
          </a:prstGeom>
          <a:noFill/>
        </p:spPr>
        <p:txBody>
          <a:bodyPr wrap="square" rtlCol="0">
            <a:spAutoFit/>
          </a:bodyPr>
          <a:lstStyle/>
          <a:p>
            <a:pPr>
              <a:spcAft>
                <a:spcPts val="200"/>
              </a:spcAft>
            </a:pPr>
            <a:endParaRPr lang="en-US" sz="2000" b="1" dirty="0"/>
          </a:p>
        </p:txBody>
      </p:sp>
    </p:spTree>
    <p:extLst>
      <p:ext uri="{BB962C8B-B14F-4D97-AF65-F5344CB8AC3E}">
        <p14:creationId xmlns:p14="http://schemas.microsoft.com/office/powerpoint/2010/main" val="50452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Safe File Transmission</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277091" y="1121911"/>
            <a:ext cx="8409709" cy="4708981"/>
          </a:xfrm>
          <a:prstGeom prst="rect">
            <a:avLst/>
          </a:prstGeom>
          <a:noFill/>
        </p:spPr>
        <p:txBody>
          <a:bodyPr wrap="square" rtlCol="0">
            <a:spAutoFit/>
          </a:bodyPr>
          <a:lstStyle/>
          <a:p>
            <a:r>
              <a:rPr lang="en-US" sz="2400" b="1" u="sng" dirty="0"/>
              <a:t>Documents with sensitive information must be protected!</a:t>
            </a:r>
          </a:p>
          <a:p>
            <a:r>
              <a:rPr lang="en-US" sz="2400" b="1" dirty="0"/>
              <a:t>	Please use the Secure drop box on the Controller’s website when you are submitting sensitive information.</a:t>
            </a:r>
          </a:p>
          <a:p>
            <a:endParaRPr lang="en-US" sz="2400" b="1" dirty="0"/>
          </a:p>
          <a:p>
            <a:r>
              <a:rPr lang="en-US" sz="2400" b="1" u="sng" dirty="0"/>
              <a:t>Examples of some documents:</a:t>
            </a:r>
          </a:p>
          <a:p>
            <a:r>
              <a:rPr lang="en-US" sz="2400" b="1" dirty="0"/>
              <a:t>NPS</a:t>
            </a:r>
          </a:p>
          <a:p>
            <a:r>
              <a:rPr lang="en-US" sz="2400" b="1" dirty="0"/>
              <a:t>SPO</a:t>
            </a:r>
          </a:p>
          <a:p>
            <a:r>
              <a:rPr lang="en-US" sz="2400" b="1" dirty="0"/>
              <a:t>New Vendors (W9’s ACH, etc.)</a:t>
            </a:r>
          </a:p>
          <a:p>
            <a:r>
              <a:rPr lang="en-US" sz="2400" b="1" dirty="0"/>
              <a:t>Any personal information.</a:t>
            </a:r>
          </a:p>
          <a:p>
            <a:endParaRPr lang="en-US" sz="2400" b="1" dirty="0"/>
          </a:p>
          <a:p>
            <a:endParaRPr lang="en-US" sz="2400" dirty="0"/>
          </a:p>
          <a:p>
            <a:endParaRPr lang="en-US" dirty="0"/>
          </a:p>
          <a:p>
            <a:endParaRPr lang="en-US" dirty="0"/>
          </a:p>
        </p:txBody>
      </p:sp>
      <p:sp>
        <p:nvSpPr>
          <p:cNvPr id="5" name="TextBox 4"/>
          <p:cNvSpPr txBox="1"/>
          <p:nvPr/>
        </p:nvSpPr>
        <p:spPr>
          <a:xfrm>
            <a:off x="457200" y="1010194"/>
            <a:ext cx="8164286" cy="400110"/>
          </a:xfrm>
          <a:prstGeom prst="rect">
            <a:avLst/>
          </a:prstGeom>
          <a:noFill/>
        </p:spPr>
        <p:txBody>
          <a:bodyPr wrap="square" rtlCol="0">
            <a:spAutoFit/>
          </a:bodyPr>
          <a:lstStyle/>
          <a:p>
            <a:pPr>
              <a:spcAft>
                <a:spcPts val="200"/>
              </a:spcAft>
            </a:pPr>
            <a:endParaRPr lang="en-US" sz="2000" b="1"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8714"/>
          <a:stretch/>
        </p:blipFill>
        <p:spPr>
          <a:xfrm>
            <a:off x="6062533" y="3288559"/>
            <a:ext cx="2335522" cy="2677390"/>
          </a:xfrm>
          <a:prstGeom prst="rect">
            <a:avLst/>
          </a:prstGeom>
        </p:spPr>
      </p:pic>
    </p:spTree>
    <p:extLst>
      <p:ext uri="{BB962C8B-B14F-4D97-AF65-F5344CB8AC3E}">
        <p14:creationId xmlns:p14="http://schemas.microsoft.com/office/powerpoint/2010/main" val="15701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Safe File Transmission</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277091" y="1121911"/>
            <a:ext cx="8409709" cy="5539978"/>
          </a:xfrm>
          <a:prstGeom prst="rect">
            <a:avLst/>
          </a:prstGeom>
          <a:noFill/>
        </p:spPr>
        <p:txBody>
          <a:bodyPr wrap="square" rtlCol="0">
            <a:spAutoFit/>
          </a:bodyPr>
          <a:lstStyle/>
          <a:p>
            <a:r>
              <a:rPr lang="en-US" sz="2400" b="1" dirty="0"/>
              <a:t>Purchase Requisition Submission</a:t>
            </a:r>
          </a:p>
          <a:p>
            <a:r>
              <a:rPr lang="en-US" sz="2400" b="1" dirty="0"/>
              <a:t>Current:													</a:t>
            </a:r>
            <a:r>
              <a:rPr lang="en-US" sz="2400" dirty="0" err="1"/>
              <a:t>Dept</a:t>
            </a:r>
            <a:endParaRPr lang="en-US" sz="2400" dirty="0"/>
          </a:p>
          <a:p>
            <a:r>
              <a:rPr lang="en-US" sz="2400" b="1" dirty="0"/>
              <a:t>	</a:t>
            </a:r>
            <a:r>
              <a:rPr lang="en-US" sz="2400" dirty="0" err="1"/>
              <a:t>Dept</a:t>
            </a:r>
            <a:r>
              <a:rPr lang="en-US" sz="2400" dirty="0"/>
              <a:t>         </a:t>
            </a:r>
            <a:r>
              <a:rPr lang="en-US" sz="2400" dirty="0">
                <a:sym typeface="Wingdings" panose="05000000000000000000" pitchFamily="2" charset="2"/>
              </a:rPr>
              <a:t> AHEC		MSU Denver		AHEC</a:t>
            </a:r>
            <a:endParaRPr lang="en-US" sz="2400" dirty="0"/>
          </a:p>
          <a:p>
            <a:r>
              <a:rPr lang="en-US" sz="2400" dirty="0"/>
              <a:t>			      </a:t>
            </a:r>
            <a:r>
              <a:rPr lang="en-US" sz="1200" dirty="0">
                <a:solidFill>
                  <a:srgbClr val="FF0000"/>
                </a:solidFill>
              </a:rPr>
              <a:t>Not secure</a:t>
            </a:r>
            <a:r>
              <a:rPr lang="en-US" sz="2400" dirty="0"/>
              <a:t>										Vendor</a:t>
            </a:r>
          </a:p>
          <a:p>
            <a:endParaRPr lang="en-US" sz="2400" dirty="0"/>
          </a:p>
          <a:p>
            <a:r>
              <a:rPr lang="en-US" sz="2400" b="1" dirty="0"/>
              <a:t>Proposed:									</a:t>
            </a:r>
            <a:r>
              <a:rPr lang="en-US" sz="2400" dirty="0" err="1"/>
              <a:t>Dept</a:t>
            </a:r>
            <a:endParaRPr lang="en-US" sz="2400" dirty="0"/>
          </a:p>
          <a:p>
            <a:r>
              <a:rPr lang="en-US" sz="2400" b="1" dirty="0"/>
              <a:t>	</a:t>
            </a:r>
            <a:r>
              <a:rPr lang="en-US" sz="2400" dirty="0" err="1"/>
              <a:t>Dept</a:t>
            </a:r>
            <a:r>
              <a:rPr lang="en-US" sz="2400" dirty="0"/>
              <a:t>	    </a:t>
            </a:r>
            <a:r>
              <a:rPr lang="en-US" sz="2400" dirty="0">
                <a:sym typeface="Wingdings" panose="05000000000000000000" pitchFamily="2" charset="2"/>
              </a:rPr>
              <a:t>MSU Denver	         AHEC</a:t>
            </a:r>
            <a:endParaRPr lang="en-US" sz="2400" dirty="0"/>
          </a:p>
          <a:p>
            <a:r>
              <a:rPr lang="en-US" sz="1200" dirty="0">
                <a:solidFill>
                  <a:srgbClr val="FF0000"/>
                </a:solidFill>
              </a:rPr>
              <a:t>				</a:t>
            </a:r>
            <a:r>
              <a:rPr lang="en-US" sz="2400" dirty="0"/>
              <a:t>							Vendor</a:t>
            </a:r>
          </a:p>
          <a:p>
            <a:r>
              <a:rPr lang="en-US" sz="4400" dirty="0"/>
              <a:t>	</a:t>
            </a:r>
            <a:endParaRPr lang="en-US" sz="2400" dirty="0"/>
          </a:p>
          <a:p>
            <a:pPr algn="ctr"/>
            <a:r>
              <a:rPr lang="en-US" sz="3600" u="sng" dirty="0"/>
              <a:t>Starting today please submit all PR’s to the drop box.</a:t>
            </a:r>
          </a:p>
          <a:p>
            <a:pPr algn="ctr"/>
            <a:r>
              <a:rPr lang="en-US" sz="2800" dirty="0">
                <a:hlinkClick r:id="rId4"/>
              </a:rPr>
              <a:t>https://www.msudenver.edu/controller/</a:t>
            </a:r>
            <a:endParaRPr lang="en-US" sz="2800" u="sng" dirty="0"/>
          </a:p>
          <a:p>
            <a:endParaRPr lang="en-US" dirty="0"/>
          </a:p>
        </p:txBody>
      </p:sp>
      <p:sp>
        <p:nvSpPr>
          <p:cNvPr id="5" name="TextBox 4"/>
          <p:cNvSpPr txBox="1"/>
          <p:nvPr/>
        </p:nvSpPr>
        <p:spPr>
          <a:xfrm>
            <a:off x="457200" y="1018820"/>
            <a:ext cx="8164286" cy="400110"/>
          </a:xfrm>
          <a:prstGeom prst="rect">
            <a:avLst/>
          </a:prstGeom>
          <a:noFill/>
        </p:spPr>
        <p:txBody>
          <a:bodyPr wrap="square" rtlCol="0">
            <a:spAutoFit/>
          </a:bodyPr>
          <a:lstStyle/>
          <a:p>
            <a:pPr>
              <a:spcAft>
                <a:spcPts val="200"/>
              </a:spcAft>
            </a:pPr>
            <a:endParaRPr lang="en-US" sz="2000" b="1" dirty="0"/>
          </a:p>
        </p:txBody>
      </p:sp>
      <p:cxnSp>
        <p:nvCxnSpPr>
          <p:cNvPr id="9" name="Straight Arrow Connector 8"/>
          <p:cNvCxnSpPr/>
          <p:nvPr/>
        </p:nvCxnSpPr>
        <p:spPr>
          <a:xfrm>
            <a:off x="1475117" y="2087592"/>
            <a:ext cx="54346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2904227" y="2093342"/>
            <a:ext cx="54346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5285117" y="2107719"/>
            <a:ext cx="54346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a:off x="3873260" y="2300377"/>
            <a:ext cx="169653" cy="1754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3873260" y="2555183"/>
            <a:ext cx="40544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flipV="1">
            <a:off x="4106175" y="2291751"/>
            <a:ext cx="172527" cy="1840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V="1">
            <a:off x="6636589" y="1846053"/>
            <a:ext cx="428445" cy="2616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6636588" y="2122757"/>
            <a:ext cx="428445" cy="274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1475117" y="3591310"/>
            <a:ext cx="54346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3601528" y="3592825"/>
            <a:ext cx="54346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H="1">
            <a:off x="2300377" y="3746739"/>
            <a:ext cx="169653" cy="1754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2320505" y="4018798"/>
            <a:ext cx="40544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flipH="1" flipV="1">
            <a:off x="2553420" y="3738113"/>
            <a:ext cx="172527" cy="1840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flipV="1">
            <a:off x="4942936" y="3207475"/>
            <a:ext cx="428445" cy="2616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4942936" y="3526026"/>
            <a:ext cx="428445" cy="274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2199737" y="3876244"/>
            <a:ext cx="707366" cy="523220"/>
          </a:xfrm>
          <a:prstGeom prst="rect">
            <a:avLst/>
          </a:prstGeom>
          <a:noFill/>
        </p:spPr>
        <p:txBody>
          <a:bodyPr wrap="square" rtlCol="0">
            <a:spAutoFit/>
          </a:bodyPr>
          <a:lstStyle/>
          <a:p>
            <a:r>
              <a:rPr lang="en-US" sz="1400" dirty="0">
                <a:solidFill>
                  <a:srgbClr val="FF0000"/>
                </a:solidFill>
              </a:rPr>
              <a:t>  secure</a:t>
            </a:r>
          </a:p>
        </p:txBody>
      </p:sp>
    </p:spTree>
    <p:extLst>
      <p:ext uri="{BB962C8B-B14F-4D97-AF65-F5344CB8AC3E}">
        <p14:creationId xmlns:p14="http://schemas.microsoft.com/office/powerpoint/2010/main" val="872601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Safe File Transmission</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5" name="TextBox 4"/>
          <p:cNvSpPr txBox="1"/>
          <p:nvPr/>
        </p:nvSpPr>
        <p:spPr>
          <a:xfrm>
            <a:off x="457200" y="1018820"/>
            <a:ext cx="8164286" cy="400110"/>
          </a:xfrm>
          <a:prstGeom prst="rect">
            <a:avLst/>
          </a:prstGeom>
          <a:noFill/>
        </p:spPr>
        <p:txBody>
          <a:bodyPr wrap="square" rtlCol="0">
            <a:spAutoFit/>
          </a:bodyPr>
          <a:lstStyle/>
          <a:p>
            <a:pPr>
              <a:spcAft>
                <a:spcPts val="200"/>
              </a:spcAft>
            </a:pPr>
            <a:endParaRPr lang="en-US" sz="2000" b="1" dirty="0"/>
          </a:p>
        </p:txBody>
      </p:sp>
      <p:pic>
        <p:nvPicPr>
          <p:cNvPr id="15" name="Picture 14">
            <a:extLst>
              <a:ext uri="{FF2B5EF4-FFF2-40B4-BE49-F238E27FC236}">
                <a16:creationId xmlns:a16="http://schemas.microsoft.com/office/drawing/2014/main" id="{44D4E8A2-ED99-43AC-AE47-74000E2E4BD7}"/>
              </a:ext>
            </a:extLst>
          </p:cNvPr>
          <p:cNvPicPr>
            <a:picLocks noChangeAspect="1"/>
          </p:cNvPicPr>
          <p:nvPr/>
        </p:nvPicPr>
        <p:blipFill>
          <a:blip r:embed="rId4"/>
          <a:stretch>
            <a:fillRect/>
          </a:stretch>
        </p:blipFill>
        <p:spPr>
          <a:xfrm>
            <a:off x="0" y="1000125"/>
            <a:ext cx="9144000" cy="4857750"/>
          </a:xfrm>
          <a:prstGeom prst="rect">
            <a:avLst/>
          </a:prstGeom>
        </p:spPr>
      </p:pic>
    </p:spTree>
    <p:extLst>
      <p:ext uri="{BB962C8B-B14F-4D97-AF65-F5344CB8AC3E}">
        <p14:creationId xmlns:p14="http://schemas.microsoft.com/office/powerpoint/2010/main" val="4068422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Aux Overhead Fees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428105" y="1363392"/>
            <a:ext cx="8287789" cy="3693319"/>
          </a:xfrm>
          <a:prstGeom prst="rect">
            <a:avLst/>
          </a:prstGeom>
          <a:noFill/>
        </p:spPr>
        <p:txBody>
          <a:bodyPr wrap="square" rtlCol="0">
            <a:spAutoFit/>
          </a:bodyPr>
          <a:lstStyle/>
          <a:p>
            <a:r>
              <a:rPr lang="en-US" b="1" dirty="0"/>
              <a:t>What is an Auxiliary Overhead Fee?</a:t>
            </a:r>
          </a:p>
          <a:p>
            <a:endParaRPr lang="en-US" b="1" dirty="0"/>
          </a:p>
          <a:p>
            <a:r>
              <a:rPr lang="en-US" b="1" dirty="0"/>
              <a:t>	Let’s first start with defining an Auxiliary:</a:t>
            </a:r>
          </a:p>
          <a:p>
            <a:r>
              <a:rPr lang="en-US" b="1" dirty="0"/>
              <a:t>								</a:t>
            </a:r>
          </a:p>
          <a:p>
            <a:r>
              <a:rPr lang="en-US" b="1" dirty="0"/>
              <a:t>							       FUND TYPES</a:t>
            </a:r>
          </a:p>
          <a:p>
            <a:endParaRPr lang="en-US" b="1" dirty="0"/>
          </a:p>
          <a:p>
            <a:endParaRPr lang="en-US" b="1" dirty="0"/>
          </a:p>
          <a:p>
            <a:endParaRPr lang="en-US" b="1" dirty="0"/>
          </a:p>
          <a:p>
            <a:r>
              <a:rPr lang="en-US" b="1" dirty="0"/>
              <a:t>  General		  </a:t>
            </a:r>
            <a:r>
              <a:rPr lang="en-US" b="1" u="sng" dirty="0"/>
              <a:t>AUXILIARY</a:t>
            </a:r>
            <a:r>
              <a:rPr lang="en-US" b="1" dirty="0"/>
              <a:t>            Loan		      Grant		       Plant		Presentation</a:t>
            </a:r>
          </a:p>
          <a:p>
            <a:endParaRPr lang="en-US" b="1" dirty="0"/>
          </a:p>
          <a:p>
            <a:endParaRPr lang="en-US" b="1" dirty="0"/>
          </a:p>
          <a:p>
            <a:endParaRPr lang="en-US" b="1" dirty="0"/>
          </a:p>
          <a:p>
            <a:r>
              <a:rPr lang="en-US" b="1" dirty="0"/>
              <a:t> </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3152" r="6752" b="67999"/>
          <a:stretch/>
        </p:blipFill>
        <p:spPr>
          <a:xfrm>
            <a:off x="149630" y="4191195"/>
            <a:ext cx="4247804" cy="141928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576" t="33818" b="39637"/>
          <a:stretch/>
        </p:blipFill>
        <p:spPr>
          <a:xfrm>
            <a:off x="4763190" y="4292302"/>
            <a:ext cx="4172989" cy="1280567"/>
          </a:xfrm>
          <a:prstGeom prst="rect">
            <a:avLst/>
          </a:prstGeom>
        </p:spPr>
      </p:pic>
      <p:sp>
        <p:nvSpPr>
          <p:cNvPr id="8" name="Rounded Rectangle 7"/>
          <p:cNvSpPr/>
          <p:nvPr/>
        </p:nvSpPr>
        <p:spPr>
          <a:xfrm>
            <a:off x="1720735" y="3528852"/>
            <a:ext cx="1471352" cy="2086495"/>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Brace 8"/>
          <p:cNvSpPr/>
          <p:nvPr/>
        </p:nvSpPr>
        <p:spPr>
          <a:xfrm rot="16200000">
            <a:off x="4548051" y="-956954"/>
            <a:ext cx="220485" cy="80570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9033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Aux Overhead Fees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428105" y="1363392"/>
            <a:ext cx="8287789" cy="3416320"/>
          </a:xfrm>
          <a:prstGeom prst="rect">
            <a:avLst/>
          </a:prstGeom>
          <a:noFill/>
        </p:spPr>
        <p:txBody>
          <a:bodyPr wrap="square" rtlCol="0">
            <a:spAutoFit/>
          </a:bodyPr>
          <a:lstStyle/>
          <a:p>
            <a:r>
              <a:rPr lang="en-US" b="1" dirty="0"/>
              <a:t>What is an Auxiliary Overhead Fee?</a:t>
            </a:r>
          </a:p>
          <a:p>
            <a:r>
              <a:rPr lang="en-US" b="1" dirty="0"/>
              <a:t>			</a:t>
            </a:r>
          </a:p>
          <a:p>
            <a:r>
              <a:rPr lang="en-US" b="1" u="sng" dirty="0"/>
              <a:t>AUXILIARY</a:t>
            </a:r>
            <a:r>
              <a:rPr lang="en-US" b="1" dirty="0"/>
              <a:t>- </a:t>
            </a:r>
            <a:r>
              <a:rPr lang="en-US" dirty="0"/>
              <a:t>Are mini businesses that must be self supporting.</a:t>
            </a:r>
            <a:r>
              <a:rPr lang="en-US" b="1" dirty="0"/>
              <a:t>     </a:t>
            </a:r>
          </a:p>
          <a:p>
            <a:endParaRPr lang="en-US" b="1" dirty="0"/>
          </a:p>
          <a:p>
            <a:endParaRPr lang="en-US" b="1" dirty="0"/>
          </a:p>
          <a:p>
            <a:r>
              <a:rPr lang="en-US" b="1" dirty="0"/>
              <a:t>							Like any successful business </a:t>
            </a:r>
            <a:r>
              <a:rPr lang="en-US" b="1" u="sng" dirty="0">
                <a:solidFill>
                  <a:schemeClr val="accent3"/>
                </a:solidFill>
              </a:rPr>
              <a:t>Revenues</a:t>
            </a:r>
            <a:r>
              <a:rPr lang="en-US" b="1" dirty="0"/>
              <a:t> must be 								larger than </a:t>
            </a:r>
            <a:r>
              <a:rPr lang="en-US" b="1" u="sng" dirty="0">
                <a:solidFill>
                  <a:srgbClr val="FF0000"/>
                </a:solidFill>
              </a:rPr>
              <a:t>Expenses.</a:t>
            </a:r>
          </a:p>
          <a:p>
            <a:r>
              <a:rPr lang="en-US" b="1" dirty="0"/>
              <a:t>							</a:t>
            </a:r>
          </a:p>
          <a:p>
            <a:endParaRPr lang="en-US" b="1" dirty="0"/>
          </a:p>
          <a:p>
            <a:endParaRPr lang="en-US" b="1" dirty="0"/>
          </a:p>
          <a:p>
            <a:endParaRPr lang="en-US" b="1" dirty="0"/>
          </a:p>
          <a:p>
            <a:r>
              <a:rPr lang="en-US" b="1" dirty="0"/>
              <a:t> </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3942" t="3152" r="33941" b="67999"/>
          <a:stretch/>
        </p:blipFill>
        <p:spPr>
          <a:xfrm>
            <a:off x="324393" y="2487086"/>
            <a:ext cx="1463040" cy="1419289"/>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6685" t="15996" r="6696" b="22401"/>
          <a:stretch/>
        </p:blipFill>
        <p:spPr>
          <a:xfrm>
            <a:off x="4289368" y="3526689"/>
            <a:ext cx="3333404" cy="2560320"/>
          </a:xfrm>
          <a:prstGeom prst="rect">
            <a:avLst/>
          </a:prstGeom>
        </p:spPr>
      </p:pic>
    </p:spTree>
    <p:extLst>
      <p:ext uri="{BB962C8B-B14F-4D97-AF65-F5344CB8AC3E}">
        <p14:creationId xmlns:p14="http://schemas.microsoft.com/office/powerpoint/2010/main" val="587884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Aux Overhead Fees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428105" y="1363392"/>
            <a:ext cx="8524702" cy="5632311"/>
          </a:xfrm>
          <a:prstGeom prst="rect">
            <a:avLst/>
          </a:prstGeom>
          <a:noFill/>
        </p:spPr>
        <p:txBody>
          <a:bodyPr wrap="square" rtlCol="0">
            <a:spAutoFit/>
          </a:bodyPr>
          <a:lstStyle/>
          <a:p>
            <a:r>
              <a:rPr lang="en-US" b="1" dirty="0"/>
              <a:t>What is an Auxiliary Overhead Fee?</a:t>
            </a:r>
          </a:p>
          <a:p>
            <a:r>
              <a:rPr lang="en-US" b="1" dirty="0"/>
              <a:t>			</a:t>
            </a:r>
          </a:p>
          <a:p>
            <a:r>
              <a:rPr lang="en-US" dirty="0"/>
              <a:t>When you operate an Auxiliary there are some bills you don’t pay directly i.e.:</a:t>
            </a:r>
          </a:p>
          <a:p>
            <a:r>
              <a:rPr lang="en-US" dirty="0"/>
              <a:t>								- Electricity</a:t>
            </a:r>
          </a:p>
          <a:p>
            <a:r>
              <a:rPr lang="en-US" dirty="0"/>
              <a:t>								- Water</a:t>
            </a:r>
          </a:p>
          <a:p>
            <a:r>
              <a:rPr lang="en-US" dirty="0"/>
              <a:t>								- Rent</a:t>
            </a:r>
          </a:p>
          <a:p>
            <a:r>
              <a:rPr lang="en-US" dirty="0"/>
              <a:t>								- Insurance</a:t>
            </a:r>
          </a:p>
          <a:p>
            <a:r>
              <a:rPr lang="en-US" dirty="0"/>
              <a:t>								- Custodial Services</a:t>
            </a:r>
          </a:p>
          <a:p>
            <a:r>
              <a:rPr lang="en-US" dirty="0"/>
              <a:t>								- Bank fees (merchant fees for credit cards)</a:t>
            </a:r>
          </a:p>
          <a:p>
            <a:r>
              <a:rPr lang="en-US" dirty="0"/>
              <a:t>								- Salaries and benefits of staff who do 												administrative work like:</a:t>
            </a:r>
          </a:p>
          <a:p>
            <a:r>
              <a:rPr lang="en-US" dirty="0"/>
              <a:t>										-Hiring/paying employees</a:t>
            </a:r>
          </a:p>
          <a:p>
            <a:r>
              <a:rPr lang="en-US" dirty="0"/>
              <a:t>										-Paying your vendors</a:t>
            </a:r>
          </a:p>
          <a:p>
            <a:r>
              <a:rPr lang="en-US" dirty="0"/>
              <a:t>										-Maintain your financial data</a:t>
            </a:r>
          </a:p>
          <a:p>
            <a:r>
              <a:rPr lang="en-US" dirty="0"/>
              <a:t>									</a:t>
            </a:r>
          </a:p>
          <a:p>
            <a:r>
              <a:rPr lang="en-US" dirty="0"/>
              <a:t>So in order to ensure the Auxiliaries pay their fair share of these services they pay “overhead fees”…</a:t>
            </a:r>
          </a:p>
          <a:p>
            <a:endParaRPr lang="en-US" b="1" dirty="0"/>
          </a:p>
          <a:p>
            <a:endParaRPr lang="en-US" b="1" dirty="0"/>
          </a:p>
          <a:p>
            <a:r>
              <a:rPr lang="en-US" b="1" dirty="0"/>
              <a:t> </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6685" t="15996" r="6696" b="22401"/>
          <a:stretch/>
        </p:blipFill>
        <p:spPr>
          <a:xfrm>
            <a:off x="515389" y="2637227"/>
            <a:ext cx="3333404" cy="2560320"/>
          </a:xfrm>
          <a:prstGeom prst="rect">
            <a:avLst/>
          </a:prstGeom>
        </p:spPr>
      </p:pic>
    </p:spTree>
    <p:extLst>
      <p:ext uri="{BB962C8B-B14F-4D97-AF65-F5344CB8AC3E}">
        <p14:creationId xmlns:p14="http://schemas.microsoft.com/office/powerpoint/2010/main" val="260503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a:bodyPr>
          <a:lstStyle/>
          <a:p>
            <a:r>
              <a:rPr lang="en-US" dirty="0"/>
              <a:t>Introduction:</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a:p>
          <a:p>
            <a:endParaRPr lang="en-US" dirty="0"/>
          </a:p>
          <a:p>
            <a:endParaRPr lang="en-US" dirty="0"/>
          </a:p>
        </p:txBody>
      </p:sp>
      <p:sp>
        <p:nvSpPr>
          <p:cNvPr id="8" name="TextBox 7"/>
          <p:cNvSpPr txBox="1"/>
          <p:nvPr/>
        </p:nvSpPr>
        <p:spPr>
          <a:xfrm>
            <a:off x="1078772" y="1341120"/>
            <a:ext cx="6863445" cy="646331"/>
          </a:xfrm>
          <a:prstGeom prst="rect">
            <a:avLst/>
          </a:prstGeom>
          <a:noFill/>
        </p:spPr>
        <p:txBody>
          <a:bodyPr wrap="square" rtlCol="0">
            <a:spAutoFit/>
          </a:bodyPr>
          <a:lstStyle/>
          <a:p>
            <a:r>
              <a:rPr lang="en-US" dirty="0"/>
              <a:t>Liza Larsen: Controller</a:t>
            </a:r>
          </a:p>
          <a:p>
            <a:r>
              <a:rPr lang="en-US" dirty="0"/>
              <a:t>Webpage: </a:t>
            </a:r>
            <a:r>
              <a:rPr lang="en-US" dirty="0">
                <a:hlinkClick r:id="rId4"/>
              </a:rPr>
              <a:t>https://www.msudenver.edu/controller/</a:t>
            </a:r>
            <a:endParaRPr lang="en-US" dirty="0"/>
          </a:p>
        </p:txBody>
      </p:sp>
      <p:pic>
        <p:nvPicPr>
          <p:cNvPr id="7" name="Picture 6"/>
          <p:cNvPicPr>
            <a:picLocks noChangeAspect="1"/>
          </p:cNvPicPr>
          <p:nvPr/>
        </p:nvPicPr>
        <p:blipFill rotWithShape="1">
          <a:blip r:embed="rId5"/>
          <a:srcRect l="5491" t="6482" r="10932" b="4466"/>
          <a:stretch/>
        </p:blipFill>
        <p:spPr>
          <a:xfrm>
            <a:off x="797077" y="1969195"/>
            <a:ext cx="7379126" cy="4422640"/>
          </a:xfrm>
          <a:prstGeom prst="rect">
            <a:avLst/>
          </a:prstGeom>
        </p:spPr>
      </p:pic>
    </p:spTree>
    <p:extLst>
      <p:ext uri="{BB962C8B-B14F-4D97-AF65-F5344CB8AC3E}">
        <p14:creationId xmlns:p14="http://schemas.microsoft.com/office/powerpoint/2010/main" val="26104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Aux Overhead Fees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428105" y="1363392"/>
            <a:ext cx="8524702" cy="4524315"/>
          </a:xfrm>
          <a:prstGeom prst="rect">
            <a:avLst/>
          </a:prstGeom>
          <a:noFill/>
        </p:spPr>
        <p:txBody>
          <a:bodyPr wrap="square" rtlCol="0">
            <a:spAutoFit/>
          </a:bodyPr>
          <a:lstStyle/>
          <a:p>
            <a:r>
              <a:rPr lang="en-US" b="1" dirty="0"/>
              <a:t>What is an Auxiliary Overhead Fee?</a:t>
            </a:r>
          </a:p>
          <a:p>
            <a:r>
              <a:rPr lang="en-US" b="1" dirty="0"/>
              <a:t>			</a:t>
            </a:r>
          </a:p>
          <a:p>
            <a:r>
              <a:rPr lang="en-US" dirty="0"/>
              <a:t>Overhead fees come in the form of:</a:t>
            </a:r>
          </a:p>
          <a:p>
            <a:r>
              <a:rPr lang="en-US" dirty="0"/>
              <a:t>   ASR: Administrative Service Recharge 	- 10% fee on all revenues</a:t>
            </a:r>
          </a:p>
          <a:p>
            <a:r>
              <a:rPr lang="en-US" dirty="0"/>
              <a:t>   Bad Debt						      	- 2% fee on all revenues (only accounts 51XX)</a:t>
            </a:r>
          </a:p>
          <a:p>
            <a:r>
              <a:rPr lang="en-US" dirty="0"/>
              <a:t>   Unemployment, Workers Comp and Risk    -  0.75% on all payroll (except 619X accounts)</a:t>
            </a:r>
          </a:p>
          <a:p>
            <a:endParaRPr lang="en-US" dirty="0"/>
          </a:p>
          <a:p>
            <a:endParaRPr lang="en-US" dirty="0"/>
          </a:p>
          <a:p>
            <a:r>
              <a:rPr lang="en-US" b="1" dirty="0"/>
              <a:t>Are you really charging me only for what I am using?	</a:t>
            </a:r>
          </a:p>
          <a:p>
            <a:endParaRPr lang="en-US" b="1" dirty="0"/>
          </a:p>
          <a:p>
            <a:endParaRPr lang="en-US" b="1" dirty="0"/>
          </a:p>
          <a:p>
            <a:endParaRPr lang="en-US" b="1" dirty="0"/>
          </a:p>
          <a:p>
            <a:endParaRPr lang="en-US" b="1" dirty="0"/>
          </a:p>
          <a:p>
            <a:endParaRPr lang="en-US" b="1" dirty="0"/>
          </a:p>
          <a:p>
            <a:endParaRPr lang="en-US" dirty="0"/>
          </a:p>
          <a:p>
            <a:r>
              <a:rPr lang="en-US" dirty="0"/>
              <a:t>	</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463" t="26118" r="7007" b="17862"/>
          <a:stretch/>
        </p:blipFill>
        <p:spPr>
          <a:xfrm>
            <a:off x="2942705" y="4468091"/>
            <a:ext cx="2826328" cy="789710"/>
          </a:xfrm>
          <a:prstGeom prst="rect">
            <a:avLst/>
          </a:prstGeom>
        </p:spPr>
      </p:pic>
    </p:spTree>
    <p:extLst>
      <p:ext uri="{BB962C8B-B14F-4D97-AF65-F5344CB8AC3E}">
        <p14:creationId xmlns:p14="http://schemas.microsoft.com/office/powerpoint/2010/main" val="1917151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Aux Overhead Fees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428105" y="1363392"/>
            <a:ext cx="8524702" cy="5355312"/>
          </a:xfrm>
          <a:prstGeom prst="rect">
            <a:avLst/>
          </a:prstGeom>
          <a:noFill/>
        </p:spPr>
        <p:txBody>
          <a:bodyPr wrap="square" rtlCol="0">
            <a:spAutoFit/>
          </a:bodyPr>
          <a:lstStyle/>
          <a:p>
            <a:r>
              <a:rPr lang="en-US" b="1" dirty="0"/>
              <a:t>Are you really charging me only for what I am using?	</a:t>
            </a:r>
          </a:p>
          <a:p>
            <a:endParaRPr lang="en-US" b="1" dirty="0"/>
          </a:p>
          <a:p>
            <a:r>
              <a:rPr lang="en-US" b="1" u="sng" dirty="0"/>
              <a:t>ASR-10% fee on all revenues</a:t>
            </a:r>
          </a:p>
          <a:p>
            <a:r>
              <a:rPr lang="en-US" dirty="0"/>
              <a:t>There is a student audit going on now to look into this rate to see if it is appropriate. A report is expected in mid-December.  </a:t>
            </a:r>
          </a:p>
          <a:p>
            <a:endParaRPr lang="en-US" dirty="0"/>
          </a:p>
          <a:p>
            <a:r>
              <a:rPr lang="en-US" b="1" u="sng" dirty="0"/>
              <a:t>Bad Debt-2% fee on all revenues (only accounts 51XX and 52XX)</a:t>
            </a:r>
          </a:p>
          <a:p>
            <a:r>
              <a:rPr lang="en-US" dirty="0"/>
              <a:t>Bad debt is reviewed by the Bursar’s office every year and we hover around 2%.</a:t>
            </a:r>
          </a:p>
          <a:p>
            <a:endParaRPr lang="en-US" dirty="0"/>
          </a:p>
          <a:p>
            <a:r>
              <a:rPr lang="en-US" b="1" u="sng" dirty="0"/>
              <a:t>Unemployment, Workers Comp, and Risk- 0.75% on all payroll (except 619X accounts)</a:t>
            </a:r>
          </a:p>
          <a:p>
            <a:r>
              <a:rPr lang="en-US" dirty="0"/>
              <a:t>The Controller’s office looked into this at the end of FY19 and found that the rate appears to be too high.  We worked with the Budget Office and have lowered this rate to 0.65%.  We will continue to monitor and recommend changes if necessary.</a:t>
            </a:r>
          </a:p>
          <a:p>
            <a:endParaRPr lang="en-US" b="1" dirty="0"/>
          </a:p>
          <a:p>
            <a:endParaRPr lang="en-US" b="1" dirty="0"/>
          </a:p>
          <a:p>
            <a:endParaRPr lang="en-US" b="1" dirty="0"/>
          </a:p>
          <a:p>
            <a:endParaRPr lang="en-US" b="1" dirty="0"/>
          </a:p>
          <a:p>
            <a:endParaRPr lang="en-US" dirty="0"/>
          </a:p>
          <a:p>
            <a:r>
              <a:rPr lang="en-US" dirty="0"/>
              <a:t>	</a:t>
            </a:r>
          </a:p>
        </p:txBody>
      </p:sp>
    </p:spTree>
    <p:extLst>
      <p:ext uri="{BB962C8B-B14F-4D97-AF65-F5344CB8AC3E}">
        <p14:creationId xmlns:p14="http://schemas.microsoft.com/office/powerpoint/2010/main" val="2629940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Credit Card Rebate</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55913" y="1262521"/>
            <a:ext cx="7246423" cy="3139321"/>
          </a:xfrm>
          <a:prstGeom prst="rect">
            <a:avLst/>
          </a:prstGeom>
          <a:noFill/>
        </p:spPr>
        <p:txBody>
          <a:bodyPr wrap="square" rtlCol="0">
            <a:spAutoFit/>
          </a:bodyPr>
          <a:lstStyle/>
          <a:p>
            <a:r>
              <a:rPr lang="en-US" dirty="0"/>
              <a:t>Let’s grow our Credit Card Rebate to help our students!</a:t>
            </a:r>
          </a:p>
          <a:p>
            <a:endParaRPr lang="en-US" dirty="0"/>
          </a:p>
          <a:p>
            <a:r>
              <a:rPr lang="en-US" dirty="0"/>
              <a:t>				Any growth up to $25K will go </a:t>
            </a:r>
          </a:p>
          <a:p>
            <a:r>
              <a:rPr lang="en-US" dirty="0"/>
              <a:t>				to a program to help students</a:t>
            </a:r>
          </a:p>
          <a:p>
            <a:endParaRPr lang="en-US" dirty="0"/>
          </a:p>
          <a:p>
            <a:r>
              <a:rPr lang="en-US" dirty="0"/>
              <a:t>									FY19 $168K</a:t>
            </a:r>
          </a:p>
          <a:p>
            <a:endParaRPr lang="en-US" dirty="0"/>
          </a:p>
          <a:p>
            <a:r>
              <a:rPr lang="en-US" dirty="0"/>
              <a:t>				FY18 $153K</a:t>
            </a:r>
          </a:p>
          <a:p>
            <a:r>
              <a:rPr lang="en-US" dirty="0"/>
              <a:t>	</a:t>
            </a:r>
          </a:p>
          <a:p>
            <a:r>
              <a:rPr lang="en-US" dirty="0"/>
              <a:t>FY17 $120K</a:t>
            </a:r>
          </a:p>
          <a:p>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7323"/>
          <a:stretch/>
        </p:blipFill>
        <p:spPr>
          <a:xfrm>
            <a:off x="947935" y="4326869"/>
            <a:ext cx="1487695" cy="176636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7323"/>
          <a:stretch/>
        </p:blipFill>
        <p:spPr>
          <a:xfrm>
            <a:off x="2588030" y="3708026"/>
            <a:ext cx="2008908" cy="238520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7323"/>
          <a:stretch/>
        </p:blipFill>
        <p:spPr>
          <a:xfrm>
            <a:off x="4667794" y="3107845"/>
            <a:ext cx="2514402" cy="298538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51688" b="7323"/>
          <a:stretch/>
        </p:blipFill>
        <p:spPr>
          <a:xfrm>
            <a:off x="7297224" y="1922748"/>
            <a:ext cx="1696985" cy="4170480"/>
          </a:xfrm>
          <a:prstGeom prst="rect">
            <a:avLst/>
          </a:prstGeom>
        </p:spPr>
      </p:pic>
      <p:sp>
        <p:nvSpPr>
          <p:cNvPr id="11" name="Left Brace 10"/>
          <p:cNvSpPr/>
          <p:nvPr/>
        </p:nvSpPr>
        <p:spPr>
          <a:xfrm>
            <a:off x="6492240" y="1521229"/>
            <a:ext cx="440575" cy="112221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9482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Fraud Reporting</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10194" y="1155715"/>
            <a:ext cx="7591245" cy="4832092"/>
          </a:xfrm>
          <a:prstGeom prst="rect">
            <a:avLst/>
          </a:prstGeom>
          <a:noFill/>
        </p:spPr>
        <p:txBody>
          <a:bodyPr wrap="square" rtlCol="0">
            <a:spAutoFit/>
          </a:bodyPr>
          <a:lstStyle/>
          <a:p>
            <a:r>
              <a:rPr lang="en-US" sz="3200" b="1" u="sng" dirty="0"/>
              <a:t>IF YOU SEE SOMETHING SAY SOMETHING!!</a:t>
            </a:r>
          </a:p>
          <a:p>
            <a:endParaRPr lang="en-US" sz="2800" b="1" dirty="0"/>
          </a:p>
          <a:p>
            <a:r>
              <a:rPr lang="en-US" sz="2800" dirty="0"/>
              <a:t>But what if:</a:t>
            </a:r>
          </a:p>
          <a:p>
            <a:r>
              <a:rPr lang="en-US" sz="2800" dirty="0"/>
              <a:t>	</a:t>
            </a:r>
            <a:r>
              <a:rPr lang="en-US" sz="2400" dirty="0"/>
              <a:t>-You’re not certain of all the facts,</a:t>
            </a:r>
          </a:p>
          <a:p>
            <a:r>
              <a:rPr lang="en-US" sz="2400" dirty="0"/>
              <a:t>	-You don’t know if it’s actually fraud,</a:t>
            </a:r>
          </a:p>
          <a:p>
            <a:r>
              <a:rPr lang="en-US" sz="2400" dirty="0"/>
              <a:t>	-It was only one time or not really a big deal</a:t>
            </a:r>
          </a:p>
          <a:p>
            <a:r>
              <a:rPr lang="en-US" sz="2400" dirty="0"/>
              <a:t>	-You don’t want to get anyone in trouble,</a:t>
            </a:r>
          </a:p>
          <a:p>
            <a:r>
              <a:rPr lang="en-US" sz="2400" dirty="0"/>
              <a:t>	-You like the person you think is being dishonest, 	</a:t>
            </a:r>
          </a:p>
          <a:p>
            <a:r>
              <a:rPr lang="en-US" sz="2400" dirty="0"/>
              <a:t>	-You’re scared about retaliation,</a:t>
            </a:r>
          </a:p>
          <a:p>
            <a:r>
              <a:rPr lang="en-US" sz="2400" dirty="0"/>
              <a:t>	-You don’t want to get involved,</a:t>
            </a:r>
          </a:p>
          <a:p>
            <a:r>
              <a:rPr lang="en-US" sz="2400" dirty="0"/>
              <a:t>	-You don’t know who to tell.</a:t>
            </a:r>
          </a:p>
          <a:p>
            <a:r>
              <a:rPr lang="en-US" sz="2400" dirty="0"/>
              <a:t>	</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6634" t="9427" r="9475" b="8393"/>
          <a:stretch/>
        </p:blipFill>
        <p:spPr>
          <a:xfrm rot="381187">
            <a:off x="6902138" y="4486524"/>
            <a:ext cx="1812720" cy="1775773"/>
          </a:xfrm>
          <a:prstGeom prst="rect">
            <a:avLst/>
          </a:prstGeom>
        </p:spPr>
      </p:pic>
      <p:sp>
        <p:nvSpPr>
          <p:cNvPr id="5" name="Rectangle 4"/>
          <p:cNvSpPr/>
          <p:nvPr/>
        </p:nvSpPr>
        <p:spPr>
          <a:xfrm>
            <a:off x="2582417" y="5689514"/>
            <a:ext cx="3979166" cy="369332"/>
          </a:xfrm>
          <a:prstGeom prst="rect">
            <a:avLst/>
          </a:prstGeom>
        </p:spPr>
        <p:txBody>
          <a:bodyPr wrap="square">
            <a:spAutoFit/>
          </a:bodyPr>
          <a:lstStyle/>
          <a:p>
            <a:r>
              <a:rPr lang="en-US" dirty="0">
                <a:hlinkClick r:id="rId5"/>
              </a:rPr>
              <a:t>https://www.msudenver.edu/controller/</a:t>
            </a:r>
            <a:endParaRPr lang="en-US" dirty="0"/>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20297" r="20069"/>
          <a:stretch/>
        </p:blipFill>
        <p:spPr>
          <a:xfrm>
            <a:off x="351566" y="549986"/>
            <a:ext cx="681487" cy="1849778"/>
          </a:xfrm>
          <a:prstGeom prst="rect">
            <a:avLst/>
          </a:prstGeom>
        </p:spPr>
      </p:pic>
    </p:spTree>
    <p:extLst>
      <p:ext uri="{BB962C8B-B14F-4D97-AF65-F5344CB8AC3E}">
        <p14:creationId xmlns:p14="http://schemas.microsoft.com/office/powerpoint/2010/main" val="2654391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86753"/>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Fraud Reporting</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55913" y="1035985"/>
            <a:ext cx="1991501" cy="369332"/>
          </a:xfrm>
          <a:prstGeom prst="rect">
            <a:avLst/>
          </a:prstGeom>
          <a:noFill/>
        </p:spPr>
        <p:txBody>
          <a:bodyPr wrap="square" rtlCol="0">
            <a:spAutoFit/>
          </a:bodyPr>
          <a:lstStyle/>
          <a:p>
            <a:r>
              <a:rPr lang="en-US" b="1" u="sng" dirty="0"/>
              <a:t>Internal Reporting</a:t>
            </a:r>
          </a:p>
        </p:txBody>
      </p:sp>
      <p:sp>
        <p:nvSpPr>
          <p:cNvPr id="5" name="Rectangle 4"/>
          <p:cNvSpPr/>
          <p:nvPr/>
        </p:nvSpPr>
        <p:spPr>
          <a:xfrm>
            <a:off x="2754946" y="5747037"/>
            <a:ext cx="3979166" cy="369332"/>
          </a:xfrm>
          <a:prstGeom prst="rect">
            <a:avLst/>
          </a:prstGeom>
        </p:spPr>
        <p:txBody>
          <a:bodyPr wrap="none">
            <a:spAutoFit/>
          </a:bodyPr>
          <a:lstStyle/>
          <a:p>
            <a:r>
              <a:rPr lang="en-US" dirty="0">
                <a:hlinkClick r:id="rId4"/>
              </a:rPr>
              <a:t>https://www.msudenver.edu/controller/</a:t>
            </a:r>
            <a:endParaRPr lang="en-US" dirty="0"/>
          </a:p>
        </p:txBody>
      </p:sp>
      <p:pic>
        <p:nvPicPr>
          <p:cNvPr id="7" name="Picture 6"/>
          <p:cNvPicPr>
            <a:picLocks noChangeAspect="1"/>
          </p:cNvPicPr>
          <p:nvPr/>
        </p:nvPicPr>
        <p:blipFill rotWithShape="1">
          <a:blip r:embed="rId5"/>
          <a:srcRect l="6568" t="25537" r="8617"/>
          <a:stretch/>
        </p:blipFill>
        <p:spPr>
          <a:xfrm>
            <a:off x="775548" y="1431108"/>
            <a:ext cx="8131040" cy="4015445"/>
          </a:xfrm>
          <a:prstGeom prst="rect">
            <a:avLst/>
          </a:prstGeom>
        </p:spPr>
      </p:pic>
    </p:spTree>
    <p:extLst>
      <p:ext uri="{BB962C8B-B14F-4D97-AF65-F5344CB8AC3E}">
        <p14:creationId xmlns:p14="http://schemas.microsoft.com/office/powerpoint/2010/main" val="1025376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86753"/>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Fraud Reporting</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55913" y="1035985"/>
            <a:ext cx="1991501" cy="369332"/>
          </a:xfrm>
          <a:prstGeom prst="rect">
            <a:avLst/>
          </a:prstGeom>
          <a:noFill/>
        </p:spPr>
        <p:txBody>
          <a:bodyPr wrap="square" rtlCol="0">
            <a:spAutoFit/>
          </a:bodyPr>
          <a:lstStyle/>
          <a:p>
            <a:r>
              <a:rPr lang="en-US" b="1" u="sng" dirty="0"/>
              <a:t>External Reporting</a:t>
            </a:r>
          </a:p>
        </p:txBody>
      </p:sp>
      <p:sp>
        <p:nvSpPr>
          <p:cNvPr id="5" name="Rectangle 4"/>
          <p:cNvSpPr/>
          <p:nvPr/>
        </p:nvSpPr>
        <p:spPr>
          <a:xfrm>
            <a:off x="1176186" y="5778631"/>
            <a:ext cx="7329763" cy="369332"/>
          </a:xfrm>
          <a:prstGeom prst="rect">
            <a:avLst/>
          </a:prstGeom>
        </p:spPr>
        <p:txBody>
          <a:bodyPr wrap="none">
            <a:spAutoFit/>
          </a:bodyPr>
          <a:lstStyle/>
          <a:p>
            <a:r>
              <a:rPr lang="en-US" dirty="0">
                <a:hlinkClick r:id="rId4"/>
              </a:rPr>
              <a:t>https://leg.colorado.gov/agencies/office-state-auditor/report-fraud-concern</a:t>
            </a:r>
            <a:endParaRPr lang="en-US" dirty="0"/>
          </a:p>
        </p:txBody>
      </p:sp>
      <p:pic>
        <p:nvPicPr>
          <p:cNvPr id="8" name="Picture 7"/>
          <p:cNvPicPr>
            <a:picLocks noChangeAspect="1"/>
          </p:cNvPicPr>
          <p:nvPr/>
        </p:nvPicPr>
        <p:blipFill rotWithShape="1">
          <a:blip r:embed="rId5"/>
          <a:srcRect l="16641" t="13083" r="28272" b="6031"/>
          <a:stretch/>
        </p:blipFill>
        <p:spPr>
          <a:xfrm>
            <a:off x="1945256" y="1439594"/>
            <a:ext cx="5253487" cy="4339037"/>
          </a:xfrm>
          <a:prstGeom prst="rect">
            <a:avLst/>
          </a:prstGeom>
        </p:spPr>
      </p:pic>
    </p:spTree>
    <p:extLst>
      <p:ext uri="{BB962C8B-B14F-4D97-AF65-F5344CB8AC3E}">
        <p14:creationId xmlns:p14="http://schemas.microsoft.com/office/powerpoint/2010/main" val="2233872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Bulk Mail Permits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748145" y="1267344"/>
            <a:ext cx="7308927" cy="5262979"/>
          </a:xfrm>
          <a:prstGeom prst="rect">
            <a:avLst/>
          </a:prstGeom>
          <a:noFill/>
        </p:spPr>
        <p:txBody>
          <a:bodyPr wrap="square" rtlCol="0">
            <a:spAutoFit/>
          </a:bodyPr>
          <a:lstStyle/>
          <a:p>
            <a:r>
              <a:rPr lang="en-US" sz="2400" dirty="0"/>
              <a:t>-Do you mail at least 200 items or more at a time?</a:t>
            </a:r>
          </a:p>
          <a:p>
            <a:r>
              <a:rPr lang="en-US" sz="2400" dirty="0"/>
              <a:t>-Can you easily sort them by zip code?</a:t>
            </a:r>
          </a:p>
          <a:p>
            <a:r>
              <a:rPr lang="en-US" sz="2400" dirty="0"/>
              <a:t>-Do you want to save money on postage?</a:t>
            </a:r>
          </a:p>
          <a:p>
            <a:endParaRPr lang="en-US" sz="2400" dirty="0"/>
          </a:p>
          <a:p>
            <a:r>
              <a:rPr lang="en-US" sz="2400" dirty="0"/>
              <a:t>If you answered “yes” to all these questions we may be able to save you money!</a:t>
            </a:r>
          </a:p>
          <a:p>
            <a:endParaRPr lang="en-US" sz="2400" dirty="0"/>
          </a:p>
          <a:p>
            <a:r>
              <a:rPr lang="en-US" sz="2400" dirty="0"/>
              <a:t>					BULK MAIL PERMIT</a:t>
            </a:r>
          </a:p>
          <a:p>
            <a:r>
              <a:rPr lang="en-US" sz="2400" dirty="0"/>
              <a:t>					    Code = 973</a:t>
            </a:r>
          </a:p>
          <a:p>
            <a:endParaRPr lang="en-US" sz="2400" dirty="0"/>
          </a:p>
          <a:p>
            <a:endParaRPr lang="en-US" sz="2400" dirty="0"/>
          </a:p>
          <a:p>
            <a:endParaRPr lang="en-US" sz="2400" dirty="0"/>
          </a:p>
          <a:p>
            <a:r>
              <a:rPr lang="en-US" sz="2400" dirty="0"/>
              <a:t>Please call 6-0039 if you would like to use the permit.</a:t>
            </a:r>
          </a:p>
          <a:p>
            <a:r>
              <a:rPr lang="en-US" sz="2400" dirty="0"/>
              <a:t>			</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3866" t="3976" r="10707" b="4883"/>
          <a:stretch/>
        </p:blipFill>
        <p:spPr>
          <a:xfrm>
            <a:off x="6229350" y="3586631"/>
            <a:ext cx="1714500" cy="2071687"/>
          </a:xfrm>
          <a:prstGeom prst="rect">
            <a:avLst/>
          </a:prstGeom>
        </p:spPr>
      </p:pic>
    </p:spTree>
    <p:extLst>
      <p:ext uri="{BB962C8B-B14F-4D97-AF65-F5344CB8AC3E}">
        <p14:creationId xmlns:p14="http://schemas.microsoft.com/office/powerpoint/2010/main" val="705998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Donations vs. Sales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775855" y="1321217"/>
            <a:ext cx="7910945" cy="5262979"/>
          </a:xfrm>
          <a:prstGeom prst="rect">
            <a:avLst/>
          </a:prstGeom>
          <a:noFill/>
        </p:spPr>
        <p:txBody>
          <a:bodyPr wrap="square" rtlCol="0">
            <a:spAutoFit/>
          </a:bodyPr>
          <a:lstStyle/>
          <a:p>
            <a:r>
              <a:rPr lang="en-US" sz="2400" b="1" dirty="0"/>
              <a:t>What’s the difference?</a:t>
            </a:r>
          </a:p>
          <a:p>
            <a:endParaRPr lang="en-US" sz="2400" b="1" dirty="0"/>
          </a:p>
          <a:p>
            <a:r>
              <a:rPr lang="en-US" sz="2400" b="1" dirty="0"/>
              <a:t>		Donation								Sale</a:t>
            </a:r>
          </a:p>
          <a:p>
            <a:endParaRPr lang="en-US" sz="2400" b="1" dirty="0"/>
          </a:p>
          <a:p>
            <a:r>
              <a:rPr lang="en-US" sz="2400" b="1" dirty="0"/>
              <a:t>	</a:t>
            </a:r>
            <a:r>
              <a:rPr lang="en-US" b="1" i="1" dirty="0"/>
              <a:t>	      value								      value</a:t>
            </a:r>
          </a:p>
          <a:p>
            <a:r>
              <a:rPr lang="en-US" sz="2400" b="1" dirty="0"/>
              <a:t>				</a:t>
            </a:r>
          </a:p>
          <a:p>
            <a:r>
              <a:rPr lang="en-US" sz="2400" b="1" dirty="0"/>
              <a:t>					</a:t>
            </a:r>
            <a:r>
              <a:rPr lang="en-US" sz="2400" b="1" i="1" dirty="0"/>
              <a:t>General Examples</a:t>
            </a:r>
          </a:p>
          <a:p>
            <a:r>
              <a:rPr lang="en-US" sz="2400" b="1" i="1" dirty="0">
                <a:solidFill>
                  <a:schemeClr val="bg1">
                    <a:lumMod val="50000"/>
                  </a:schemeClr>
                </a:solidFill>
              </a:rPr>
              <a:t>Gift									Bake Sale</a:t>
            </a:r>
          </a:p>
          <a:p>
            <a:r>
              <a:rPr lang="en-US" sz="2400" b="1" i="1" dirty="0">
                <a:solidFill>
                  <a:schemeClr val="bg1">
                    <a:lumMod val="50000"/>
                  </a:schemeClr>
                </a:solidFill>
              </a:rPr>
              <a:t>Go Fund Me						       Ticket Sales to an Event</a:t>
            </a:r>
          </a:p>
          <a:p>
            <a:r>
              <a:rPr lang="en-US" sz="2400" b="1" i="1" dirty="0">
                <a:solidFill>
                  <a:schemeClr val="bg1">
                    <a:lumMod val="50000"/>
                  </a:schemeClr>
                </a:solidFill>
              </a:rPr>
              <a:t>Sponsorship with no exchange		Sponsorship with Ads</a:t>
            </a:r>
          </a:p>
          <a:p>
            <a:r>
              <a:rPr lang="en-US" sz="2400" b="1" i="1" dirty="0">
                <a:solidFill>
                  <a:schemeClr val="bg1">
                    <a:lumMod val="50000"/>
                  </a:schemeClr>
                </a:solidFill>
              </a:rPr>
              <a:t>						</a:t>
            </a:r>
          </a:p>
          <a:p>
            <a:r>
              <a:rPr lang="en-US" sz="2400" b="1" i="1" dirty="0">
                <a:solidFill>
                  <a:schemeClr val="bg1">
                    <a:lumMod val="50000"/>
                  </a:schemeClr>
                </a:solidFill>
              </a:rPr>
              <a:t>						Auction		</a:t>
            </a:r>
          </a:p>
          <a:p>
            <a:endParaRPr lang="en-US" sz="2400" b="1" dirty="0"/>
          </a:p>
          <a:p>
            <a:endParaRPr lang="en-US" sz="2400" b="1" dirty="0"/>
          </a:p>
        </p:txBody>
      </p:sp>
      <p:cxnSp>
        <p:nvCxnSpPr>
          <p:cNvPr id="7" name="Straight Arrow Connector 6"/>
          <p:cNvCxnSpPr/>
          <p:nvPr/>
        </p:nvCxnSpPr>
        <p:spPr>
          <a:xfrm>
            <a:off x="1593273" y="2735293"/>
            <a:ext cx="1620982"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345606" y="2735293"/>
            <a:ext cx="2355273" cy="0"/>
          </a:xfrm>
          <a:prstGeom prst="straightConnector1">
            <a:avLst/>
          </a:prstGeom>
          <a:ln w="57150">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253119" y="2529466"/>
            <a:ext cx="438851" cy="3958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345155" y="2529466"/>
            <a:ext cx="438851" cy="3958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907206" y="2555183"/>
            <a:ext cx="438851" cy="3958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962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Donations vs. Sales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775855" y="1321217"/>
            <a:ext cx="7910945" cy="47705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t>Why does it matter?</a:t>
            </a:r>
          </a:p>
          <a:p>
            <a:endParaRPr lang="en-US" sz="2400" b="1" dirty="0"/>
          </a:p>
          <a:p>
            <a:r>
              <a:rPr lang="en-US" sz="2400" b="1" dirty="0"/>
              <a:t>	   </a:t>
            </a:r>
            <a:r>
              <a:rPr lang="en-US" sz="2800" b="1" dirty="0"/>
              <a:t>Foundation						University</a:t>
            </a:r>
          </a:p>
          <a:p>
            <a:r>
              <a:rPr lang="en-US" sz="2400" b="1" dirty="0"/>
              <a:t>		Donation								Sale</a:t>
            </a:r>
          </a:p>
          <a:p>
            <a:endParaRPr lang="en-US" sz="2400" b="1" dirty="0"/>
          </a:p>
          <a:p>
            <a:r>
              <a:rPr lang="en-US" sz="2400" b="1" dirty="0"/>
              <a:t>	</a:t>
            </a:r>
            <a:r>
              <a:rPr lang="en-US" b="1" i="1" dirty="0"/>
              <a:t>	      value								      value</a:t>
            </a:r>
          </a:p>
          <a:p>
            <a:r>
              <a:rPr lang="en-US" sz="2400" b="1" dirty="0"/>
              <a:t>				</a:t>
            </a:r>
          </a:p>
          <a:p>
            <a:r>
              <a:rPr lang="en-US" sz="2400" b="1" dirty="0"/>
              <a:t>		Mission							   Option</a:t>
            </a:r>
          </a:p>
          <a:p>
            <a:r>
              <a:rPr lang="en-US" sz="2400" b="1" i="1" dirty="0">
                <a:solidFill>
                  <a:schemeClr val="bg1">
                    <a:lumMod val="50000"/>
                  </a:schemeClr>
                </a:solidFill>
              </a:rPr>
              <a:t>	 </a:t>
            </a:r>
            <a:r>
              <a:rPr lang="en-US" sz="2400" b="1" dirty="0"/>
              <a:t>Infrastructure						    Infrastructure</a:t>
            </a:r>
          </a:p>
          <a:p>
            <a:endParaRPr lang="en-US" sz="2400" b="1" dirty="0"/>
          </a:p>
          <a:p>
            <a:r>
              <a:rPr lang="en-US" sz="2400" b="1" dirty="0"/>
              <a:t>				</a:t>
            </a:r>
            <a:r>
              <a:rPr lang="en-US" sz="6000" b="1" dirty="0">
                <a:solidFill>
                  <a:srgbClr val="FF0000"/>
                </a:solidFill>
                <a:latin typeface="Chiller" panose="04020404031007020602" pitchFamily="82" charset="0"/>
              </a:rPr>
              <a:t>Audit Comment </a:t>
            </a:r>
            <a:r>
              <a:rPr lang="en-US" sz="6000" b="1" i="1" dirty="0">
                <a:solidFill>
                  <a:srgbClr val="FF0000"/>
                </a:solidFill>
                <a:latin typeface="Chiller" panose="04020404031007020602" pitchFamily="82" charset="0"/>
              </a:rPr>
              <a:t>		</a:t>
            </a:r>
          </a:p>
        </p:txBody>
      </p:sp>
      <p:cxnSp>
        <p:nvCxnSpPr>
          <p:cNvPr id="7" name="Straight Arrow Connector 6"/>
          <p:cNvCxnSpPr/>
          <p:nvPr/>
        </p:nvCxnSpPr>
        <p:spPr>
          <a:xfrm>
            <a:off x="1593273" y="3109366"/>
            <a:ext cx="1620982"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428733" y="3109366"/>
            <a:ext cx="2355273" cy="0"/>
          </a:xfrm>
          <a:prstGeom prst="straightConnector1">
            <a:avLst/>
          </a:prstGeom>
          <a:ln w="57150">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336614" y="2911447"/>
            <a:ext cx="438851" cy="3958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419661" y="2911446"/>
            <a:ext cx="438851" cy="3958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907206" y="2911448"/>
            <a:ext cx="438851" cy="39583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08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fade">
                                      <p:cBhvr>
                                        <p:cTn id="7" dur="1000"/>
                                        <p:tgtEl>
                                          <p:spTgt spid="4">
                                            <p:txEl>
                                              <p:pRg st="10" end="10"/>
                                            </p:txEl>
                                          </p:spTgt>
                                        </p:tgtEl>
                                      </p:cBhvr>
                                    </p:animEffect>
                                    <p:anim calcmode="lin" valueType="num">
                                      <p:cBhvr>
                                        <p:cTn id="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Amazon</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532108" y="1083376"/>
            <a:ext cx="8079784" cy="4862870"/>
          </a:xfrm>
          <a:prstGeom prst="rect">
            <a:avLst/>
          </a:prstGeom>
          <a:noFill/>
        </p:spPr>
        <p:txBody>
          <a:bodyPr wrap="square" rtlCol="0">
            <a:spAutoFit/>
          </a:bodyPr>
          <a:lstStyle/>
          <a:p>
            <a:pPr algn="ctr"/>
            <a:r>
              <a:rPr lang="en-US" sz="2800" dirty="0"/>
              <a:t>Yay Boo, Yay Boo, it’s lots of fun to do, if you like it holler YAY, if you don’t you holler BOO!</a:t>
            </a:r>
          </a:p>
          <a:p>
            <a:endParaRPr lang="en-US" dirty="0"/>
          </a:p>
          <a:p>
            <a:pPr>
              <a:spcAft>
                <a:spcPts val="600"/>
              </a:spcAft>
            </a:pPr>
            <a:r>
              <a:rPr lang="en-US" dirty="0"/>
              <a:t>We have Amazon accounts here at the University- YAY!</a:t>
            </a:r>
          </a:p>
          <a:p>
            <a:pPr>
              <a:spcAft>
                <a:spcPts val="600"/>
              </a:spcAft>
            </a:pPr>
            <a:r>
              <a:rPr lang="en-US" dirty="0"/>
              <a:t>	They don’t come with Amazon Prime- BOO!</a:t>
            </a:r>
          </a:p>
          <a:p>
            <a:pPr>
              <a:spcAft>
                <a:spcPts val="600"/>
              </a:spcAft>
            </a:pPr>
            <a:r>
              <a:rPr lang="en-US" dirty="0"/>
              <a:t>		People can still ship things via Prime- YAY!</a:t>
            </a:r>
          </a:p>
          <a:p>
            <a:pPr>
              <a:spcAft>
                <a:spcPts val="600"/>
              </a:spcAft>
            </a:pPr>
            <a:r>
              <a:rPr lang="en-US" dirty="0"/>
              <a:t>			But they pay for it- BOO!</a:t>
            </a:r>
          </a:p>
          <a:p>
            <a:endParaRPr lang="en-US" dirty="0"/>
          </a:p>
          <a:p>
            <a:r>
              <a:rPr lang="en-US" dirty="0"/>
              <a:t>We can change our current University Amazon accounts to include Prime, but it comes at an extra cost.  We’re looking into centralizing the Prime membership and related costs.  We’ll keep you posted on any changes.  </a:t>
            </a:r>
          </a:p>
          <a:p>
            <a:endParaRPr lang="en-US" dirty="0"/>
          </a:p>
          <a:p>
            <a:r>
              <a:rPr lang="en-US" dirty="0"/>
              <a:t>Please remember:</a:t>
            </a:r>
          </a:p>
          <a:p>
            <a:r>
              <a:rPr lang="en-US" dirty="0"/>
              <a:t>	-Not every shipment is eligible for Prime</a:t>
            </a:r>
          </a:p>
          <a:p>
            <a:r>
              <a:rPr lang="en-US" dirty="0"/>
              <a:t>	-Accounts must be University accounts- tied to a University e-mail</a:t>
            </a:r>
          </a:p>
        </p:txBody>
      </p:sp>
    </p:spTree>
    <p:extLst>
      <p:ext uri="{BB962C8B-B14F-4D97-AF65-F5344CB8AC3E}">
        <p14:creationId xmlns:p14="http://schemas.microsoft.com/office/powerpoint/2010/main" val="10316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Agenda:</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a:p>
          <a:p>
            <a:endParaRPr lang="en-US" dirty="0"/>
          </a:p>
          <a:p>
            <a:endParaRPr lang="en-US" dirty="0"/>
          </a:p>
        </p:txBody>
      </p:sp>
      <p:sp>
        <p:nvSpPr>
          <p:cNvPr id="5" name="TextBox 4"/>
          <p:cNvSpPr txBox="1"/>
          <p:nvPr/>
        </p:nvSpPr>
        <p:spPr>
          <a:xfrm>
            <a:off x="457200" y="1010194"/>
            <a:ext cx="8164286" cy="5463034"/>
          </a:xfrm>
          <a:prstGeom prst="rect">
            <a:avLst/>
          </a:prstGeom>
          <a:noFill/>
        </p:spPr>
        <p:txBody>
          <a:bodyPr wrap="square" rtlCol="0">
            <a:spAutoFit/>
          </a:bodyPr>
          <a:lstStyle/>
          <a:p>
            <a:pPr>
              <a:spcAft>
                <a:spcPts val="200"/>
              </a:spcAft>
            </a:pPr>
            <a:r>
              <a:rPr lang="en-US" b="1" dirty="0"/>
              <a:t>-Fed up with Ricoh? </a:t>
            </a:r>
            <a:r>
              <a:rPr lang="en-US" dirty="0"/>
              <a:t>Here’s what we’re doing.</a:t>
            </a:r>
            <a:endParaRPr lang="en-US" b="1" dirty="0"/>
          </a:p>
          <a:p>
            <a:pPr>
              <a:spcAft>
                <a:spcPts val="200"/>
              </a:spcAft>
            </a:pPr>
            <a:r>
              <a:rPr lang="en-US" b="1" dirty="0"/>
              <a:t>-NPO/NPS: </a:t>
            </a:r>
            <a:r>
              <a:rPr lang="en-US" dirty="0"/>
              <a:t>Updates and Improvements.</a:t>
            </a:r>
          </a:p>
          <a:p>
            <a:pPr>
              <a:spcAft>
                <a:spcPts val="200"/>
              </a:spcAft>
            </a:pPr>
            <a:r>
              <a:rPr lang="en-US" b="1" dirty="0"/>
              <a:t>-Fiscal Year 2019 Re-Cap and What We Need to Change for FY20</a:t>
            </a:r>
            <a:r>
              <a:rPr lang="en-US" dirty="0"/>
              <a:t>.</a:t>
            </a:r>
          </a:p>
          <a:p>
            <a:pPr>
              <a:spcAft>
                <a:spcPts val="200"/>
              </a:spcAft>
            </a:pPr>
            <a:r>
              <a:rPr lang="en-US" b="1" dirty="0"/>
              <a:t>-Safe File Transmission</a:t>
            </a:r>
            <a:r>
              <a:rPr lang="en-US" dirty="0"/>
              <a:t>: How to get sensitive information to the Controller’s Office, including Purchase Requisitions.</a:t>
            </a:r>
          </a:p>
          <a:p>
            <a:pPr>
              <a:spcAft>
                <a:spcPts val="200"/>
              </a:spcAft>
            </a:pPr>
            <a:r>
              <a:rPr lang="en-US" b="1" dirty="0"/>
              <a:t>-Auxiliary Overhead Fees: </a:t>
            </a:r>
            <a:r>
              <a:rPr lang="en-US" dirty="0"/>
              <a:t>What are they and what is changing?</a:t>
            </a:r>
          </a:p>
          <a:p>
            <a:pPr>
              <a:spcAft>
                <a:spcPts val="200"/>
              </a:spcAft>
            </a:pPr>
            <a:r>
              <a:rPr lang="en-US" b="1" dirty="0"/>
              <a:t>-Credit Card Rebates: </a:t>
            </a:r>
            <a:r>
              <a:rPr lang="en-US" dirty="0"/>
              <a:t>Vote on how they are spent.</a:t>
            </a:r>
          </a:p>
          <a:p>
            <a:pPr>
              <a:spcAft>
                <a:spcPts val="200"/>
              </a:spcAft>
            </a:pPr>
            <a:r>
              <a:rPr lang="en-US" b="1" dirty="0"/>
              <a:t>-Fraud: </a:t>
            </a:r>
            <a:r>
              <a:rPr lang="en-US" dirty="0"/>
              <a:t>Where, what and how to report suspicions of fraud.</a:t>
            </a:r>
          </a:p>
          <a:p>
            <a:pPr>
              <a:spcAft>
                <a:spcPts val="200"/>
              </a:spcAft>
            </a:pPr>
            <a:r>
              <a:rPr lang="en-US" b="1" dirty="0"/>
              <a:t>-Donations vs. Sales: </a:t>
            </a:r>
            <a:r>
              <a:rPr lang="en-US" dirty="0"/>
              <a:t>What is the difference and why does it matter?</a:t>
            </a:r>
          </a:p>
          <a:p>
            <a:pPr>
              <a:spcAft>
                <a:spcPts val="200"/>
              </a:spcAft>
            </a:pPr>
            <a:r>
              <a:rPr lang="en-US" b="1" dirty="0"/>
              <a:t>-Amazon: </a:t>
            </a:r>
            <a:r>
              <a:rPr lang="en-US" dirty="0"/>
              <a:t>To Prime or not to Prime?</a:t>
            </a:r>
          </a:p>
          <a:p>
            <a:pPr>
              <a:spcAft>
                <a:spcPts val="200"/>
              </a:spcAft>
            </a:pPr>
            <a:r>
              <a:rPr lang="en-US" dirty="0"/>
              <a:t>-</a:t>
            </a:r>
            <a:r>
              <a:rPr lang="en-US" b="1" dirty="0"/>
              <a:t>Rental Car Insurance:</a:t>
            </a:r>
            <a:r>
              <a:rPr lang="en-US" dirty="0"/>
              <a:t>  You may need to buy it.</a:t>
            </a:r>
          </a:p>
          <a:p>
            <a:pPr>
              <a:spcAft>
                <a:spcPts val="200"/>
              </a:spcAft>
            </a:pPr>
            <a:r>
              <a:rPr lang="en-US" b="1" dirty="0"/>
              <a:t>-IT related purchases: </a:t>
            </a:r>
            <a:r>
              <a:rPr lang="en-US" dirty="0"/>
              <a:t>What approvals are necessary.</a:t>
            </a:r>
            <a:endParaRPr lang="en-US" b="1" dirty="0"/>
          </a:p>
          <a:p>
            <a:pPr>
              <a:spcAft>
                <a:spcPts val="200"/>
              </a:spcAft>
            </a:pPr>
            <a:r>
              <a:rPr lang="en-US" b="1" dirty="0"/>
              <a:t>-Moving expenses: </a:t>
            </a:r>
            <a:r>
              <a:rPr lang="en-US" dirty="0"/>
              <a:t>Reminder on how they are paid.</a:t>
            </a:r>
            <a:endParaRPr lang="en-US" b="1" dirty="0"/>
          </a:p>
          <a:p>
            <a:pPr>
              <a:spcAft>
                <a:spcPts val="200"/>
              </a:spcAft>
            </a:pPr>
            <a:r>
              <a:rPr lang="en-US" b="1" dirty="0"/>
              <a:t>-Bulk mail permit: </a:t>
            </a:r>
            <a:r>
              <a:rPr lang="en-US" dirty="0"/>
              <a:t>Mail services you didn’t know you had.</a:t>
            </a:r>
            <a:endParaRPr lang="en-US" b="1" dirty="0"/>
          </a:p>
          <a:p>
            <a:pPr>
              <a:spcAft>
                <a:spcPts val="200"/>
              </a:spcAft>
            </a:pPr>
            <a:r>
              <a:rPr lang="en-US" b="1" dirty="0"/>
              <a:t>-AP direct deposit on line- removal: </a:t>
            </a:r>
            <a:r>
              <a:rPr lang="en-US" dirty="0"/>
              <a:t>Change to the webpage.</a:t>
            </a:r>
            <a:endParaRPr lang="en-US" b="1" dirty="0"/>
          </a:p>
          <a:p>
            <a:pPr>
              <a:spcAft>
                <a:spcPts val="200"/>
              </a:spcAft>
            </a:pPr>
            <a:r>
              <a:rPr lang="en-US" b="1" dirty="0"/>
              <a:t>-Touching Base on Chrome River:</a:t>
            </a:r>
            <a:r>
              <a:rPr lang="en-US" dirty="0"/>
              <a:t> Travel preapprovals, training, and reminders about routing.</a:t>
            </a:r>
          </a:p>
          <a:p>
            <a:pPr>
              <a:spcAft>
                <a:spcPts val="200"/>
              </a:spcAft>
            </a:pPr>
            <a:r>
              <a:rPr lang="en-US" b="1" dirty="0"/>
              <a:t>-Housekeeping-</a:t>
            </a:r>
            <a:r>
              <a:rPr lang="en-US" dirty="0"/>
              <a:t> </a:t>
            </a:r>
            <a:r>
              <a:rPr lang="en-US" dirty="0" err="1"/>
              <a:t>Misc</a:t>
            </a:r>
            <a:r>
              <a:rPr lang="en-US" dirty="0"/>
              <a:t> reminders.</a:t>
            </a:r>
            <a:endParaRPr lang="en-US" b="1" dirty="0"/>
          </a:p>
        </p:txBody>
      </p:sp>
    </p:spTree>
    <p:extLst>
      <p:ext uri="{BB962C8B-B14F-4D97-AF65-F5344CB8AC3E}">
        <p14:creationId xmlns:p14="http://schemas.microsoft.com/office/powerpoint/2010/main" val="3397851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Rental Car Insurance</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532108" y="1083376"/>
            <a:ext cx="8079784" cy="3508653"/>
          </a:xfrm>
          <a:prstGeom prst="rect">
            <a:avLst/>
          </a:prstGeom>
          <a:noFill/>
        </p:spPr>
        <p:txBody>
          <a:bodyPr wrap="square" rtlCol="0">
            <a:spAutoFit/>
          </a:bodyPr>
          <a:lstStyle/>
          <a:p>
            <a:pPr algn="ctr"/>
            <a:endParaRPr lang="en-US" dirty="0"/>
          </a:p>
          <a:p>
            <a:pPr algn="ctr"/>
            <a:endParaRPr lang="en-US" dirty="0"/>
          </a:p>
          <a:p>
            <a:pPr algn="ctr"/>
            <a:endParaRPr lang="en-US" dirty="0"/>
          </a:p>
          <a:p>
            <a:pPr algn="ctr"/>
            <a:endParaRPr lang="en-US" sz="2400" dirty="0"/>
          </a:p>
          <a:p>
            <a:pPr algn="ctr"/>
            <a:r>
              <a:rPr lang="en-US" sz="2400" b="1" dirty="0"/>
              <a:t>No car rental insurance is necessary.</a:t>
            </a:r>
          </a:p>
          <a:p>
            <a:pPr algn="ctr"/>
            <a:r>
              <a:rPr lang="en-US" sz="2400" dirty="0"/>
              <a:t>You are covered if: </a:t>
            </a:r>
          </a:p>
          <a:p>
            <a:r>
              <a:rPr lang="en-US" sz="2400" dirty="0"/>
              <a:t>1) You use the state of Colorado price agreement CDP#s</a:t>
            </a:r>
          </a:p>
          <a:p>
            <a:pPr algn="ctr"/>
            <a:r>
              <a:rPr lang="en-US" sz="2400" dirty="0"/>
              <a:t>State: 65579	MSU Denver: 1946331</a:t>
            </a:r>
          </a:p>
          <a:p>
            <a:pPr algn="ctr"/>
            <a:endParaRPr lang="en-US" sz="2400" dirty="0"/>
          </a:p>
          <a:p>
            <a:r>
              <a:rPr lang="en-US" sz="2400" dirty="0"/>
              <a:t>2) You are on official University business</a:t>
            </a:r>
          </a:p>
        </p:txBody>
      </p:sp>
      <p:pic>
        <p:nvPicPr>
          <p:cNvPr id="1026" name="Picture 2" descr="https://service.maxymiser.net/cm/images-us/1/1/2/7AAEA943AE3CDB7F9730D159FF49056F9FCA3504B6C22164CCC103A1D24C678B/www-hertz-com/H0020---Homepage-Navigation-and-Resflow-Redesign-4/hertz-logo-black.png">
            <a:extLst>
              <a:ext uri="{FF2B5EF4-FFF2-40B4-BE49-F238E27FC236}">
                <a16:creationId xmlns:a16="http://schemas.microsoft.com/office/drawing/2014/main" id="{C2B4800F-4992-4592-B7CA-FE788AF89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6807" y="1171559"/>
            <a:ext cx="257175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833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Rental Car Insurance</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532108" y="1083376"/>
            <a:ext cx="8079784" cy="4739759"/>
          </a:xfrm>
          <a:prstGeom prst="rect">
            <a:avLst/>
          </a:prstGeom>
          <a:noFill/>
        </p:spPr>
        <p:txBody>
          <a:bodyPr wrap="square" rtlCol="0">
            <a:spAutoFit/>
          </a:bodyPr>
          <a:lstStyle/>
          <a:p>
            <a:pPr algn="ctr"/>
            <a:endParaRPr lang="en-US" dirty="0"/>
          </a:p>
          <a:p>
            <a:pPr algn="ctr"/>
            <a:endParaRPr lang="en-US" dirty="0"/>
          </a:p>
          <a:p>
            <a:pPr algn="ctr"/>
            <a:endParaRPr lang="en-US" dirty="0"/>
          </a:p>
          <a:p>
            <a:pPr algn="ctr"/>
            <a:endParaRPr lang="en-US" sz="2400" dirty="0"/>
          </a:p>
          <a:p>
            <a:endParaRPr lang="en-US" sz="2400" dirty="0"/>
          </a:p>
          <a:p>
            <a:endParaRPr lang="en-US" sz="2400" dirty="0"/>
          </a:p>
          <a:p>
            <a:pPr algn="ctr"/>
            <a:r>
              <a:rPr lang="en-US" sz="2800" b="1" u="sng" dirty="0"/>
              <a:t>Any other car company you MUST purchase rental car liability insurance in the amount of $1M.</a:t>
            </a:r>
          </a:p>
          <a:p>
            <a:endParaRPr lang="en-US" sz="2400" dirty="0"/>
          </a:p>
          <a:p>
            <a:r>
              <a:rPr lang="en-US" sz="2400" dirty="0"/>
              <a:t>The C-card only covers property damage to items inside the car as well as the car itself, but does not cover damage to other cars, property or people.  So you are </a:t>
            </a:r>
            <a:r>
              <a:rPr lang="en-US" sz="2400" u="sng" dirty="0"/>
              <a:t>not</a:t>
            </a:r>
            <a:r>
              <a:rPr lang="en-US" sz="2400" dirty="0"/>
              <a:t> properly covered if you do not purchase the car insurance.</a:t>
            </a:r>
          </a:p>
        </p:txBody>
      </p:sp>
      <p:pic>
        <p:nvPicPr>
          <p:cNvPr id="5" name="Picture 4">
            <a:extLst>
              <a:ext uri="{FF2B5EF4-FFF2-40B4-BE49-F238E27FC236}">
                <a16:creationId xmlns:a16="http://schemas.microsoft.com/office/drawing/2014/main" id="{D624693C-BF76-49A6-A623-16E9FD968815}"/>
              </a:ext>
            </a:extLst>
          </p:cNvPr>
          <p:cNvPicPr>
            <a:picLocks noChangeAspect="1"/>
          </p:cNvPicPr>
          <p:nvPr/>
        </p:nvPicPr>
        <p:blipFill>
          <a:blip r:embed="rId4"/>
          <a:stretch>
            <a:fillRect/>
          </a:stretch>
        </p:blipFill>
        <p:spPr>
          <a:xfrm>
            <a:off x="532108" y="1329406"/>
            <a:ext cx="2101958" cy="641383"/>
          </a:xfrm>
          <a:prstGeom prst="rect">
            <a:avLst/>
          </a:prstGeom>
        </p:spPr>
      </p:pic>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40838955-278E-4C42-87D1-1D55331C9BF0}"/>
                  </a:ext>
                </a:extLst>
              </p14:cNvPr>
              <p14:cNvContentPartPr/>
              <p14:nvPr/>
            </p14:nvContentPartPr>
            <p14:xfrm>
              <a:off x="6418941" y="2136664"/>
              <a:ext cx="88920" cy="34200"/>
            </p14:xfrm>
          </p:contentPart>
        </mc:Choice>
        <mc:Fallback>
          <p:pic>
            <p:nvPicPr>
              <p:cNvPr id="7" name="Ink 6">
                <a:extLst>
                  <a:ext uri="{FF2B5EF4-FFF2-40B4-BE49-F238E27FC236}">
                    <a16:creationId xmlns:a16="http://schemas.microsoft.com/office/drawing/2014/main" id="{40838955-278E-4C42-87D1-1D55331C9BF0}"/>
                  </a:ext>
                </a:extLst>
              </p:cNvPr>
              <p:cNvPicPr/>
              <p:nvPr/>
            </p:nvPicPr>
            <p:blipFill>
              <a:blip r:embed="rId6"/>
              <a:stretch>
                <a:fillRect/>
              </a:stretch>
            </p:blipFill>
            <p:spPr>
              <a:xfrm>
                <a:off x="6410301" y="2127664"/>
                <a:ext cx="106560" cy="51840"/>
              </a:xfrm>
              <a:prstGeom prst="rect">
                <a:avLst/>
              </a:prstGeom>
            </p:spPr>
          </p:pic>
        </mc:Fallback>
      </mc:AlternateContent>
      <p:pic>
        <p:nvPicPr>
          <p:cNvPr id="8" name="Picture 7">
            <a:extLst>
              <a:ext uri="{FF2B5EF4-FFF2-40B4-BE49-F238E27FC236}">
                <a16:creationId xmlns:a16="http://schemas.microsoft.com/office/drawing/2014/main" id="{EAE6B0B3-F546-4708-A4B6-0F2A40A1CF2F}"/>
              </a:ext>
            </a:extLst>
          </p:cNvPr>
          <p:cNvPicPr>
            <a:picLocks noChangeAspect="1"/>
          </p:cNvPicPr>
          <p:nvPr/>
        </p:nvPicPr>
        <p:blipFill>
          <a:blip r:embed="rId7"/>
          <a:stretch>
            <a:fillRect/>
          </a:stretch>
        </p:blipFill>
        <p:spPr>
          <a:xfrm>
            <a:off x="2424710" y="1819987"/>
            <a:ext cx="2133904" cy="793663"/>
          </a:xfrm>
          <a:prstGeom prst="rect">
            <a:avLst/>
          </a:prstGeom>
        </p:spPr>
      </p:pic>
      <p:pic>
        <p:nvPicPr>
          <p:cNvPr id="9" name="Picture 8">
            <a:extLst>
              <a:ext uri="{FF2B5EF4-FFF2-40B4-BE49-F238E27FC236}">
                <a16:creationId xmlns:a16="http://schemas.microsoft.com/office/drawing/2014/main" id="{55C25B30-A85B-47BF-B4E2-A226AC74B476}"/>
              </a:ext>
            </a:extLst>
          </p:cNvPr>
          <p:cNvPicPr>
            <a:picLocks noChangeAspect="1"/>
          </p:cNvPicPr>
          <p:nvPr/>
        </p:nvPicPr>
        <p:blipFill>
          <a:blip r:embed="rId8"/>
          <a:stretch>
            <a:fillRect/>
          </a:stretch>
        </p:blipFill>
        <p:spPr>
          <a:xfrm>
            <a:off x="4793456" y="1083376"/>
            <a:ext cx="2609054" cy="793663"/>
          </a:xfrm>
          <a:prstGeom prst="rect">
            <a:avLst/>
          </a:prstGeom>
        </p:spPr>
      </p:pic>
      <p:pic>
        <p:nvPicPr>
          <p:cNvPr id="10" name="Picture 9">
            <a:extLst>
              <a:ext uri="{FF2B5EF4-FFF2-40B4-BE49-F238E27FC236}">
                <a16:creationId xmlns:a16="http://schemas.microsoft.com/office/drawing/2014/main" id="{7335D0DF-3EC7-4336-86EE-DDEFD8BD2E19}"/>
              </a:ext>
            </a:extLst>
          </p:cNvPr>
          <p:cNvPicPr>
            <a:picLocks noChangeAspect="1"/>
          </p:cNvPicPr>
          <p:nvPr/>
        </p:nvPicPr>
        <p:blipFill>
          <a:blip r:embed="rId9"/>
          <a:stretch>
            <a:fillRect/>
          </a:stretch>
        </p:blipFill>
        <p:spPr>
          <a:xfrm>
            <a:off x="5783956" y="2109910"/>
            <a:ext cx="2671638" cy="890546"/>
          </a:xfrm>
          <a:prstGeom prst="rect">
            <a:avLst/>
          </a:prstGeom>
        </p:spPr>
      </p:pic>
    </p:spTree>
    <p:extLst>
      <p:ext uri="{BB962C8B-B14F-4D97-AF65-F5344CB8AC3E}">
        <p14:creationId xmlns:p14="http://schemas.microsoft.com/office/powerpoint/2010/main" val="2054975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IT Related Purchases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541702" y="1210249"/>
            <a:ext cx="8145098" cy="5262979"/>
          </a:xfrm>
          <a:prstGeom prst="rect">
            <a:avLst/>
          </a:prstGeom>
          <a:noFill/>
        </p:spPr>
        <p:txBody>
          <a:bodyPr wrap="square" rtlCol="0">
            <a:spAutoFit/>
          </a:bodyPr>
          <a:lstStyle/>
          <a:p>
            <a:r>
              <a:rPr lang="en-US" sz="2800" dirty="0"/>
              <a:t>IT must approve IT related purchases to make sure:</a:t>
            </a:r>
          </a:p>
          <a:p>
            <a:r>
              <a:rPr lang="en-US" sz="2800" dirty="0"/>
              <a:t>		- they can support it,</a:t>
            </a:r>
          </a:p>
          <a:p>
            <a:r>
              <a:rPr lang="en-US" sz="2800" dirty="0"/>
              <a:t>		- that we don’t already have it,</a:t>
            </a:r>
          </a:p>
          <a:p>
            <a:r>
              <a:rPr lang="en-US" sz="2800" dirty="0"/>
              <a:t>		- that the department even needs to pay for it.</a:t>
            </a:r>
          </a:p>
          <a:p>
            <a:endParaRPr lang="en-US" sz="2800" dirty="0"/>
          </a:p>
          <a:p>
            <a:r>
              <a:rPr lang="en-US" sz="2800" dirty="0"/>
              <a:t>Over the past several years some software has been purchased without IT’s approval and it’s causing some problems.</a:t>
            </a:r>
          </a:p>
          <a:p>
            <a:endParaRPr lang="en-US" sz="2800" dirty="0"/>
          </a:p>
          <a:p>
            <a:r>
              <a:rPr lang="en-US" sz="2800" dirty="0"/>
              <a:t>IT is looking into centralizing these purchases, via MCC control.  What are your thoughts?</a:t>
            </a:r>
          </a:p>
          <a:p>
            <a:r>
              <a:rPr lang="en-US" sz="2800" dirty="0"/>
              <a:t>	</a:t>
            </a:r>
          </a:p>
        </p:txBody>
      </p:sp>
    </p:spTree>
    <p:extLst>
      <p:ext uri="{BB962C8B-B14F-4D97-AF65-F5344CB8AC3E}">
        <p14:creationId xmlns:p14="http://schemas.microsoft.com/office/powerpoint/2010/main" val="3867774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Moving Expense Reimbursements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541702" y="1210249"/>
            <a:ext cx="8145098" cy="4585871"/>
          </a:xfrm>
          <a:prstGeom prst="rect">
            <a:avLst/>
          </a:prstGeom>
          <a:noFill/>
        </p:spPr>
        <p:txBody>
          <a:bodyPr wrap="square" rtlCol="0">
            <a:spAutoFit/>
          </a:bodyPr>
          <a:lstStyle/>
          <a:p>
            <a:r>
              <a:rPr lang="en-US" sz="2400" dirty="0"/>
              <a:t>As part of some employment negotiations some new employees are offered reimbursements for moving expenses.</a:t>
            </a:r>
          </a:p>
          <a:p>
            <a:endParaRPr lang="en-US" sz="2400" dirty="0"/>
          </a:p>
          <a:p>
            <a:r>
              <a:rPr lang="en-US" sz="2400" dirty="0"/>
              <a:t>Before the Tax Cuts and Jobs Act (Trump’s tax reform) moving expenses that met certain criteria were tax free; however, now all these types of reimbursements are taxable.</a:t>
            </a:r>
          </a:p>
          <a:p>
            <a:endParaRPr lang="en-US" sz="2400" dirty="0"/>
          </a:p>
          <a:p>
            <a:r>
              <a:rPr lang="en-US" sz="2400" dirty="0"/>
              <a:t>What does that mean?</a:t>
            </a:r>
          </a:p>
          <a:p>
            <a:r>
              <a:rPr lang="en-US" sz="2000" dirty="0"/>
              <a:t>	- Don’t submit moving expense reimbursements on a check request or otherwise to Accounts Payable.</a:t>
            </a:r>
          </a:p>
          <a:p>
            <a:r>
              <a:rPr lang="en-US" sz="2000" dirty="0"/>
              <a:t>	-These negotiations must be a part of the employee’s offer letter and will be paid in the employees first payroll and counted as wages.</a:t>
            </a:r>
          </a:p>
          <a:p>
            <a:r>
              <a:rPr lang="en-US" sz="2000" dirty="0"/>
              <a:t>	- Receipts are only necessary if it is part of the employment agreement.</a:t>
            </a:r>
          </a:p>
        </p:txBody>
      </p:sp>
    </p:spTree>
    <p:extLst>
      <p:ext uri="{BB962C8B-B14F-4D97-AF65-F5344CB8AC3E}">
        <p14:creationId xmlns:p14="http://schemas.microsoft.com/office/powerpoint/2010/main" val="3886319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A/P Direct Deposit Link</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rotWithShape="1">
          <a:blip r:embed="rId4"/>
          <a:srcRect t="23558" b="17187"/>
          <a:stretch/>
        </p:blipFill>
        <p:spPr>
          <a:xfrm>
            <a:off x="457200" y="1457326"/>
            <a:ext cx="8229600" cy="4329112"/>
          </a:xfrm>
          <a:prstGeom prst="rect">
            <a:avLst/>
          </a:prstGeom>
        </p:spPr>
      </p:pic>
      <p:sp>
        <p:nvSpPr>
          <p:cNvPr id="7" name="Rounded Rectangle 6"/>
          <p:cNvSpPr/>
          <p:nvPr/>
        </p:nvSpPr>
        <p:spPr>
          <a:xfrm>
            <a:off x="457200" y="4643439"/>
            <a:ext cx="8229600" cy="500062"/>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842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Chrome River</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937259" y="1281085"/>
            <a:ext cx="6895526" cy="5078313"/>
          </a:xfrm>
          <a:prstGeom prst="rect">
            <a:avLst/>
          </a:prstGeom>
          <a:noFill/>
        </p:spPr>
        <p:txBody>
          <a:bodyPr wrap="square" rtlCol="0">
            <a:spAutoFit/>
          </a:bodyPr>
          <a:lstStyle/>
          <a:p>
            <a:r>
              <a:rPr lang="en-US" dirty="0"/>
              <a:t>-</a:t>
            </a:r>
            <a:r>
              <a:rPr lang="en-US" b="1" dirty="0"/>
              <a:t>Training is still available</a:t>
            </a:r>
          </a:p>
          <a:p>
            <a:r>
              <a:rPr lang="en-US" dirty="0"/>
              <a:t>	-In class training,</a:t>
            </a:r>
          </a:p>
          <a:p>
            <a:r>
              <a:rPr lang="en-US" dirty="0"/>
              <a:t>	-In person training,</a:t>
            </a:r>
          </a:p>
          <a:p>
            <a:r>
              <a:rPr lang="en-US" dirty="0"/>
              <a:t>	-Training from your liaison.</a:t>
            </a:r>
          </a:p>
          <a:p>
            <a:pPr algn="ctr"/>
            <a:r>
              <a:rPr lang="en-US" dirty="0">
                <a:hlinkClick r:id="rId4"/>
              </a:rPr>
              <a:t>https://www.msudenver.edu/controller/training/chromeriver/</a:t>
            </a:r>
            <a:endParaRPr lang="en-US" dirty="0"/>
          </a:p>
          <a:p>
            <a:r>
              <a:rPr lang="en-US" b="1" dirty="0"/>
              <a:t>-Chrome River App (CR SNAP)</a:t>
            </a:r>
          </a:p>
          <a:p>
            <a:r>
              <a:rPr lang="en-US" dirty="0"/>
              <a:t>	-You can upload images of receipts but you can’t process reports.</a:t>
            </a:r>
          </a:p>
          <a:p>
            <a:endParaRPr lang="en-US" dirty="0"/>
          </a:p>
          <a:p>
            <a:r>
              <a:rPr lang="en-US" b="1" dirty="0"/>
              <a:t>-Pain points with Pre-Approvals</a:t>
            </a:r>
          </a:p>
          <a:p>
            <a:r>
              <a:rPr lang="en-US" dirty="0"/>
              <a:t>	-Pre-approvals and advance requests are different,</a:t>
            </a:r>
          </a:p>
          <a:p>
            <a:r>
              <a:rPr lang="en-US" dirty="0"/>
              <a:t>	-Pre-approvals when you’re not filing your final TA</a:t>
            </a:r>
          </a:p>
          <a:p>
            <a:r>
              <a:rPr lang="en-US" dirty="0"/>
              <a:t>				</a:t>
            </a:r>
          </a:p>
          <a:p>
            <a:r>
              <a:rPr lang="en-US" dirty="0"/>
              <a:t>				PREAPPROVALS ARE ONLY REQUIRED TO BE 						ATTACHED TO THE FINAL TRAVEL REPORT*</a:t>
            </a:r>
          </a:p>
          <a:p>
            <a:endParaRPr lang="en-US" dirty="0"/>
          </a:p>
          <a:p>
            <a:r>
              <a:rPr lang="en-US" dirty="0"/>
              <a:t>					*Departments may still require it</a:t>
            </a:r>
          </a:p>
          <a:p>
            <a:endParaRPr lang="en-US" dirty="0"/>
          </a:p>
          <a:p>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680299"/>
            <a:ext cx="1345495" cy="1142208"/>
          </a:xfrm>
          <a:prstGeom prst="rect">
            <a:avLst/>
          </a:prstGeom>
        </p:spPr>
      </p:pic>
    </p:spTree>
    <p:extLst>
      <p:ext uri="{BB962C8B-B14F-4D97-AF65-F5344CB8AC3E}">
        <p14:creationId xmlns:p14="http://schemas.microsoft.com/office/powerpoint/2010/main" val="312986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Chrome River</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937259" y="1281085"/>
            <a:ext cx="6895526" cy="4401205"/>
          </a:xfrm>
          <a:prstGeom prst="rect">
            <a:avLst/>
          </a:prstGeom>
          <a:noFill/>
        </p:spPr>
        <p:txBody>
          <a:bodyPr wrap="square" rtlCol="0">
            <a:spAutoFit/>
          </a:bodyPr>
          <a:lstStyle/>
          <a:p>
            <a:r>
              <a:rPr lang="en-US" b="1" dirty="0"/>
              <a:t>-Submitting a final TA when an advance was received</a:t>
            </a:r>
          </a:p>
          <a:p>
            <a:r>
              <a:rPr lang="en-US" dirty="0"/>
              <a:t>	-Don’t click on “university paid” for items you paid for with 			advance dollars.</a:t>
            </a:r>
          </a:p>
          <a:p>
            <a:r>
              <a:rPr lang="en-US" dirty="0"/>
              <a:t>	-If you owe advance money back you pay it back at the Cashier’s 		office but you have to indicate that in Chrome River.</a:t>
            </a:r>
          </a:p>
          <a:p>
            <a:endParaRPr lang="en-US" dirty="0"/>
          </a:p>
          <a:p>
            <a:r>
              <a:rPr lang="en-US" b="1" dirty="0"/>
              <a:t>-Approvals</a:t>
            </a:r>
          </a:p>
          <a:p>
            <a:r>
              <a:rPr lang="en-US" dirty="0"/>
              <a:t>	-Who approves what?</a:t>
            </a:r>
          </a:p>
          <a:p>
            <a:r>
              <a:rPr lang="en-US" dirty="0"/>
              <a:t>	</a:t>
            </a:r>
            <a:r>
              <a:rPr lang="en-US" b="1" dirty="0"/>
              <a:t>		Travel						Credit Card</a:t>
            </a:r>
          </a:p>
          <a:p>
            <a:r>
              <a:rPr lang="en-US" dirty="0"/>
              <a:t>		- You </a:t>
            </a:r>
            <a:r>
              <a:rPr lang="en-US" sz="1400" dirty="0"/>
              <a:t>(if a delegate submitted 				</a:t>
            </a:r>
            <a:r>
              <a:rPr lang="en-US" dirty="0"/>
              <a:t>-Signatory</a:t>
            </a:r>
          </a:p>
          <a:p>
            <a:r>
              <a:rPr lang="en-US" sz="1400" dirty="0"/>
              <a:t>			     it on your behalf)</a:t>
            </a:r>
          </a:p>
          <a:p>
            <a:r>
              <a:rPr lang="en-US" dirty="0"/>
              <a:t>		- Supervisor</a:t>
            </a:r>
          </a:p>
          <a:p>
            <a:r>
              <a:rPr lang="en-US" dirty="0"/>
              <a:t>		- Signatory</a:t>
            </a:r>
          </a:p>
          <a:p>
            <a:r>
              <a:rPr lang="en-US" dirty="0"/>
              <a:t>		- Dean </a:t>
            </a:r>
            <a:r>
              <a:rPr lang="en-US" sz="1400" dirty="0"/>
              <a:t>(international travel)</a:t>
            </a:r>
          </a:p>
          <a:p>
            <a:r>
              <a:rPr lang="en-US" sz="1400" dirty="0"/>
              <a:t>		- Dean of Students (</a:t>
            </a:r>
            <a:r>
              <a:rPr lang="en-US" sz="1400" dirty="0" err="1"/>
              <a:t>internat’l</a:t>
            </a:r>
            <a:r>
              <a:rPr lang="en-US" sz="1400" dirty="0"/>
              <a:t> student travel)</a:t>
            </a:r>
          </a:p>
          <a:p>
            <a:r>
              <a:rPr lang="en-US" dirty="0"/>
              <a:t>		- VP </a:t>
            </a:r>
            <a:r>
              <a:rPr lang="en-US" sz="1400" dirty="0"/>
              <a:t>(international travel)</a:t>
            </a:r>
          </a:p>
        </p:txBody>
      </p:sp>
    </p:spTree>
    <p:extLst>
      <p:ext uri="{BB962C8B-B14F-4D97-AF65-F5344CB8AC3E}">
        <p14:creationId xmlns:p14="http://schemas.microsoft.com/office/powerpoint/2010/main" val="1181215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770204" y="195379"/>
            <a:ext cx="10675614" cy="6662621"/>
          </a:xfrm>
        </p:spPr>
      </p:pic>
      <p:sp>
        <p:nvSpPr>
          <p:cNvPr id="2" name="Title 1"/>
          <p:cNvSpPr>
            <a:spLocks noGrp="1"/>
          </p:cNvSpPr>
          <p:nvPr>
            <p:ph type="title"/>
          </p:nvPr>
        </p:nvSpPr>
        <p:spPr>
          <a:xfrm>
            <a:off x="105508" y="274637"/>
            <a:ext cx="8924191" cy="1357215"/>
          </a:xfrm>
        </p:spPr>
        <p:txBody>
          <a:bodyPr>
            <a:normAutofit/>
          </a:bodyPr>
          <a:lstStyle/>
          <a:p>
            <a:r>
              <a:rPr lang="en-US" sz="4000" dirty="0" err="1"/>
              <a:t>Misc</a:t>
            </a:r>
            <a:r>
              <a:rPr lang="en-US" sz="4000" dirty="0"/>
              <a:t> Housekeeping</a:t>
            </a:r>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a:p>
          <a:p>
            <a:endParaRPr lang="en-US" dirty="0"/>
          </a:p>
          <a:p>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9936" b="7437"/>
          <a:stretch/>
        </p:blipFill>
        <p:spPr>
          <a:xfrm>
            <a:off x="0" y="1219200"/>
            <a:ext cx="9144000" cy="4904509"/>
          </a:xfrm>
          <a:prstGeom prst="rect">
            <a:avLst/>
          </a:prstGeom>
        </p:spPr>
      </p:pic>
      <p:sp>
        <p:nvSpPr>
          <p:cNvPr id="8" name="TextBox 7"/>
          <p:cNvSpPr txBox="1"/>
          <p:nvPr/>
        </p:nvSpPr>
        <p:spPr>
          <a:xfrm>
            <a:off x="1438743" y="2212088"/>
            <a:ext cx="6503819" cy="707886"/>
          </a:xfrm>
          <a:prstGeom prst="rect">
            <a:avLst/>
          </a:prstGeom>
          <a:noFill/>
        </p:spPr>
        <p:txBody>
          <a:bodyPr wrap="square" rtlCol="0">
            <a:spAutoFit/>
          </a:bodyPr>
          <a:lstStyle/>
          <a:p>
            <a:r>
              <a:rPr lang="en-US" sz="4000" b="1" dirty="0">
                <a:solidFill>
                  <a:schemeClr val="bg1"/>
                </a:solidFill>
              </a:rPr>
              <a:t>OFFICE OF THE CONTROLLER</a:t>
            </a:r>
          </a:p>
        </p:txBody>
      </p:sp>
      <p:sp>
        <p:nvSpPr>
          <p:cNvPr id="9" name="TextBox 8"/>
          <p:cNvSpPr txBox="1"/>
          <p:nvPr/>
        </p:nvSpPr>
        <p:spPr>
          <a:xfrm>
            <a:off x="191772" y="3347161"/>
            <a:ext cx="7649639" cy="2585323"/>
          </a:xfrm>
          <a:prstGeom prst="rect">
            <a:avLst/>
          </a:prstGeom>
          <a:noFill/>
        </p:spPr>
        <p:txBody>
          <a:bodyPr wrap="square" rtlCol="0">
            <a:spAutoFit/>
          </a:bodyPr>
          <a:lstStyle/>
          <a:p>
            <a:r>
              <a:rPr lang="en-US" b="1" dirty="0"/>
              <a:t>ACCOUNTING 		ACCOUNTS	BUSINESS 	GRANTS AND		PAYROLL </a:t>
            </a:r>
          </a:p>
          <a:p>
            <a:r>
              <a:rPr lang="en-US" b="1" dirty="0"/>
              <a:t>   SERVICES		  PAYABLE		   SERVICES	  CONTRACTS</a:t>
            </a:r>
          </a:p>
          <a:p>
            <a:endParaRPr lang="en-US" b="1" dirty="0"/>
          </a:p>
          <a:p>
            <a:r>
              <a:rPr lang="en-US" b="1" dirty="0"/>
              <a:t>-Cash </a:t>
            </a:r>
            <a:r>
              <a:rPr lang="en-US" b="1" dirty="0" err="1"/>
              <a:t>Mgt</a:t>
            </a:r>
            <a:r>
              <a:rPr lang="en-US" b="1" dirty="0"/>
              <a:t>		-A/P			-Contracts	  -Grants			</a:t>
            </a:r>
          </a:p>
          <a:p>
            <a:r>
              <a:rPr lang="en-US" b="1" dirty="0"/>
              <a:t>-Financial </a:t>
            </a:r>
            <a:r>
              <a:rPr lang="en-US" b="1" dirty="0" err="1"/>
              <a:t>Rpt’g</a:t>
            </a:r>
            <a:r>
              <a:rPr lang="en-US" b="1" dirty="0"/>
              <a:t>	-Travel					  -Fee for Service	</a:t>
            </a:r>
          </a:p>
          <a:p>
            <a:r>
              <a:rPr lang="en-US" b="1" dirty="0"/>
              <a:t>-Fixed Assets		-Corporate		      		      Contracts</a:t>
            </a:r>
          </a:p>
          <a:p>
            <a:r>
              <a:rPr lang="en-US" b="1" dirty="0"/>
              <a:t>-Systems			     Card					  -Compliance (tax)</a:t>
            </a:r>
          </a:p>
          <a:p>
            <a:r>
              <a:rPr lang="en-US" b="1" dirty="0"/>
              <a:t>				-Training</a:t>
            </a:r>
          </a:p>
          <a:p>
            <a:endParaRPr lang="en-US" dirty="0"/>
          </a:p>
        </p:txBody>
      </p:sp>
    </p:spTree>
    <p:extLst>
      <p:ext uri="{BB962C8B-B14F-4D97-AF65-F5344CB8AC3E}">
        <p14:creationId xmlns:p14="http://schemas.microsoft.com/office/powerpoint/2010/main" val="3659840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765808" y="134419"/>
            <a:ext cx="10675614" cy="6662621"/>
          </a:xfrm>
        </p:spPr>
      </p:pic>
      <p:sp>
        <p:nvSpPr>
          <p:cNvPr id="2" name="Title 1"/>
          <p:cNvSpPr>
            <a:spLocks noGrp="1"/>
          </p:cNvSpPr>
          <p:nvPr>
            <p:ph type="title"/>
          </p:nvPr>
        </p:nvSpPr>
        <p:spPr/>
        <p:txBody>
          <a:bodyPr>
            <a:normAutofit fontScale="90000"/>
          </a:bodyPr>
          <a:lstStyle/>
          <a:p>
            <a:r>
              <a:rPr lang="en-US" dirty="0"/>
              <a:t>Housekeeping:</a:t>
            </a:r>
            <a:br>
              <a:rPr lang="en-US" dirty="0"/>
            </a:br>
            <a:r>
              <a:rPr lang="en-US" sz="2700" dirty="0" err="1"/>
              <a:t>Misc</a:t>
            </a:r>
            <a:r>
              <a:rPr lang="en-US" sz="2700" dirty="0"/>
              <a:t> reminders</a:t>
            </a:r>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571501" y="1557857"/>
            <a:ext cx="8229600" cy="4247317"/>
          </a:xfrm>
          <a:prstGeom prst="rect">
            <a:avLst/>
          </a:prstGeom>
          <a:noFill/>
        </p:spPr>
        <p:txBody>
          <a:bodyPr wrap="square" rtlCol="0">
            <a:spAutoFit/>
          </a:bodyPr>
          <a:lstStyle/>
          <a:p>
            <a:r>
              <a:rPr lang="en-US" sz="2400" dirty="0"/>
              <a:t>The Office of the Controller has several E-Mail addresses to better support your questions.</a:t>
            </a:r>
          </a:p>
          <a:p>
            <a:endParaRPr lang="en-US" sz="2400" dirty="0"/>
          </a:p>
          <a:p>
            <a:r>
              <a:rPr lang="en-US" dirty="0">
                <a:hlinkClick r:id="rId4"/>
              </a:rPr>
              <a:t>CorporateCard@msudenver.edu-</a:t>
            </a:r>
            <a:r>
              <a:rPr lang="en-US" dirty="0"/>
              <a:t> Anything related to C-Cards, including Chrome River questions.</a:t>
            </a:r>
          </a:p>
          <a:p>
            <a:endParaRPr lang="en-US" dirty="0"/>
          </a:p>
          <a:p>
            <a:r>
              <a:rPr lang="en-US" dirty="0">
                <a:hlinkClick r:id="rId5"/>
              </a:rPr>
              <a:t>AcctSvcs@msudenver.edu-</a:t>
            </a:r>
            <a:r>
              <a:rPr lang="en-US" dirty="0"/>
              <a:t> Requests for wire payments, Banner Finance security and FOAPAL setups/changes.</a:t>
            </a:r>
          </a:p>
          <a:p>
            <a:endParaRPr lang="en-US" dirty="0"/>
          </a:p>
          <a:p>
            <a:r>
              <a:rPr lang="en-US" dirty="0">
                <a:hlinkClick r:id="rId6"/>
              </a:rPr>
              <a:t>Grants@msudenver.edu-</a:t>
            </a:r>
            <a:r>
              <a:rPr lang="en-US" dirty="0"/>
              <a:t> Anything related to Grants.</a:t>
            </a:r>
          </a:p>
          <a:p>
            <a:endParaRPr lang="en-US" dirty="0"/>
          </a:p>
          <a:p>
            <a:r>
              <a:rPr lang="en-US" dirty="0">
                <a:hlinkClick r:id="rId7"/>
              </a:rPr>
              <a:t>Payroll@msudenver.edu-</a:t>
            </a:r>
            <a:r>
              <a:rPr lang="en-US" dirty="0"/>
              <a:t> Anything related to Payroll.</a:t>
            </a:r>
          </a:p>
          <a:p>
            <a:endParaRPr lang="en-US" dirty="0"/>
          </a:p>
          <a:p>
            <a:r>
              <a:rPr lang="en-US" dirty="0">
                <a:hlinkClick r:id="rId8"/>
              </a:rPr>
              <a:t>AccountsPayable@msudenver.edu-</a:t>
            </a:r>
            <a:r>
              <a:rPr lang="en-US" dirty="0"/>
              <a:t> Payment requests and SPO submission.</a:t>
            </a:r>
          </a:p>
        </p:txBody>
      </p:sp>
    </p:spTree>
    <p:extLst>
      <p:ext uri="{BB962C8B-B14F-4D97-AF65-F5344CB8AC3E}">
        <p14:creationId xmlns:p14="http://schemas.microsoft.com/office/powerpoint/2010/main" val="1970166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765808" y="134419"/>
            <a:ext cx="10675614" cy="6662621"/>
          </a:xfrm>
        </p:spPr>
      </p:pic>
      <p:sp>
        <p:nvSpPr>
          <p:cNvPr id="2" name="Title 1"/>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r>
              <a:rPr lang="en-US" dirty="0"/>
              <a:t>THANK YOU!</a:t>
            </a:r>
            <a:br>
              <a:rPr lang="en-US" dirty="0"/>
            </a:br>
            <a:br>
              <a:rPr lang="en-US" dirty="0"/>
            </a:br>
            <a:br>
              <a:rPr lang="en-US" dirty="0"/>
            </a:br>
            <a:r>
              <a:rPr lang="en-US" dirty="0" err="1"/>
              <a:t>Calc</a:t>
            </a:r>
            <a:r>
              <a:rPr lang="en-US" dirty="0"/>
              <a:t>-u-later </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5769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Fed up with Ricoh?</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556953" y="1343099"/>
            <a:ext cx="8071658" cy="5416868"/>
          </a:xfrm>
          <a:prstGeom prst="rect">
            <a:avLst/>
          </a:prstGeom>
          <a:noFill/>
        </p:spPr>
        <p:txBody>
          <a:bodyPr wrap="square" rtlCol="0">
            <a:spAutoFit/>
          </a:bodyPr>
          <a:lstStyle/>
          <a:p>
            <a:r>
              <a:rPr lang="en-US" dirty="0"/>
              <a:t>After considerable billing problems we’re looking for a new partner.</a:t>
            </a:r>
          </a:p>
          <a:p>
            <a:endParaRPr lang="en-US" dirty="0"/>
          </a:p>
          <a:p>
            <a:r>
              <a:rPr lang="en-US" sz="2800" dirty="0"/>
              <a:t>We’ll be doing an RFP in January, 2020</a:t>
            </a:r>
          </a:p>
          <a:p>
            <a:endParaRPr lang="en-US" dirty="0"/>
          </a:p>
          <a:p>
            <a:endParaRPr lang="en-US" dirty="0"/>
          </a:p>
          <a:p>
            <a:endParaRPr lang="en-US" dirty="0"/>
          </a:p>
          <a:p>
            <a:endParaRPr lang="en-US" dirty="0"/>
          </a:p>
          <a:p>
            <a:endParaRPr lang="en-US" dirty="0"/>
          </a:p>
          <a:p>
            <a:endParaRPr lang="en-US" dirty="0"/>
          </a:p>
          <a:p>
            <a:r>
              <a:rPr lang="en-US" dirty="0"/>
              <a:t>What does that mean?</a:t>
            </a:r>
          </a:p>
          <a:p>
            <a:r>
              <a:rPr lang="en-US" dirty="0"/>
              <a:t>	If a new vendor is selected </a:t>
            </a:r>
          </a:p>
          <a:p>
            <a:r>
              <a:rPr lang="en-US" dirty="0">
                <a:solidFill>
                  <a:srgbClr val="00B0F0"/>
                </a:solidFill>
              </a:rPr>
              <a:t>		- Hopefully, billing will improve, </a:t>
            </a:r>
            <a:r>
              <a:rPr lang="en-US" dirty="0"/>
              <a:t>		</a:t>
            </a:r>
          </a:p>
          <a:p>
            <a:r>
              <a:rPr lang="en-US" dirty="0">
                <a:solidFill>
                  <a:srgbClr val="FF0000"/>
                </a:solidFill>
              </a:rPr>
              <a:t>		- There may be new kinds of problems,</a:t>
            </a:r>
          </a:p>
          <a:p>
            <a:r>
              <a:rPr lang="en-US" dirty="0">
                <a:solidFill>
                  <a:srgbClr val="FF0000"/>
                </a:solidFill>
              </a:rPr>
              <a:t>		- You will need to finish your existing Ricoh contract*</a:t>
            </a:r>
          </a:p>
          <a:p>
            <a:endParaRPr lang="en-US" sz="1600" i="1" dirty="0"/>
          </a:p>
          <a:p>
            <a:r>
              <a:rPr lang="en-US" sz="1600" i="1" dirty="0"/>
              <a:t>* If your existing contract expires between now and a new vendor, you can go month to month.  If you sign another contract with Ricoh you’ll need to allow that to expire before changing vendors.</a:t>
            </a:r>
            <a:r>
              <a:rPr lang="en-US" dirty="0"/>
              <a:t>							   										</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049" t="18931" r="4049" b="12901"/>
          <a:stretch/>
        </p:blipFill>
        <p:spPr>
          <a:xfrm>
            <a:off x="3337560" y="2474984"/>
            <a:ext cx="2510444" cy="1504604"/>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0687" b="17939"/>
          <a:stretch/>
        </p:blipFill>
        <p:spPr>
          <a:xfrm rot="1327679">
            <a:off x="6967345" y="1174939"/>
            <a:ext cx="1794270" cy="998902"/>
          </a:xfrm>
          <a:prstGeom prst="rect">
            <a:avLst/>
          </a:prstGeom>
        </p:spPr>
      </p:pic>
    </p:spTree>
    <p:extLst>
      <p:ext uri="{BB962C8B-B14F-4D97-AF65-F5344CB8AC3E}">
        <p14:creationId xmlns:p14="http://schemas.microsoft.com/office/powerpoint/2010/main" val="298866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a:t>Fed up with Ricoh?</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556953" y="1343099"/>
            <a:ext cx="8071658" cy="5355312"/>
          </a:xfrm>
          <a:prstGeom prst="rect">
            <a:avLst/>
          </a:prstGeom>
          <a:noFill/>
        </p:spPr>
        <p:txBody>
          <a:bodyPr wrap="square" rtlCol="0">
            <a:spAutoFit/>
          </a:bodyPr>
          <a:lstStyle/>
          <a:p>
            <a:r>
              <a:rPr lang="en-US" sz="2400" dirty="0"/>
              <a:t>Why do we have to work with only one vendor?</a:t>
            </a:r>
          </a:p>
          <a:p>
            <a:r>
              <a:rPr lang="en-US" sz="2400" dirty="0"/>
              <a:t>	-Bulk Savings,</a:t>
            </a:r>
          </a:p>
          <a:p>
            <a:r>
              <a:rPr lang="en-US" sz="2400" dirty="0"/>
              <a:t>	-Improved Service,</a:t>
            </a:r>
          </a:p>
          <a:p>
            <a:r>
              <a:rPr lang="en-US" sz="2400" dirty="0"/>
              <a:t>	-Efficiencies in getting connected to the network.</a:t>
            </a:r>
          </a:p>
          <a:p>
            <a:endParaRPr lang="en-US" sz="2400" dirty="0"/>
          </a:p>
          <a:p>
            <a:r>
              <a:rPr lang="en-US" sz="2400" dirty="0"/>
              <a:t>What will the new contract cover?</a:t>
            </a:r>
          </a:p>
          <a:p>
            <a:r>
              <a:rPr lang="en-US" sz="2400" dirty="0"/>
              <a:t>	-Networked printers with a focus on:</a:t>
            </a:r>
          </a:p>
          <a:p>
            <a:r>
              <a:rPr lang="en-US" sz="2400" dirty="0"/>
              <a:t>		-prompt, accurate billing,</a:t>
            </a:r>
          </a:p>
          <a:p>
            <a:r>
              <a:rPr lang="en-US" sz="2400" dirty="0"/>
              <a:t>		-a dedicated customer service rep,</a:t>
            </a:r>
          </a:p>
          <a:p>
            <a:r>
              <a:rPr lang="en-US" sz="2400" dirty="0"/>
              <a:t>		-competitive price,</a:t>
            </a:r>
          </a:p>
          <a:p>
            <a:r>
              <a:rPr lang="en-US" sz="2400" dirty="0"/>
              <a:t>		-high quality and varied products.</a:t>
            </a:r>
          </a:p>
          <a:p>
            <a:r>
              <a:rPr lang="en-US" sz="2400" dirty="0"/>
              <a:t>		</a:t>
            </a:r>
          </a:p>
          <a:p>
            <a:endParaRPr lang="en-US" dirty="0"/>
          </a:p>
          <a:p>
            <a:r>
              <a:rPr lang="en-US" dirty="0"/>
              <a:t>											   										</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927" t="15759" r="5273" b="26262"/>
          <a:stretch/>
        </p:blipFill>
        <p:spPr>
          <a:xfrm>
            <a:off x="6012680" y="4128655"/>
            <a:ext cx="2992774" cy="2110384"/>
          </a:xfrm>
          <a:prstGeom prst="rect">
            <a:avLst/>
          </a:prstGeom>
        </p:spPr>
      </p:pic>
    </p:spTree>
    <p:extLst>
      <p:ext uri="{BB962C8B-B14F-4D97-AF65-F5344CB8AC3E}">
        <p14:creationId xmlns:p14="http://schemas.microsoft.com/office/powerpoint/2010/main" val="2952519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1138527"/>
          </a:xfrm>
        </p:spPr>
        <p:txBody>
          <a:bodyPr>
            <a:normAutofit fontScale="90000"/>
          </a:bodyPr>
          <a:lstStyle/>
          <a:p>
            <a:pPr lvl="0"/>
            <a:r>
              <a:rPr lang="en-US" dirty="0"/>
              <a:t>NPS/NPO </a:t>
            </a:r>
            <a:br>
              <a:rPr lang="en-US" dirty="0"/>
            </a:br>
            <a:r>
              <a:rPr lang="en-US" dirty="0"/>
              <a:t>(updates and improvements):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457201" y="1750423"/>
            <a:ext cx="8350370" cy="4585871"/>
          </a:xfrm>
          <a:prstGeom prst="rect">
            <a:avLst/>
          </a:prstGeom>
          <a:noFill/>
        </p:spPr>
        <p:txBody>
          <a:bodyPr wrap="square" rtlCol="0">
            <a:spAutoFit/>
          </a:bodyPr>
          <a:lstStyle/>
          <a:p>
            <a:r>
              <a:rPr lang="en-US" sz="2000" b="1" dirty="0"/>
              <a:t>What is an NPS and how is that different than an NPO?</a:t>
            </a:r>
          </a:p>
          <a:p>
            <a:endParaRPr lang="en-US" dirty="0"/>
          </a:p>
          <a:p>
            <a:r>
              <a:rPr lang="en-US" dirty="0"/>
              <a:t>	</a:t>
            </a:r>
            <a:r>
              <a:rPr lang="en-US" sz="2000" i="1" dirty="0"/>
              <a:t>First some history:</a:t>
            </a:r>
          </a:p>
          <a:p>
            <a:endParaRPr lang="en-US" dirty="0"/>
          </a:p>
          <a:p>
            <a:r>
              <a:rPr lang="en-US" dirty="0"/>
              <a:t>	- We are a state agency and must follow state rules unless specifically exempted from them.  We are also subject to federal rules.</a:t>
            </a:r>
          </a:p>
          <a:p>
            <a:endParaRPr lang="en-US" dirty="0"/>
          </a:p>
          <a:p>
            <a:r>
              <a:rPr lang="en-US" dirty="0"/>
              <a:t>	- The state says if you’re going to hire someone to do something for you, you cannot displace a state employee.  Additionally, the IRS says if certain conditions exist someone may qualify as an employee and not a contractor.   </a:t>
            </a:r>
          </a:p>
          <a:p>
            <a:r>
              <a:rPr lang="en-US" dirty="0"/>
              <a:t>		</a:t>
            </a:r>
          </a:p>
          <a:p>
            <a:r>
              <a:rPr lang="en-US" dirty="0"/>
              <a:t>In order to determine if you are hiring an employee or a contractor, and therefore to determine if you may be displacing a state employee, the state requires you to fill out a CPS form and get it approved, by an authorized delegate </a:t>
            </a:r>
            <a:r>
              <a:rPr lang="en-US" u="sng" dirty="0"/>
              <a:t>BEFORE</a:t>
            </a:r>
            <a:r>
              <a:rPr lang="en-US" dirty="0"/>
              <a:t> agreeing to any work.</a:t>
            </a:r>
          </a:p>
          <a:p>
            <a:endParaRPr lang="en-US" dirty="0"/>
          </a:p>
          <a:p>
            <a:r>
              <a:rPr lang="en-US" dirty="0"/>
              <a:t>So we had to build a process to get information submitted beforehand…</a:t>
            </a:r>
          </a:p>
        </p:txBody>
      </p:sp>
    </p:spTree>
    <p:extLst>
      <p:ext uri="{BB962C8B-B14F-4D97-AF65-F5344CB8AC3E}">
        <p14:creationId xmlns:p14="http://schemas.microsoft.com/office/powerpoint/2010/main" val="4129339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1138527"/>
          </a:xfrm>
        </p:spPr>
        <p:txBody>
          <a:bodyPr>
            <a:normAutofit fontScale="90000"/>
          </a:bodyPr>
          <a:lstStyle/>
          <a:p>
            <a:pPr lvl="0"/>
            <a:r>
              <a:rPr lang="en-US" dirty="0"/>
              <a:t>NPS/NPO </a:t>
            </a:r>
            <a:br>
              <a:rPr lang="en-US" dirty="0"/>
            </a:br>
            <a:r>
              <a:rPr lang="en-US" dirty="0"/>
              <a:t>(updates and improvements):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631767" y="1750423"/>
            <a:ext cx="7390015" cy="4001095"/>
          </a:xfrm>
          <a:prstGeom prst="rect">
            <a:avLst/>
          </a:prstGeom>
          <a:noFill/>
        </p:spPr>
        <p:txBody>
          <a:bodyPr wrap="square" rtlCol="0">
            <a:spAutoFit/>
          </a:bodyPr>
          <a:lstStyle/>
          <a:p>
            <a:r>
              <a:rPr lang="en-US" sz="2000" b="1" dirty="0"/>
              <a:t>What is an NPS and how is that different than an NPO?</a:t>
            </a:r>
          </a:p>
          <a:p>
            <a:endParaRPr lang="en-US" dirty="0"/>
          </a:p>
          <a:p>
            <a:r>
              <a:rPr lang="en-US" dirty="0"/>
              <a:t>	</a:t>
            </a:r>
            <a:r>
              <a:rPr lang="en-US" b="1" u="sng" dirty="0"/>
              <a:t>NPS</a:t>
            </a:r>
            <a:r>
              <a:rPr lang="en-US" dirty="0"/>
              <a:t>-A form to be used when you want to pay someone (less than $10K) who isn’t an employee for doing services.  It stands for “Non Employee Personal Services”</a:t>
            </a:r>
          </a:p>
          <a:p>
            <a:r>
              <a:rPr lang="en-US" dirty="0"/>
              <a:t>	</a:t>
            </a:r>
          </a:p>
          <a:p>
            <a:endParaRPr lang="en-US" dirty="0"/>
          </a:p>
          <a:p>
            <a:r>
              <a:rPr lang="en-US" dirty="0"/>
              <a:t>	</a:t>
            </a:r>
            <a:r>
              <a:rPr lang="en-US" b="1" u="sng" dirty="0"/>
              <a:t>NPO</a:t>
            </a:r>
            <a:r>
              <a:rPr lang="en-US" dirty="0"/>
              <a:t>- A number that was originally intended to eliminate the need for an Special Purchase Order (SPO), and would allow departments to only submit the NPS once if multiple payments were necessary.</a:t>
            </a:r>
          </a:p>
          <a:p>
            <a:endParaRPr lang="en-US" dirty="0"/>
          </a:p>
          <a:p>
            <a:endParaRPr lang="en-US" dirty="0"/>
          </a:p>
          <a:p>
            <a:endParaRPr lang="en-US" dirty="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0690" y="4466564"/>
            <a:ext cx="2094105" cy="177771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8101" y="4447825"/>
            <a:ext cx="1859282" cy="1859282"/>
          </a:xfrm>
          <a:prstGeom prst="rect">
            <a:avLst/>
          </a:prstGeom>
        </p:spPr>
      </p:pic>
    </p:spTree>
    <p:extLst>
      <p:ext uri="{BB962C8B-B14F-4D97-AF65-F5344CB8AC3E}">
        <p14:creationId xmlns:p14="http://schemas.microsoft.com/office/powerpoint/2010/main" val="14730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1138527"/>
          </a:xfrm>
        </p:spPr>
        <p:txBody>
          <a:bodyPr>
            <a:normAutofit fontScale="90000"/>
          </a:bodyPr>
          <a:lstStyle/>
          <a:p>
            <a:pPr lvl="0"/>
            <a:r>
              <a:rPr lang="en-US" dirty="0"/>
              <a:t>NPS/NPO </a:t>
            </a:r>
            <a:br>
              <a:rPr lang="en-US" dirty="0"/>
            </a:br>
            <a:r>
              <a:rPr lang="en-US" dirty="0"/>
              <a:t>(updates and improvements):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631767" y="1750423"/>
            <a:ext cx="7390015" cy="1200329"/>
          </a:xfrm>
          <a:prstGeom prst="rect">
            <a:avLst/>
          </a:prstGeom>
          <a:noFill/>
        </p:spPr>
        <p:txBody>
          <a:bodyPr wrap="square" rtlCol="0">
            <a:spAutoFit/>
          </a:bodyPr>
          <a:lstStyle/>
          <a:p>
            <a:endParaRPr lang="en-US" dirty="0"/>
          </a:p>
          <a:p>
            <a:endParaRPr lang="en-US" dirty="0"/>
          </a:p>
          <a:p>
            <a:endParaRPr lang="en-US" dirty="0"/>
          </a:p>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866" y="3933632"/>
            <a:ext cx="1859282" cy="18592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764008"/>
            <a:ext cx="1524003" cy="152400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779" y="3947158"/>
            <a:ext cx="1524003" cy="152400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194" y="2289562"/>
            <a:ext cx="452846" cy="45284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2207" y="1712213"/>
            <a:ext cx="2242415" cy="190361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0072" y="3809203"/>
            <a:ext cx="2242415" cy="190361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911" y="3762613"/>
            <a:ext cx="2717646" cy="2307045"/>
          </a:xfrm>
          <a:prstGeom prst="rect">
            <a:avLst/>
          </a:prstGeom>
        </p:spPr>
      </p:pic>
    </p:spTree>
    <p:extLst>
      <p:ext uri="{BB962C8B-B14F-4D97-AF65-F5344CB8AC3E}">
        <p14:creationId xmlns:p14="http://schemas.microsoft.com/office/powerpoint/2010/main" val="247426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1138527"/>
          </a:xfrm>
        </p:spPr>
        <p:txBody>
          <a:bodyPr>
            <a:normAutofit fontScale="90000"/>
          </a:bodyPr>
          <a:lstStyle/>
          <a:p>
            <a:pPr lvl="0"/>
            <a:r>
              <a:rPr lang="en-US" dirty="0"/>
              <a:t>NPS/NPO </a:t>
            </a:r>
            <a:br>
              <a:rPr lang="en-US" dirty="0"/>
            </a:br>
            <a:r>
              <a:rPr lang="en-US" dirty="0"/>
              <a:t>(updates and improvements):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631767" y="1750423"/>
            <a:ext cx="7390015" cy="4616648"/>
          </a:xfrm>
          <a:prstGeom prst="rect">
            <a:avLst/>
          </a:prstGeom>
          <a:noFill/>
        </p:spPr>
        <p:txBody>
          <a:bodyPr wrap="square" rtlCol="0">
            <a:spAutoFit/>
          </a:bodyPr>
          <a:lstStyle/>
          <a:p>
            <a:r>
              <a:rPr lang="en-US" dirty="0"/>
              <a:t>Proposal:</a:t>
            </a:r>
          </a:p>
          <a:p>
            <a:r>
              <a:rPr lang="en-US" b="1" u="sng" dirty="0"/>
              <a:t>Services  UNDER $10K</a:t>
            </a:r>
          </a:p>
          <a:p>
            <a:pPr marL="285750" indent="-285750">
              <a:buFontTx/>
              <a:buChar char="-"/>
            </a:pPr>
            <a:r>
              <a:rPr lang="en-US" dirty="0"/>
              <a:t>Eliminate the NPO.</a:t>
            </a:r>
          </a:p>
          <a:p>
            <a:pPr marL="285750" indent="-285750">
              <a:buFontTx/>
              <a:buChar char="-"/>
            </a:pPr>
            <a:r>
              <a:rPr lang="en-US" dirty="0"/>
              <a:t>No CPS needs to be submitted.</a:t>
            </a:r>
          </a:p>
          <a:p>
            <a:pPr marL="285750" indent="-285750">
              <a:buFontTx/>
              <a:buChar char="-"/>
            </a:pPr>
            <a:r>
              <a:rPr lang="en-US" dirty="0"/>
              <a:t>Use the SPO if you want, but it is not required.</a:t>
            </a:r>
          </a:p>
          <a:p>
            <a:pPr marL="285750" indent="-285750">
              <a:buFontTx/>
              <a:buChar char="-"/>
            </a:pPr>
            <a:r>
              <a:rPr lang="en-US" dirty="0"/>
              <a:t>If you don’t use the SPO then you must use the NPS, </a:t>
            </a:r>
            <a:r>
              <a:rPr lang="en-US" u="sng" dirty="0"/>
              <a:t>BUT</a:t>
            </a:r>
            <a:endParaRPr lang="en-US" dirty="0"/>
          </a:p>
          <a:p>
            <a:pPr marL="742950" lvl="1" indent="-285750">
              <a:buFontTx/>
              <a:buChar char="-"/>
            </a:pPr>
            <a:r>
              <a:rPr lang="en-US" dirty="0"/>
              <a:t>Nothing needs to be submitted </a:t>
            </a:r>
            <a:r>
              <a:rPr lang="en-US" u="sng" dirty="0"/>
              <a:t>before</a:t>
            </a:r>
            <a:r>
              <a:rPr lang="en-US" dirty="0"/>
              <a:t> the services are rendered, only submit the NPS/invoice when you want to make a payment.</a:t>
            </a:r>
          </a:p>
          <a:p>
            <a:pPr lvl="1"/>
            <a:endParaRPr lang="en-US" dirty="0"/>
          </a:p>
          <a:p>
            <a:pPr lvl="1"/>
            <a:r>
              <a:rPr lang="en-US" dirty="0"/>
              <a:t>	NPS						SPO					CPS</a:t>
            </a:r>
          </a:p>
          <a:p>
            <a:pPr marL="742950" lvl="1" indent="-285750">
              <a:buFontTx/>
              <a:buChar char="-"/>
            </a:pPr>
            <a:endParaRPr lang="en-US" dirty="0"/>
          </a:p>
          <a:p>
            <a:pPr marL="742950" lvl="1" indent="-285750">
              <a:buFontTx/>
              <a:buChar char="-"/>
            </a:pPr>
            <a:endParaRPr lang="en-US" dirty="0"/>
          </a:p>
          <a:p>
            <a:pPr lvl="5"/>
            <a:r>
              <a:rPr lang="en-US" dirty="0"/>
              <a:t>  </a:t>
            </a:r>
            <a:r>
              <a:rPr lang="en-US" sz="2400" u="sng" dirty="0"/>
              <a:t>OR</a:t>
            </a:r>
          </a:p>
          <a:p>
            <a:pPr lvl="5"/>
            <a:endParaRPr lang="en-US" dirty="0"/>
          </a:p>
          <a:p>
            <a:endParaRPr lang="en-US" dirty="0"/>
          </a:p>
          <a:p>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9790" r="7521"/>
          <a:stretch/>
        </p:blipFill>
        <p:spPr>
          <a:xfrm>
            <a:off x="1130532" y="4491127"/>
            <a:ext cx="1733282" cy="167691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676" y="4576919"/>
            <a:ext cx="1297258" cy="145179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8666" y="4576919"/>
            <a:ext cx="1454636" cy="1451795"/>
          </a:xfrm>
          <a:prstGeom prst="rect">
            <a:avLst/>
          </a:prstGeom>
        </p:spPr>
      </p:pic>
      <p:cxnSp>
        <p:nvCxnSpPr>
          <p:cNvPr id="18" name="Straight Connector 17"/>
          <p:cNvCxnSpPr/>
          <p:nvPr/>
        </p:nvCxnSpPr>
        <p:spPr>
          <a:xfrm>
            <a:off x="6218666" y="4576919"/>
            <a:ext cx="1237850" cy="1476733"/>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flipH="1">
            <a:off x="6325986" y="4576919"/>
            <a:ext cx="1030778" cy="1476733"/>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921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154415</TotalTime>
  <Words>1138</Words>
  <Application>Microsoft Office PowerPoint</Application>
  <PresentationFormat>On-screen Show (4:3)</PresentationFormat>
  <Paragraphs>463</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Chiller</vt:lpstr>
      <vt:lpstr>Wingdings</vt:lpstr>
      <vt:lpstr>Office Theme</vt:lpstr>
      <vt:lpstr>MONEY MATTERS Monday, November 18, 2019</vt:lpstr>
      <vt:lpstr>Introduction:</vt:lpstr>
      <vt:lpstr>Agenda:</vt:lpstr>
      <vt:lpstr>Fed up with Ricoh?</vt:lpstr>
      <vt:lpstr>Fed up with Ricoh?</vt:lpstr>
      <vt:lpstr>NPS/NPO  (updates and improvements):</vt:lpstr>
      <vt:lpstr>NPS/NPO  (updates and improvements):</vt:lpstr>
      <vt:lpstr>NPS/NPO  (updates and improvements):</vt:lpstr>
      <vt:lpstr>NPS/NPO  (updates and improvements):</vt:lpstr>
      <vt:lpstr>NPS/NPO  (updates and improvements):</vt:lpstr>
      <vt:lpstr>FY19 Re-Cap</vt:lpstr>
      <vt:lpstr>FY19 Re-Cap</vt:lpstr>
      <vt:lpstr>FY19 Re-Cap</vt:lpstr>
      <vt:lpstr>Safe File Transmission</vt:lpstr>
      <vt:lpstr>Safe File Transmission</vt:lpstr>
      <vt:lpstr>Safe File Transmission</vt:lpstr>
      <vt:lpstr>Aux Overhead Fees</vt:lpstr>
      <vt:lpstr>Aux Overhead Fees</vt:lpstr>
      <vt:lpstr>Aux Overhead Fees</vt:lpstr>
      <vt:lpstr>Aux Overhead Fees</vt:lpstr>
      <vt:lpstr>Aux Overhead Fees</vt:lpstr>
      <vt:lpstr>Credit Card Rebate</vt:lpstr>
      <vt:lpstr>Fraud Reporting</vt:lpstr>
      <vt:lpstr>Fraud Reporting</vt:lpstr>
      <vt:lpstr>Fraud Reporting</vt:lpstr>
      <vt:lpstr>Bulk Mail Permits</vt:lpstr>
      <vt:lpstr>Donations vs. Sales</vt:lpstr>
      <vt:lpstr>Donations vs. Sales</vt:lpstr>
      <vt:lpstr>Amazon</vt:lpstr>
      <vt:lpstr>Rental Car Insurance</vt:lpstr>
      <vt:lpstr>Rental Car Insurance</vt:lpstr>
      <vt:lpstr>IT Related Purchases</vt:lpstr>
      <vt:lpstr>Moving Expense Reimbursements</vt:lpstr>
      <vt:lpstr>A/P Direct Deposit Link</vt:lpstr>
      <vt:lpstr>Chrome River</vt:lpstr>
      <vt:lpstr>Chrome River</vt:lpstr>
      <vt:lpstr>Misc Housekeeping</vt:lpstr>
      <vt:lpstr>Housekeeping: Misc reminders</vt:lpstr>
      <vt:lpstr>       THANK YOU!   Calc-u-later </vt:lpstr>
    </vt:vector>
  </TitlesOfParts>
  <Company>Metropolitan State University of Denver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Information Technology</dc:creator>
  <cp:lastModifiedBy>Larsen, Liza</cp:lastModifiedBy>
  <cp:revision>375</cp:revision>
  <cp:lastPrinted>2019-11-18T18:41:59Z</cp:lastPrinted>
  <dcterms:created xsi:type="dcterms:W3CDTF">2013-08-31T00:08:14Z</dcterms:created>
  <dcterms:modified xsi:type="dcterms:W3CDTF">2019-11-21T05:11:56Z</dcterms:modified>
</cp:coreProperties>
</file>