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7" r:id="rId3"/>
    <p:sldId id="258" r:id="rId4"/>
    <p:sldId id="345" r:id="rId5"/>
    <p:sldId id="346" r:id="rId6"/>
    <p:sldId id="347" r:id="rId7"/>
    <p:sldId id="260" r:id="rId8"/>
    <p:sldId id="376" r:id="rId9"/>
    <p:sldId id="377" r:id="rId10"/>
    <p:sldId id="344" r:id="rId11"/>
    <p:sldId id="342" r:id="rId12"/>
    <p:sldId id="343" r:id="rId13"/>
    <p:sldId id="360" r:id="rId14"/>
    <p:sldId id="349" r:id="rId15"/>
    <p:sldId id="353" r:id="rId16"/>
    <p:sldId id="366" r:id="rId17"/>
    <p:sldId id="356" r:id="rId18"/>
    <p:sldId id="352" r:id="rId19"/>
    <p:sldId id="355" r:id="rId20"/>
    <p:sldId id="351" r:id="rId21"/>
    <p:sldId id="365" r:id="rId22"/>
    <p:sldId id="357" r:id="rId23"/>
    <p:sldId id="350" r:id="rId24"/>
    <p:sldId id="361" r:id="rId25"/>
    <p:sldId id="362" r:id="rId26"/>
    <p:sldId id="363" r:id="rId27"/>
    <p:sldId id="358" r:id="rId28"/>
    <p:sldId id="367" r:id="rId29"/>
    <p:sldId id="368" r:id="rId30"/>
    <p:sldId id="369" r:id="rId31"/>
    <p:sldId id="370" r:id="rId32"/>
    <p:sldId id="354" r:id="rId33"/>
    <p:sldId id="364" r:id="rId34"/>
    <p:sldId id="359" r:id="rId35"/>
    <p:sldId id="340" r:id="rId36"/>
    <p:sldId id="372" r:id="rId37"/>
    <p:sldId id="373" r:id="rId38"/>
    <p:sldId id="374" r:id="rId39"/>
  </p:sldIdLst>
  <p:sldSz cx="9144000" cy="6858000" type="screen4x3"/>
  <p:notesSz cx="7010400" cy="9296400"/>
  <p:custDataLst>
    <p:tags r:id="rId4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94660"/>
  </p:normalViewPr>
  <p:slideViewPr>
    <p:cSldViewPr snapToGrid="0" snapToObjects="1">
      <p:cViewPr varScale="1">
        <p:scale>
          <a:sx n="105" d="100"/>
          <a:sy n="105" d="100"/>
        </p:scale>
        <p:origin x="186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310B50-5411-46D3-A3AF-F92E8F3D01C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F6A99BCF-3962-4AAA-B69B-5D9706A152F6}">
      <dgm:prSet phldrT="[Text]"/>
      <dgm:spPr/>
      <dgm:t>
        <a:bodyPr/>
        <a:lstStyle/>
        <a:p>
          <a:r>
            <a:rPr lang="en-US" u="sng" dirty="0" smtClean="0"/>
            <a:t>A Grant </a:t>
          </a:r>
          <a:r>
            <a:rPr lang="en-US" dirty="0" smtClean="0"/>
            <a:t>is an award </a:t>
          </a:r>
          <a:r>
            <a:rPr lang="en-US" b="0" dirty="0" smtClean="0"/>
            <a:t>of financial assistance from a federal, state or private entity to a recipient to carry out a public purpose of support. </a:t>
          </a:r>
          <a:endParaRPr lang="en-US" dirty="0"/>
        </a:p>
      </dgm:t>
    </dgm:pt>
    <dgm:pt modelId="{F3495BBC-160C-4FE7-8112-11C40DF28A3C}" type="parTrans" cxnId="{0CA7ABBE-10F8-4DE6-82F9-C3ED1F28AA19}">
      <dgm:prSet/>
      <dgm:spPr/>
      <dgm:t>
        <a:bodyPr/>
        <a:lstStyle/>
        <a:p>
          <a:endParaRPr lang="en-US"/>
        </a:p>
      </dgm:t>
    </dgm:pt>
    <dgm:pt modelId="{62C43278-749D-4680-9A89-41E1966E83A2}" type="sibTrans" cxnId="{0CA7ABBE-10F8-4DE6-82F9-C3ED1F28AA19}">
      <dgm:prSet/>
      <dgm:spPr/>
      <dgm:t>
        <a:bodyPr/>
        <a:lstStyle/>
        <a:p>
          <a:endParaRPr lang="en-US"/>
        </a:p>
      </dgm:t>
    </dgm:pt>
    <dgm:pt modelId="{6187F3EC-2057-47E0-A96F-1D95E38EEBD9}">
      <dgm:prSet phldrT="[Text]"/>
      <dgm:spPr/>
      <dgm:t>
        <a:bodyPr/>
        <a:lstStyle/>
        <a:p>
          <a:r>
            <a:rPr lang="en-US" u="sng" dirty="0" smtClean="0"/>
            <a:t>A contract </a:t>
          </a:r>
          <a:r>
            <a:rPr lang="en-US" dirty="0" smtClean="0"/>
            <a:t>is an agreement with specific terms between two or more persons or entities in which there is a promise to do something in return for consideration.</a:t>
          </a:r>
          <a:endParaRPr lang="en-US" dirty="0"/>
        </a:p>
      </dgm:t>
    </dgm:pt>
    <dgm:pt modelId="{6D39F963-0D6E-4CCE-92A3-99A0E30E9E33}" type="parTrans" cxnId="{81FEABF7-32B9-4E97-932D-02DFD9F80C32}">
      <dgm:prSet/>
      <dgm:spPr/>
      <dgm:t>
        <a:bodyPr/>
        <a:lstStyle/>
        <a:p>
          <a:endParaRPr lang="en-US"/>
        </a:p>
      </dgm:t>
    </dgm:pt>
    <dgm:pt modelId="{D82C7033-0A4D-4CC1-B527-A6C8CEC87D46}" type="sibTrans" cxnId="{81FEABF7-32B9-4E97-932D-02DFD9F80C32}">
      <dgm:prSet/>
      <dgm:spPr/>
      <dgm:t>
        <a:bodyPr/>
        <a:lstStyle/>
        <a:p>
          <a:endParaRPr lang="en-US"/>
        </a:p>
      </dgm:t>
    </dgm:pt>
    <dgm:pt modelId="{ADE87706-1AD1-422E-BDF3-5B487B9773A6}" type="pres">
      <dgm:prSet presAssocID="{82310B50-5411-46D3-A3AF-F92E8F3D01C4}" presName="Name0" presStyleCnt="0">
        <dgm:presLayoutVars>
          <dgm:dir/>
          <dgm:resizeHandles val="exact"/>
        </dgm:presLayoutVars>
      </dgm:prSet>
      <dgm:spPr/>
      <dgm:t>
        <a:bodyPr/>
        <a:lstStyle/>
        <a:p>
          <a:endParaRPr lang="en-US"/>
        </a:p>
      </dgm:t>
    </dgm:pt>
    <dgm:pt modelId="{C76CD152-E606-4EC0-985A-112C1F577FDA}" type="pres">
      <dgm:prSet presAssocID="{F6A99BCF-3962-4AAA-B69B-5D9706A152F6}" presName="node" presStyleLbl="node1" presStyleIdx="0" presStyleCnt="2">
        <dgm:presLayoutVars>
          <dgm:bulletEnabled val="1"/>
        </dgm:presLayoutVars>
      </dgm:prSet>
      <dgm:spPr/>
      <dgm:t>
        <a:bodyPr/>
        <a:lstStyle/>
        <a:p>
          <a:endParaRPr lang="en-US"/>
        </a:p>
      </dgm:t>
    </dgm:pt>
    <dgm:pt modelId="{52CDD687-1C50-49C4-8B57-9DAD0A1DF5AA}" type="pres">
      <dgm:prSet presAssocID="{62C43278-749D-4680-9A89-41E1966E83A2}" presName="sibTrans" presStyleCnt="0"/>
      <dgm:spPr/>
    </dgm:pt>
    <dgm:pt modelId="{0849FE4D-2A4E-4957-B5BD-EE3A9E598E87}" type="pres">
      <dgm:prSet presAssocID="{6187F3EC-2057-47E0-A96F-1D95E38EEBD9}" presName="node" presStyleLbl="node1" presStyleIdx="1" presStyleCnt="2">
        <dgm:presLayoutVars>
          <dgm:bulletEnabled val="1"/>
        </dgm:presLayoutVars>
      </dgm:prSet>
      <dgm:spPr/>
      <dgm:t>
        <a:bodyPr/>
        <a:lstStyle/>
        <a:p>
          <a:endParaRPr lang="en-US"/>
        </a:p>
      </dgm:t>
    </dgm:pt>
  </dgm:ptLst>
  <dgm:cxnLst>
    <dgm:cxn modelId="{496CB055-A929-46BA-A1F1-8F3826CA6423}" type="presOf" srcId="{F6A99BCF-3962-4AAA-B69B-5D9706A152F6}" destId="{C76CD152-E606-4EC0-985A-112C1F577FDA}" srcOrd="0" destOrd="0" presId="urn:microsoft.com/office/officeart/2005/8/layout/hList6"/>
    <dgm:cxn modelId="{81FEABF7-32B9-4E97-932D-02DFD9F80C32}" srcId="{82310B50-5411-46D3-A3AF-F92E8F3D01C4}" destId="{6187F3EC-2057-47E0-A96F-1D95E38EEBD9}" srcOrd="1" destOrd="0" parTransId="{6D39F963-0D6E-4CCE-92A3-99A0E30E9E33}" sibTransId="{D82C7033-0A4D-4CC1-B527-A6C8CEC87D46}"/>
    <dgm:cxn modelId="{0CA7ABBE-10F8-4DE6-82F9-C3ED1F28AA19}" srcId="{82310B50-5411-46D3-A3AF-F92E8F3D01C4}" destId="{F6A99BCF-3962-4AAA-B69B-5D9706A152F6}" srcOrd="0" destOrd="0" parTransId="{F3495BBC-160C-4FE7-8112-11C40DF28A3C}" sibTransId="{62C43278-749D-4680-9A89-41E1966E83A2}"/>
    <dgm:cxn modelId="{11D0A008-8929-4A84-8EC7-22F721011824}" type="presOf" srcId="{82310B50-5411-46D3-A3AF-F92E8F3D01C4}" destId="{ADE87706-1AD1-422E-BDF3-5B487B9773A6}" srcOrd="0" destOrd="0" presId="urn:microsoft.com/office/officeart/2005/8/layout/hList6"/>
    <dgm:cxn modelId="{F20046BE-8F48-48CC-B747-3FED8D8339AE}" type="presOf" srcId="{6187F3EC-2057-47E0-A96F-1D95E38EEBD9}" destId="{0849FE4D-2A4E-4957-B5BD-EE3A9E598E87}" srcOrd="0" destOrd="0" presId="urn:microsoft.com/office/officeart/2005/8/layout/hList6"/>
    <dgm:cxn modelId="{7D27F518-8ED6-4C8C-B31B-FC6813608B0C}" type="presParOf" srcId="{ADE87706-1AD1-422E-BDF3-5B487B9773A6}" destId="{C76CD152-E606-4EC0-985A-112C1F577FDA}" srcOrd="0" destOrd="0" presId="urn:microsoft.com/office/officeart/2005/8/layout/hList6"/>
    <dgm:cxn modelId="{23E192EF-9788-45C5-8913-5605656F3969}" type="presParOf" srcId="{ADE87706-1AD1-422E-BDF3-5B487B9773A6}" destId="{52CDD687-1C50-49C4-8B57-9DAD0A1DF5AA}" srcOrd="1" destOrd="0" presId="urn:microsoft.com/office/officeart/2005/8/layout/hList6"/>
    <dgm:cxn modelId="{61795C1E-4FAB-497E-9443-20195A83EE63}" type="presParOf" srcId="{ADE87706-1AD1-422E-BDF3-5B487B9773A6}" destId="{0849FE4D-2A4E-4957-B5BD-EE3A9E598E87}" srcOrd="2"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310B50-5411-46D3-A3AF-F92E8F3D01C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F6A99BCF-3962-4AAA-B69B-5D9706A152F6}">
      <dgm:prSet phldrT="[Text]" custT="1"/>
      <dgm:spPr/>
      <dgm:t>
        <a:bodyPr/>
        <a:lstStyle/>
        <a:p>
          <a:pPr algn="ctr"/>
          <a:r>
            <a:rPr lang="en-US" sz="2800" b="1" u="sng" dirty="0" smtClean="0">
              <a:solidFill>
                <a:schemeClr val="tx1"/>
              </a:solidFill>
            </a:rPr>
            <a:t>Grant:</a:t>
          </a:r>
        </a:p>
        <a:p>
          <a:pPr algn="l"/>
          <a:r>
            <a:rPr lang="en-US" sz="2100" b="0" dirty="0" smtClean="0">
              <a:solidFill>
                <a:schemeClr val="tx1"/>
              </a:solidFill>
            </a:rPr>
            <a:t>-Fund # 4XXXXX</a:t>
          </a:r>
        </a:p>
        <a:p>
          <a:pPr algn="l"/>
          <a:r>
            <a:rPr lang="en-US" sz="2100" b="0" dirty="0" smtClean="0">
              <a:solidFill>
                <a:schemeClr val="tx1"/>
              </a:solidFill>
            </a:rPr>
            <a:t>-Fiscal Year is determined by grantor</a:t>
          </a:r>
        </a:p>
        <a:p>
          <a:pPr algn="l"/>
          <a:r>
            <a:rPr lang="en-US" sz="2100" b="0" dirty="0" smtClean="0">
              <a:solidFill>
                <a:schemeClr val="tx1"/>
              </a:solidFill>
            </a:rPr>
            <a:t>-Actual benefits instead of Fringe rate </a:t>
          </a:r>
        </a:p>
        <a:p>
          <a:pPr algn="l"/>
          <a:r>
            <a:rPr lang="en-US" sz="2100" b="0" dirty="0" smtClean="0">
              <a:solidFill>
                <a:schemeClr val="tx1"/>
              </a:solidFill>
            </a:rPr>
            <a:t>-Subject to UGG</a:t>
          </a:r>
        </a:p>
        <a:p>
          <a:pPr algn="l"/>
          <a:r>
            <a:rPr lang="en-US" sz="2100" b="0" dirty="0" smtClean="0">
              <a:solidFill>
                <a:schemeClr val="tx1"/>
              </a:solidFill>
            </a:rPr>
            <a:t>-Limited to ICR* rate</a:t>
          </a:r>
          <a:endParaRPr lang="en-US" sz="2100" dirty="0">
            <a:solidFill>
              <a:schemeClr val="tx1"/>
            </a:solidFill>
          </a:endParaRPr>
        </a:p>
      </dgm:t>
    </dgm:pt>
    <dgm:pt modelId="{F3495BBC-160C-4FE7-8112-11C40DF28A3C}" type="parTrans" cxnId="{0CA7ABBE-10F8-4DE6-82F9-C3ED1F28AA19}">
      <dgm:prSet/>
      <dgm:spPr/>
      <dgm:t>
        <a:bodyPr/>
        <a:lstStyle/>
        <a:p>
          <a:endParaRPr lang="en-US"/>
        </a:p>
      </dgm:t>
    </dgm:pt>
    <dgm:pt modelId="{62C43278-749D-4680-9A89-41E1966E83A2}" type="sibTrans" cxnId="{0CA7ABBE-10F8-4DE6-82F9-C3ED1F28AA19}">
      <dgm:prSet/>
      <dgm:spPr/>
      <dgm:t>
        <a:bodyPr/>
        <a:lstStyle/>
        <a:p>
          <a:endParaRPr lang="en-US"/>
        </a:p>
      </dgm:t>
    </dgm:pt>
    <dgm:pt modelId="{6187F3EC-2057-47E0-A96F-1D95E38EEBD9}">
      <dgm:prSet phldrT="[Text]" custT="1"/>
      <dgm:spPr/>
      <dgm:t>
        <a:bodyPr/>
        <a:lstStyle/>
        <a:p>
          <a:pPr algn="ctr"/>
          <a:r>
            <a:rPr lang="en-US" sz="2800" b="1" u="sng" dirty="0" smtClean="0">
              <a:solidFill>
                <a:schemeClr val="tx1"/>
              </a:solidFill>
            </a:rPr>
            <a:t>Contract:</a:t>
          </a:r>
        </a:p>
        <a:p>
          <a:pPr algn="l"/>
          <a:r>
            <a:rPr lang="en-US" sz="2100" dirty="0" smtClean="0">
              <a:solidFill>
                <a:schemeClr val="tx1"/>
              </a:solidFill>
            </a:rPr>
            <a:t>-Fund # 2XXXXX</a:t>
          </a:r>
        </a:p>
        <a:p>
          <a:pPr algn="l"/>
          <a:r>
            <a:rPr lang="en-US" sz="2100" dirty="0" smtClean="0">
              <a:solidFill>
                <a:schemeClr val="tx1"/>
              </a:solidFill>
            </a:rPr>
            <a:t>-Fiscal Year July 1 – June 30</a:t>
          </a:r>
        </a:p>
        <a:p>
          <a:pPr algn="l"/>
          <a:r>
            <a:rPr lang="en-US" sz="2100" dirty="0" smtClean="0">
              <a:solidFill>
                <a:schemeClr val="tx1"/>
              </a:solidFill>
            </a:rPr>
            <a:t>-Fringe rate charged to all salaries</a:t>
          </a:r>
        </a:p>
        <a:p>
          <a:pPr algn="l"/>
          <a:r>
            <a:rPr lang="en-US" sz="2100" dirty="0" smtClean="0">
              <a:solidFill>
                <a:schemeClr val="tx1"/>
              </a:solidFill>
            </a:rPr>
            <a:t>-Not subject to UGG</a:t>
          </a:r>
        </a:p>
        <a:p>
          <a:pPr algn="l"/>
          <a:r>
            <a:rPr lang="en-US" sz="2100" dirty="0" smtClean="0">
              <a:solidFill>
                <a:schemeClr val="tx1"/>
              </a:solidFill>
            </a:rPr>
            <a:t>-Subject to 10% ASR**</a:t>
          </a:r>
          <a:endParaRPr lang="en-US" sz="3600" dirty="0">
            <a:solidFill>
              <a:schemeClr val="tx1"/>
            </a:solidFill>
          </a:endParaRPr>
        </a:p>
      </dgm:t>
    </dgm:pt>
    <dgm:pt modelId="{6D39F963-0D6E-4CCE-92A3-99A0E30E9E33}" type="parTrans" cxnId="{81FEABF7-32B9-4E97-932D-02DFD9F80C32}">
      <dgm:prSet/>
      <dgm:spPr/>
      <dgm:t>
        <a:bodyPr/>
        <a:lstStyle/>
        <a:p>
          <a:endParaRPr lang="en-US"/>
        </a:p>
      </dgm:t>
    </dgm:pt>
    <dgm:pt modelId="{D82C7033-0A4D-4CC1-B527-A6C8CEC87D46}" type="sibTrans" cxnId="{81FEABF7-32B9-4E97-932D-02DFD9F80C32}">
      <dgm:prSet/>
      <dgm:spPr/>
      <dgm:t>
        <a:bodyPr/>
        <a:lstStyle/>
        <a:p>
          <a:endParaRPr lang="en-US"/>
        </a:p>
      </dgm:t>
    </dgm:pt>
    <dgm:pt modelId="{ADE87706-1AD1-422E-BDF3-5B487B9773A6}" type="pres">
      <dgm:prSet presAssocID="{82310B50-5411-46D3-A3AF-F92E8F3D01C4}" presName="Name0" presStyleCnt="0">
        <dgm:presLayoutVars>
          <dgm:dir/>
          <dgm:resizeHandles val="exact"/>
        </dgm:presLayoutVars>
      </dgm:prSet>
      <dgm:spPr/>
      <dgm:t>
        <a:bodyPr/>
        <a:lstStyle/>
        <a:p>
          <a:endParaRPr lang="en-US"/>
        </a:p>
      </dgm:t>
    </dgm:pt>
    <dgm:pt modelId="{C76CD152-E606-4EC0-985A-112C1F577FDA}" type="pres">
      <dgm:prSet presAssocID="{F6A99BCF-3962-4AAA-B69B-5D9706A152F6}" presName="node" presStyleLbl="node1" presStyleIdx="0" presStyleCnt="2" custScaleX="130887">
        <dgm:presLayoutVars>
          <dgm:bulletEnabled val="1"/>
        </dgm:presLayoutVars>
      </dgm:prSet>
      <dgm:spPr/>
      <dgm:t>
        <a:bodyPr/>
        <a:lstStyle/>
        <a:p>
          <a:endParaRPr lang="en-US"/>
        </a:p>
      </dgm:t>
    </dgm:pt>
    <dgm:pt modelId="{52CDD687-1C50-49C4-8B57-9DAD0A1DF5AA}" type="pres">
      <dgm:prSet presAssocID="{62C43278-749D-4680-9A89-41E1966E83A2}" presName="sibTrans" presStyleCnt="0"/>
      <dgm:spPr/>
    </dgm:pt>
    <dgm:pt modelId="{0849FE4D-2A4E-4957-B5BD-EE3A9E598E87}" type="pres">
      <dgm:prSet presAssocID="{6187F3EC-2057-47E0-A96F-1D95E38EEBD9}" presName="node" presStyleLbl="node1" presStyleIdx="1" presStyleCnt="2" custScaleX="128151" custLinFactNeighborX="1387" custLinFactNeighborY="0">
        <dgm:presLayoutVars>
          <dgm:bulletEnabled val="1"/>
        </dgm:presLayoutVars>
      </dgm:prSet>
      <dgm:spPr/>
      <dgm:t>
        <a:bodyPr/>
        <a:lstStyle/>
        <a:p>
          <a:endParaRPr lang="en-US"/>
        </a:p>
      </dgm:t>
    </dgm:pt>
  </dgm:ptLst>
  <dgm:cxnLst>
    <dgm:cxn modelId="{496CB055-A929-46BA-A1F1-8F3826CA6423}" type="presOf" srcId="{F6A99BCF-3962-4AAA-B69B-5D9706A152F6}" destId="{C76CD152-E606-4EC0-985A-112C1F577FDA}" srcOrd="0" destOrd="0" presId="urn:microsoft.com/office/officeart/2005/8/layout/hList6"/>
    <dgm:cxn modelId="{81FEABF7-32B9-4E97-932D-02DFD9F80C32}" srcId="{82310B50-5411-46D3-A3AF-F92E8F3D01C4}" destId="{6187F3EC-2057-47E0-A96F-1D95E38EEBD9}" srcOrd="1" destOrd="0" parTransId="{6D39F963-0D6E-4CCE-92A3-99A0E30E9E33}" sibTransId="{D82C7033-0A4D-4CC1-B527-A6C8CEC87D46}"/>
    <dgm:cxn modelId="{0CA7ABBE-10F8-4DE6-82F9-C3ED1F28AA19}" srcId="{82310B50-5411-46D3-A3AF-F92E8F3D01C4}" destId="{F6A99BCF-3962-4AAA-B69B-5D9706A152F6}" srcOrd="0" destOrd="0" parTransId="{F3495BBC-160C-4FE7-8112-11C40DF28A3C}" sibTransId="{62C43278-749D-4680-9A89-41E1966E83A2}"/>
    <dgm:cxn modelId="{11D0A008-8929-4A84-8EC7-22F721011824}" type="presOf" srcId="{82310B50-5411-46D3-A3AF-F92E8F3D01C4}" destId="{ADE87706-1AD1-422E-BDF3-5B487B9773A6}" srcOrd="0" destOrd="0" presId="urn:microsoft.com/office/officeart/2005/8/layout/hList6"/>
    <dgm:cxn modelId="{F20046BE-8F48-48CC-B747-3FED8D8339AE}" type="presOf" srcId="{6187F3EC-2057-47E0-A96F-1D95E38EEBD9}" destId="{0849FE4D-2A4E-4957-B5BD-EE3A9E598E87}" srcOrd="0" destOrd="0" presId="urn:microsoft.com/office/officeart/2005/8/layout/hList6"/>
    <dgm:cxn modelId="{7D27F518-8ED6-4C8C-B31B-FC6813608B0C}" type="presParOf" srcId="{ADE87706-1AD1-422E-BDF3-5B487B9773A6}" destId="{C76CD152-E606-4EC0-985A-112C1F577FDA}" srcOrd="0" destOrd="0" presId="urn:microsoft.com/office/officeart/2005/8/layout/hList6"/>
    <dgm:cxn modelId="{23E192EF-9788-45C5-8913-5605656F3969}" type="presParOf" srcId="{ADE87706-1AD1-422E-BDF3-5B487B9773A6}" destId="{52CDD687-1C50-49C4-8B57-9DAD0A1DF5AA}" srcOrd="1" destOrd="0" presId="urn:microsoft.com/office/officeart/2005/8/layout/hList6"/>
    <dgm:cxn modelId="{61795C1E-4FAB-497E-9443-20195A83EE63}" type="presParOf" srcId="{ADE87706-1AD1-422E-BDF3-5B487B9773A6}" destId="{0849FE4D-2A4E-4957-B5BD-EE3A9E598E87}" srcOrd="2"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FBF2D7-1AC6-4763-8C0D-485B3148E7A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8E6DE87A-4D8A-419D-80C4-EDF202FA8164}">
      <dgm:prSet phldrT="[Text]"/>
      <dgm:spPr/>
      <dgm:t>
        <a:bodyPr/>
        <a:lstStyle/>
        <a:p>
          <a:r>
            <a:rPr lang="en-US" dirty="0" smtClean="0"/>
            <a:t>Contractor</a:t>
          </a:r>
          <a:endParaRPr lang="en-US" dirty="0"/>
        </a:p>
      </dgm:t>
    </dgm:pt>
    <dgm:pt modelId="{7A0F289E-22F4-416C-A5E0-F622E4D42B8A}" type="parTrans" cxnId="{CA180CF8-8A0C-4C81-A80D-DBD5E527AFC9}">
      <dgm:prSet/>
      <dgm:spPr/>
      <dgm:t>
        <a:bodyPr/>
        <a:lstStyle/>
        <a:p>
          <a:endParaRPr lang="en-US"/>
        </a:p>
      </dgm:t>
    </dgm:pt>
    <dgm:pt modelId="{83C08FF3-4A88-4D6D-B3F8-C812782B6518}" type="sibTrans" cxnId="{CA180CF8-8A0C-4C81-A80D-DBD5E527AFC9}">
      <dgm:prSet/>
      <dgm:spPr/>
      <dgm:t>
        <a:bodyPr/>
        <a:lstStyle/>
        <a:p>
          <a:endParaRPr lang="en-US"/>
        </a:p>
      </dgm:t>
    </dgm:pt>
    <dgm:pt modelId="{3539222B-0DB6-476C-A86B-DC15F7F3C222}">
      <dgm:prSet phldrT="[Text]"/>
      <dgm:spPr/>
      <dgm:t>
        <a:bodyPr/>
        <a:lstStyle/>
        <a:p>
          <a:r>
            <a:rPr lang="en-US" dirty="0" smtClean="0"/>
            <a:t>Provides goods/services</a:t>
          </a:r>
          <a:endParaRPr lang="en-US" dirty="0"/>
        </a:p>
      </dgm:t>
    </dgm:pt>
    <dgm:pt modelId="{0BC9CDDE-DB9A-446F-8BD3-222F5D330A32}" type="parTrans" cxnId="{C3FE0D5A-ADCA-4B56-825F-A698C37B25D3}">
      <dgm:prSet/>
      <dgm:spPr/>
      <dgm:t>
        <a:bodyPr/>
        <a:lstStyle/>
        <a:p>
          <a:endParaRPr lang="en-US"/>
        </a:p>
      </dgm:t>
    </dgm:pt>
    <dgm:pt modelId="{3BBE0D72-C689-462B-8A89-215A12762A70}" type="sibTrans" cxnId="{C3FE0D5A-ADCA-4B56-825F-A698C37B25D3}">
      <dgm:prSet/>
      <dgm:spPr/>
      <dgm:t>
        <a:bodyPr/>
        <a:lstStyle/>
        <a:p>
          <a:endParaRPr lang="en-US"/>
        </a:p>
      </dgm:t>
    </dgm:pt>
    <dgm:pt modelId="{A918EC75-CDB1-491F-9CCB-FD002E22D0E7}">
      <dgm:prSet phldrT="[Text]"/>
      <dgm:spPr/>
      <dgm:t>
        <a:bodyPr/>
        <a:lstStyle/>
        <a:p>
          <a:pPr algn="ctr"/>
          <a:r>
            <a:rPr lang="en-US" dirty="0" smtClean="0"/>
            <a:t>Operates in a competitive environment</a:t>
          </a:r>
          <a:endParaRPr lang="en-US" dirty="0"/>
        </a:p>
      </dgm:t>
    </dgm:pt>
    <dgm:pt modelId="{18B1AEBA-CB7C-4F6E-8A35-51A0B78045DF}" type="parTrans" cxnId="{EA29F851-79D1-46E8-9907-783F70087514}">
      <dgm:prSet/>
      <dgm:spPr/>
      <dgm:t>
        <a:bodyPr/>
        <a:lstStyle/>
        <a:p>
          <a:endParaRPr lang="en-US"/>
        </a:p>
      </dgm:t>
    </dgm:pt>
    <dgm:pt modelId="{476D8253-7584-43F2-BB7D-1FFB74A79CBF}" type="sibTrans" cxnId="{EA29F851-79D1-46E8-9907-783F70087514}">
      <dgm:prSet/>
      <dgm:spPr/>
      <dgm:t>
        <a:bodyPr/>
        <a:lstStyle/>
        <a:p>
          <a:endParaRPr lang="en-US"/>
        </a:p>
      </dgm:t>
    </dgm:pt>
    <dgm:pt modelId="{AB32460C-DED8-4A0E-A73F-6272A7F62236}">
      <dgm:prSet phldrT="[Text]"/>
      <dgm:spPr/>
      <dgm:t>
        <a:bodyPr/>
        <a:lstStyle/>
        <a:p>
          <a:r>
            <a:rPr lang="en-US" dirty="0" smtClean="0"/>
            <a:t>Sub Recipient</a:t>
          </a:r>
          <a:endParaRPr lang="en-US" dirty="0"/>
        </a:p>
      </dgm:t>
    </dgm:pt>
    <dgm:pt modelId="{B2F03409-6A41-4EFF-8C01-AD50873E5E3A}" type="parTrans" cxnId="{8B3CBEA5-B436-4206-B407-CA10FAC19701}">
      <dgm:prSet/>
      <dgm:spPr/>
      <dgm:t>
        <a:bodyPr/>
        <a:lstStyle/>
        <a:p>
          <a:endParaRPr lang="en-US"/>
        </a:p>
      </dgm:t>
    </dgm:pt>
    <dgm:pt modelId="{19E6CAB5-1007-4411-BAFB-E5E75FB75ECA}" type="sibTrans" cxnId="{8B3CBEA5-B436-4206-B407-CA10FAC19701}">
      <dgm:prSet/>
      <dgm:spPr/>
      <dgm:t>
        <a:bodyPr/>
        <a:lstStyle/>
        <a:p>
          <a:endParaRPr lang="en-US"/>
        </a:p>
      </dgm:t>
    </dgm:pt>
    <dgm:pt modelId="{5FAE88EF-BE10-41FA-914B-F5D66957926A}">
      <dgm:prSet phldrT="[Text]"/>
      <dgm:spPr/>
      <dgm:t>
        <a:bodyPr/>
        <a:lstStyle/>
        <a:p>
          <a:r>
            <a:rPr lang="en-US" dirty="0" smtClean="0"/>
            <a:t>Purpose to carry out a portion of a federal award</a:t>
          </a:r>
          <a:endParaRPr lang="en-US" dirty="0"/>
        </a:p>
      </dgm:t>
    </dgm:pt>
    <dgm:pt modelId="{CD52E6B3-3860-4C90-9112-D587080D58F8}" type="parTrans" cxnId="{73A87DA4-C76B-4CB0-BB73-82D9D0D6D8EA}">
      <dgm:prSet/>
      <dgm:spPr/>
      <dgm:t>
        <a:bodyPr/>
        <a:lstStyle/>
        <a:p>
          <a:endParaRPr lang="en-US"/>
        </a:p>
      </dgm:t>
    </dgm:pt>
    <dgm:pt modelId="{8DA98D28-4077-4488-86AA-84DF6472C676}" type="sibTrans" cxnId="{73A87DA4-C76B-4CB0-BB73-82D9D0D6D8EA}">
      <dgm:prSet/>
      <dgm:spPr/>
      <dgm:t>
        <a:bodyPr/>
        <a:lstStyle/>
        <a:p>
          <a:endParaRPr lang="en-US"/>
        </a:p>
      </dgm:t>
    </dgm:pt>
    <dgm:pt modelId="{B484B855-547F-4EC5-B8E0-9C8740EC9C4F}">
      <dgm:prSet phldrT="[Text]" custT="1"/>
      <dgm:spPr/>
      <dgm:t>
        <a:bodyPr/>
        <a:lstStyle/>
        <a:p>
          <a:pPr algn="ctr"/>
          <a:endParaRPr lang="en-US" sz="700" dirty="0" smtClean="0"/>
        </a:p>
        <a:p>
          <a:pPr algn="ctr"/>
          <a:r>
            <a:rPr lang="en-US" sz="1000" dirty="0" smtClean="0"/>
            <a:t>Federal assistance relationship- federal awards received  directly from federal agencies or pass-through entities.</a:t>
          </a:r>
        </a:p>
        <a:p>
          <a:pPr algn="ctr"/>
          <a:endParaRPr lang="en-US" sz="700" dirty="0"/>
        </a:p>
      </dgm:t>
    </dgm:pt>
    <dgm:pt modelId="{623632F1-56F4-4B0A-BF2C-1C705EF77C02}" type="parTrans" cxnId="{06098CCE-8C2A-4874-BB9D-589700835746}">
      <dgm:prSet/>
      <dgm:spPr/>
      <dgm:t>
        <a:bodyPr/>
        <a:lstStyle/>
        <a:p>
          <a:endParaRPr lang="en-US"/>
        </a:p>
      </dgm:t>
    </dgm:pt>
    <dgm:pt modelId="{C5460C4D-E85B-4E84-8C83-090308B7DC25}" type="sibTrans" cxnId="{06098CCE-8C2A-4874-BB9D-589700835746}">
      <dgm:prSet/>
      <dgm:spPr/>
      <dgm:t>
        <a:bodyPr/>
        <a:lstStyle/>
        <a:p>
          <a:endParaRPr lang="en-US"/>
        </a:p>
      </dgm:t>
    </dgm:pt>
    <dgm:pt modelId="{D0EC79C8-E157-426C-AC29-0DBE10B4D2DD}">
      <dgm:prSet/>
      <dgm:spPr/>
      <dgm:t>
        <a:bodyPr/>
        <a:lstStyle/>
        <a:p>
          <a:r>
            <a:rPr lang="en-US" dirty="0" smtClean="0"/>
            <a:t>Must adhere to federal program requirements</a:t>
          </a:r>
          <a:endParaRPr lang="en-US" dirty="0"/>
        </a:p>
      </dgm:t>
    </dgm:pt>
    <dgm:pt modelId="{B6721645-5E9D-4276-9E87-4EFC89BAA3B5}" type="parTrans" cxnId="{80C6C250-50CD-417E-ACC9-9047C2411F2F}">
      <dgm:prSet/>
      <dgm:spPr/>
      <dgm:t>
        <a:bodyPr/>
        <a:lstStyle/>
        <a:p>
          <a:endParaRPr lang="en-US"/>
        </a:p>
      </dgm:t>
    </dgm:pt>
    <dgm:pt modelId="{2D7757E9-95DD-40BC-B4B3-F9489A732EF8}" type="sibTrans" cxnId="{80C6C250-50CD-417E-ACC9-9047C2411F2F}">
      <dgm:prSet/>
      <dgm:spPr/>
      <dgm:t>
        <a:bodyPr/>
        <a:lstStyle/>
        <a:p>
          <a:endParaRPr lang="en-US"/>
        </a:p>
      </dgm:t>
    </dgm:pt>
    <dgm:pt modelId="{B821A6A8-42D6-4E43-8F49-20D0D19E159A}">
      <dgm:prSet/>
      <dgm:spPr/>
      <dgm:t>
        <a:bodyPr/>
        <a:lstStyle/>
        <a:p>
          <a:r>
            <a:rPr lang="en-US" dirty="0" smtClean="0"/>
            <a:t>Not subject to federal compliance</a:t>
          </a:r>
          <a:endParaRPr lang="en-US" dirty="0"/>
        </a:p>
      </dgm:t>
    </dgm:pt>
    <dgm:pt modelId="{F1A6AAF8-9D7E-4A55-80CE-BD87A765CFC3}" type="parTrans" cxnId="{555B24B6-4796-44C0-AF8D-5FCE2D765E0E}">
      <dgm:prSet/>
      <dgm:spPr/>
      <dgm:t>
        <a:bodyPr/>
        <a:lstStyle/>
        <a:p>
          <a:endParaRPr lang="en-US"/>
        </a:p>
      </dgm:t>
    </dgm:pt>
    <dgm:pt modelId="{F366C259-2044-4DEF-9D96-D8F239FE1C58}" type="sibTrans" cxnId="{555B24B6-4796-44C0-AF8D-5FCE2D765E0E}">
      <dgm:prSet/>
      <dgm:spPr/>
      <dgm:t>
        <a:bodyPr/>
        <a:lstStyle/>
        <a:p>
          <a:endParaRPr lang="en-US"/>
        </a:p>
      </dgm:t>
    </dgm:pt>
    <dgm:pt modelId="{F354EEC2-B772-4DB4-A4E1-B23152891A8D}" type="pres">
      <dgm:prSet presAssocID="{ECFBF2D7-1AC6-4763-8C0D-485B3148E7A9}" presName="diagram" presStyleCnt="0">
        <dgm:presLayoutVars>
          <dgm:chPref val="1"/>
          <dgm:dir/>
          <dgm:animOne val="branch"/>
          <dgm:animLvl val="lvl"/>
          <dgm:resizeHandles/>
        </dgm:presLayoutVars>
      </dgm:prSet>
      <dgm:spPr/>
      <dgm:t>
        <a:bodyPr/>
        <a:lstStyle/>
        <a:p>
          <a:endParaRPr lang="en-US"/>
        </a:p>
      </dgm:t>
    </dgm:pt>
    <dgm:pt modelId="{EFDE22DB-DE7B-4118-91E7-E1088077A41B}" type="pres">
      <dgm:prSet presAssocID="{8E6DE87A-4D8A-419D-80C4-EDF202FA8164}" presName="root" presStyleCnt="0"/>
      <dgm:spPr/>
    </dgm:pt>
    <dgm:pt modelId="{6021782D-2B06-4D1B-8DDF-1F0A8539C3A2}" type="pres">
      <dgm:prSet presAssocID="{8E6DE87A-4D8A-419D-80C4-EDF202FA8164}" presName="rootComposite" presStyleCnt="0"/>
      <dgm:spPr/>
    </dgm:pt>
    <dgm:pt modelId="{079B9BBE-D182-43F0-BE3E-80C5A8B6FB88}" type="pres">
      <dgm:prSet presAssocID="{8E6DE87A-4D8A-419D-80C4-EDF202FA8164}" presName="rootText" presStyleLbl="node1" presStyleIdx="0" presStyleCnt="2"/>
      <dgm:spPr/>
      <dgm:t>
        <a:bodyPr/>
        <a:lstStyle/>
        <a:p>
          <a:endParaRPr lang="en-US"/>
        </a:p>
      </dgm:t>
    </dgm:pt>
    <dgm:pt modelId="{9836D71C-B089-4311-8959-ED225368CC84}" type="pres">
      <dgm:prSet presAssocID="{8E6DE87A-4D8A-419D-80C4-EDF202FA8164}" presName="rootConnector" presStyleLbl="node1" presStyleIdx="0" presStyleCnt="2"/>
      <dgm:spPr/>
      <dgm:t>
        <a:bodyPr/>
        <a:lstStyle/>
        <a:p>
          <a:endParaRPr lang="en-US"/>
        </a:p>
      </dgm:t>
    </dgm:pt>
    <dgm:pt modelId="{15EA81DE-E827-4F08-BB75-36E08DCDCCC2}" type="pres">
      <dgm:prSet presAssocID="{8E6DE87A-4D8A-419D-80C4-EDF202FA8164}" presName="childShape" presStyleCnt="0"/>
      <dgm:spPr/>
    </dgm:pt>
    <dgm:pt modelId="{3E2B21F3-F200-488B-A11A-ACFC122A189F}" type="pres">
      <dgm:prSet presAssocID="{0BC9CDDE-DB9A-446F-8BD3-222F5D330A32}" presName="Name13" presStyleLbl="parChTrans1D2" presStyleIdx="0" presStyleCnt="6"/>
      <dgm:spPr/>
      <dgm:t>
        <a:bodyPr/>
        <a:lstStyle/>
        <a:p>
          <a:endParaRPr lang="en-US"/>
        </a:p>
      </dgm:t>
    </dgm:pt>
    <dgm:pt modelId="{CFEB8A75-E271-40B6-BAB6-03385E783EF9}" type="pres">
      <dgm:prSet presAssocID="{3539222B-0DB6-476C-A86B-DC15F7F3C222}" presName="childText" presStyleLbl="bgAcc1" presStyleIdx="0" presStyleCnt="6">
        <dgm:presLayoutVars>
          <dgm:bulletEnabled val="1"/>
        </dgm:presLayoutVars>
      </dgm:prSet>
      <dgm:spPr/>
      <dgm:t>
        <a:bodyPr/>
        <a:lstStyle/>
        <a:p>
          <a:endParaRPr lang="en-US"/>
        </a:p>
      </dgm:t>
    </dgm:pt>
    <dgm:pt modelId="{B34FB5A0-4AF1-435E-B105-8E50F32D2007}" type="pres">
      <dgm:prSet presAssocID="{18B1AEBA-CB7C-4F6E-8A35-51A0B78045DF}" presName="Name13" presStyleLbl="parChTrans1D2" presStyleIdx="1" presStyleCnt="6"/>
      <dgm:spPr/>
      <dgm:t>
        <a:bodyPr/>
        <a:lstStyle/>
        <a:p>
          <a:endParaRPr lang="en-US"/>
        </a:p>
      </dgm:t>
    </dgm:pt>
    <dgm:pt modelId="{6B4FE90D-A636-4B22-949A-A61DE602526A}" type="pres">
      <dgm:prSet presAssocID="{A918EC75-CDB1-491F-9CCB-FD002E22D0E7}" presName="childText" presStyleLbl="bgAcc1" presStyleIdx="1" presStyleCnt="6">
        <dgm:presLayoutVars>
          <dgm:bulletEnabled val="1"/>
        </dgm:presLayoutVars>
      </dgm:prSet>
      <dgm:spPr/>
      <dgm:t>
        <a:bodyPr/>
        <a:lstStyle/>
        <a:p>
          <a:endParaRPr lang="en-US"/>
        </a:p>
      </dgm:t>
    </dgm:pt>
    <dgm:pt modelId="{9040D76A-82B0-4480-BFCA-F0B4D78FBA22}" type="pres">
      <dgm:prSet presAssocID="{F1A6AAF8-9D7E-4A55-80CE-BD87A765CFC3}" presName="Name13" presStyleLbl="parChTrans1D2" presStyleIdx="2" presStyleCnt="6"/>
      <dgm:spPr/>
      <dgm:t>
        <a:bodyPr/>
        <a:lstStyle/>
        <a:p>
          <a:endParaRPr lang="en-US"/>
        </a:p>
      </dgm:t>
    </dgm:pt>
    <dgm:pt modelId="{52673949-C601-4B5F-B8AC-0CD27889393B}" type="pres">
      <dgm:prSet presAssocID="{B821A6A8-42D6-4E43-8F49-20D0D19E159A}" presName="childText" presStyleLbl="bgAcc1" presStyleIdx="2" presStyleCnt="6">
        <dgm:presLayoutVars>
          <dgm:bulletEnabled val="1"/>
        </dgm:presLayoutVars>
      </dgm:prSet>
      <dgm:spPr/>
      <dgm:t>
        <a:bodyPr/>
        <a:lstStyle/>
        <a:p>
          <a:endParaRPr lang="en-US"/>
        </a:p>
      </dgm:t>
    </dgm:pt>
    <dgm:pt modelId="{ADA78DD7-9744-41DB-A31F-834974ED0946}" type="pres">
      <dgm:prSet presAssocID="{AB32460C-DED8-4A0E-A73F-6272A7F62236}" presName="root" presStyleCnt="0"/>
      <dgm:spPr/>
    </dgm:pt>
    <dgm:pt modelId="{94584D34-D84F-469B-8798-B1C6E38B008C}" type="pres">
      <dgm:prSet presAssocID="{AB32460C-DED8-4A0E-A73F-6272A7F62236}" presName="rootComposite" presStyleCnt="0"/>
      <dgm:spPr/>
    </dgm:pt>
    <dgm:pt modelId="{D39CDCD7-3A14-4636-AB6A-340E92130B85}" type="pres">
      <dgm:prSet presAssocID="{AB32460C-DED8-4A0E-A73F-6272A7F62236}" presName="rootText" presStyleLbl="node1" presStyleIdx="1" presStyleCnt="2"/>
      <dgm:spPr/>
      <dgm:t>
        <a:bodyPr/>
        <a:lstStyle/>
        <a:p>
          <a:endParaRPr lang="en-US"/>
        </a:p>
      </dgm:t>
    </dgm:pt>
    <dgm:pt modelId="{46468D9E-CCCD-46EF-9F41-9299D4F9EA69}" type="pres">
      <dgm:prSet presAssocID="{AB32460C-DED8-4A0E-A73F-6272A7F62236}" presName="rootConnector" presStyleLbl="node1" presStyleIdx="1" presStyleCnt="2"/>
      <dgm:spPr/>
      <dgm:t>
        <a:bodyPr/>
        <a:lstStyle/>
        <a:p>
          <a:endParaRPr lang="en-US"/>
        </a:p>
      </dgm:t>
    </dgm:pt>
    <dgm:pt modelId="{8C42C9EC-3E3D-4002-958E-6BB7DD53721B}" type="pres">
      <dgm:prSet presAssocID="{AB32460C-DED8-4A0E-A73F-6272A7F62236}" presName="childShape" presStyleCnt="0"/>
      <dgm:spPr/>
    </dgm:pt>
    <dgm:pt modelId="{38F7A2D7-6FBD-48C8-B222-4ED53D9A18DE}" type="pres">
      <dgm:prSet presAssocID="{CD52E6B3-3860-4C90-9112-D587080D58F8}" presName="Name13" presStyleLbl="parChTrans1D2" presStyleIdx="3" presStyleCnt="6"/>
      <dgm:spPr/>
      <dgm:t>
        <a:bodyPr/>
        <a:lstStyle/>
        <a:p>
          <a:endParaRPr lang="en-US"/>
        </a:p>
      </dgm:t>
    </dgm:pt>
    <dgm:pt modelId="{5D4C82E7-1751-4E77-B29E-F0D262A58592}" type="pres">
      <dgm:prSet presAssocID="{5FAE88EF-BE10-41FA-914B-F5D66957926A}" presName="childText" presStyleLbl="bgAcc1" presStyleIdx="3" presStyleCnt="6">
        <dgm:presLayoutVars>
          <dgm:bulletEnabled val="1"/>
        </dgm:presLayoutVars>
      </dgm:prSet>
      <dgm:spPr/>
      <dgm:t>
        <a:bodyPr/>
        <a:lstStyle/>
        <a:p>
          <a:endParaRPr lang="en-US"/>
        </a:p>
      </dgm:t>
    </dgm:pt>
    <dgm:pt modelId="{80DF4D02-C621-4F81-9B70-1EE8232CCFF1}" type="pres">
      <dgm:prSet presAssocID="{623632F1-56F4-4B0A-BF2C-1C705EF77C02}" presName="Name13" presStyleLbl="parChTrans1D2" presStyleIdx="4" presStyleCnt="6"/>
      <dgm:spPr/>
      <dgm:t>
        <a:bodyPr/>
        <a:lstStyle/>
        <a:p>
          <a:endParaRPr lang="en-US"/>
        </a:p>
      </dgm:t>
    </dgm:pt>
    <dgm:pt modelId="{20BC3A81-2EC6-4FEE-BDD0-A3B4B9D36223}" type="pres">
      <dgm:prSet presAssocID="{B484B855-547F-4EC5-B8E0-9C8740EC9C4F}" presName="childText" presStyleLbl="bgAcc1" presStyleIdx="4" presStyleCnt="6" custLinFactNeighborX="650">
        <dgm:presLayoutVars>
          <dgm:bulletEnabled val="1"/>
        </dgm:presLayoutVars>
      </dgm:prSet>
      <dgm:spPr/>
      <dgm:t>
        <a:bodyPr/>
        <a:lstStyle/>
        <a:p>
          <a:endParaRPr lang="en-US"/>
        </a:p>
      </dgm:t>
    </dgm:pt>
    <dgm:pt modelId="{14ECEB37-84F5-4963-BE2E-955DEC05788A}" type="pres">
      <dgm:prSet presAssocID="{B6721645-5E9D-4276-9E87-4EFC89BAA3B5}" presName="Name13" presStyleLbl="parChTrans1D2" presStyleIdx="5" presStyleCnt="6"/>
      <dgm:spPr/>
      <dgm:t>
        <a:bodyPr/>
        <a:lstStyle/>
        <a:p>
          <a:endParaRPr lang="en-US"/>
        </a:p>
      </dgm:t>
    </dgm:pt>
    <dgm:pt modelId="{207264A6-5D5C-4D62-B231-1F7A13370F42}" type="pres">
      <dgm:prSet presAssocID="{D0EC79C8-E157-426C-AC29-0DBE10B4D2DD}" presName="childText" presStyleLbl="bgAcc1" presStyleIdx="5" presStyleCnt="6" custLinFactNeighborX="2598" custLinFactNeighborY="363">
        <dgm:presLayoutVars>
          <dgm:bulletEnabled val="1"/>
        </dgm:presLayoutVars>
      </dgm:prSet>
      <dgm:spPr/>
      <dgm:t>
        <a:bodyPr/>
        <a:lstStyle/>
        <a:p>
          <a:endParaRPr lang="en-US"/>
        </a:p>
      </dgm:t>
    </dgm:pt>
  </dgm:ptLst>
  <dgm:cxnLst>
    <dgm:cxn modelId="{18189937-E067-4EFA-8EB3-7DC92902967F}" type="presOf" srcId="{623632F1-56F4-4B0A-BF2C-1C705EF77C02}" destId="{80DF4D02-C621-4F81-9B70-1EE8232CCFF1}" srcOrd="0" destOrd="0" presId="urn:microsoft.com/office/officeart/2005/8/layout/hierarchy3"/>
    <dgm:cxn modelId="{73A87DA4-C76B-4CB0-BB73-82D9D0D6D8EA}" srcId="{AB32460C-DED8-4A0E-A73F-6272A7F62236}" destId="{5FAE88EF-BE10-41FA-914B-F5D66957926A}" srcOrd="0" destOrd="0" parTransId="{CD52E6B3-3860-4C90-9112-D587080D58F8}" sibTransId="{8DA98D28-4077-4488-86AA-84DF6472C676}"/>
    <dgm:cxn modelId="{66CA6E2A-44CC-44C9-AFAF-6306C1E62592}" type="presOf" srcId="{8E6DE87A-4D8A-419D-80C4-EDF202FA8164}" destId="{9836D71C-B089-4311-8959-ED225368CC84}" srcOrd="1" destOrd="0" presId="urn:microsoft.com/office/officeart/2005/8/layout/hierarchy3"/>
    <dgm:cxn modelId="{74058F6C-B9B4-4049-B09F-40EF52E6A8F2}" type="presOf" srcId="{3539222B-0DB6-476C-A86B-DC15F7F3C222}" destId="{CFEB8A75-E271-40B6-BAB6-03385E783EF9}" srcOrd="0" destOrd="0" presId="urn:microsoft.com/office/officeart/2005/8/layout/hierarchy3"/>
    <dgm:cxn modelId="{438F07DC-F41C-4524-AACA-7764F404A598}" type="presOf" srcId="{CD52E6B3-3860-4C90-9112-D587080D58F8}" destId="{38F7A2D7-6FBD-48C8-B222-4ED53D9A18DE}" srcOrd="0" destOrd="0" presId="urn:microsoft.com/office/officeart/2005/8/layout/hierarchy3"/>
    <dgm:cxn modelId="{5C500F6B-7654-4765-9C03-264B94096BD4}" type="presOf" srcId="{D0EC79C8-E157-426C-AC29-0DBE10B4D2DD}" destId="{207264A6-5D5C-4D62-B231-1F7A13370F42}" srcOrd="0" destOrd="0" presId="urn:microsoft.com/office/officeart/2005/8/layout/hierarchy3"/>
    <dgm:cxn modelId="{C3FE0D5A-ADCA-4B56-825F-A698C37B25D3}" srcId="{8E6DE87A-4D8A-419D-80C4-EDF202FA8164}" destId="{3539222B-0DB6-476C-A86B-DC15F7F3C222}" srcOrd="0" destOrd="0" parTransId="{0BC9CDDE-DB9A-446F-8BD3-222F5D330A32}" sibTransId="{3BBE0D72-C689-462B-8A89-215A12762A70}"/>
    <dgm:cxn modelId="{3405BEF5-FA83-4836-83E0-D63FAA9C8445}" type="presOf" srcId="{5FAE88EF-BE10-41FA-914B-F5D66957926A}" destId="{5D4C82E7-1751-4E77-B29E-F0D262A58592}" srcOrd="0" destOrd="0" presId="urn:microsoft.com/office/officeart/2005/8/layout/hierarchy3"/>
    <dgm:cxn modelId="{42FD56FB-689D-4805-A1F1-821CEA1D775B}" type="presOf" srcId="{AB32460C-DED8-4A0E-A73F-6272A7F62236}" destId="{D39CDCD7-3A14-4636-AB6A-340E92130B85}" srcOrd="0" destOrd="0" presId="urn:microsoft.com/office/officeart/2005/8/layout/hierarchy3"/>
    <dgm:cxn modelId="{EA29F851-79D1-46E8-9907-783F70087514}" srcId="{8E6DE87A-4D8A-419D-80C4-EDF202FA8164}" destId="{A918EC75-CDB1-491F-9CCB-FD002E22D0E7}" srcOrd="1" destOrd="0" parTransId="{18B1AEBA-CB7C-4F6E-8A35-51A0B78045DF}" sibTransId="{476D8253-7584-43F2-BB7D-1FFB74A79CBF}"/>
    <dgm:cxn modelId="{9B389BF0-BBAB-4316-8FE5-B9DC30072C17}" type="presOf" srcId="{18B1AEBA-CB7C-4F6E-8A35-51A0B78045DF}" destId="{B34FB5A0-4AF1-435E-B105-8E50F32D2007}" srcOrd="0" destOrd="0" presId="urn:microsoft.com/office/officeart/2005/8/layout/hierarchy3"/>
    <dgm:cxn modelId="{B4E1333B-8BD3-4D24-B6F5-636C65E85D87}" type="presOf" srcId="{8E6DE87A-4D8A-419D-80C4-EDF202FA8164}" destId="{079B9BBE-D182-43F0-BE3E-80C5A8B6FB88}" srcOrd="0" destOrd="0" presId="urn:microsoft.com/office/officeart/2005/8/layout/hierarchy3"/>
    <dgm:cxn modelId="{8B3CBEA5-B436-4206-B407-CA10FAC19701}" srcId="{ECFBF2D7-1AC6-4763-8C0D-485B3148E7A9}" destId="{AB32460C-DED8-4A0E-A73F-6272A7F62236}" srcOrd="1" destOrd="0" parTransId="{B2F03409-6A41-4EFF-8C01-AD50873E5E3A}" sibTransId="{19E6CAB5-1007-4411-BAFB-E5E75FB75ECA}"/>
    <dgm:cxn modelId="{001276E7-1DD8-421B-8E44-10ABB21CD89F}" type="presOf" srcId="{B821A6A8-42D6-4E43-8F49-20D0D19E159A}" destId="{52673949-C601-4B5F-B8AC-0CD27889393B}" srcOrd="0" destOrd="0" presId="urn:microsoft.com/office/officeart/2005/8/layout/hierarchy3"/>
    <dgm:cxn modelId="{6439E76A-8D12-41BB-AE73-DA6DB9BD037E}" type="presOf" srcId="{F1A6AAF8-9D7E-4A55-80CE-BD87A765CFC3}" destId="{9040D76A-82B0-4480-BFCA-F0B4D78FBA22}" srcOrd="0" destOrd="0" presId="urn:microsoft.com/office/officeart/2005/8/layout/hierarchy3"/>
    <dgm:cxn modelId="{80C6C250-50CD-417E-ACC9-9047C2411F2F}" srcId="{AB32460C-DED8-4A0E-A73F-6272A7F62236}" destId="{D0EC79C8-E157-426C-AC29-0DBE10B4D2DD}" srcOrd="2" destOrd="0" parTransId="{B6721645-5E9D-4276-9E87-4EFC89BAA3B5}" sibTransId="{2D7757E9-95DD-40BC-B4B3-F9489A732EF8}"/>
    <dgm:cxn modelId="{D6AC561B-9402-4CA8-A4BC-70CADE475E8B}" type="presOf" srcId="{B484B855-547F-4EC5-B8E0-9C8740EC9C4F}" destId="{20BC3A81-2EC6-4FEE-BDD0-A3B4B9D36223}" srcOrd="0" destOrd="0" presId="urn:microsoft.com/office/officeart/2005/8/layout/hierarchy3"/>
    <dgm:cxn modelId="{93CF649B-E092-4C3D-8305-68C44C3A31E0}" type="presOf" srcId="{B6721645-5E9D-4276-9E87-4EFC89BAA3B5}" destId="{14ECEB37-84F5-4963-BE2E-955DEC05788A}" srcOrd="0" destOrd="0" presId="urn:microsoft.com/office/officeart/2005/8/layout/hierarchy3"/>
    <dgm:cxn modelId="{EC0C4A25-7E2C-4244-872E-716BD8867FEF}" type="presOf" srcId="{A918EC75-CDB1-491F-9CCB-FD002E22D0E7}" destId="{6B4FE90D-A636-4B22-949A-A61DE602526A}" srcOrd="0" destOrd="0" presId="urn:microsoft.com/office/officeart/2005/8/layout/hierarchy3"/>
    <dgm:cxn modelId="{555B24B6-4796-44C0-AF8D-5FCE2D765E0E}" srcId="{8E6DE87A-4D8A-419D-80C4-EDF202FA8164}" destId="{B821A6A8-42D6-4E43-8F49-20D0D19E159A}" srcOrd="2" destOrd="0" parTransId="{F1A6AAF8-9D7E-4A55-80CE-BD87A765CFC3}" sibTransId="{F366C259-2044-4DEF-9D96-D8F239FE1C58}"/>
    <dgm:cxn modelId="{4C8F504E-DE0D-4755-83FF-4E620E29699B}" type="presOf" srcId="{AB32460C-DED8-4A0E-A73F-6272A7F62236}" destId="{46468D9E-CCCD-46EF-9F41-9299D4F9EA69}" srcOrd="1" destOrd="0" presId="urn:microsoft.com/office/officeart/2005/8/layout/hierarchy3"/>
    <dgm:cxn modelId="{98109BD2-EF14-40C7-B6AD-F6EA2EDAD2B6}" type="presOf" srcId="{ECFBF2D7-1AC6-4763-8C0D-485B3148E7A9}" destId="{F354EEC2-B772-4DB4-A4E1-B23152891A8D}" srcOrd="0" destOrd="0" presId="urn:microsoft.com/office/officeart/2005/8/layout/hierarchy3"/>
    <dgm:cxn modelId="{CA180CF8-8A0C-4C81-A80D-DBD5E527AFC9}" srcId="{ECFBF2D7-1AC6-4763-8C0D-485B3148E7A9}" destId="{8E6DE87A-4D8A-419D-80C4-EDF202FA8164}" srcOrd="0" destOrd="0" parTransId="{7A0F289E-22F4-416C-A5E0-F622E4D42B8A}" sibTransId="{83C08FF3-4A88-4D6D-B3F8-C812782B6518}"/>
    <dgm:cxn modelId="{02BE74D0-4CA3-4464-B6AA-D4191143B7AE}" type="presOf" srcId="{0BC9CDDE-DB9A-446F-8BD3-222F5D330A32}" destId="{3E2B21F3-F200-488B-A11A-ACFC122A189F}" srcOrd="0" destOrd="0" presId="urn:microsoft.com/office/officeart/2005/8/layout/hierarchy3"/>
    <dgm:cxn modelId="{06098CCE-8C2A-4874-BB9D-589700835746}" srcId="{AB32460C-DED8-4A0E-A73F-6272A7F62236}" destId="{B484B855-547F-4EC5-B8E0-9C8740EC9C4F}" srcOrd="1" destOrd="0" parTransId="{623632F1-56F4-4B0A-BF2C-1C705EF77C02}" sibTransId="{C5460C4D-E85B-4E84-8C83-090308B7DC25}"/>
    <dgm:cxn modelId="{138B4985-E674-4BDD-9AEC-E7E267CA8A35}" type="presParOf" srcId="{F354EEC2-B772-4DB4-A4E1-B23152891A8D}" destId="{EFDE22DB-DE7B-4118-91E7-E1088077A41B}" srcOrd="0" destOrd="0" presId="urn:microsoft.com/office/officeart/2005/8/layout/hierarchy3"/>
    <dgm:cxn modelId="{69D15E80-3BDF-4313-BF1B-D6AF9407EB18}" type="presParOf" srcId="{EFDE22DB-DE7B-4118-91E7-E1088077A41B}" destId="{6021782D-2B06-4D1B-8DDF-1F0A8539C3A2}" srcOrd="0" destOrd="0" presId="urn:microsoft.com/office/officeart/2005/8/layout/hierarchy3"/>
    <dgm:cxn modelId="{446F32D5-BF0C-49D8-AD70-E87AF484D350}" type="presParOf" srcId="{6021782D-2B06-4D1B-8DDF-1F0A8539C3A2}" destId="{079B9BBE-D182-43F0-BE3E-80C5A8B6FB88}" srcOrd="0" destOrd="0" presId="urn:microsoft.com/office/officeart/2005/8/layout/hierarchy3"/>
    <dgm:cxn modelId="{1FAA33D8-0A0F-4705-8474-B9AB9DE2D72B}" type="presParOf" srcId="{6021782D-2B06-4D1B-8DDF-1F0A8539C3A2}" destId="{9836D71C-B089-4311-8959-ED225368CC84}" srcOrd="1" destOrd="0" presId="urn:microsoft.com/office/officeart/2005/8/layout/hierarchy3"/>
    <dgm:cxn modelId="{09562958-F257-499C-9AFF-9369D6A44D4E}" type="presParOf" srcId="{EFDE22DB-DE7B-4118-91E7-E1088077A41B}" destId="{15EA81DE-E827-4F08-BB75-36E08DCDCCC2}" srcOrd="1" destOrd="0" presId="urn:microsoft.com/office/officeart/2005/8/layout/hierarchy3"/>
    <dgm:cxn modelId="{FB3B5B6D-C2C9-4B8F-B268-64FA993FDCF0}" type="presParOf" srcId="{15EA81DE-E827-4F08-BB75-36E08DCDCCC2}" destId="{3E2B21F3-F200-488B-A11A-ACFC122A189F}" srcOrd="0" destOrd="0" presId="urn:microsoft.com/office/officeart/2005/8/layout/hierarchy3"/>
    <dgm:cxn modelId="{DED8AEEE-37CC-469C-9A2B-204F0D618506}" type="presParOf" srcId="{15EA81DE-E827-4F08-BB75-36E08DCDCCC2}" destId="{CFEB8A75-E271-40B6-BAB6-03385E783EF9}" srcOrd="1" destOrd="0" presId="urn:microsoft.com/office/officeart/2005/8/layout/hierarchy3"/>
    <dgm:cxn modelId="{F9F65B5E-9F08-46C5-97C6-A25F2953892F}" type="presParOf" srcId="{15EA81DE-E827-4F08-BB75-36E08DCDCCC2}" destId="{B34FB5A0-4AF1-435E-B105-8E50F32D2007}" srcOrd="2" destOrd="0" presId="urn:microsoft.com/office/officeart/2005/8/layout/hierarchy3"/>
    <dgm:cxn modelId="{39387224-443D-41F1-8D49-7456D2D58228}" type="presParOf" srcId="{15EA81DE-E827-4F08-BB75-36E08DCDCCC2}" destId="{6B4FE90D-A636-4B22-949A-A61DE602526A}" srcOrd="3" destOrd="0" presId="urn:microsoft.com/office/officeart/2005/8/layout/hierarchy3"/>
    <dgm:cxn modelId="{D22694FB-4804-4A7F-B5A5-A0719B70B63D}" type="presParOf" srcId="{15EA81DE-E827-4F08-BB75-36E08DCDCCC2}" destId="{9040D76A-82B0-4480-BFCA-F0B4D78FBA22}" srcOrd="4" destOrd="0" presId="urn:microsoft.com/office/officeart/2005/8/layout/hierarchy3"/>
    <dgm:cxn modelId="{8D7FA0ED-D854-482E-BE71-CC991DC48B22}" type="presParOf" srcId="{15EA81DE-E827-4F08-BB75-36E08DCDCCC2}" destId="{52673949-C601-4B5F-B8AC-0CD27889393B}" srcOrd="5" destOrd="0" presId="urn:microsoft.com/office/officeart/2005/8/layout/hierarchy3"/>
    <dgm:cxn modelId="{DFF40774-2227-46A9-97B1-97661FC05DD0}" type="presParOf" srcId="{F354EEC2-B772-4DB4-A4E1-B23152891A8D}" destId="{ADA78DD7-9744-41DB-A31F-834974ED0946}" srcOrd="1" destOrd="0" presId="urn:microsoft.com/office/officeart/2005/8/layout/hierarchy3"/>
    <dgm:cxn modelId="{7942FE99-B9C6-41A3-8198-005F90FC774D}" type="presParOf" srcId="{ADA78DD7-9744-41DB-A31F-834974ED0946}" destId="{94584D34-D84F-469B-8798-B1C6E38B008C}" srcOrd="0" destOrd="0" presId="urn:microsoft.com/office/officeart/2005/8/layout/hierarchy3"/>
    <dgm:cxn modelId="{DB7A00CC-629F-4461-B860-6ED403D3B83C}" type="presParOf" srcId="{94584D34-D84F-469B-8798-B1C6E38B008C}" destId="{D39CDCD7-3A14-4636-AB6A-340E92130B85}" srcOrd="0" destOrd="0" presId="urn:microsoft.com/office/officeart/2005/8/layout/hierarchy3"/>
    <dgm:cxn modelId="{DC61E7A6-CC6F-4E6F-81C6-2617001CD4F0}" type="presParOf" srcId="{94584D34-D84F-469B-8798-B1C6E38B008C}" destId="{46468D9E-CCCD-46EF-9F41-9299D4F9EA69}" srcOrd="1" destOrd="0" presId="urn:microsoft.com/office/officeart/2005/8/layout/hierarchy3"/>
    <dgm:cxn modelId="{D66FF86B-BC58-486E-8E32-171762182662}" type="presParOf" srcId="{ADA78DD7-9744-41DB-A31F-834974ED0946}" destId="{8C42C9EC-3E3D-4002-958E-6BB7DD53721B}" srcOrd="1" destOrd="0" presId="urn:microsoft.com/office/officeart/2005/8/layout/hierarchy3"/>
    <dgm:cxn modelId="{79A26ED8-3CA8-4D77-9621-943084BD45D7}" type="presParOf" srcId="{8C42C9EC-3E3D-4002-958E-6BB7DD53721B}" destId="{38F7A2D7-6FBD-48C8-B222-4ED53D9A18DE}" srcOrd="0" destOrd="0" presId="urn:microsoft.com/office/officeart/2005/8/layout/hierarchy3"/>
    <dgm:cxn modelId="{289780DC-D63A-47A7-AFF7-8E7DE1B5B81C}" type="presParOf" srcId="{8C42C9EC-3E3D-4002-958E-6BB7DD53721B}" destId="{5D4C82E7-1751-4E77-B29E-F0D262A58592}" srcOrd="1" destOrd="0" presId="urn:microsoft.com/office/officeart/2005/8/layout/hierarchy3"/>
    <dgm:cxn modelId="{4664131A-9ED7-455B-92F4-E6B5BE035E54}" type="presParOf" srcId="{8C42C9EC-3E3D-4002-958E-6BB7DD53721B}" destId="{80DF4D02-C621-4F81-9B70-1EE8232CCFF1}" srcOrd="2" destOrd="0" presId="urn:microsoft.com/office/officeart/2005/8/layout/hierarchy3"/>
    <dgm:cxn modelId="{10640B43-3EC5-4637-A650-FD96B0055FF0}" type="presParOf" srcId="{8C42C9EC-3E3D-4002-958E-6BB7DD53721B}" destId="{20BC3A81-2EC6-4FEE-BDD0-A3B4B9D36223}" srcOrd="3" destOrd="0" presId="urn:microsoft.com/office/officeart/2005/8/layout/hierarchy3"/>
    <dgm:cxn modelId="{1E55387F-4B7B-474D-858B-6A495D4AB101}" type="presParOf" srcId="{8C42C9EC-3E3D-4002-958E-6BB7DD53721B}" destId="{14ECEB37-84F5-4963-BE2E-955DEC05788A}" srcOrd="4" destOrd="0" presId="urn:microsoft.com/office/officeart/2005/8/layout/hierarchy3"/>
    <dgm:cxn modelId="{B959FF3F-23B6-46C8-992C-EEDF9E25051E}" type="presParOf" srcId="{8C42C9EC-3E3D-4002-958E-6BB7DD53721B}" destId="{207264A6-5D5C-4D62-B231-1F7A13370F42}" srcOrd="5"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DA9BDD-5084-4498-A0B5-8AA5420FA17B}"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46A3EA08-5DAC-400C-BACE-050B56B9BC6F}">
      <dgm:prSet phldrT="[Text]"/>
      <dgm:spPr/>
      <dgm:t>
        <a:bodyPr/>
        <a:lstStyle/>
        <a:p>
          <a:r>
            <a:rPr lang="en-US" dirty="0" smtClean="0"/>
            <a:t>Cash match is institutional funds that may be provided to leverage federal and state awards.   Requests for a cash match are submitted through the Office of Sponsored Research and Programs (OSRP) as a part of the proposal transmittal process. </a:t>
          </a:r>
          <a:endParaRPr lang="en-US" dirty="0"/>
        </a:p>
      </dgm:t>
    </dgm:pt>
    <dgm:pt modelId="{8C344707-DE08-4704-AD16-60119DC1BF53}" type="parTrans" cxnId="{DF68ED62-8617-4FF3-8292-EF2572B7EFF6}">
      <dgm:prSet/>
      <dgm:spPr/>
      <dgm:t>
        <a:bodyPr/>
        <a:lstStyle/>
        <a:p>
          <a:endParaRPr lang="en-US"/>
        </a:p>
      </dgm:t>
    </dgm:pt>
    <dgm:pt modelId="{5F5BC480-6ABB-4E98-BDA0-6C86BE4B4A8E}" type="sibTrans" cxnId="{DF68ED62-8617-4FF3-8292-EF2572B7EFF6}">
      <dgm:prSet/>
      <dgm:spPr/>
      <dgm:t>
        <a:bodyPr/>
        <a:lstStyle/>
        <a:p>
          <a:endParaRPr lang="en-US"/>
        </a:p>
      </dgm:t>
    </dgm:pt>
    <dgm:pt modelId="{75546A6E-E069-48D3-8308-BDF4637436F7}">
      <dgm:prSet phldrT="[Text]"/>
      <dgm:spPr/>
      <dgm:t>
        <a:bodyPr/>
        <a:lstStyle/>
        <a:p>
          <a:r>
            <a:rPr lang="en-US" dirty="0" smtClean="0"/>
            <a:t>Beginning in FY 18, cash match funds will be tracked with the use of a location code on expenses.  This process will allow PI’s to separate expenses they want charged to cash match vs. grant dollars which improves clarity on the billing as well as financial reports.</a:t>
          </a:r>
          <a:endParaRPr lang="en-US" dirty="0"/>
        </a:p>
      </dgm:t>
    </dgm:pt>
    <dgm:pt modelId="{2920370A-7240-464D-A97F-F5A6C805CF72}" type="parTrans" cxnId="{9E1B634E-29BF-4E57-8316-3BDC3A231CF5}">
      <dgm:prSet/>
      <dgm:spPr/>
      <dgm:t>
        <a:bodyPr/>
        <a:lstStyle/>
        <a:p>
          <a:endParaRPr lang="en-US"/>
        </a:p>
      </dgm:t>
    </dgm:pt>
    <dgm:pt modelId="{D039E5F8-0EB9-4033-8FBC-9A4C9B4131D8}" type="sibTrans" cxnId="{9E1B634E-29BF-4E57-8316-3BDC3A231CF5}">
      <dgm:prSet/>
      <dgm:spPr/>
      <dgm:t>
        <a:bodyPr/>
        <a:lstStyle/>
        <a:p>
          <a:endParaRPr lang="en-US"/>
        </a:p>
      </dgm:t>
    </dgm:pt>
    <dgm:pt modelId="{139FBBF1-956C-4E42-BEB6-00EC82F24EAE}" type="pres">
      <dgm:prSet presAssocID="{F6DA9BDD-5084-4498-A0B5-8AA5420FA17B}" presName="Name0" presStyleCnt="0">
        <dgm:presLayoutVars>
          <dgm:chMax val="7"/>
          <dgm:dir/>
          <dgm:animLvl val="lvl"/>
          <dgm:resizeHandles val="exact"/>
        </dgm:presLayoutVars>
      </dgm:prSet>
      <dgm:spPr/>
      <dgm:t>
        <a:bodyPr/>
        <a:lstStyle/>
        <a:p>
          <a:endParaRPr lang="en-US"/>
        </a:p>
      </dgm:t>
    </dgm:pt>
    <dgm:pt modelId="{FE01B9EC-F441-454A-ABBA-0ACCBC382286}" type="pres">
      <dgm:prSet presAssocID="{46A3EA08-5DAC-400C-BACE-050B56B9BC6F}" presName="circle1" presStyleLbl="node1" presStyleIdx="0" presStyleCnt="2"/>
      <dgm:spPr/>
    </dgm:pt>
    <dgm:pt modelId="{F96362D1-78FC-42EF-AD17-4677DBF717C2}" type="pres">
      <dgm:prSet presAssocID="{46A3EA08-5DAC-400C-BACE-050B56B9BC6F}" presName="space" presStyleCnt="0"/>
      <dgm:spPr/>
    </dgm:pt>
    <dgm:pt modelId="{98AE1694-315C-4867-BDD9-FD6CB27E6433}" type="pres">
      <dgm:prSet presAssocID="{46A3EA08-5DAC-400C-BACE-050B56B9BC6F}" presName="rect1" presStyleLbl="alignAcc1" presStyleIdx="0" presStyleCnt="2"/>
      <dgm:spPr/>
      <dgm:t>
        <a:bodyPr/>
        <a:lstStyle/>
        <a:p>
          <a:endParaRPr lang="en-US"/>
        </a:p>
      </dgm:t>
    </dgm:pt>
    <dgm:pt modelId="{1C71FF98-352A-4AA8-B491-FE9872E69CF5}" type="pres">
      <dgm:prSet presAssocID="{75546A6E-E069-48D3-8308-BDF4637436F7}" presName="vertSpace2" presStyleLbl="node1" presStyleIdx="0" presStyleCnt="2"/>
      <dgm:spPr/>
    </dgm:pt>
    <dgm:pt modelId="{343E2EE2-77D1-47E0-B928-4E8542E8B5D9}" type="pres">
      <dgm:prSet presAssocID="{75546A6E-E069-48D3-8308-BDF4637436F7}" presName="circle2" presStyleLbl="node1" presStyleIdx="1" presStyleCnt="2"/>
      <dgm:spPr/>
      <dgm:t>
        <a:bodyPr/>
        <a:lstStyle/>
        <a:p>
          <a:endParaRPr lang="en-US"/>
        </a:p>
      </dgm:t>
    </dgm:pt>
    <dgm:pt modelId="{CCDFF822-51A5-4D16-89B2-71ECA4BDAE98}" type="pres">
      <dgm:prSet presAssocID="{75546A6E-E069-48D3-8308-BDF4637436F7}" presName="rect2" presStyleLbl="alignAcc1" presStyleIdx="1" presStyleCnt="2"/>
      <dgm:spPr/>
      <dgm:t>
        <a:bodyPr/>
        <a:lstStyle/>
        <a:p>
          <a:endParaRPr lang="en-US"/>
        </a:p>
      </dgm:t>
    </dgm:pt>
    <dgm:pt modelId="{BF45C85F-498C-4F48-9323-A37A4E9D9287}" type="pres">
      <dgm:prSet presAssocID="{46A3EA08-5DAC-400C-BACE-050B56B9BC6F}" presName="rect1ParTxNoCh" presStyleLbl="alignAcc1" presStyleIdx="1" presStyleCnt="2">
        <dgm:presLayoutVars>
          <dgm:chMax val="1"/>
          <dgm:bulletEnabled val="1"/>
        </dgm:presLayoutVars>
      </dgm:prSet>
      <dgm:spPr/>
      <dgm:t>
        <a:bodyPr/>
        <a:lstStyle/>
        <a:p>
          <a:endParaRPr lang="en-US"/>
        </a:p>
      </dgm:t>
    </dgm:pt>
    <dgm:pt modelId="{F682EDA9-01AC-4D3F-A707-93BA2596B19D}" type="pres">
      <dgm:prSet presAssocID="{75546A6E-E069-48D3-8308-BDF4637436F7}" presName="rect2ParTxNoCh" presStyleLbl="alignAcc1" presStyleIdx="1" presStyleCnt="2">
        <dgm:presLayoutVars>
          <dgm:chMax val="1"/>
          <dgm:bulletEnabled val="1"/>
        </dgm:presLayoutVars>
      </dgm:prSet>
      <dgm:spPr/>
      <dgm:t>
        <a:bodyPr/>
        <a:lstStyle/>
        <a:p>
          <a:endParaRPr lang="en-US"/>
        </a:p>
      </dgm:t>
    </dgm:pt>
  </dgm:ptLst>
  <dgm:cxnLst>
    <dgm:cxn modelId="{8A2DE551-1B21-40BE-8E07-06E4FA696F4A}" type="presOf" srcId="{46A3EA08-5DAC-400C-BACE-050B56B9BC6F}" destId="{BF45C85F-498C-4F48-9323-A37A4E9D9287}" srcOrd="1" destOrd="0" presId="urn:microsoft.com/office/officeart/2005/8/layout/target3"/>
    <dgm:cxn modelId="{2C72BF38-AB80-437A-ABA2-CD90EE028DD3}" type="presOf" srcId="{F6DA9BDD-5084-4498-A0B5-8AA5420FA17B}" destId="{139FBBF1-956C-4E42-BEB6-00EC82F24EAE}" srcOrd="0" destOrd="0" presId="urn:microsoft.com/office/officeart/2005/8/layout/target3"/>
    <dgm:cxn modelId="{4B72D391-BCAE-48FF-B7C1-E01A1AA7014F}" type="presOf" srcId="{75546A6E-E069-48D3-8308-BDF4637436F7}" destId="{F682EDA9-01AC-4D3F-A707-93BA2596B19D}" srcOrd="1" destOrd="0" presId="urn:microsoft.com/office/officeart/2005/8/layout/target3"/>
    <dgm:cxn modelId="{22043385-B7F5-4B26-ADE9-52F74D3C34CF}" type="presOf" srcId="{75546A6E-E069-48D3-8308-BDF4637436F7}" destId="{CCDFF822-51A5-4D16-89B2-71ECA4BDAE98}" srcOrd="0" destOrd="0" presId="urn:microsoft.com/office/officeart/2005/8/layout/target3"/>
    <dgm:cxn modelId="{9E1B634E-29BF-4E57-8316-3BDC3A231CF5}" srcId="{F6DA9BDD-5084-4498-A0B5-8AA5420FA17B}" destId="{75546A6E-E069-48D3-8308-BDF4637436F7}" srcOrd="1" destOrd="0" parTransId="{2920370A-7240-464D-A97F-F5A6C805CF72}" sibTransId="{D039E5F8-0EB9-4033-8FBC-9A4C9B4131D8}"/>
    <dgm:cxn modelId="{7B0191B4-5E75-4FCB-B23E-74CD32C7F0B4}" type="presOf" srcId="{46A3EA08-5DAC-400C-BACE-050B56B9BC6F}" destId="{98AE1694-315C-4867-BDD9-FD6CB27E6433}" srcOrd="0" destOrd="0" presId="urn:microsoft.com/office/officeart/2005/8/layout/target3"/>
    <dgm:cxn modelId="{DF68ED62-8617-4FF3-8292-EF2572B7EFF6}" srcId="{F6DA9BDD-5084-4498-A0B5-8AA5420FA17B}" destId="{46A3EA08-5DAC-400C-BACE-050B56B9BC6F}" srcOrd="0" destOrd="0" parTransId="{8C344707-DE08-4704-AD16-60119DC1BF53}" sibTransId="{5F5BC480-6ABB-4E98-BDA0-6C86BE4B4A8E}"/>
    <dgm:cxn modelId="{9AA67F1F-D9A2-4AE4-9787-F82DECBF04E5}" type="presParOf" srcId="{139FBBF1-956C-4E42-BEB6-00EC82F24EAE}" destId="{FE01B9EC-F441-454A-ABBA-0ACCBC382286}" srcOrd="0" destOrd="0" presId="urn:microsoft.com/office/officeart/2005/8/layout/target3"/>
    <dgm:cxn modelId="{6E195C1D-B9CA-4193-A80F-FA1452BD782B}" type="presParOf" srcId="{139FBBF1-956C-4E42-BEB6-00EC82F24EAE}" destId="{F96362D1-78FC-42EF-AD17-4677DBF717C2}" srcOrd="1" destOrd="0" presId="urn:microsoft.com/office/officeart/2005/8/layout/target3"/>
    <dgm:cxn modelId="{9B54B2A5-F319-4A59-AEBA-FFE3FFBFF02E}" type="presParOf" srcId="{139FBBF1-956C-4E42-BEB6-00EC82F24EAE}" destId="{98AE1694-315C-4867-BDD9-FD6CB27E6433}" srcOrd="2" destOrd="0" presId="urn:microsoft.com/office/officeart/2005/8/layout/target3"/>
    <dgm:cxn modelId="{334859DF-9920-47EF-B577-FA02D8A4546D}" type="presParOf" srcId="{139FBBF1-956C-4E42-BEB6-00EC82F24EAE}" destId="{1C71FF98-352A-4AA8-B491-FE9872E69CF5}" srcOrd="3" destOrd="0" presId="urn:microsoft.com/office/officeart/2005/8/layout/target3"/>
    <dgm:cxn modelId="{B4D7803A-DDD2-41E3-8019-94D153C904EB}" type="presParOf" srcId="{139FBBF1-956C-4E42-BEB6-00EC82F24EAE}" destId="{343E2EE2-77D1-47E0-B928-4E8542E8B5D9}" srcOrd="4" destOrd="0" presId="urn:microsoft.com/office/officeart/2005/8/layout/target3"/>
    <dgm:cxn modelId="{80097FFB-2AE6-4876-8122-7CD6DE2CC9A2}" type="presParOf" srcId="{139FBBF1-956C-4E42-BEB6-00EC82F24EAE}" destId="{CCDFF822-51A5-4D16-89B2-71ECA4BDAE98}" srcOrd="5" destOrd="0" presId="urn:microsoft.com/office/officeart/2005/8/layout/target3"/>
    <dgm:cxn modelId="{582AD4B2-DF96-440F-A4EA-9802F7BC82A6}" type="presParOf" srcId="{139FBBF1-956C-4E42-BEB6-00EC82F24EAE}" destId="{BF45C85F-498C-4F48-9323-A37A4E9D9287}" srcOrd="6" destOrd="0" presId="urn:microsoft.com/office/officeart/2005/8/layout/target3"/>
    <dgm:cxn modelId="{BC96EA20-E2AA-47DD-9F47-394B3D717CEE}" type="presParOf" srcId="{139FBBF1-956C-4E42-BEB6-00EC82F24EAE}" destId="{F682EDA9-01AC-4D3F-A707-93BA2596B19D}" srcOrd="7"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9A4C35-EF02-43B1-AE71-9DDEB5B1203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A2177ED-BCA8-4B53-BF04-32F8EFC3CB1C}">
      <dgm:prSet phldrT="[Text]" custT="1"/>
      <dgm:spPr/>
      <dgm:t>
        <a:bodyPr/>
        <a:lstStyle/>
        <a:p>
          <a:pPr algn="ctr"/>
          <a:r>
            <a:rPr lang="en-US" sz="1800" dirty="0" smtClean="0"/>
            <a:t>In addition, it requires when possible contracting with small and minority businesses, women’s business enterprises.</a:t>
          </a:r>
          <a:endParaRPr lang="en-US" sz="1800" dirty="0"/>
        </a:p>
      </dgm:t>
    </dgm:pt>
    <dgm:pt modelId="{F89989C8-11F0-4FA9-81DA-EC80D1931BB3}" type="parTrans" cxnId="{2C329607-7902-4169-BC19-BE97A80B01FA}">
      <dgm:prSet/>
      <dgm:spPr/>
      <dgm:t>
        <a:bodyPr/>
        <a:lstStyle/>
        <a:p>
          <a:endParaRPr lang="en-US"/>
        </a:p>
      </dgm:t>
    </dgm:pt>
    <dgm:pt modelId="{E0AC2FE1-C9BE-4E18-9CC7-2DDEC2335EAB}" type="sibTrans" cxnId="{2C329607-7902-4169-BC19-BE97A80B01FA}">
      <dgm:prSet/>
      <dgm:spPr/>
      <dgm:t>
        <a:bodyPr/>
        <a:lstStyle/>
        <a:p>
          <a:endParaRPr lang="en-US"/>
        </a:p>
      </dgm:t>
    </dgm:pt>
    <dgm:pt modelId="{B55F6101-73F0-435F-893F-4F0AFF0D2A3C}">
      <dgm:prSet phldrT="[Text]" phldr="1"/>
      <dgm:spPr/>
      <dgm:t>
        <a:bodyPr/>
        <a:lstStyle/>
        <a:p>
          <a:endParaRPr lang="en-US" dirty="0"/>
        </a:p>
      </dgm:t>
    </dgm:pt>
    <dgm:pt modelId="{2B6E3E08-50CC-4912-9B40-245925FEF451}" type="parTrans" cxnId="{78387723-E5F2-4DAB-A5AC-6E4393E2AA33}">
      <dgm:prSet/>
      <dgm:spPr/>
      <dgm:t>
        <a:bodyPr/>
        <a:lstStyle/>
        <a:p>
          <a:endParaRPr lang="en-US"/>
        </a:p>
      </dgm:t>
    </dgm:pt>
    <dgm:pt modelId="{CF27C714-A2CC-4FD5-8CD8-6B84CBEB6009}" type="sibTrans" cxnId="{78387723-E5F2-4DAB-A5AC-6E4393E2AA33}">
      <dgm:prSet/>
      <dgm:spPr/>
      <dgm:t>
        <a:bodyPr/>
        <a:lstStyle/>
        <a:p>
          <a:endParaRPr lang="en-US"/>
        </a:p>
      </dgm:t>
    </dgm:pt>
    <dgm:pt modelId="{D8B58369-D333-4E0D-8F43-A0CFF9FB3FA2}">
      <dgm:prSet phldrT="[Text]"/>
      <dgm:spPr/>
      <dgm:t>
        <a:bodyPr/>
        <a:lstStyle/>
        <a:p>
          <a:pPr algn="ctr"/>
          <a:r>
            <a:rPr lang="en-US" sz="1800" dirty="0" smtClean="0"/>
            <a:t>The Super Circular includes new provisions covering conflicts of interests with </a:t>
          </a:r>
          <a:r>
            <a:rPr lang="en-US" sz="1800" b="0" dirty="0" smtClean="0"/>
            <a:t>parent, affiliate or subsidiary organizations.  It also introduced five </a:t>
          </a:r>
          <a:r>
            <a:rPr lang="en-US" dirty="0" smtClean="0"/>
            <a:t>methods</a:t>
          </a:r>
          <a:r>
            <a:rPr lang="en-US" sz="1800" b="0" dirty="0" smtClean="0"/>
            <a:t> of procurement in detail, informal quotes above $3,500 and the maintenance of procurement records to detail the history of procurement.  (The Procurement changes have been postponed to July 1, 2018)</a:t>
          </a:r>
          <a:endParaRPr lang="en-US" sz="1800" b="1" dirty="0"/>
        </a:p>
      </dgm:t>
    </dgm:pt>
    <dgm:pt modelId="{F9309D28-5C0E-45C6-81B6-6A31661DBF80}" type="parTrans" cxnId="{73C165BD-10AA-46C1-881C-DE924B1EFC27}">
      <dgm:prSet/>
      <dgm:spPr/>
      <dgm:t>
        <a:bodyPr/>
        <a:lstStyle/>
        <a:p>
          <a:endParaRPr lang="en-US"/>
        </a:p>
      </dgm:t>
    </dgm:pt>
    <dgm:pt modelId="{E2101E7D-17FC-4DAC-93F7-F9C5A879317C}" type="sibTrans" cxnId="{73C165BD-10AA-46C1-881C-DE924B1EFC27}">
      <dgm:prSet/>
      <dgm:spPr/>
      <dgm:t>
        <a:bodyPr/>
        <a:lstStyle/>
        <a:p>
          <a:endParaRPr lang="en-US"/>
        </a:p>
      </dgm:t>
    </dgm:pt>
    <dgm:pt modelId="{BFF4BDA1-E690-4F77-90C1-5E998B494FFE}">
      <dgm:prSet phldrT="[Text]"/>
      <dgm:spPr/>
      <dgm:t>
        <a:bodyPr/>
        <a:lstStyle/>
        <a:p>
          <a:endParaRPr lang="en-US" dirty="0"/>
        </a:p>
      </dgm:t>
    </dgm:pt>
    <dgm:pt modelId="{BEB73D41-CAF8-4848-8705-A625060BF1F5}" type="parTrans" cxnId="{B2BD1CD5-40F8-4DA8-8A13-1FD43FF0E4EF}">
      <dgm:prSet/>
      <dgm:spPr/>
      <dgm:t>
        <a:bodyPr/>
        <a:lstStyle/>
        <a:p>
          <a:endParaRPr lang="en-US"/>
        </a:p>
      </dgm:t>
    </dgm:pt>
    <dgm:pt modelId="{D16581BF-5B31-46E5-8D98-653495CB9E91}" type="sibTrans" cxnId="{B2BD1CD5-40F8-4DA8-8A13-1FD43FF0E4EF}">
      <dgm:prSet/>
      <dgm:spPr/>
      <dgm:t>
        <a:bodyPr/>
        <a:lstStyle/>
        <a:p>
          <a:endParaRPr lang="en-US"/>
        </a:p>
      </dgm:t>
    </dgm:pt>
    <dgm:pt modelId="{D640D422-2A48-4A13-87F9-BD17AA4D597A}">
      <dgm:prSet custT="1"/>
      <dgm:spPr/>
      <dgm:t>
        <a:bodyPr/>
        <a:lstStyle/>
        <a:p>
          <a:pPr algn="ctr"/>
          <a:r>
            <a:rPr lang="en-US" sz="1800" dirty="0" smtClean="0"/>
            <a:t>The Super Circular combined eight previous federal regulations into a  single, comprehensive guidance. These changes are to improve the administration of federal grant operations by modernizing the accounting and improving the audit process. </a:t>
          </a:r>
          <a:endParaRPr lang="en-US" sz="1800" dirty="0"/>
        </a:p>
      </dgm:t>
    </dgm:pt>
    <dgm:pt modelId="{DDD66B96-8630-4DA3-AC85-6AFDAFBDB66F}" type="parTrans" cxnId="{43415546-1499-4528-811C-D375A3E65C83}">
      <dgm:prSet/>
      <dgm:spPr/>
      <dgm:t>
        <a:bodyPr/>
        <a:lstStyle/>
        <a:p>
          <a:endParaRPr lang="en-US"/>
        </a:p>
      </dgm:t>
    </dgm:pt>
    <dgm:pt modelId="{C247AC1C-BDCC-43FD-9B49-5952BEA8E077}" type="sibTrans" cxnId="{43415546-1499-4528-811C-D375A3E65C83}">
      <dgm:prSet/>
      <dgm:spPr/>
      <dgm:t>
        <a:bodyPr/>
        <a:lstStyle/>
        <a:p>
          <a:endParaRPr lang="en-US"/>
        </a:p>
      </dgm:t>
    </dgm:pt>
    <dgm:pt modelId="{4D636929-43FC-48C7-8AC8-A82047C0955D}" type="pres">
      <dgm:prSet presAssocID="{5C9A4C35-EF02-43B1-AE71-9DDEB5B12030}" presName="linear" presStyleCnt="0">
        <dgm:presLayoutVars>
          <dgm:animLvl val="lvl"/>
          <dgm:resizeHandles val="exact"/>
        </dgm:presLayoutVars>
      </dgm:prSet>
      <dgm:spPr/>
      <dgm:t>
        <a:bodyPr/>
        <a:lstStyle/>
        <a:p>
          <a:endParaRPr lang="en-US"/>
        </a:p>
      </dgm:t>
    </dgm:pt>
    <dgm:pt modelId="{43D4F694-42F1-4827-AD0E-08C2DEF3A004}" type="pres">
      <dgm:prSet presAssocID="{6A2177ED-BCA8-4B53-BF04-32F8EFC3CB1C}" presName="parentText" presStyleLbl="node1" presStyleIdx="0" presStyleCnt="3" custScaleY="76221" custLinFactY="355376" custLinFactNeighborY="400000">
        <dgm:presLayoutVars>
          <dgm:chMax val="0"/>
          <dgm:bulletEnabled val="1"/>
        </dgm:presLayoutVars>
      </dgm:prSet>
      <dgm:spPr/>
      <dgm:t>
        <a:bodyPr/>
        <a:lstStyle/>
        <a:p>
          <a:endParaRPr lang="en-US"/>
        </a:p>
      </dgm:t>
    </dgm:pt>
    <dgm:pt modelId="{E9CB9383-0FA3-40D6-A409-8250E72345FE}" type="pres">
      <dgm:prSet presAssocID="{6A2177ED-BCA8-4B53-BF04-32F8EFC3CB1C}" presName="childText" presStyleLbl="revTx" presStyleIdx="0" presStyleCnt="2">
        <dgm:presLayoutVars>
          <dgm:bulletEnabled val="1"/>
        </dgm:presLayoutVars>
      </dgm:prSet>
      <dgm:spPr/>
      <dgm:t>
        <a:bodyPr/>
        <a:lstStyle/>
        <a:p>
          <a:endParaRPr lang="en-US"/>
        </a:p>
      </dgm:t>
    </dgm:pt>
    <dgm:pt modelId="{54100706-02E6-473B-A49B-44D01E937289}" type="pres">
      <dgm:prSet presAssocID="{D640D422-2A48-4A13-87F9-BD17AA4D597A}" presName="parentText" presStyleLbl="node1" presStyleIdx="1" presStyleCnt="3" custScaleY="119986" custLinFactY="-109413" custLinFactNeighborX="-72" custLinFactNeighborY="-200000">
        <dgm:presLayoutVars>
          <dgm:chMax val="0"/>
          <dgm:bulletEnabled val="1"/>
        </dgm:presLayoutVars>
      </dgm:prSet>
      <dgm:spPr/>
      <dgm:t>
        <a:bodyPr/>
        <a:lstStyle/>
        <a:p>
          <a:endParaRPr lang="en-US"/>
        </a:p>
      </dgm:t>
    </dgm:pt>
    <dgm:pt modelId="{5DE7B88A-4BBD-4A43-8A63-00FBC7AE55F5}" type="pres">
      <dgm:prSet presAssocID="{C247AC1C-BDCC-43FD-9B49-5952BEA8E077}" presName="spacer" presStyleCnt="0"/>
      <dgm:spPr/>
    </dgm:pt>
    <dgm:pt modelId="{8029331A-16D7-4292-9713-275E01E16B42}" type="pres">
      <dgm:prSet presAssocID="{D8B58369-D333-4E0D-8F43-A0CFF9FB3FA2}" presName="parentText" presStyleLbl="node1" presStyleIdx="2" presStyleCnt="3" custLinFactY="-50768" custLinFactNeighborX="683" custLinFactNeighborY="-100000">
        <dgm:presLayoutVars>
          <dgm:chMax val="0"/>
          <dgm:bulletEnabled val="1"/>
        </dgm:presLayoutVars>
      </dgm:prSet>
      <dgm:spPr/>
      <dgm:t>
        <a:bodyPr/>
        <a:lstStyle/>
        <a:p>
          <a:endParaRPr lang="en-US"/>
        </a:p>
      </dgm:t>
    </dgm:pt>
    <dgm:pt modelId="{5C5A036B-01CA-4E90-BFFE-B0AC7846FA10}" type="pres">
      <dgm:prSet presAssocID="{D8B58369-D333-4E0D-8F43-A0CFF9FB3FA2}" presName="childText" presStyleLbl="revTx" presStyleIdx="1" presStyleCnt="2">
        <dgm:presLayoutVars>
          <dgm:bulletEnabled val="1"/>
        </dgm:presLayoutVars>
      </dgm:prSet>
      <dgm:spPr/>
      <dgm:t>
        <a:bodyPr/>
        <a:lstStyle/>
        <a:p>
          <a:endParaRPr lang="en-US"/>
        </a:p>
      </dgm:t>
    </dgm:pt>
  </dgm:ptLst>
  <dgm:cxnLst>
    <dgm:cxn modelId="{43415546-1499-4528-811C-D375A3E65C83}" srcId="{5C9A4C35-EF02-43B1-AE71-9DDEB5B12030}" destId="{D640D422-2A48-4A13-87F9-BD17AA4D597A}" srcOrd="1" destOrd="0" parTransId="{DDD66B96-8630-4DA3-AC85-6AFDAFBDB66F}" sibTransId="{C247AC1C-BDCC-43FD-9B49-5952BEA8E077}"/>
    <dgm:cxn modelId="{294F3809-3222-4CDD-86D3-4BBEA65FE3B9}" type="presOf" srcId="{D8B58369-D333-4E0D-8F43-A0CFF9FB3FA2}" destId="{8029331A-16D7-4292-9713-275E01E16B42}" srcOrd="0" destOrd="0" presId="urn:microsoft.com/office/officeart/2005/8/layout/vList2"/>
    <dgm:cxn modelId="{B2BD1CD5-40F8-4DA8-8A13-1FD43FF0E4EF}" srcId="{D8B58369-D333-4E0D-8F43-A0CFF9FB3FA2}" destId="{BFF4BDA1-E690-4F77-90C1-5E998B494FFE}" srcOrd="0" destOrd="0" parTransId="{BEB73D41-CAF8-4848-8705-A625060BF1F5}" sibTransId="{D16581BF-5B31-46E5-8D98-653495CB9E91}"/>
    <dgm:cxn modelId="{6FA4AE9D-9D24-4AF6-9B28-FF093280190B}" type="presOf" srcId="{D640D422-2A48-4A13-87F9-BD17AA4D597A}" destId="{54100706-02E6-473B-A49B-44D01E937289}" srcOrd="0" destOrd="0" presId="urn:microsoft.com/office/officeart/2005/8/layout/vList2"/>
    <dgm:cxn modelId="{0AAA4828-6730-48F8-8760-B45CB307C224}" type="presOf" srcId="{B55F6101-73F0-435F-893F-4F0AFF0D2A3C}" destId="{E9CB9383-0FA3-40D6-A409-8250E72345FE}" srcOrd="0" destOrd="0" presId="urn:microsoft.com/office/officeart/2005/8/layout/vList2"/>
    <dgm:cxn modelId="{DF46C1C0-D75D-4F21-B2AE-6831EF615A38}" type="presOf" srcId="{BFF4BDA1-E690-4F77-90C1-5E998B494FFE}" destId="{5C5A036B-01CA-4E90-BFFE-B0AC7846FA10}" srcOrd="0" destOrd="0" presId="urn:microsoft.com/office/officeart/2005/8/layout/vList2"/>
    <dgm:cxn modelId="{31C0D5E9-C273-4166-BFD2-A30AA35A2DA4}" type="presOf" srcId="{6A2177ED-BCA8-4B53-BF04-32F8EFC3CB1C}" destId="{43D4F694-42F1-4827-AD0E-08C2DEF3A004}" srcOrd="0" destOrd="0" presId="urn:microsoft.com/office/officeart/2005/8/layout/vList2"/>
    <dgm:cxn modelId="{78387723-E5F2-4DAB-A5AC-6E4393E2AA33}" srcId="{6A2177ED-BCA8-4B53-BF04-32F8EFC3CB1C}" destId="{B55F6101-73F0-435F-893F-4F0AFF0D2A3C}" srcOrd="0" destOrd="0" parTransId="{2B6E3E08-50CC-4912-9B40-245925FEF451}" sibTransId="{CF27C714-A2CC-4FD5-8CD8-6B84CBEB6009}"/>
    <dgm:cxn modelId="{73C165BD-10AA-46C1-881C-DE924B1EFC27}" srcId="{5C9A4C35-EF02-43B1-AE71-9DDEB5B12030}" destId="{D8B58369-D333-4E0D-8F43-A0CFF9FB3FA2}" srcOrd="2" destOrd="0" parTransId="{F9309D28-5C0E-45C6-81B6-6A31661DBF80}" sibTransId="{E2101E7D-17FC-4DAC-93F7-F9C5A879317C}"/>
    <dgm:cxn modelId="{2C329607-7902-4169-BC19-BE97A80B01FA}" srcId="{5C9A4C35-EF02-43B1-AE71-9DDEB5B12030}" destId="{6A2177ED-BCA8-4B53-BF04-32F8EFC3CB1C}" srcOrd="0" destOrd="0" parTransId="{F89989C8-11F0-4FA9-81DA-EC80D1931BB3}" sibTransId="{E0AC2FE1-C9BE-4E18-9CC7-2DDEC2335EAB}"/>
    <dgm:cxn modelId="{BF206913-46D7-4C78-B4F8-DA28D02EB4E5}" type="presOf" srcId="{5C9A4C35-EF02-43B1-AE71-9DDEB5B12030}" destId="{4D636929-43FC-48C7-8AC8-A82047C0955D}" srcOrd="0" destOrd="0" presId="urn:microsoft.com/office/officeart/2005/8/layout/vList2"/>
    <dgm:cxn modelId="{788EA7A5-9B91-4CB1-87D5-970F4E5C8AA5}" type="presParOf" srcId="{4D636929-43FC-48C7-8AC8-A82047C0955D}" destId="{43D4F694-42F1-4827-AD0E-08C2DEF3A004}" srcOrd="0" destOrd="0" presId="urn:microsoft.com/office/officeart/2005/8/layout/vList2"/>
    <dgm:cxn modelId="{2AAA7873-F3CB-4C3B-9C94-29DFB9B57608}" type="presParOf" srcId="{4D636929-43FC-48C7-8AC8-A82047C0955D}" destId="{E9CB9383-0FA3-40D6-A409-8250E72345FE}" srcOrd="1" destOrd="0" presId="urn:microsoft.com/office/officeart/2005/8/layout/vList2"/>
    <dgm:cxn modelId="{19921E49-EDD4-4A96-8D2D-D8CDFD6FAB5C}" type="presParOf" srcId="{4D636929-43FC-48C7-8AC8-A82047C0955D}" destId="{54100706-02E6-473B-A49B-44D01E937289}" srcOrd="2" destOrd="0" presId="urn:microsoft.com/office/officeart/2005/8/layout/vList2"/>
    <dgm:cxn modelId="{08360B00-104D-4FB5-919C-3C3D8135D1FC}" type="presParOf" srcId="{4D636929-43FC-48C7-8AC8-A82047C0955D}" destId="{5DE7B88A-4BBD-4A43-8A63-00FBC7AE55F5}" srcOrd="3" destOrd="0" presId="urn:microsoft.com/office/officeart/2005/8/layout/vList2"/>
    <dgm:cxn modelId="{DD104BB9-B1B2-47B0-A332-E03E591E25B9}" type="presParOf" srcId="{4D636929-43FC-48C7-8AC8-A82047C0955D}" destId="{8029331A-16D7-4292-9713-275E01E16B42}" srcOrd="4" destOrd="0" presId="urn:microsoft.com/office/officeart/2005/8/layout/vList2"/>
    <dgm:cxn modelId="{4D7CB729-7651-4AA1-BE05-3433BB5D9AB9}" type="presParOf" srcId="{4D636929-43FC-48C7-8AC8-A82047C0955D}" destId="{5C5A036B-01CA-4E90-BFFE-B0AC7846FA10}"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204A62-EBED-4CED-8337-73EC76E88E3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E0B1DD01-F72F-489C-AA6D-CF921E1772C7}">
      <dgm:prSet phldrT="[Text]"/>
      <dgm:spPr/>
      <dgm:t>
        <a:bodyPr/>
        <a:lstStyle/>
        <a:p>
          <a:r>
            <a:rPr lang="en-US" dirty="0" smtClean="0"/>
            <a:t>Fringe benefits are employer paid benefits. Each year the Budget office determines a fringe rate, unique to each employment class, and each Fund is charged this rate on all salary expenses.  However, grant Funds only pay the actual benefits for each employee instead of the estimated rate. </a:t>
          </a:r>
          <a:endParaRPr lang="en-US" dirty="0"/>
        </a:p>
      </dgm:t>
    </dgm:pt>
    <dgm:pt modelId="{C499F888-5DF6-449E-A0B9-BA10B70F83F9}" type="parTrans" cxnId="{8C2FD55A-C3F5-4225-88D9-680FD64C830C}">
      <dgm:prSet/>
      <dgm:spPr/>
      <dgm:t>
        <a:bodyPr/>
        <a:lstStyle/>
        <a:p>
          <a:endParaRPr lang="en-US"/>
        </a:p>
      </dgm:t>
    </dgm:pt>
    <dgm:pt modelId="{FB5D76E5-CE25-4735-B672-596215F27AF8}" type="sibTrans" cxnId="{8C2FD55A-C3F5-4225-88D9-680FD64C830C}">
      <dgm:prSet/>
      <dgm:spPr/>
      <dgm:t>
        <a:bodyPr/>
        <a:lstStyle/>
        <a:p>
          <a:endParaRPr lang="en-US"/>
        </a:p>
      </dgm:t>
    </dgm:pt>
    <dgm:pt modelId="{2AFCD47E-6290-40D9-A588-6B83585D4359}">
      <dgm:prSet phldrT="[Text]"/>
      <dgm:spPr/>
      <dgm:t>
        <a:bodyPr/>
        <a:lstStyle/>
        <a:p>
          <a:r>
            <a:rPr lang="en-US" dirty="0" smtClean="0"/>
            <a:t>Classified </a:t>
          </a:r>
        </a:p>
        <a:p>
          <a:r>
            <a:rPr lang="en-US" dirty="0" smtClean="0"/>
            <a:t>34%</a:t>
          </a:r>
          <a:endParaRPr lang="en-US" dirty="0"/>
        </a:p>
      </dgm:t>
    </dgm:pt>
    <dgm:pt modelId="{03DF9987-2405-4E37-A6D0-D0C1195E37FB}" type="parTrans" cxnId="{0C19D507-E379-4745-9507-0883A7F5E5B2}">
      <dgm:prSet/>
      <dgm:spPr/>
      <dgm:t>
        <a:bodyPr/>
        <a:lstStyle/>
        <a:p>
          <a:endParaRPr lang="en-US"/>
        </a:p>
      </dgm:t>
    </dgm:pt>
    <dgm:pt modelId="{6E17AFE5-300A-4ED2-B8C7-227C65B6F4B2}" type="sibTrans" cxnId="{0C19D507-E379-4745-9507-0883A7F5E5B2}">
      <dgm:prSet/>
      <dgm:spPr/>
      <dgm:t>
        <a:bodyPr/>
        <a:lstStyle/>
        <a:p>
          <a:endParaRPr lang="en-US"/>
        </a:p>
      </dgm:t>
    </dgm:pt>
    <dgm:pt modelId="{6A4428F9-5A08-4026-A4A8-76BC63E671AA}">
      <dgm:prSet phldrT="[Text]"/>
      <dgm:spPr/>
      <dgm:t>
        <a:bodyPr/>
        <a:lstStyle/>
        <a:p>
          <a:r>
            <a:rPr lang="en-US" dirty="0" smtClean="0"/>
            <a:t>Part-Time, Adjunct, Affiliate Faculty, and Hourly</a:t>
          </a:r>
        </a:p>
        <a:p>
          <a:r>
            <a:rPr lang="en-US" dirty="0" smtClean="0"/>
            <a:t>21.15%</a:t>
          </a:r>
          <a:endParaRPr lang="en-US" dirty="0"/>
        </a:p>
      </dgm:t>
    </dgm:pt>
    <dgm:pt modelId="{BEDDF09A-C300-4F38-866C-9C883B8C5560}" type="parTrans" cxnId="{E4B20772-2929-49B3-8834-8152ED3DBE3B}">
      <dgm:prSet/>
      <dgm:spPr/>
      <dgm:t>
        <a:bodyPr/>
        <a:lstStyle/>
        <a:p>
          <a:endParaRPr lang="en-US"/>
        </a:p>
      </dgm:t>
    </dgm:pt>
    <dgm:pt modelId="{E495AC5B-D2E5-45F5-8D61-05D82E3B3DF5}" type="sibTrans" cxnId="{E4B20772-2929-49B3-8834-8152ED3DBE3B}">
      <dgm:prSet/>
      <dgm:spPr/>
      <dgm:t>
        <a:bodyPr/>
        <a:lstStyle/>
        <a:p>
          <a:endParaRPr lang="en-US"/>
        </a:p>
      </dgm:t>
    </dgm:pt>
    <dgm:pt modelId="{2A96D39A-3351-42D6-B761-2C330084C5FB}">
      <dgm:prSet/>
      <dgm:spPr/>
      <dgm:t>
        <a:bodyPr/>
        <a:lstStyle/>
        <a:p>
          <a:r>
            <a:rPr lang="en-US" dirty="0" smtClean="0"/>
            <a:t>Administrators and Full-Time Faculty</a:t>
          </a:r>
        </a:p>
        <a:p>
          <a:r>
            <a:rPr lang="en-US" dirty="0" smtClean="0"/>
            <a:t>27.7%</a:t>
          </a:r>
          <a:endParaRPr lang="en-US" dirty="0"/>
        </a:p>
      </dgm:t>
    </dgm:pt>
    <dgm:pt modelId="{5A310360-457C-4488-A771-DEA54F7B5810}" type="parTrans" cxnId="{8089A437-09F5-4ACF-983F-AD65E41AFC96}">
      <dgm:prSet/>
      <dgm:spPr/>
      <dgm:t>
        <a:bodyPr/>
        <a:lstStyle/>
        <a:p>
          <a:endParaRPr lang="en-US"/>
        </a:p>
      </dgm:t>
    </dgm:pt>
    <dgm:pt modelId="{B668D661-27A3-4F8F-B698-84AE9D8E1DFA}" type="sibTrans" cxnId="{8089A437-09F5-4ACF-983F-AD65E41AFC96}">
      <dgm:prSet/>
      <dgm:spPr/>
      <dgm:t>
        <a:bodyPr/>
        <a:lstStyle/>
        <a:p>
          <a:endParaRPr lang="en-US"/>
        </a:p>
      </dgm:t>
    </dgm:pt>
    <dgm:pt modelId="{5332EA3D-F92F-49DE-A7B0-B7F4C6C1C7D1}" type="pres">
      <dgm:prSet presAssocID="{F3204A62-EBED-4CED-8337-73EC76E88E3A}" presName="Name0" presStyleCnt="0">
        <dgm:presLayoutVars>
          <dgm:chPref val="1"/>
          <dgm:dir/>
          <dgm:animOne val="branch"/>
          <dgm:animLvl val="lvl"/>
          <dgm:resizeHandles/>
        </dgm:presLayoutVars>
      </dgm:prSet>
      <dgm:spPr/>
      <dgm:t>
        <a:bodyPr/>
        <a:lstStyle/>
        <a:p>
          <a:endParaRPr lang="en-US"/>
        </a:p>
      </dgm:t>
    </dgm:pt>
    <dgm:pt modelId="{4535DFE0-351C-4CA1-B75A-85F0D434EBDA}" type="pres">
      <dgm:prSet presAssocID="{E0B1DD01-F72F-489C-AA6D-CF921E1772C7}" presName="vertOne" presStyleCnt="0"/>
      <dgm:spPr/>
    </dgm:pt>
    <dgm:pt modelId="{94B079D1-2FFD-49E1-A321-7F24B99B931D}" type="pres">
      <dgm:prSet presAssocID="{E0B1DD01-F72F-489C-AA6D-CF921E1772C7}" presName="txOne" presStyleLbl="node0" presStyleIdx="0" presStyleCnt="1">
        <dgm:presLayoutVars>
          <dgm:chPref val="3"/>
        </dgm:presLayoutVars>
      </dgm:prSet>
      <dgm:spPr/>
      <dgm:t>
        <a:bodyPr/>
        <a:lstStyle/>
        <a:p>
          <a:endParaRPr lang="en-US"/>
        </a:p>
      </dgm:t>
    </dgm:pt>
    <dgm:pt modelId="{BC3C9541-A0A3-4D7C-81F7-6867635AC49F}" type="pres">
      <dgm:prSet presAssocID="{E0B1DD01-F72F-489C-AA6D-CF921E1772C7}" presName="parTransOne" presStyleCnt="0"/>
      <dgm:spPr/>
    </dgm:pt>
    <dgm:pt modelId="{E76D5462-2C38-4E57-9C4D-99C03B3FA141}" type="pres">
      <dgm:prSet presAssocID="{E0B1DD01-F72F-489C-AA6D-CF921E1772C7}" presName="horzOne" presStyleCnt="0"/>
      <dgm:spPr/>
    </dgm:pt>
    <dgm:pt modelId="{D8697195-720B-476F-ADB0-46ACCDF59B2B}" type="pres">
      <dgm:prSet presAssocID="{2AFCD47E-6290-40D9-A588-6B83585D4359}" presName="vertTwo" presStyleCnt="0"/>
      <dgm:spPr/>
    </dgm:pt>
    <dgm:pt modelId="{7ACCF293-42CA-442B-8658-3A8BCF428ADB}" type="pres">
      <dgm:prSet presAssocID="{2AFCD47E-6290-40D9-A588-6B83585D4359}" presName="txTwo" presStyleLbl="node2" presStyleIdx="0" presStyleCnt="3">
        <dgm:presLayoutVars>
          <dgm:chPref val="3"/>
        </dgm:presLayoutVars>
      </dgm:prSet>
      <dgm:spPr/>
      <dgm:t>
        <a:bodyPr/>
        <a:lstStyle/>
        <a:p>
          <a:endParaRPr lang="en-US"/>
        </a:p>
      </dgm:t>
    </dgm:pt>
    <dgm:pt modelId="{871B1E8A-1CA8-4048-A5DF-62D3809040EA}" type="pres">
      <dgm:prSet presAssocID="{2AFCD47E-6290-40D9-A588-6B83585D4359}" presName="horzTwo" presStyleCnt="0"/>
      <dgm:spPr/>
    </dgm:pt>
    <dgm:pt modelId="{5168E823-2A15-41AA-9AA0-C59C7A41E1B9}" type="pres">
      <dgm:prSet presAssocID="{6E17AFE5-300A-4ED2-B8C7-227C65B6F4B2}" presName="sibSpaceTwo" presStyleCnt="0"/>
      <dgm:spPr/>
    </dgm:pt>
    <dgm:pt modelId="{A2F8BE0E-A81A-453F-B53E-A028E6814D37}" type="pres">
      <dgm:prSet presAssocID="{2A96D39A-3351-42D6-B761-2C330084C5FB}" presName="vertTwo" presStyleCnt="0"/>
      <dgm:spPr/>
    </dgm:pt>
    <dgm:pt modelId="{ED55BA1F-DBD6-4D71-B8E8-5C787BEDAEDB}" type="pres">
      <dgm:prSet presAssocID="{2A96D39A-3351-42D6-B761-2C330084C5FB}" presName="txTwo" presStyleLbl="node2" presStyleIdx="1" presStyleCnt="3">
        <dgm:presLayoutVars>
          <dgm:chPref val="3"/>
        </dgm:presLayoutVars>
      </dgm:prSet>
      <dgm:spPr/>
      <dgm:t>
        <a:bodyPr/>
        <a:lstStyle/>
        <a:p>
          <a:endParaRPr lang="en-US"/>
        </a:p>
      </dgm:t>
    </dgm:pt>
    <dgm:pt modelId="{49E61B50-FB03-47FE-A71C-DA3A9155D8C6}" type="pres">
      <dgm:prSet presAssocID="{2A96D39A-3351-42D6-B761-2C330084C5FB}" presName="horzTwo" presStyleCnt="0"/>
      <dgm:spPr/>
    </dgm:pt>
    <dgm:pt modelId="{15ABEE29-EDCE-4724-8474-B64948D89CCD}" type="pres">
      <dgm:prSet presAssocID="{B668D661-27A3-4F8F-B698-84AE9D8E1DFA}" presName="sibSpaceTwo" presStyleCnt="0"/>
      <dgm:spPr/>
    </dgm:pt>
    <dgm:pt modelId="{CAE0CA88-EB36-41DC-B618-FC31D52E8172}" type="pres">
      <dgm:prSet presAssocID="{6A4428F9-5A08-4026-A4A8-76BC63E671AA}" presName="vertTwo" presStyleCnt="0"/>
      <dgm:spPr/>
    </dgm:pt>
    <dgm:pt modelId="{D42F9796-14D7-4670-9CA3-28318CA522ED}" type="pres">
      <dgm:prSet presAssocID="{6A4428F9-5A08-4026-A4A8-76BC63E671AA}" presName="txTwo" presStyleLbl="node2" presStyleIdx="2" presStyleCnt="3">
        <dgm:presLayoutVars>
          <dgm:chPref val="3"/>
        </dgm:presLayoutVars>
      </dgm:prSet>
      <dgm:spPr/>
      <dgm:t>
        <a:bodyPr/>
        <a:lstStyle/>
        <a:p>
          <a:endParaRPr lang="en-US"/>
        </a:p>
      </dgm:t>
    </dgm:pt>
    <dgm:pt modelId="{481A7B58-02A8-41B4-A96A-13BA2C74A9E6}" type="pres">
      <dgm:prSet presAssocID="{6A4428F9-5A08-4026-A4A8-76BC63E671AA}" presName="horzTwo" presStyleCnt="0"/>
      <dgm:spPr/>
    </dgm:pt>
  </dgm:ptLst>
  <dgm:cxnLst>
    <dgm:cxn modelId="{50AB073E-3328-4898-8BFF-54F1A6FD4CFB}" type="presOf" srcId="{2AFCD47E-6290-40D9-A588-6B83585D4359}" destId="{7ACCF293-42CA-442B-8658-3A8BCF428ADB}" srcOrd="0" destOrd="0" presId="urn:microsoft.com/office/officeart/2005/8/layout/hierarchy4"/>
    <dgm:cxn modelId="{0C19D507-E379-4745-9507-0883A7F5E5B2}" srcId="{E0B1DD01-F72F-489C-AA6D-CF921E1772C7}" destId="{2AFCD47E-6290-40D9-A588-6B83585D4359}" srcOrd="0" destOrd="0" parTransId="{03DF9987-2405-4E37-A6D0-D0C1195E37FB}" sibTransId="{6E17AFE5-300A-4ED2-B8C7-227C65B6F4B2}"/>
    <dgm:cxn modelId="{AD8AB404-EE48-4FFB-81A5-4973D1586694}" type="presOf" srcId="{E0B1DD01-F72F-489C-AA6D-CF921E1772C7}" destId="{94B079D1-2FFD-49E1-A321-7F24B99B931D}" srcOrd="0" destOrd="0" presId="urn:microsoft.com/office/officeart/2005/8/layout/hierarchy4"/>
    <dgm:cxn modelId="{E4B20772-2929-49B3-8834-8152ED3DBE3B}" srcId="{E0B1DD01-F72F-489C-AA6D-CF921E1772C7}" destId="{6A4428F9-5A08-4026-A4A8-76BC63E671AA}" srcOrd="2" destOrd="0" parTransId="{BEDDF09A-C300-4F38-866C-9C883B8C5560}" sibTransId="{E495AC5B-D2E5-45F5-8D61-05D82E3B3DF5}"/>
    <dgm:cxn modelId="{8C2FD55A-C3F5-4225-88D9-680FD64C830C}" srcId="{F3204A62-EBED-4CED-8337-73EC76E88E3A}" destId="{E0B1DD01-F72F-489C-AA6D-CF921E1772C7}" srcOrd="0" destOrd="0" parTransId="{C499F888-5DF6-449E-A0B9-BA10B70F83F9}" sibTransId="{FB5D76E5-CE25-4735-B672-596215F27AF8}"/>
    <dgm:cxn modelId="{8089A437-09F5-4ACF-983F-AD65E41AFC96}" srcId="{E0B1DD01-F72F-489C-AA6D-CF921E1772C7}" destId="{2A96D39A-3351-42D6-B761-2C330084C5FB}" srcOrd="1" destOrd="0" parTransId="{5A310360-457C-4488-A771-DEA54F7B5810}" sibTransId="{B668D661-27A3-4F8F-B698-84AE9D8E1DFA}"/>
    <dgm:cxn modelId="{48331F21-FCF0-44AE-A81F-6F7DCA421872}" type="presOf" srcId="{2A96D39A-3351-42D6-B761-2C330084C5FB}" destId="{ED55BA1F-DBD6-4D71-B8E8-5C787BEDAEDB}" srcOrd="0" destOrd="0" presId="urn:microsoft.com/office/officeart/2005/8/layout/hierarchy4"/>
    <dgm:cxn modelId="{A42FB2B2-4262-4169-AE42-D572AFDFB0AB}" type="presOf" srcId="{F3204A62-EBED-4CED-8337-73EC76E88E3A}" destId="{5332EA3D-F92F-49DE-A7B0-B7F4C6C1C7D1}" srcOrd="0" destOrd="0" presId="urn:microsoft.com/office/officeart/2005/8/layout/hierarchy4"/>
    <dgm:cxn modelId="{A9B4678A-54BE-4D8B-AF38-30927E85EB4E}" type="presOf" srcId="{6A4428F9-5A08-4026-A4A8-76BC63E671AA}" destId="{D42F9796-14D7-4670-9CA3-28318CA522ED}" srcOrd="0" destOrd="0" presId="urn:microsoft.com/office/officeart/2005/8/layout/hierarchy4"/>
    <dgm:cxn modelId="{87615DCD-E091-4DE8-B158-C93C94CB6F5A}" type="presParOf" srcId="{5332EA3D-F92F-49DE-A7B0-B7F4C6C1C7D1}" destId="{4535DFE0-351C-4CA1-B75A-85F0D434EBDA}" srcOrd="0" destOrd="0" presId="urn:microsoft.com/office/officeart/2005/8/layout/hierarchy4"/>
    <dgm:cxn modelId="{D64B877E-F37D-4E9C-A6FF-7A872400922C}" type="presParOf" srcId="{4535DFE0-351C-4CA1-B75A-85F0D434EBDA}" destId="{94B079D1-2FFD-49E1-A321-7F24B99B931D}" srcOrd="0" destOrd="0" presId="urn:microsoft.com/office/officeart/2005/8/layout/hierarchy4"/>
    <dgm:cxn modelId="{8276E994-2615-4D40-9B56-248BCDBD359B}" type="presParOf" srcId="{4535DFE0-351C-4CA1-B75A-85F0D434EBDA}" destId="{BC3C9541-A0A3-4D7C-81F7-6867635AC49F}" srcOrd="1" destOrd="0" presId="urn:microsoft.com/office/officeart/2005/8/layout/hierarchy4"/>
    <dgm:cxn modelId="{2F7E6C17-40D6-4EBB-80BD-35A216457354}" type="presParOf" srcId="{4535DFE0-351C-4CA1-B75A-85F0D434EBDA}" destId="{E76D5462-2C38-4E57-9C4D-99C03B3FA141}" srcOrd="2" destOrd="0" presId="urn:microsoft.com/office/officeart/2005/8/layout/hierarchy4"/>
    <dgm:cxn modelId="{EE2546E4-9BBE-40E4-9DCD-961786F189F4}" type="presParOf" srcId="{E76D5462-2C38-4E57-9C4D-99C03B3FA141}" destId="{D8697195-720B-476F-ADB0-46ACCDF59B2B}" srcOrd="0" destOrd="0" presId="urn:microsoft.com/office/officeart/2005/8/layout/hierarchy4"/>
    <dgm:cxn modelId="{27837122-B9FD-45EB-B0E0-4C374EEEFEA0}" type="presParOf" srcId="{D8697195-720B-476F-ADB0-46ACCDF59B2B}" destId="{7ACCF293-42CA-442B-8658-3A8BCF428ADB}" srcOrd="0" destOrd="0" presId="urn:microsoft.com/office/officeart/2005/8/layout/hierarchy4"/>
    <dgm:cxn modelId="{FC94A570-5BA5-4D34-B17B-74EE6B3DBBB0}" type="presParOf" srcId="{D8697195-720B-476F-ADB0-46ACCDF59B2B}" destId="{871B1E8A-1CA8-4048-A5DF-62D3809040EA}" srcOrd="1" destOrd="0" presId="urn:microsoft.com/office/officeart/2005/8/layout/hierarchy4"/>
    <dgm:cxn modelId="{5596A4A5-D2E2-4FED-ACFF-AAF59B94F4FC}" type="presParOf" srcId="{E76D5462-2C38-4E57-9C4D-99C03B3FA141}" destId="{5168E823-2A15-41AA-9AA0-C59C7A41E1B9}" srcOrd="1" destOrd="0" presId="urn:microsoft.com/office/officeart/2005/8/layout/hierarchy4"/>
    <dgm:cxn modelId="{74F20F8F-B426-4612-8B17-63811E41DEDE}" type="presParOf" srcId="{E76D5462-2C38-4E57-9C4D-99C03B3FA141}" destId="{A2F8BE0E-A81A-453F-B53E-A028E6814D37}" srcOrd="2" destOrd="0" presId="urn:microsoft.com/office/officeart/2005/8/layout/hierarchy4"/>
    <dgm:cxn modelId="{F0700995-6562-405A-8AC4-05F2A9886ED3}" type="presParOf" srcId="{A2F8BE0E-A81A-453F-B53E-A028E6814D37}" destId="{ED55BA1F-DBD6-4D71-B8E8-5C787BEDAEDB}" srcOrd="0" destOrd="0" presId="urn:microsoft.com/office/officeart/2005/8/layout/hierarchy4"/>
    <dgm:cxn modelId="{26B4C8F3-63A5-4BCB-BE28-15E45A9E1011}" type="presParOf" srcId="{A2F8BE0E-A81A-453F-B53E-A028E6814D37}" destId="{49E61B50-FB03-47FE-A71C-DA3A9155D8C6}" srcOrd="1" destOrd="0" presId="urn:microsoft.com/office/officeart/2005/8/layout/hierarchy4"/>
    <dgm:cxn modelId="{A240B834-5DF2-49DB-A607-D669F4D2FC5C}" type="presParOf" srcId="{E76D5462-2C38-4E57-9C4D-99C03B3FA141}" destId="{15ABEE29-EDCE-4724-8474-B64948D89CCD}" srcOrd="3" destOrd="0" presId="urn:microsoft.com/office/officeart/2005/8/layout/hierarchy4"/>
    <dgm:cxn modelId="{DF0EF683-136B-4791-BFF6-422B8CD13BE6}" type="presParOf" srcId="{E76D5462-2C38-4E57-9C4D-99C03B3FA141}" destId="{CAE0CA88-EB36-41DC-B618-FC31D52E8172}" srcOrd="4" destOrd="0" presId="urn:microsoft.com/office/officeart/2005/8/layout/hierarchy4"/>
    <dgm:cxn modelId="{15A13852-2815-4B03-A1C0-3D9BD2AE0553}" type="presParOf" srcId="{CAE0CA88-EB36-41DC-B618-FC31D52E8172}" destId="{D42F9796-14D7-4670-9CA3-28318CA522ED}" srcOrd="0" destOrd="0" presId="urn:microsoft.com/office/officeart/2005/8/layout/hierarchy4"/>
    <dgm:cxn modelId="{8CEBAE8D-B769-4FBC-939E-B0E0EE7F719D}" type="presParOf" srcId="{CAE0CA88-EB36-41DC-B618-FC31D52E8172}" destId="{481A7B58-02A8-41B4-A96A-13BA2C74A9E6}"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D28DB9-D10B-4112-96DB-8AEE7AD00B11}"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436A7B70-704D-4220-997D-85F72BC29B71}">
      <dgm:prSet phldrT="[Text]" custT="1"/>
      <dgm:spPr/>
      <dgm:t>
        <a:bodyPr/>
        <a:lstStyle/>
        <a:p>
          <a:r>
            <a:rPr lang="en-US" sz="1600" dirty="0" smtClean="0"/>
            <a:t>-Sick and annual leave are earned and paid from a Grant based upon the allocation percentage of income paid from the Grant.  For example, if an employee is paid 50% of their income from a Grant; than 50% of sick and annual leave is charged to the Grant.</a:t>
          </a:r>
        </a:p>
        <a:p>
          <a:r>
            <a:rPr lang="en-US" sz="1600" dirty="0" smtClean="0"/>
            <a:t>-All sick and annual leave follow the University Policy.  Unused sick leave is forfeited each June 30</a:t>
          </a:r>
          <a:r>
            <a:rPr lang="en-US" sz="1600" baseline="30000" dirty="0" smtClean="0"/>
            <a:t>th</a:t>
          </a:r>
          <a:r>
            <a:rPr lang="en-US" sz="1600" dirty="0" smtClean="0"/>
            <a:t>.  Annual leave in excess of the carryover limits must be used by June 30</a:t>
          </a:r>
          <a:r>
            <a:rPr lang="en-US" sz="1600" baseline="30000" dirty="0" smtClean="0"/>
            <a:t>th</a:t>
          </a:r>
          <a:r>
            <a:rPr lang="en-US" sz="1600" dirty="0" smtClean="0"/>
            <a:t> or forfeited. </a:t>
          </a:r>
          <a:endParaRPr lang="en-US" sz="1600" dirty="0"/>
        </a:p>
      </dgm:t>
    </dgm:pt>
    <dgm:pt modelId="{E6E6D735-922D-4CAE-A21B-F5C52EC39608}" type="parTrans" cxnId="{86D6091D-388E-458E-8E3E-99DD619E1409}">
      <dgm:prSet/>
      <dgm:spPr/>
      <dgm:t>
        <a:bodyPr/>
        <a:lstStyle/>
        <a:p>
          <a:endParaRPr lang="en-US"/>
        </a:p>
      </dgm:t>
    </dgm:pt>
    <dgm:pt modelId="{B3D62BA6-248D-46BB-85B2-C890441A240F}" type="sibTrans" cxnId="{86D6091D-388E-458E-8E3E-99DD619E1409}">
      <dgm:prSet/>
      <dgm:spPr/>
      <dgm:t>
        <a:bodyPr/>
        <a:lstStyle/>
        <a:p>
          <a:endParaRPr lang="en-US"/>
        </a:p>
      </dgm:t>
    </dgm:pt>
    <dgm:pt modelId="{F2A65AD0-9D26-4778-9A30-A8067E7CDF72}">
      <dgm:prSet phldrT="[Text]" custT="1"/>
      <dgm:spPr/>
      <dgm:t>
        <a:bodyPr/>
        <a:lstStyle/>
        <a:p>
          <a:r>
            <a:rPr lang="en-US" sz="1600" dirty="0" smtClean="0"/>
            <a:t>Accounting Services is working with OSRP and Human Resources to develop a policy for leave time that is earned by individuals who are paid 100% from a grant.</a:t>
          </a:r>
        </a:p>
        <a:p>
          <a:endParaRPr lang="en-US" sz="1600" dirty="0" smtClean="0"/>
        </a:p>
        <a:p>
          <a:endParaRPr lang="en-US" sz="1600" dirty="0" smtClean="0"/>
        </a:p>
        <a:p>
          <a:endParaRPr lang="en-US" sz="1600" dirty="0" smtClean="0"/>
        </a:p>
        <a:p>
          <a:r>
            <a:rPr lang="en-US" sz="1600" dirty="0" smtClean="0"/>
            <a:t>PIs and Accounting Services will collectively monitor annual leave balances of individuals paid 100% from a Grant.    </a:t>
          </a:r>
          <a:endParaRPr lang="en-US" sz="1600" dirty="0"/>
        </a:p>
      </dgm:t>
    </dgm:pt>
    <dgm:pt modelId="{6AC35FF3-EB7F-4B96-B0B5-B51B6AF7F1AA}" type="parTrans" cxnId="{2293DB3C-26F8-48E5-B8C4-152DF0FDAF09}">
      <dgm:prSet/>
      <dgm:spPr/>
      <dgm:t>
        <a:bodyPr/>
        <a:lstStyle/>
        <a:p>
          <a:endParaRPr lang="en-US"/>
        </a:p>
      </dgm:t>
    </dgm:pt>
    <dgm:pt modelId="{072ACA0C-835B-43B6-9598-7E354E49F292}" type="sibTrans" cxnId="{2293DB3C-26F8-48E5-B8C4-152DF0FDAF09}">
      <dgm:prSet/>
      <dgm:spPr/>
      <dgm:t>
        <a:bodyPr/>
        <a:lstStyle/>
        <a:p>
          <a:endParaRPr lang="en-US"/>
        </a:p>
      </dgm:t>
    </dgm:pt>
    <dgm:pt modelId="{88ED071E-887A-4A9C-875D-4567EEF4CE82}" type="pres">
      <dgm:prSet presAssocID="{68D28DB9-D10B-4112-96DB-8AEE7AD00B11}" presName="Name0" presStyleCnt="0">
        <dgm:presLayoutVars>
          <dgm:chMax val="2"/>
          <dgm:chPref val="2"/>
          <dgm:animLvl val="lvl"/>
        </dgm:presLayoutVars>
      </dgm:prSet>
      <dgm:spPr/>
      <dgm:t>
        <a:bodyPr/>
        <a:lstStyle/>
        <a:p>
          <a:endParaRPr lang="en-US"/>
        </a:p>
      </dgm:t>
    </dgm:pt>
    <dgm:pt modelId="{A90563B7-344A-4FF6-A0F5-F3E97CE4B959}" type="pres">
      <dgm:prSet presAssocID="{68D28DB9-D10B-4112-96DB-8AEE7AD00B11}" presName="LeftText" presStyleLbl="revTx" presStyleIdx="0" presStyleCnt="0">
        <dgm:presLayoutVars>
          <dgm:bulletEnabled val="1"/>
        </dgm:presLayoutVars>
      </dgm:prSet>
      <dgm:spPr/>
      <dgm:t>
        <a:bodyPr/>
        <a:lstStyle/>
        <a:p>
          <a:endParaRPr lang="en-US"/>
        </a:p>
      </dgm:t>
    </dgm:pt>
    <dgm:pt modelId="{C7030139-E39C-4D79-B8F1-B86ED5BE82D9}" type="pres">
      <dgm:prSet presAssocID="{68D28DB9-D10B-4112-96DB-8AEE7AD00B11}" presName="LeftNode" presStyleLbl="bgImgPlace1" presStyleIdx="0" presStyleCnt="2" custScaleX="184937" custScaleY="122582" custLinFactNeighborX="-42862" custLinFactNeighborY="78">
        <dgm:presLayoutVars>
          <dgm:chMax val="2"/>
          <dgm:chPref val="2"/>
        </dgm:presLayoutVars>
      </dgm:prSet>
      <dgm:spPr/>
      <dgm:t>
        <a:bodyPr/>
        <a:lstStyle/>
        <a:p>
          <a:endParaRPr lang="en-US"/>
        </a:p>
      </dgm:t>
    </dgm:pt>
    <dgm:pt modelId="{031B54B4-0B0D-485C-8EC6-887891127F57}" type="pres">
      <dgm:prSet presAssocID="{68D28DB9-D10B-4112-96DB-8AEE7AD00B11}" presName="RightText" presStyleLbl="revTx" presStyleIdx="0" presStyleCnt="0">
        <dgm:presLayoutVars>
          <dgm:bulletEnabled val="1"/>
        </dgm:presLayoutVars>
      </dgm:prSet>
      <dgm:spPr/>
      <dgm:t>
        <a:bodyPr/>
        <a:lstStyle/>
        <a:p>
          <a:endParaRPr lang="en-US"/>
        </a:p>
      </dgm:t>
    </dgm:pt>
    <dgm:pt modelId="{D433E4C3-A5DF-4B36-AFB4-35AF1267B122}" type="pres">
      <dgm:prSet presAssocID="{68D28DB9-D10B-4112-96DB-8AEE7AD00B11}" presName="RightNode" presStyleLbl="bgImgPlace1" presStyleIdx="1" presStyleCnt="2" custScaleX="183310" custScaleY="122426" custLinFactNeighborX="39083" custLinFactNeighborY="-239">
        <dgm:presLayoutVars>
          <dgm:chMax val="0"/>
          <dgm:chPref val="0"/>
        </dgm:presLayoutVars>
      </dgm:prSet>
      <dgm:spPr/>
      <dgm:t>
        <a:bodyPr/>
        <a:lstStyle/>
        <a:p>
          <a:endParaRPr lang="en-US"/>
        </a:p>
      </dgm:t>
    </dgm:pt>
    <dgm:pt modelId="{05711186-B3AB-40B8-99BD-0A66100AA4F3}" type="pres">
      <dgm:prSet presAssocID="{68D28DB9-D10B-4112-96DB-8AEE7AD00B11}" presName="TopArrow" presStyleLbl="node1" presStyleIdx="0" presStyleCnt="2" custScaleY="49918" custLinFactNeighborX="-7088" custLinFactNeighborY="-24048"/>
      <dgm:spPr/>
    </dgm:pt>
    <dgm:pt modelId="{D5D6F67C-A66F-47CE-A063-B99178B0C5F5}" type="pres">
      <dgm:prSet presAssocID="{68D28DB9-D10B-4112-96DB-8AEE7AD00B11}" presName="BottomArrow" presStyleLbl="node1" presStyleIdx="1" presStyleCnt="2" custScaleY="43665" custLinFactNeighborX="-12339" custLinFactNeighborY="24048"/>
      <dgm:spPr/>
    </dgm:pt>
  </dgm:ptLst>
  <dgm:cxnLst>
    <dgm:cxn modelId="{86D6091D-388E-458E-8E3E-99DD619E1409}" srcId="{68D28DB9-D10B-4112-96DB-8AEE7AD00B11}" destId="{436A7B70-704D-4220-997D-85F72BC29B71}" srcOrd="0" destOrd="0" parTransId="{E6E6D735-922D-4CAE-A21B-F5C52EC39608}" sibTransId="{B3D62BA6-248D-46BB-85B2-C890441A240F}"/>
    <dgm:cxn modelId="{4DF64EE8-71CE-4042-889B-6F49A69171F3}" type="presOf" srcId="{F2A65AD0-9D26-4778-9A30-A8067E7CDF72}" destId="{D433E4C3-A5DF-4B36-AFB4-35AF1267B122}" srcOrd="1" destOrd="0" presId="urn:microsoft.com/office/officeart/2009/layout/ReverseList"/>
    <dgm:cxn modelId="{2293DB3C-26F8-48E5-B8C4-152DF0FDAF09}" srcId="{68D28DB9-D10B-4112-96DB-8AEE7AD00B11}" destId="{F2A65AD0-9D26-4778-9A30-A8067E7CDF72}" srcOrd="1" destOrd="0" parTransId="{6AC35FF3-EB7F-4B96-B0B5-B51B6AF7F1AA}" sibTransId="{072ACA0C-835B-43B6-9598-7E354E49F292}"/>
    <dgm:cxn modelId="{212679D1-8222-4A4B-AC2E-6B0E5C342D32}" type="presOf" srcId="{68D28DB9-D10B-4112-96DB-8AEE7AD00B11}" destId="{88ED071E-887A-4A9C-875D-4567EEF4CE82}" srcOrd="0" destOrd="0" presId="urn:microsoft.com/office/officeart/2009/layout/ReverseList"/>
    <dgm:cxn modelId="{EF3C283D-6985-4208-BED6-FDEDB9157992}" type="presOf" srcId="{436A7B70-704D-4220-997D-85F72BC29B71}" destId="{C7030139-E39C-4D79-B8F1-B86ED5BE82D9}" srcOrd="1" destOrd="0" presId="urn:microsoft.com/office/officeart/2009/layout/ReverseList"/>
    <dgm:cxn modelId="{251B2F8F-AA80-416B-9E93-30B1C84460EC}" type="presOf" srcId="{F2A65AD0-9D26-4778-9A30-A8067E7CDF72}" destId="{031B54B4-0B0D-485C-8EC6-887891127F57}" srcOrd="0" destOrd="0" presId="urn:microsoft.com/office/officeart/2009/layout/ReverseList"/>
    <dgm:cxn modelId="{17F81583-9571-42E9-828C-D70A02F54CE4}" type="presOf" srcId="{436A7B70-704D-4220-997D-85F72BC29B71}" destId="{A90563B7-344A-4FF6-A0F5-F3E97CE4B959}" srcOrd="0" destOrd="0" presId="urn:microsoft.com/office/officeart/2009/layout/ReverseList"/>
    <dgm:cxn modelId="{5CAB2211-9DE4-46DB-BFE5-D484A90E78E2}" type="presParOf" srcId="{88ED071E-887A-4A9C-875D-4567EEF4CE82}" destId="{A90563B7-344A-4FF6-A0F5-F3E97CE4B959}" srcOrd="0" destOrd="0" presId="urn:microsoft.com/office/officeart/2009/layout/ReverseList"/>
    <dgm:cxn modelId="{320BADBC-C953-4A98-AC45-12F1E162F7AF}" type="presParOf" srcId="{88ED071E-887A-4A9C-875D-4567EEF4CE82}" destId="{C7030139-E39C-4D79-B8F1-B86ED5BE82D9}" srcOrd="1" destOrd="0" presId="urn:microsoft.com/office/officeart/2009/layout/ReverseList"/>
    <dgm:cxn modelId="{10DD8358-5CCA-4BEE-8257-6CD7ED1B1C55}" type="presParOf" srcId="{88ED071E-887A-4A9C-875D-4567EEF4CE82}" destId="{031B54B4-0B0D-485C-8EC6-887891127F57}" srcOrd="2" destOrd="0" presId="urn:microsoft.com/office/officeart/2009/layout/ReverseList"/>
    <dgm:cxn modelId="{D833735E-DC66-4830-B6EB-E710F0ABEE07}" type="presParOf" srcId="{88ED071E-887A-4A9C-875D-4567EEF4CE82}" destId="{D433E4C3-A5DF-4B36-AFB4-35AF1267B122}" srcOrd="3" destOrd="0" presId="urn:microsoft.com/office/officeart/2009/layout/ReverseList"/>
    <dgm:cxn modelId="{9AA12D0E-C55A-4428-9FD9-C6DE2CA30916}" type="presParOf" srcId="{88ED071E-887A-4A9C-875D-4567EEF4CE82}" destId="{05711186-B3AB-40B8-99BD-0A66100AA4F3}" srcOrd="4" destOrd="0" presId="urn:microsoft.com/office/officeart/2009/layout/ReverseList"/>
    <dgm:cxn modelId="{032E2618-D4B0-4D6B-92DB-AEC45D54992B}" type="presParOf" srcId="{88ED071E-887A-4A9C-875D-4567EEF4CE82}" destId="{D5D6F67C-A66F-47CE-A063-B99178B0C5F5}" srcOrd="5" destOrd="0" presId="urn:microsoft.com/office/officeart/2009/layout/Revers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CD152-E606-4EC0-985A-112C1F577FDA}">
      <dsp:nvSpPr>
        <dsp:cNvPr id="0" name=""/>
        <dsp:cNvSpPr/>
      </dsp:nvSpPr>
      <dsp:spPr>
        <a:xfrm rot="16200000">
          <a:off x="-561503" y="564554"/>
          <a:ext cx="4064000" cy="2934890"/>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952" bIns="0" numCol="1" spcCol="1270" anchor="ctr" anchorCtr="0">
          <a:noAutofit/>
        </a:bodyPr>
        <a:lstStyle/>
        <a:p>
          <a:pPr lvl="0" algn="ctr" defTabSz="933450">
            <a:lnSpc>
              <a:spcPct val="90000"/>
            </a:lnSpc>
            <a:spcBef>
              <a:spcPct val="0"/>
            </a:spcBef>
            <a:spcAft>
              <a:spcPct val="35000"/>
            </a:spcAft>
          </a:pPr>
          <a:r>
            <a:rPr lang="en-US" sz="2100" u="sng" kern="1200" dirty="0" smtClean="0"/>
            <a:t>A Grant </a:t>
          </a:r>
          <a:r>
            <a:rPr lang="en-US" sz="2100" kern="1200" dirty="0" smtClean="0"/>
            <a:t>is an award </a:t>
          </a:r>
          <a:r>
            <a:rPr lang="en-US" sz="2100" b="0" kern="1200" dirty="0" smtClean="0"/>
            <a:t>of financial assistance from a federal, state or private entity to a recipient to carry out a public purpose of support. </a:t>
          </a:r>
          <a:endParaRPr lang="en-US" sz="2100" kern="1200" dirty="0"/>
        </a:p>
      </dsp:txBody>
      <dsp:txXfrm rot="5400000">
        <a:off x="3052" y="812799"/>
        <a:ext cx="2934890" cy="2438400"/>
      </dsp:txXfrm>
    </dsp:sp>
    <dsp:sp modelId="{0849FE4D-2A4E-4957-B5BD-EE3A9E598E87}">
      <dsp:nvSpPr>
        <dsp:cNvPr id="0" name=""/>
        <dsp:cNvSpPr/>
      </dsp:nvSpPr>
      <dsp:spPr>
        <a:xfrm rot="16200000">
          <a:off x="2593503" y="564554"/>
          <a:ext cx="4064000" cy="2934890"/>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952" bIns="0" numCol="1" spcCol="1270" anchor="ctr" anchorCtr="0">
          <a:noAutofit/>
        </a:bodyPr>
        <a:lstStyle/>
        <a:p>
          <a:pPr lvl="0" algn="ctr" defTabSz="933450">
            <a:lnSpc>
              <a:spcPct val="90000"/>
            </a:lnSpc>
            <a:spcBef>
              <a:spcPct val="0"/>
            </a:spcBef>
            <a:spcAft>
              <a:spcPct val="35000"/>
            </a:spcAft>
          </a:pPr>
          <a:r>
            <a:rPr lang="en-US" sz="2100" u="sng" kern="1200" dirty="0" smtClean="0"/>
            <a:t>A contract </a:t>
          </a:r>
          <a:r>
            <a:rPr lang="en-US" sz="2100" kern="1200" dirty="0" smtClean="0"/>
            <a:t>is an agreement with specific terms between two or more persons or entities in which there is a promise to do something in return for consideration.</a:t>
          </a:r>
          <a:endParaRPr lang="en-US" sz="2100" kern="1200" dirty="0"/>
        </a:p>
      </dsp:txBody>
      <dsp:txXfrm rot="5400000">
        <a:off x="3158058" y="812799"/>
        <a:ext cx="2934890" cy="2438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CD152-E606-4EC0-985A-112C1F577FDA}">
      <dsp:nvSpPr>
        <dsp:cNvPr id="0" name=""/>
        <dsp:cNvSpPr/>
      </dsp:nvSpPr>
      <dsp:spPr>
        <a:xfrm rot="16200000">
          <a:off x="-398353" y="399957"/>
          <a:ext cx="4064000" cy="326408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en-US" sz="2800" b="1" u="sng" kern="1200" dirty="0" smtClean="0">
              <a:solidFill>
                <a:schemeClr val="tx1"/>
              </a:solidFill>
            </a:rPr>
            <a:t>Grant:</a:t>
          </a:r>
        </a:p>
        <a:p>
          <a:pPr lvl="0" algn="l" defTabSz="1244600">
            <a:lnSpc>
              <a:spcPct val="90000"/>
            </a:lnSpc>
            <a:spcBef>
              <a:spcPct val="0"/>
            </a:spcBef>
            <a:spcAft>
              <a:spcPct val="35000"/>
            </a:spcAft>
          </a:pPr>
          <a:r>
            <a:rPr lang="en-US" sz="2100" b="0" kern="1200" dirty="0" smtClean="0">
              <a:solidFill>
                <a:schemeClr val="tx1"/>
              </a:solidFill>
            </a:rPr>
            <a:t>-Fund # 4XXXXX</a:t>
          </a:r>
        </a:p>
        <a:p>
          <a:pPr lvl="0" algn="l" defTabSz="1244600">
            <a:lnSpc>
              <a:spcPct val="90000"/>
            </a:lnSpc>
            <a:spcBef>
              <a:spcPct val="0"/>
            </a:spcBef>
            <a:spcAft>
              <a:spcPct val="35000"/>
            </a:spcAft>
          </a:pPr>
          <a:r>
            <a:rPr lang="en-US" sz="2100" b="0" kern="1200" dirty="0" smtClean="0">
              <a:solidFill>
                <a:schemeClr val="tx1"/>
              </a:solidFill>
            </a:rPr>
            <a:t>-Fiscal Year is determined by grantor</a:t>
          </a:r>
        </a:p>
        <a:p>
          <a:pPr lvl="0" algn="l" defTabSz="1244600">
            <a:lnSpc>
              <a:spcPct val="90000"/>
            </a:lnSpc>
            <a:spcBef>
              <a:spcPct val="0"/>
            </a:spcBef>
            <a:spcAft>
              <a:spcPct val="35000"/>
            </a:spcAft>
          </a:pPr>
          <a:r>
            <a:rPr lang="en-US" sz="2100" b="0" kern="1200" dirty="0" smtClean="0">
              <a:solidFill>
                <a:schemeClr val="tx1"/>
              </a:solidFill>
            </a:rPr>
            <a:t>-Actual benefits instead of Fringe rate </a:t>
          </a:r>
        </a:p>
        <a:p>
          <a:pPr lvl="0" algn="l" defTabSz="1244600">
            <a:lnSpc>
              <a:spcPct val="90000"/>
            </a:lnSpc>
            <a:spcBef>
              <a:spcPct val="0"/>
            </a:spcBef>
            <a:spcAft>
              <a:spcPct val="35000"/>
            </a:spcAft>
          </a:pPr>
          <a:r>
            <a:rPr lang="en-US" sz="2100" b="0" kern="1200" dirty="0" smtClean="0">
              <a:solidFill>
                <a:schemeClr val="tx1"/>
              </a:solidFill>
            </a:rPr>
            <a:t>-Subject to UGG</a:t>
          </a:r>
        </a:p>
        <a:p>
          <a:pPr lvl="0" algn="l" defTabSz="1244600">
            <a:lnSpc>
              <a:spcPct val="90000"/>
            </a:lnSpc>
            <a:spcBef>
              <a:spcPct val="0"/>
            </a:spcBef>
            <a:spcAft>
              <a:spcPct val="35000"/>
            </a:spcAft>
          </a:pPr>
          <a:r>
            <a:rPr lang="en-US" sz="2100" b="0" kern="1200" dirty="0" smtClean="0">
              <a:solidFill>
                <a:schemeClr val="tx1"/>
              </a:solidFill>
            </a:rPr>
            <a:t>-Limited to ICR* rate</a:t>
          </a:r>
          <a:endParaRPr lang="en-US" sz="2100" kern="1200" dirty="0">
            <a:solidFill>
              <a:schemeClr val="tx1"/>
            </a:solidFill>
          </a:endParaRPr>
        </a:p>
      </dsp:txBody>
      <dsp:txXfrm rot="5400000">
        <a:off x="1605" y="812799"/>
        <a:ext cx="3264084" cy="2438400"/>
      </dsp:txXfrm>
    </dsp:sp>
    <dsp:sp modelId="{0849FE4D-2A4E-4957-B5BD-EE3A9E598E87}">
      <dsp:nvSpPr>
        <dsp:cNvPr id="0" name=""/>
        <dsp:cNvSpPr/>
      </dsp:nvSpPr>
      <dsp:spPr>
        <a:xfrm rot="16200000">
          <a:off x="3020256" y="434073"/>
          <a:ext cx="4064000" cy="319585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en-US" sz="2800" b="1" u="sng" kern="1200" dirty="0" smtClean="0">
              <a:solidFill>
                <a:schemeClr val="tx1"/>
              </a:solidFill>
            </a:rPr>
            <a:t>Contract:</a:t>
          </a:r>
        </a:p>
        <a:p>
          <a:pPr lvl="0" algn="l" defTabSz="1244600">
            <a:lnSpc>
              <a:spcPct val="90000"/>
            </a:lnSpc>
            <a:spcBef>
              <a:spcPct val="0"/>
            </a:spcBef>
            <a:spcAft>
              <a:spcPct val="35000"/>
            </a:spcAft>
          </a:pPr>
          <a:r>
            <a:rPr lang="en-US" sz="2100" kern="1200" dirty="0" smtClean="0">
              <a:solidFill>
                <a:schemeClr val="tx1"/>
              </a:solidFill>
            </a:rPr>
            <a:t>-Fund # 2XXXXX</a:t>
          </a:r>
        </a:p>
        <a:p>
          <a:pPr lvl="0" algn="l" defTabSz="1244600">
            <a:lnSpc>
              <a:spcPct val="90000"/>
            </a:lnSpc>
            <a:spcBef>
              <a:spcPct val="0"/>
            </a:spcBef>
            <a:spcAft>
              <a:spcPct val="35000"/>
            </a:spcAft>
          </a:pPr>
          <a:r>
            <a:rPr lang="en-US" sz="2100" kern="1200" dirty="0" smtClean="0">
              <a:solidFill>
                <a:schemeClr val="tx1"/>
              </a:solidFill>
            </a:rPr>
            <a:t>-Fiscal Year July 1 – June 30</a:t>
          </a:r>
        </a:p>
        <a:p>
          <a:pPr lvl="0" algn="l" defTabSz="1244600">
            <a:lnSpc>
              <a:spcPct val="90000"/>
            </a:lnSpc>
            <a:spcBef>
              <a:spcPct val="0"/>
            </a:spcBef>
            <a:spcAft>
              <a:spcPct val="35000"/>
            </a:spcAft>
          </a:pPr>
          <a:r>
            <a:rPr lang="en-US" sz="2100" kern="1200" dirty="0" smtClean="0">
              <a:solidFill>
                <a:schemeClr val="tx1"/>
              </a:solidFill>
            </a:rPr>
            <a:t>-Fringe rate charged to all salaries</a:t>
          </a:r>
        </a:p>
        <a:p>
          <a:pPr lvl="0" algn="l" defTabSz="1244600">
            <a:lnSpc>
              <a:spcPct val="90000"/>
            </a:lnSpc>
            <a:spcBef>
              <a:spcPct val="0"/>
            </a:spcBef>
            <a:spcAft>
              <a:spcPct val="35000"/>
            </a:spcAft>
          </a:pPr>
          <a:r>
            <a:rPr lang="en-US" sz="2100" kern="1200" dirty="0" smtClean="0">
              <a:solidFill>
                <a:schemeClr val="tx1"/>
              </a:solidFill>
            </a:rPr>
            <a:t>-Not subject to UGG</a:t>
          </a:r>
        </a:p>
        <a:p>
          <a:pPr lvl="0" algn="l" defTabSz="1244600">
            <a:lnSpc>
              <a:spcPct val="90000"/>
            </a:lnSpc>
            <a:spcBef>
              <a:spcPct val="0"/>
            </a:spcBef>
            <a:spcAft>
              <a:spcPct val="35000"/>
            </a:spcAft>
          </a:pPr>
          <a:r>
            <a:rPr lang="en-US" sz="2100" kern="1200" dirty="0" smtClean="0">
              <a:solidFill>
                <a:schemeClr val="tx1"/>
              </a:solidFill>
            </a:rPr>
            <a:t>-Subject to 10% ASR**</a:t>
          </a:r>
          <a:endParaRPr lang="en-US" sz="3600" kern="1200" dirty="0">
            <a:solidFill>
              <a:schemeClr val="tx1"/>
            </a:solidFill>
          </a:endParaRPr>
        </a:p>
      </dsp:txBody>
      <dsp:txXfrm rot="5400000">
        <a:off x="3454330" y="812799"/>
        <a:ext cx="3195853" cy="2438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9B9BBE-D182-43F0-BE3E-80C5A8B6FB88}">
      <dsp:nvSpPr>
        <dsp:cNvPr id="0" name=""/>
        <dsp:cNvSpPr/>
      </dsp:nvSpPr>
      <dsp:spPr>
        <a:xfrm>
          <a:off x="1125884" y="3100"/>
          <a:ext cx="1708546" cy="8542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Contractor</a:t>
          </a:r>
          <a:endParaRPr lang="en-US" sz="2600" kern="1200" dirty="0"/>
        </a:p>
      </dsp:txBody>
      <dsp:txXfrm>
        <a:off x="1150905" y="28121"/>
        <a:ext cx="1658504" cy="804231"/>
      </dsp:txXfrm>
    </dsp:sp>
    <dsp:sp modelId="{3E2B21F3-F200-488B-A11A-ACFC122A189F}">
      <dsp:nvSpPr>
        <dsp:cNvPr id="0" name=""/>
        <dsp:cNvSpPr/>
      </dsp:nvSpPr>
      <dsp:spPr>
        <a:xfrm>
          <a:off x="1296739" y="857374"/>
          <a:ext cx="170854" cy="640705"/>
        </a:xfrm>
        <a:custGeom>
          <a:avLst/>
          <a:gdLst/>
          <a:ahLst/>
          <a:cxnLst/>
          <a:rect l="0" t="0" r="0" b="0"/>
          <a:pathLst>
            <a:path>
              <a:moveTo>
                <a:pt x="0" y="0"/>
              </a:moveTo>
              <a:lnTo>
                <a:pt x="0" y="640705"/>
              </a:lnTo>
              <a:lnTo>
                <a:pt x="170854" y="6407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EB8A75-E271-40B6-BAB6-03385E783EF9}">
      <dsp:nvSpPr>
        <dsp:cNvPr id="0" name=""/>
        <dsp:cNvSpPr/>
      </dsp:nvSpPr>
      <dsp:spPr>
        <a:xfrm>
          <a:off x="1467594" y="1070942"/>
          <a:ext cx="1366837" cy="8542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Provides goods/services</a:t>
          </a:r>
          <a:endParaRPr lang="en-US" sz="1400" kern="1200" dirty="0"/>
        </a:p>
      </dsp:txBody>
      <dsp:txXfrm>
        <a:off x="1492615" y="1095963"/>
        <a:ext cx="1316795" cy="804231"/>
      </dsp:txXfrm>
    </dsp:sp>
    <dsp:sp modelId="{B34FB5A0-4AF1-435E-B105-8E50F32D2007}">
      <dsp:nvSpPr>
        <dsp:cNvPr id="0" name=""/>
        <dsp:cNvSpPr/>
      </dsp:nvSpPr>
      <dsp:spPr>
        <a:xfrm>
          <a:off x="1296739" y="857374"/>
          <a:ext cx="170854" cy="1708546"/>
        </a:xfrm>
        <a:custGeom>
          <a:avLst/>
          <a:gdLst/>
          <a:ahLst/>
          <a:cxnLst/>
          <a:rect l="0" t="0" r="0" b="0"/>
          <a:pathLst>
            <a:path>
              <a:moveTo>
                <a:pt x="0" y="0"/>
              </a:moveTo>
              <a:lnTo>
                <a:pt x="0" y="1708546"/>
              </a:lnTo>
              <a:lnTo>
                <a:pt x="170854" y="1708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4FE90D-A636-4B22-949A-A61DE602526A}">
      <dsp:nvSpPr>
        <dsp:cNvPr id="0" name=""/>
        <dsp:cNvSpPr/>
      </dsp:nvSpPr>
      <dsp:spPr>
        <a:xfrm>
          <a:off x="1467594" y="2138784"/>
          <a:ext cx="1366837" cy="8542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Operates in a competitive environment</a:t>
          </a:r>
          <a:endParaRPr lang="en-US" sz="1400" kern="1200" dirty="0"/>
        </a:p>
      </dsp:txBody>
      <dsp:txXfrm>
        <a:off x="1492615" y="2163805"/>
        <a:ext cx="1316795" cy="804231"/>
      </dsp:txXfrm>
    </dsp:sp>
    <dsp:sp modelId="{9040D76A-82B0-4480-BFCA-F0B4D78FBA22}">
      <dsp:nvSpPr>
        <dsp:cNvPr id="0" name=""/>
        <dsp:cNvSpPr/>
      </dsp:nvSpPr>
      <dsp:spPr>
        <a:xfrm>
          <a:off x="1296739" y="857374"/>
          <a:ext cx="170854" cy="2776388"/>
        </a:xfrm>
        <a:custGeom>
          <a:avLst/>
          <a:gdLst/>
          <a:ahLst/>
          <a:cxnLst/>
          <a:rect l="0" t="0" r="0" b="0"/>
          <a:pathLst>
            <a:path>
              <a:moveTo>
                <a:pt x="0" y="0"/>
              </a:moveTo>
              <a:lnTo>
                <a:pt x="0" y="2776388"/>
              </a:lnTo>
              <a:lnTo>
                <a:pt x="170854" y="27763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673949-C601-4B5F-B8AC-0CD27889393B}">
      <dsp:nvSpPr>
        <dsp:cNvPr id="0" name=""/>
        <dsp:cNvSpPr/>
      </dsp:nvSpPr>
      <dsp:spPr>
        <a:xfrm>
          <a:off x="1467594" y="3206625"/>
          <a:ext cx="1366837" cy="8542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Not subject to federal compliance</a:t>
          </a:r>
          <a:endParaRPr lang="en-US" sz="1400" kern="1200" dirty="0"/>
        </a:p>
      </dsp:txBody>
      <dsp:txXfrm>
        <a:off x="1492615" y="3231646"/>
        <a:ext cx="1316795" cy="804231"/>
      </dsp:txXfrm>
    </dsp:sp>
    <dsp:sp modelId="{D39CDCD7-3A14-4636-AB6A-340E92130B85}">
      <dsp:nvSpPr>
        <dsp:cNvPr id="0" name=""/>
        <dsp:cNvSpPr/>
      </dsp:nvSpPr>
      <dsp:spPr>
        <a:xfrm>
          <a:off x="3261568" y="3100"/>
          <a:ext cx="1708546" cy="8542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Sub Recipient</a:t>
          </a:r>
          <a:endParaRPr lang="en-US" sz="2600" kern="1200" dirty="0"/>
        </a:p>
      </dsp:txBody>
      <dsp:txXfrm>
        <a:off x="3286589" y="28121"/>
        <a:ext cx="1658504" cy="804231"/>
      </dsp:txXfrm>
    </dsp:sp>
    <dsp:sp modelId="{38F7A2D7-6FBD-48C8-B222-4ED53D9A18DE}">
      <dsp:nvSpPr>
        <dsp:cNvPr id="0" name=""/>
        <dsp:cNvSpPr/>
      </dsp:nvSpPr>
      <dsp:spPr>
        <a:xfrm>
          <a:off x="3432423" y="857374"/>
          <a:ext cx="170854" cy="640705"/>
        </a:xfrm>
        <a:custGeom>
          <a:avLst/>
          <a:gdLst/>
          <a:ahLst/>
          <a:cxnLst/>
          <a:rect l="0" t="0" r="0" b="0"/>
          <a:pathLst>
            <a:path>
              <a:moveTo>
                <a:pt x="0" y="0"/>
              </a:moveTo>
              <a:lnTo>
                <a:pt x="0" y="640705"/>
              </a:lnTo>
              <a:lnTo>
                <a:pt x="170854" y="6407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4C82E7-1751-4E77-B29E-F0D262A58592}">
      <dsp:nvSpPr>
        <dsp:cNvPr id="0" name=""/>
        <dsp:cNvSpPr/>
      </dsp:nvSpPr>
      <dsp:spPr>
        <a:xfrm>
          <a:off x="3603277" y="1070942"/>
          <a:ext cx="1366837" cy="8542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Purpose to carry out a portion of a federal award</a:t>
          </a:r>
          <a:endParaRPr lang="en-US" sz="1400" kern="1200" dirty="0"/>
        </a:p>
      </dsp:txBody>
      <dsp:txXfrm>
        <a:off x="3628298" y="1095963"/>
        <a:ext cx="1316795" cy="804231"/>
      </dsp:txXfrm>
    </dsp:sp>
    <dsp:sp modelId="{80DF4D02-C621-4F81-9B70-1EE8232CCFF1}">
      <dsp:nvSpPr>
        <dsp:cNvPr id="0" name=""/>
        <dsp:cNvSpPr/>
      </dsp:nvSpPr>
      <dsp:spPr>
        <a:xfrm>
          <a:off x="3432423" y="857374"/>
          <a:ext cx="179739" cy="1708546"/>
        </a:xfrm>
        <a:custGeom>
          <a:avLst/>
          <a:gdLst/>
          <a:ahLst/>
          <a:cxnLst/>
          <a:rect l="0" t="0" r="0" b="0"/>
          <a:pathLst>
            <a:path>
              <a:moveTo>
                <a:pt x="0" y="0"/>
              </a:moveTo>
              <a:lnTo>
                <a:pt x="0" y="1708546"/>
              </a:lnTo>
              <a:lnTo>
                <a:pt x="179739" y="1708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BC3A81-2EC6-4FEE-BDD0-A3B4B9D36223}">
      <dsp:nvSpPr>
        <dsp:cNvPr id="0" name=""/>
        <dsp:cNvSpPr/>
      </dsp:nvSpPr>
      <dsp:spPr>
        <a:xfrm>
          <a:off x="3612162" y="2138784"/>
          <a:ext cx="1366837" cy="8542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endParaRPr lang="en-US" sz="700" kern="1200" dirty="0" smtClean="0"/>
        </a:p>
        <a:p>
          <a:pPr lvl="0" algn="ctr" defTabSz="311150">
            <a:lnSpc>
              <a:spcPct val="90000"/>
            </a:lnSpc>
            <a:spcBef>
              <a:spcPct val="0"/>
            </a:spcBef>
            <a:spcAft>
              <a:spcPct val="35000"/>
            </a:spcAft>
          </a:pPr>
          <a:r>
            <a:rPr lang="en-US" sz="1000" kern="1200" dirty="0" smtClean="0"/>
            <a:t>Federal assistance relationship- federal awards received  directly from federal agencies or pass-through entities.</a:t>
          </a:r>
        </a:p>
        <a:p>
          <a:pPr lvl="0" algn="ctr" defTabSz="311150">
            <a:lnSpc>
              <a:spcPct val="90000"/>
            </a:lnSpc>
            <a:spcBef>
              <a:spcPct val="0"/>
            </a:spcBef>
            <a:spcAft>
              <a:spcPct val="35000"/>
            </a:spcAft>
          </a:pPr>
          <a:endParaRPr lang="en-US" sz="700" kern="1200" dirty="0"/>
        </a:p>
      </dsp:txBody>
      <dsp:txXfrm>
        <a:off x="3637183" y="2163805"/>
        <a:ext cx="1316795" cy="804231"/>
      </dsp:txXfrm>
    </dsp:sp>
    <dsp:sp modelId="{14ECEB37-84F5-4963-BE2E-955DEC05788A}">
      <dsp:nvSpPr>
        <dsp:cNvPr id="0" name=""/>
        <dsp:cNvSpPr/>
      </dsp:nvSpPr>
      <dsp:spPr>
        <a:xfrm>
          <a:off x="3432423" y="857374"/>
          <a:ext cx="206365" cy="2779489"/>
        </a:xfrm>
        <a:custGeom>
          <a:avLst/>
          <a:gdLst/>
          <a:ahLst/>
          <a:cxnLst/>
          <a:rect l="0" t="0" r="0" b="0"/>
          <a:pathLst>
            <a:path>
              <a:moveTo>
                <a:pt x="0" y="0"/>
              </a:moveTo>
              <a:lnTo>
                <a:pt x="0" y="2779489"/>
              </a:lnTo>
              <a:lnTo>
                <a:pt x="206365" y="27794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7264A6-5D5C-4D62-B231-1F7A13370F42}">
      <dsp:nvSpPr>
        <dsp:cNvPr id="0" name=""/>
        <dsp:cNvSpPr/>
      </dsp:nvSpPr>
      <dsp:spPr>
        <a:xfrm>
          <a:off x="3638788" y="3209726"/>
          <a:ext cx="1366837" cy="8542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Must adhere to federal program requirements</a:t>
          </a:r>
          <a:endParaRPr lang="en-US" sz="1400" kern="1200" dirty="0"/>
        </a:p>
      </dsp:txBody>
      <dsp:txXfrm>
        <a:off x="3663809" y="3234747"/>
        <a:ext cx="1316795" cy="8042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1B9EC-F441-454A-ABBA-0ACCBC382286}">
      <dsp:nvSpPr>
        <dsp:cNvPr id="0" name=""/>
        <dsp:cNvSpPr/>
      </dsp:nvSpPr>
      <dsp:spPr>
        <a:xfrm>
          <a:off x="0" y="170180"/>
          <a:ext cx="4164676" cy="416467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AE1694-315C-4867-BDD9-FD6CB27E6433}">
      <dsp:nvSpPr>
        <dsp:cNvPr id="0" name=""/>
        <dsp:cNvSpPr/>
      </dsp:nvSpPr>
      <dsp:spPr>
        <a:xfrm>
          <a:off x="2082338" y="170180"/>
          <a:ext cx="4858789" cy="416467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Cash match is institutional funds that may be provided to leverage federal and state awards.   Requests for a cash match are submitted through the Office of Sponsored Research and Programs (OSRP) as a part of the proposal transmittal process. </a:t>
          </a:r>
          <a:endParaRPr lang="en-US" sz="2000" kern="1200" dirty="0"/>
        </a:p>
      </dsp:txBody>
      <dsp:txXfrm>
        <a:off x="2082338" y="170180"/>
        <a:ext cx="4858789" cy="1978221"/>
      </dsp:txXfrm>
    </dsp:sp>
    <dsp:sp modelId="{343E2EE2-77D1-47E0-B928-4E8542E8B5D9}">
      <dsp:nvSpPr>
        <dsp:cNvPr id="0" name=""/>
        <dsp:cNvSpPr/>
      </dsp:nvSpPr>
      <dsp:spPr>
        <a:xfrm>
          <a:off x="1093227" y="2148401"/>
          <a:ext cx="1978221" cy="197822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DFF822-51A5-4D16-89B2-71ECA4BDAE98}">
      <dsp:nvSpPr>
        <dsp:cNvPr id="0" name=""/>
        <dsp:cNvSpPr/>
      </dsp:nvSpPr>
      <dsp:spPr>
        <a:xfrm>
          <a:off x="2082338" y="2148401"/>
          <a:ext cx="4858789" cy="197822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Beginning in FY 18, cash match funds will be tracked with the use of a location code on expenses.  This process will allow PI’s to separate expenses they want charged to cash match vs. grant dollars which improves clarity on the billing as well as financial reports.</a:t>
          </a:r>
          <a:endParaRPr lang="en-US" sz="2000" kern="1200" dirty="0"/>
        </a:p>
      </dsp:txBody>
      <dsp:txXfrm>
        <a:off x="2082338" y="2148401"/>
        <a:ext cx="4858789" cy="19782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4F694-42F1-4827-AD0E-08C2DEF3A004}">
      <dsp:nvSpPr>
        <dsp:cNvPr id="0" name=""/>
        <dsp:cNvSpPr/>
      </dsp:nvSpPr>
      <dsp:spPr>
        <a:xfrm>
          <a:off x="0" y="3515775"/>
          <a:ext cx="8372564" cy="8577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 addition, it requires when possible contracting with small and minority businesses, women’s business enterprises.</a:t>
          </a:r>
          <a:endParaRPr lang="en-US" sz="1800" kern="1200" dirty="0"/>
        </a:p>
      </dsp:txBody>
      <dsp:txXfrm>
        <a:off x="41874" y="3557649"/>
        <a:ext cx="8288816" cy="774038"/>
      </dsp:txXfrm>
    </dsp:sp>
    <dsp:sp modelId="{E9CB9383-0FA3-40D6-A409-8250E72345FE}">
      <dsp:nvSpPr>
        <dsp:cNvPr id="0" name=""/>
        <dsp:cNvSpPr/>
      </dsp:nvSpPr>
      <dsp:spPr>
        <a:xfrm>
          <a:off x="0" y="1089819"/>
          <a:ext cx="8372564"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829" tIns="20320" rIns="113792" bIns="2032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a:p>
      </dsp:txBody>
      <dsp:txXfrm>
        <a:off x="0" y="1089819"/>
        <a:ext cx="8372564" cy="264960"/>
      </dsp:txXfrm>
    </dsp:sp>
    <dsp:sp modelId="{54100706-02E6-473B-A49B-44D01E937289}">
      <dsp:nvSpPr>
        <dsp:cNvPr id="0" name=""/>
        <dsp:cNvSpPr/>
      </dsp:nvSpPr>
      <dsp:spPr>
        <a:xfrm>
          <a:off x="0" y="31292"/>
          <a:ext cx="8372564" cy="13503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The Super Circular combined eight previous federal regulations into a  single, comprehensive guidance. These changes are to improve the administration of federal grant operations by modernizing the accounting and improving the audit process. </a:t>
          </a:r>
          <a:endParaRPr lang="en-US" sz="1800" kern="1200" dirty="0"/>
        </a:p>
      </dsp:txBody>
      <dsp:txXfrm>
        <a:off x="65917" y="97209"/>
        <a:ext cx="8240730" cy="1218480"/>
      </dsp:txXfrm>
    </dsp:sp>
    <dsp:sp modelId="{8029331A-16D7-4292-9713-275E01E16B42}">
      <dsp:nvSpPr>
        <dsp:cNvPr id="0" name=""/>
        <dsp:cNvSpPr/>
      </dsp:nvSpPr>
      <dsp:spPr>
        <a:xfrm>
          <a:off x="0" y="1914874"/>
          <a:ext cx="8372564" cy="11253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The Super Circular includes new provisions covering conflicts of interests with </a:t>
          </a:r>
          <a:r>
            <a:rPr lang="en-US" sz="1600" b="0" kern="1200" dirty="0" smtClean="0"/>
            <a:t>parent, affiliate or subsidiary organizations.  It also introduced five </a:t>
          </a:r>
          <a:r>
            <a:rPr lang="en-US" sz="1600" kern="1200" dirty="0" smtClean="0"/>
            <a:t>methods</a:t>
          </a:r>
          <a:r>
            <a:rPr lang="en-US" sz="1600" b="0" kern="1200" dirty="0" smtClean="0"/>
            <a:t> of procurement in detail, informal quotes above $3,500 and the maintenance of procurement records to detail the history of procurement.  (The Procurement changes have been postponed to July 1, 2018)</a:t>
          </a:r>
          <a:endParaRPr lang="en-US" sz="1600" b="1" kern="1200" dirty="0"/>
        </a:p>
      </dsp:txBody>
      <dsp:txXfrm>
        <a:off x="54937" y="1969811"/>
        <a:ext cx="8262690" cy="1015519"/>
      </dsp:txXfrm>
    </dsp:sp>
    <dsp:sp modelId="{5C5A036B-01CA-4E90-BFFE-B0AC7846FA10}">
      <dsp:nvSpPr>
        <dsp:cNvPr id="0" name=""/>
        <dsp:cNvSpPr/>
      </dsp:nvSpPr>
      <dsp:spPr>
        <a:xfrm>
          <a:off x="0" y="3876568"/>
          <a:ext cx="8372564"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829" tIns="20320" rIns="113792" bIns="2032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a:p>
      </dsp:txBody>
      <dsp:txXfrm>
        <a:off x="0" y="3876568"/>
        <a:ext cx="8372564" cy="2649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079D1-2FFD-49E1-A321-7F24B99B931D}">
      <dsp:nvSpPr>
        <dsp:cNvPr id="0" name=""/>
        <dsp:cNvSpPr/>
      </dsp:nvSpPr>
      <dsp:spPr>
        <a:xfrm>
          <a:off x="2842" y="930"/>
          <a:ext cx="7905259" cy="16901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Fringe benefits are employer paid benefits. Each year the Budget office determines a fringe rate, unique to each employment class, and each Fund is charged this rate on all salary expenses.  However, grant Funds only pay the actual benefits for each employee instead of the estimated rate. </a:t>
          </a:r>
          <a:endParaRPr lang="en-US" sz="2000" kern="1200" dirty="0"/>
        </a:p>
      </dsp:txBody>
      <dsp:txXfrm>
        <a:off x="52344" y="50432"/>
        <a:ext cx="7806255" cy="1591120"/>
      </dsp:txXfrm>
    </dsp:sp>
    <dsp:sp modelId="{7ACCF293-42CA-442B-8658-3A8BCF428ADB}">
      <dsp:nvSpPr>
        <dsp:cNvPr id="0" name=""/>
        <dsp:cNvSpPr/>
      </dsp:nvSpPr>
      <dsp:spPr>
        <a:xfrm>
          <a:off x="2842" y="1899582"/>
          <a:ext cx="2495346" cy="16901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Classified </a:t>
          </a:r>
        </a:p>
        <a:p>
          <a:pPr lvl="0" algn="ctr" defTabSz="889000">
            <a:lnSpc>
              <a:spcPct val="90000"/>
            </a:lnSpc>
            <a:spcBef>
              <a:spcPct val="0"/>
            </a:spcBef>
            <a:spcAft>
              <a:spcPct val="35000"/>
            </a:spcAft>
          </a:pPr>
          <a:r>
            <a:rPr lang="en-US" sz="2000" kern="1200" dirty="0" smtClean="0"/>
            <a:t>34%</a:t>
          </a:r>
          <a:endParaRPr lang="en-US" sz="2000" kern="1200" dirty="0"/>
        </a:p>
      </dsp:txBody>
      <dsp:txXfrm>
        <a:off x="52344" y="1949084"/>
        <a:ext cx="2396342" cy="1591120"/>
      </dsp:txXfrm>
    </dsp:sp>
    <dsp:sp modelId="{ED55BA1F-DBD6-4D71-B8E8-5C787BEDAEDB}">
      <dsp:nvSpPr>
        <dsp:cNvPr id="0" name=""/>
        <dsp:cNvSpPr/>
      </dsp:nvSpPr>
      <dsp:spPr>
        <a:xfrm>
          <a:off x="2707799" y="1899582"/>
          <a:ext cx="2495346" cy="16901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Administrators and Full-Time Faculty</a:t>
          </a:r>
        </a:p>
        <a:p>
          <a:pPr lvl="0" algn="ctr" defTabSz="889000">
            <a:lnSpc>
              <a:spcPct val="90000"/>
            </a:lnSpc>
            <a:spcBef>
              <a:spcPct val="0"/>
            </a:spcBef>
            <a:spcAft>
              <a:spcPct val="35000"/>
            </a:spcAft>
          </a:pPr>
          <a:r>
            <a:rPr lang="en-US" sz="2000" kern="1200" dirty="0" smtClean="0"/>
            <a:t>27.7%</a:t>
          </a:r>
          <a:endParaRPr lang="en-US" sz="2000" kern="1200" dirty="0"/>
        </a:p>
      </dsp:txBody>
      <dsp:txXfrm>
        <a:off x="2757301" y="1949084"/>
        <a:ext cx="2396342" cy="1591120"/>
      </dsp:txXfrm>
    </dsp:sp>
    <dsp:sp modelId="{D42F9796-14D7-4670-9CA3-28318CA522ED}">
      <dsp:nvSpPr>
        <dsp:cNvPr id="0" name=""/>
        <dsp:cNvSpPr/>
      </dsp:nvSpPr>
      <dsp:spPr>
        <a:xfrm>
          <a:off x="5412755" y="1899582"/>
          <a:ext cx="2495346" cy="16901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Part-Time, Adjunct, Affiliate Faculty, and Hourly</a:t>
          </a:r>
        </a:p>
        <a:p>
          <a:pPr lvl="0" algn="ctr" defTabSz="889000">
            <a:lnSpc>
              <a:spcPct val="90000"/>
            </a:lnSpc>
            <a:spcBef>
              <a:spcPct val="0"/>
            </a:spcBef>
            <a:spcAft>
              <a:spcPct val="35000"/>
            </a:spcAft>
          </a:pPr>
          <a:r>
            <a:rPr lang="en-US" sz="2000" kern="1200" dirty="0" smtClean="0"/>
            <a:t>21.15%</a:t>
          </a:r>
          <a:endParaRPr lang="en-US" sz="2000" kern="1200" dirty="0"/>
        </a:p>
      </dsp:txBody>
      <dsp:txXfrm>
        <a:off x="5462257" y="1949084"/>
        <a:ext cx="2396342" cy="1591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30139-E39C-4D79-B8F1-B86ED5BE82D9}">
      <dsp:nvSpPr>
        <dsp:cNvPr id="0" name=""/>
        <dsp:cNvSpPr/>
      </dsp:nvSpPr>
      <dsp:spPr>
        <a:xfrm rot="16200000">
          <a:off x="7486" y="631647"/>
          <a:ext cx="3586514" cy="3306634"/>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101600" rIns="91440" bIns="101600" numCol="1" spcCol="1270" anchor="t" anchorCtr="0">
          <a:noAutofit/>
        </a:bodyPr>
        <a:lstStyle/>
        <a:p>
          <a:pPr lvl="0" algn="l" defTabSz="711200">
            <a:lnSpc>
              <a:spcPct val="90000"/>
            </a:lnSpc>
            <a:spcBef>
              <a:spcPct val="0"/>
            </a:spcBef>
            <a:spcAft>
              <a:spcPct val="35000"/>
            </a:spcAft>
          </a:pPr>
          <a:r>
            <a:rPr lang="en-US" sz="1600" kern="1200" dirty="0" smtClean="0"/>
            <a:t>-Sick and annual leave are earned and paid from a Grant based upon the allocation percentage of income paid from the Grant.  For example, if an employee is paid 50% of their income from a Grant; than 50% of sick and annual leave is charged to the Grant.</a:t>
          </a:r>
        </a:p>
        <a:p>
          <a:pPr lvl="0" algn="l" defTabSz="711200">
            <a:lnSpc>
              <a:spcPct val="90000"/>
            </a:lnSpc>
            <a:spcBef>
              <a:spcPct val="0"/>
            </a:spcBef>
            <a:spcAft>
              <a:spcPct val="35000"/>
            </a:spcAft>
          </a:pPr>
          <a:r>
            <a:rPr lang="en-US" sz="1600" kern="1200" dirty="0" smtClean="0"/>
            <a:t>-All sick and annual leave follow the University Policy.  Unused sick leave is forfeited each June 30</a:t>
          </a:r>
          <a:r>
            <a:rPr lang="en-US" sz="1600" kern="1200" baseline="30000" dirty="0" smtClean="0"/>
            <a:t>th</a:t>
          </a:r>
          <a:r>
            <a:rPr lang="en-US" sz="1600" kern="1200" dirty="0" smtClean="0"/>
            <a:t>.  Annual leave in excess of the carryover limits must be used by June 30</a:t>
          </a:r>
          <a:r>
            <a:rPr lang="en-US" sz="1600" kern="1200" baseline="30000" dirty="0" smtClean="0"/>
            <a:t>th</a:t>
          </a:r>
          <a:r>
            <a:rPr lang="en-US" sz="1600" kern="1200" dirty="0" smtClean="0"/>
            <a:t> or forfeited. </a:t>
          </a:r>
          <a:endParaRPr lang="en-US" sz="1600" kern="1200" dirty="0"/>
        </a:p>
      </dsp:txBody>
      <dsp:txXfrm rot="5400000">
        <a:off x="308872" y="653153"/>
        <a:ext cx="3145188" cy="3263622"/>
      </dsp:txXfrm>
    </dsp:sp>
    <dsp:sp modelId="{D433E4C3-A5DF-4B36-AFB4-35AF1267B122}">
      <dsp:nvSpPr>
        <dsp:cNvPr id="0" name=""/>
        <dsp:cNvSpPr/>
      </dsp:nvSpPr>
      <dsp:spPr>
        <a:xfrm rot="5400000">
          <a:off x="3344095" y="636918"/>
          <a:ext cx="3581950" cy="3277544"/>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01600" rIns="60960" bIns="101600" numCol="1" spcCol="1270" anchor="t" anchorCtr="0">
          <a:noAutofit/>
        </a:bodyPr>
        <a:lstStyle/>
        <a:p>
          <a:pPr lvl="0" algn="l" defTabSz="711200">
            <a:lnSpc>
              <a:spcPct val="90000"/>
            </a:lnSpc>
            <a:spcBef>
              <a:spcPct val="0"/>
            </a:spcBef>
            <a:spcAft>
              <a:spcPct val="35000"/>
            </a:spcAft>
          </a:pPr>
          <a:r>
            <a:rPr lang="en-US" sz="1600" kern="1200" dirty="0" smtClean="0"/>
            <a:t>Accounting Services is working with OSRP and Human Resources to develop a policy for leave time that is earned by individuals who are paid 100% from a grant.</a:t>
          </a:r>
        </a:p>
        <a:p>
          <a:pPr lvl="0" algn="l" defTabSz="711200">
            <a:lnSpc>
              <a:spcPct val="90000"/>
            </a:lnSpc>
            <a:spcBef>
              <a:spcPct val="0"/>
            </a:spcBef>
            <a:spcAft>
              <a:spcPct val="35000"/>
            </a:spcAft>
          </a:pPr>
          <a:endParaRPr lang="en-US" sz="1600" kern="1200" dirty="0" smtClean="0"/>
        </a:p>
        <a:p>
          <a:pPr lvl="0" algn="l" defTabSz="711200">
            <a:lnSpc>
              <a:spcPct val="90000"/>
            </a:lnSpc>
            <a:spcBef>
              <a:spcPct val="0"/>
            </a:spcBef>
            <a:spcAft>
              <a:spcPct val="35000"/>
            </a:spcAft>
          </a:pPr>
          <a:endParaRPr lang="en-US" sz="1600" kern="1200" dirty="0" smtClean="0"/>
        </a:p>
        <a:p>
          <a:pPr lvl="0" algn="l" defTabSz="711200">
            <a:lnSpc>
              <a:spcPct val="90000"/>
            </a:lnSpc>
            <a:spcBef>
              <a:spcPct val="0"/>
            </a:spcBef>
            <a:spcAft>
              <a:spcPct val="35000"/>
            </a:spcAft>
          </a:pPr>
          <a:endParaRPr lang="en-US" sz="1600" kern="1200" dirty="0" smtClean="0"/>
        </a:p>
        <a:p>
          <a:pPr lvl="0" algn="l" defTabSz="711200">
            <a:lnSpc>
              <a:spcPct val="90000"/>
            </a:lnSpc>
            <a:spcBef>
              <a:spcPct val="0"/>
            </a:spcBef>
            <a:spcAft>
              <a:spcPct val="35000"/>
            </a:spcAft>
          </a:pPr>
          <a:r>
            <a:rPr lang="en-US" sz="1600" kern="1200" dirty="0" smtClean="0"/>
            <a:t>PIs and Accounting Services will collectively monitor annual leave balances of individuals paid 100% from a Grant.    </a:t>
          </a:r>
          <a:endParaRPr lang="en-US" sz="1600" kern="1200" dirty="0"/>
        </a:p>
      </dsp:txBody>
      <dsp:txXfrm rot="-5400000">
        <a:off x="3496298" y="644741"/>
        <a:ext cx="3117519" cy="3261900"/>
      </dsp:txXfrm>
    </dsp:sp>
    <dsp:sp modelId="{05711186-B3AB-40B8-99BD-0A66100AA4F3}">
      <dsp:nvSpPr>
        <dsp:cNvPr id="0" name=""/>
        <dsp:cNvSpPr/>
      </dsp:nvSpPr>
      <dsp:spPr>
        <a:xfrm>
          <a:off x="2434437" y="25538"/>
          <a:ext cx="1869167" cy="933005"/>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D6F67C-A66F-47CE-A063-B99178B0C5F5}">
      <dsp:nvSpPr>
        <dsp:cNvPr id="0" name=""/>
        <dsp:cNvSpPr/>
      </dsp:nvSpPr>
      <dsp:spPr>
        <a:xfrm rot="10800000">
          <a:off x="2336287" y="3664803"/>
          <a:ext cx="1869167" cy="816132"/>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60DAF5E-BE95-4107-8AC2-BC54F6EAF08A}" type="datetimeFigureOut">
              <a:rPr lang="en-US" smtClean="0"/>
              <a:t>5/26/2017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B41D765-8AC2-414E-B496-20A0E134A5DB}" type="slidenum">
              <a:rPr lang="en-US" smtClean="0"/>
              <a:t>‹#›</a:t>
            </a:fld>
            <a:endParaRPr lang="en-US"/>
          </a:p>
        </p:txBody>
      </p:sp>
    </p:spTree>
    <p:extLst>
      <p:ext uri="{BB962C8B-B14F-4D97-AF65-F5344CB8AC3E}">
        <p14:creationId xmlns:p14="http://schemas.microsoft.com/office/powerpoint/2010/main" val="147703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Liza</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a:t>
            </a:fld>
            <a:endParaRPr lang="en-US"/>
          </a:p>
        </p:txBody>
      </p:sp>
    </p:spTree>
    <p:extLst>
      <p:ext uri="{BB962C8B-B14F-4D97-AF65-F5344CB8AC3E}">
        <p14:creationId xmlns:p14="http://schemas.microsoft.com/office/powerpoint/2010/main" val="3961907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10</a:t>
            </a:fld>
            <a:endParaRPr lang="en-US"/>
          </a:p>
        </p:txBody>
      </p:sp>
    </p:spTree>
    <p:extLst>
      <p:ext uri="{BB962C8B-B14F-4D97-AF65-F5344CB8AC3E}">
        <p14:creationId xmlns:p14="http://schemas.microsoft.com/office/powerpoint/2010/main" val="961469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11</a:t>
            </a:fld>
            <a:endParaRPr lang="en-US"/>
          </a:p>
        </p:txBody>
      </p:sp>
    </p:spTree>
    <p:extLst>
      <p:ext uri="{BB962C8B-B14F-4D97-AF65-F5344CB8AC3E}">
        <p14:creationId xmlns:p14="http://schemas.microsoft.com/office/powerpoint/2010/main" val="540903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12</a:t>
            </a:fld>
            <a:endParaRPr lang="en-US"/>
          </a:p>
        </p:txBody>
      </p:sp>
    </p:spTree>
    <p:extLst>
      <p:ext uri="{BB962C8B-B14F-4D97-AF65-F5344CB8AC3E}">
        <p14:creationId xmlns:p14="http://schemas.microsoft.com/office/powerpoint/2010/main" val="2602206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13</a:t>
            </a:fld>
            <a:endParaRPr lang="en-US"/>
          </a:p>
        </p:txBody>
      </p:sp>
    </p:spTree>
    <p:extLst>
      <p:ext uri="{BB962C8B-B14F-4D97-AF65-F5344CB8AC3E}">
        <p14:creationId xmlns:p14="http://schemas.microsoft.com/office/powerpoint/2010/main" val="246446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14</a:t>
            </a:fld>
            <a:endParaRPr lang="en-US"/>
          </a:p>
        </p:txBody>
      </p:sp>
    </p:spTree>
    <p:extLst>
      <p:ext uri="{BB962C8B-B14F-4D97-AF65-F5344CB8AC3E}">
        <p14:creationId xmlns:p14="http://schemas.microsoft.com/office/powerpoint/2010/main" val="1098265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15</a:t>
            </a:fld>
            <a:endParaRPr lang="en-US"/>
          </a:p>
        </p:txBody>
      </p:sp>
    </p:spTree>
    <p:extLst>
      <p:ext uri="{BB962C8B-B14F-4D97-AF65-F5344CB8AC3E}">
        <p14:creationId xmlns:p14="http://schemas.microsoft.com/office/powerpoint/2010/main" val="2815599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16</a:t>
            </a:fld>
            <a:endParaRPr lang="en-US"/>
          </a:p>
        </p:txBody>
      </p:sp>
    </p:spTree>
    <p:extLst>
      <p:ext uri="{BB962C8B-B14F-4D97-AF65-F5344CB8AC3E}">
        <p14:creationId xmlns:p14="http://schemas.microsoft.com/office/powerpoint/2010/main" val="1948669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17</a:t>
            </a:fld>
            <a:endParaRPr lang="en-US"/>
          </a:p>
        </p:txBody>
      </p:sp>
    </p:spTree>
    <p:extLst>
      <p:ext uri="{BB962C8B-B14F-4D97-AF65-F5344CB8AC3E}">
        <p14:creationId xmlns:p14="http://schemas.microsoft.com/office/powerpoint/2010/main" val="2872152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18</a:t>
            </a:fld>
            <a:endParaRPr lang="en-US"/>
          </a:p>
        </p:txBody>
      </p:sp>
    </p:spTree>
    <p:extLst>
      <p:ext uri="{BB962C8B-B14F-4D97-AF65-F5344CB8AC3E}">
        <p14:creationId xmlns:p14="http://schemas.microsoft.com/office/powerpoint/2010/main" val="2793264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19</a:t>
            </a:fld>
            <a:endParaRPr lang="en-US"/>
          </a:p>
        </p:txBody>
      </p:sp>
    </p:spTree>
    <p:extLst>
      <p:ext uri="{BB962C8B-B14F-4D97-AF65-F5344CB8AC3E}">
        <p14:creationId xmlns:p14="http://schemas.microsoft.com/office/powerpoint/2010/main" val="2530798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Liza</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a:t>
            </a:fld>
            <a:endParaRPr lang="en-US"/>
          </a:p>
        </p:txBody>
      </p:sp>
    </p:spTree>
    <p:extLst>
      <p:ext uri="{BB962C8B-B14F-4D97-AF65-F5344CB8AC3E}">
        <p14:creationId xmlns:p14="http://schemas.microsoft.com/office/powerpoint/2010/main" val="2897892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20</a:t>
            </a:fld>
            <a:endParaRPr lang="en-US"/>
          </a:p>
        </p:txBody>
      </p:sp>
    </p:spTree>
    <p:extLst>
      <p:ext uri="{BB962C8B-B14F-4D97-AF65-F5344CB8AC3E}">
        <p14:creationId xmlns:p14="http://schemas.microsoft.com/office/powerpoint/2010/main" val="3962853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21</a:t>
            </a:fld>
            <a:endParaRPr lang="en-US"/>
          </a:p>
        </p:txBody>
      </p:sp>
    </p:spTree>
    <p:extLst>
      <p:ext uri="{BB962C8B-B14F-4D97-AF65-F5344CB8AC3E}">
        <p14:creationId xmlns:p14="http://schemas.microsoft.com/office/powerpoint/2010/main" val="11247979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22</a:t>
            </a:fld>
            <a:endParaRPr lang="en-US"/>
          </a:p>
        </p:txBody>
      </p:sp>
    </p:spTree>
    <p:extLst>
      <p:ext uri="{BB962C8B-B14F-4D97-AF65-F5344CB8AC3E}">
        <p14:creationId xmlns:p14="http://schemas.microsoft.com/office/powerpoint/2010/main" val="4157413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23</a:t>
            </a:fld>
            <a:endParaRPr lang="en-US"/>
          </a:p>
        </p:txBody>
      </p:sp>
    </p:spTree>
    <p:extLst>
      <p:ext uri="{BB962C8B-B14F-4D97-AF65-F5344CB8AC3E}">
        <p14:creationId xmlns:p14="http://schemas.microsoft.com/office/powerpoint/2010/main" val="2741264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24</a:t>
            </a:fld>
            <a:endParaRPr lang="en-US"/>
          </a:p>
        </p:txBody>
      </p:sp>
    </p:spTree>
    <p:extLst>
      <p:ext uri="{BB962C8B-B14F-4D97-AF65-F5344CB8AC3E}">
        <p14:creationId xmlns:p14="http://schemas.microsoft.com/office/powerpoint/2010/main" val="5533152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25</a:t>
            </a:fld>
            <a:endParaRPr lang="en-US"/>
          </a:p>
        </p:txBody>
      </p:sp>
    </p:spTree>
    <p:extLst>
      <p:ext uri="{BB962C8B-B14F-4D97-AF65-F5344CB8AC3E}">
        <p14:creationId xmlns:p14="http://schemas.microsoft.com/office/powerpoint/2010/main" val="34076884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26</a:t>
            </a:fld>
            <a:endParaRPr lang="en-US"/>
          </a:p>
        </p:txBody>
      </p:sp>
    </p:spTree>
    <p:extLst>
      <p:ext uri="{BB962C8B-B14F-4D97-AF65-F5344CB8AC3E}">
        <p14:creationId xmlns:p14="http://schemas.microsoft.com/office/powerpoint/2010/main" val="386377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27</a:t>
            </a:fld>
            <a:endParaRPr lang="en-US"/>
          </a:p>
        </p:txBody>
      </p:sp>
    </p:spTree>
    <p:extLst>
      <p:ext uri="{BB962C8B-B14F-4D97-AF65-F5344CB8AC3E}">
        <p14:creationId xmlns:p14="http://schemas.microsoft.com/office/powerpoint/2010/main" val="10563004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28</a:t>
            </a:fld>
            <a:endParaRPr lang="en-US"/>
          </a:p>
        </p:txBody>
      </p:sp>
    </p:spTree>
    <p:extLst>
      <p:ext uri="{BB962C8B-B14F-4D97-AF65-F5344CB8AC3E}">
        <p14:creationId xmlns:p14="http://schemas.microsoft.com/office/powerpoint/2010/main" val="34849092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29</a:t>
            </a:fld>
            <a:endParaRPr lang="en-US"/>
          </a:p>
        </p:txBody>
      </p:sp>
    </p:spTree>
    <p:extLst>
      <p:ext uri="{BB962C8B-B14F-4D97-AF65-F5344CB8AC3E}">
        <p14:creationId xmlns:p14="http://schemas.microsoft.com/office/powerpoint/2010/main" val="443681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Liza</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3</a:t>
            </a:fld>
            <a:endParaRPr lang="en-US"/>
          </a:p>
        </p:txBody>
      </p:sp>
    </p:spTree>
    <p:extLst>
      <p:ext uri="{BB962C8B-B14F-4D97-AF65-F5344CB8AC3E}">
        <p14:creationId xmlns:p14="http://schemas.microsoft.com/office/powerpoint/2010/main" val="2637937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30</a:t>
            </a:fld>
            <a:endParaRPr lang="en-US"/>
          </a:p>
        </p:txBody>
      </p:sp>
    </p:spTree>
    <p:extLst>
      <p:ext uri="{BB962C8B-B14F-4D97-AF65-F5344CB8AC3E}">
        <p14:creationId xmlns:p14="http://schemas.microsoft.com/office/powerpoint/2010/main" val="8799635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31</a:t>
            </a:fld>
            <a:endParaRPr lang="en-US"/>
          </a:p>
        </p:txBody>
      </p:sp>
    </p:spTree>
    <p:extLst>
      <p:ext uri="{BB962C8B-B14F-4D97-AF65-F5344CB8AC3E}">
        <p14:creationId xmlns:p14="http://schemas.microsoft.com/office/powerpoint/2010/main" val="33353418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Liza</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32</a:t>
            </a:fld>
            <a:endParaRPr lang="en-US"/>
          </a:p>
        </p:txBody>
      </p:sp>
    </p:spTree>
    <p:extLst>
      <p:ext uri="{BB962C8B-B14F-4D97-AF65-F5344CB8AC3E}">
        <p14:creationId xmlns:p14="http://schemas.microsoft.com/office/powerpoint/2010/main" val="29982334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Liza</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33</a:t>
            </a:fld>
            <a:endParaRPr lang="en-US"/>
          </a:p>
        </p:txBody>
      </p:sp>
    </p:spTree>
    <p:extLst>
      <p:ext uri="{BB962C8B-B14F-4D97-AF65-F5344CB8AC3E}">
        <p14:creationId xmlns:p14="http://schemas.microsoft.com/office/powerpoint/2010/main" val="19218665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Liza</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34</a:t>
            </a:fld>
            <a:endParaRPr lang="en-US"/>
          </a:p>
        </p:txBody>
      </p:sp>
    </p:spTree>
    <p:extLst>
      <p:ext uri="{BB962C8B-B14F-4D97-AF65-F5344CB8AC3E}">
        <p14:creationId xmlns:p14="http://schemas.microsoft.com/office/powerpoint/2010/main" val="1440004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41D765-8AC2-414E-B496-20A0E134A5DB}" type="slidenum">
              <a:rPr lang="en-US" smtClean="0"/>
              <a:t>35</a:t>
            </a:fld>
            <a:endParaRPr lang="en-US"/>
          </a:p>
        </p:txBody>
      </p:sp>
    </p:spTree>
    <p:extLst>
      <p:ext uri="{BB962C8B-B14F-4D97-AF65-F5344CB8AC3E}">
        <p14:creationId xmlns:p14="http://schemas.microsoft.com/office/powerpoint/2010/main" val="36581676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Liza</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36</a:t>
            </a:fld>
            <a:endParaRPr lang="en-US"/>
          </a:p>
        </p:txBody>
      </p:sp>
    </p:spTree>
    <p:extLst>
      <p:ext uri="{BB962C8B-B14F-4D97-AF65-F5344CB8AC3E}">
        <p14:creationId xmlns:p14="http://schemas.microsoft.com/office/powerpoint/2010/main" val="13945942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Liza</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37</a:t>
            </a:fld>
            <a:endParaRPr lang="en-US"/>
          </a:p>
        </p:txBody>
      </p:sp>
    </p:spTree>
    <p:extLst>
      <p:ext uri="{BB962C8B-B14F-4D97-AF65-F5344CB8AC3E}">
        <p14:creationId xmlns:p14="http://schemas.microsoft.com/office/powerpoint/2010/main" val="5451923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Liza</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38</a:t>
            </a:fld>
            <a:endParaRPr lang="en-US"/>
          </a:p>
        </p:txBody>
      </p:sp>
    </p:spTree>
    <p:extLst>
      <p:ext uri="{BB962C8B-B14F-4D97-AF65-F5344CB8AC3E}">
        <p14:creationId xmlns:p14="http://schemas.microsoft.com/office/powerpoint/2010/main" val="1076491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4</a:t>
            </a:fld>
            <a:endParaRPr lang="en-US"/>
          </a:p>
        </p:txBody>
      </p:sp>
    </p:spTree>
    <p:extLst>
      <p:ext uri="{BB962C8B-B14F-4D97-AF65-F5344CB8AC3E}">
        <p14:creationId xmlns:p14="http://schemas.microsoft.com/office/powerpoint/2010/main" val="3662934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Darlene</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5</a:t>
            </a:fld>
            <a:endParaRPr lang="en-US"/>
          </a:p>
        </p:txBody>
      </p:sp>
    </p:spTree>
    <p:extLst>
      <p:ext uri="{BB962C8B-B14F-4D97-AF65-F5344CB8AC3E}">
        <p14:creationId xmlns:p14="http://schemas.microsoft.com/office/powerpoint/2010/main" val="816552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Gwendolyn</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6</a:t>
            </a:fld>
            <a:endParaRPr lang="en-US"/>
          </a:p>
        </p:txBody>
      </p:sp>
    </p:spTree>
    <p:extLst>
      <p:ext uri="{BB962C8B-B14F-4D97-AF65-F5344CB8AC3E}">
        <p14:creationId xmlns:p14="http://schemas.microsoft.com/office/powerpoint/2010/main" val="14434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7</a:t>
            </a:fld>
            <a:endParaRPr lang="en-US"/>
          </a:p>
        </p:txBody>
      </p:sp>
    </p:spTree>
    <p:extLst>
      <p:ext uri="{BB962C8B-B14F-4D97-AF65-F5344CB8AC3E}">
        <p14:creationId xmlns:p14="http://schemas.microsoft.com/office/powerpoint/2010/main" val="3063094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8</a:t>
            </a:fld>
            <a:endParaRPr lang="en-US"/>
          </a:p>
        </p:txBody>
      </p:sp>
    </p:spTree>
    <p:extLst>
      <p:ext uri="{BB962C8B-B14F-4D97-AF65-F5344CB8AC3E}">
        <p14:creationId xmlns:p14="http://schemas.microsoft.com/office/powerpoint/2010/main" val="790105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EB41D765-8AC2-414E-B496-20A0E134A5DB}" type="slidenum">
              <a:rPr lang="en-US" smtClean="0"/>
              <a:t>9</a:t>
            </a:fld>
            <a:endParaRPr lang="en-US"/>
          </a:p>
        </p:txBody>
      </p:sp>
    </p:spTree>
    <p:extLst>
      <p:ext uri="{BB962C8B-B14F-4D97-AF65-F5344CB8AC3E}">
        <p14:creationId xmlns:p14="http://schemas.microsoft.com/office/powerpoint/2010/main" val="379599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189E55-02D6-D742-8814-E812E014209E}"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17428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9E55-02D6-D742-8814-E812E014209E}"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3881925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9E55-02D6-D742-8814-E812E014209E}"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4019055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9E55-02D6-D742-8814-E812E014209E}"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52288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89E55-02D6-D742-8814-E812E014209E}"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145246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189E55-02D6-D742-8814-E812E014209E}"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283377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189E55-02D6-D742-8814-E812E014209E}" type="datetimeFigureOut">
              <a:rPr lang="en-US" smtClean="0"/>
              <a:t>5/26/2017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375284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89E55-02D6-D742-8814-E812E014209E}" type="datetimeFigureOut">
              <a:rPr lang="en-US" smtClean="0"/>
              <a:t>5/26/2017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3098400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89E55-02D6-D742-8814-E812E014209E}" type="datetimeFigureOut">
              <a:rPr lang="en-US" smtClean="0"/>
              <a:t>5/26/2017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1936529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89E55-02D6-D742-8814-E812E014209E}"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277865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89E55-02D6-D742-8814-E812E014209E}"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425618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89E55-02D6-D742-8814-E812E014209E}" type="datetimeFigureOut">
              <a:rPr lang="en-US" smtClean="0"/>
              <a:t>5/26/2017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41F6F-5318-F745-9D52-88D6E8ED2E79}" type="slidenum">
              <a:rPr lang="en-US" smtClean="0"/>
              <a:t>‹#›</a:t>
            </a:fld>
            <a:endParaRPr lang="en-US"/>
          </a:p>
        </p:txBody>
      </p:sp>
    </p:spTree>
    <p:extLst>
      <p:ext uri="{BB962C8B-B14F-4D97-AF65-F5344CB8AC3E}">
        <p14:creationId xmlns:p14="http://schemas.microsoft.com/office/powerpoint/2010/main" val="1101090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tags" Target="../tags/tag4.xml"/><Relationship Id="rId7" Type="http://schemas.openxmlformats.org/officeDocument/2006/relationships/image" Target="../media/image2.jpg"/><Relationship Id="rId12" Type="http://schemas.microsoft.com/office/2007/relationships/diagramDrawing" Target="../diagrams/drawing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7.xml"/><Relationship Id="rId11" Type="http://schemas.openxmlformats.org/officeDocument/2006/relationships/diagramColors" Target="../diagrams/colors3.xml"/><Relationship Id="rId5" Type="http://schemas.openxmlformats.org/officeDocument/2006/relationships/slideLayout" Target="../slideLayouts/slideLayout2.xml"/><Relationship Id="rId10" Type="http://schemas.openxmlformats.org/officeDocument/2006/relationships/diagramQuickStyle" Target="../diagrams/quickStyle3.xml"/><Relationship Id="rId4" Type="http://schemas.openxmlformats.org/officeDocument/2006/relationships/tags" Target="../tags/tag5.xml"/><Relationship Id="rId9"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g"/><Relationship Id="rId7" Type="http://schemas.openxmlformats.org/officeDocument/2006/relationships/diagramColors" Target="../diagrams/colors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g"/><Relationship Id="rId7" Type="http://schemas.openxmlformats.org/officeDocument/2006/relationships/diagramColors" Target="../diagrams/colors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sudenver.edu/osrp/" TargetMode="External"/><Relationship Id="rId4" Type="http://schemas.openxmlformats.org/officeDocument/2006/relationships/hyperlink" Target="https://www.msudenver.edu/controller/" TargetMode="External"/></Relationships>
</file>

<file path=ppt/slides/_rels/slide2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jpg"/><Relationship Id="rId7" Type="http://schemas.openxmlformats.org/officeDocument/2006/relationships/diagramColors" Target="../diagrams/colors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hyperlink" Target="https://msudenver.edu/media/content/officeofbudget/documents/misc/FY17Fringerates.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jpg"/><Relationship Id="rId7" Type="http://schemas.openxmlformats.org/officeDocument/2006/relationships/diagramColors" Target="../diagrams/colors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msudenver.edu/osrp/policiesandprocedures/#facilitie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msudenver.edu/osrp/policiesandprocedures/"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msudenver.edu/controller/"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mailto:tranhanh@msudenver.edu" TargetMode="External"/><Relationship Id="rId5" Type="http://schemas.openxmlformats.org/officeDocument/2006/relationships/hyperlink" Target="mailto:Deckhar1@msudenver.edu" TargetMode="External"/><Relationship Id="rId4" Type="http://schemas.openxmlformats.org/officeDocument/2006/relationships/hyperlink" Target="mailto:LarsenL@msudenver.edu"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s://msudenver.edu/osrp/" TargetMode="External"/><Relationship Id="rId5" Type="http://schemas.openxmlformats.org/officeDocument/2006/relationships/hyperlink" Target="mailto:kschne18@msudenver.edu" TargetMode="External"/><Relationship Id="rId4" Type="http://schemas.openxmlformats.org/officeDocument/2006/relationships/hyperlink" Target="mailto:gmami@msudenver.edu"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s://msudenver.edu/giving/" TargetMode="External"/><Relationship Id="rId5" Type="http://schemas.openxmlformats.org/officeDocument/2006/relationships/hyperlink" Target="mailto:smithyv@msudenver.edu" TargetMode="External"/><Relationship Id="rId4" Type="http://schemas.openxmlformats.org/officeDocument/2006/relationships/hyperlink" Target="mailto:amillion@msudenver.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3" descr="powerpoint template cover pag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4125"/>
            <a:ext cx="7772400" cy="2476325"/>
          </a:xfrm>
        </p:spPr>
        <p:txBody>
          <a:bodyPr>
            <a:normAutofit/>
          </a:bodyPr>
          <a:lstStyle/>
          <a:p>
            <a:r>
              <a:rPr lang="en-US" sz="6000" i="1" dirty="0" smtClean="0">
                <a:solidFill>
                  <a:schemeClr val="bg1"/>
                </a:solidFill>
              </a:rPr>
              <a:t>GRANT TOWNHALL</a:t>
            </a:r>
            <a:br>
              <a:rPr lang="en-US" sz="6000" i="1" dirty="0" smtClean="0">
                <a:solidFill>
                  <a:schemeClr val="bg1"/>
                </a:solidFill>
              </a:rPr>
            </a:br>
            <a:r>
              <a:rPr lang="en-US" sz="3200" dirty="0" smtClean="0">
                <a:solidFill>
                  <a:schemeClr val="bg1"/>
                </a:solidFill>
              </a:rPr>
              <a:t>Tuesday, May 19, 2017</a:t>
            </a:r>
            <a:endParaRPr lang="en-US" sz="3200" dirty="0">
              <a:solidFill>
                <a:schemeClr val="bg1"/>
              </a:solidFill>
            </a:endParaRPr>
          </a:p>
        </p:txBody>
      </p:sp>
    </p:spTree>
    <p:extLst>
      <p:ext uri="{BB962C8B-B14F-4D97-AF65-F5344CB8AC3E}">
        <p14:creationId xmlns:p14="http://schemas.microsoft.com/office/powerpoint/2010/main" val="1023914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3600" dirty="0" smtClean="0"/>
              <a:t>Accounting Services/OSRP/Foundation:</a:t>
            </a:r>
            <a:br>
              <a:rPr lang="en-US" sz="3600" dirty="0" smtClean="0"/>
            </a:br>
            <a:r>
              <a:rPr lang="en-US" sz="2000" dirty="0"/>
              <a:t>W</a:t>
            </a:r>
            <a:r>
              <a:rPr lang="en-US" sz="2000" dirty="0" smtClean="0"/>
              <a:t>here you can find the help that you need</a:t>
            </a:r>
            <a:endParaRPr lang="en-US" sz="20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93428"/>
          </a:xfrm>
          <a:prstGeom prst="rect">
            <a:avLst/>
          </a:prstGeom>
          <a:noFill/>
        </p:spPr>
        <p:txBody>
          <a:bodyPr wrap="square" rtlCol="0">
            <a:spAutoFit/>
          </a:bodyPr>
          <a:lstStyle/>
          <a:p>
            <a:r>
              <a:rPr lang="en-US" sz="2000" dirty="0" smtClean="0"/>
              <a:t>Accounting Services:</a:t>
            </a:r>
          </a:p>
          <a:p>
            <a:r>
              <a:rPr lang="en-US" sz="2000" dirty="0"/>
              <a:t>	</a:t>
            </a:r>
            <a:r>
              <a:rPr lang="en-US" sz="2000" dirty="0" smtClean="0"/>
              <a:t>-Is made up of several specialized areas</a:t>
            </a:r>
          </a:p>
          <a:p>
            <a:pPr marL="800100" lvl="1" indent="-342900">
              <a:buFont typeface="Arial" panose="020B0604020202020204" pitchFamily="34" charset="0"/>
              <a:buChar char="•"/>
            </a:pPr>
            <a:r>
              <a:rPr lang="en-US" sz="2000" dirty="0" smtClean="0"/>
              <a:t>Grants and Contracts</a:t>
            </a:r>
          </a:p>
          <a:p>
            <a:pPr marL="800100" lvl="1" indent="-342900">
              <a:buFont typeface="Arial" panose="020B0604020202020204" pitchFamily="34" charset="0"/>
              <a:buChar char="•"/>
            </a:pPr>
            <a:r>
              <a:rPr lang="en-US" sz="2000" dirty="0" smtClean="0"/>
              <a:t>Accounts Payable</a:t>
            </a:r>
          </a:p>
          <a:p>
            <a:pPr marL="800100" lvl="1" indent="-342900">
              <a:buFont typeface="Arial" panose="020B0604020202020204" pitchFamily="34" charset="0"/>
              <a:buChar char="•"/>
            </a:pPr>
            <a:r>
              <a:rPr lang="en-US" sz="2000" dirty="0" smtClean="0"/>
              <a:t>Payroll</a:t>
            </a:r>
          </a:p>
          <a:p>
            <a:pPr marL="800100" lvl="1" indent="-342900">
              <a:buFont typeface="Arial" panose="020B0604020202020204" pitchFamily="34" charset="0"/>
              <a:buChar char="•"/>
            </a:pPr>
            <a:r>
              <a:rPr lang="en-US" sz="2000" dirty="0" smtClean="0"/>
              <a:t>Compliance</a:t>
            </a:r>
          </a:p>
          <a:p>
            <a:pPr marL="800100" lvl="1" indent="-342900">
              <a:buFont typeface="Arial" panose="020B0604020202020204" pitchFamily="34" charset="0"/>
              <a:buChar char="•"/>
            </a:pPr>
            <a:r>
              <a:rPr lang="en-US" sz="2000" dirty="0" smtClean="0"/>
              <a:t>Business Services</a:t>
            </a:r>
          </a:p>
          <a:p>
            <a:pPr marL="800100" lvl="1" indent="-342900">
              <a:buFont typeface="Arial" panose="020B0604020202020204" pitchFamily="34" charset="0"/>
              <a:buChar char="•"/>
            </a:pPr>
            <a:r>
              <a:rPr lang="en-US" sz="2000" dirty="0" smtClean="0"/>
              <a:t>Asset Management</a:t>
            </a:r>
          </a:p>
          <a:p>
            <a:pPr marL="800100" lvl="1" indent="-342900">
              <a:buFont typeface="Arial" panose="020B0604020202020204" pitchFamily="34" charset="0"/>
              <a:buChar char="•"/>
            </a:pPr>
            <a:r>
              <a:rPr lang="en-US" sz="2000" dirty="0" smtClean="0"/>
              <a:t>System Information</a:t>
            </a:r>
            <a:endParaRPr lang="en-US" sz="1600" dirty="0"/>
          </a:p>
          <a:p>
            <a:endParaRPr lang="en-US" sz="2000" dirty="0" smtClean="0"/>
          </a:p>
          <a:p>
            <a:r>
              <a:rPr lang="en-US" sz="2000" dirty="0" smtClean="0"/>
              <a:t>We offer support once you have been awarded a grant or contract.</a:t>
            </a:r>
          </a:p>
          <a:p>
            <a:endParaRPr lang="en-US" sz="2000" dirty="0"/>
          </a:p>
          <a:p>
            <a:pPr algn="ctr"/>
            <a:r>
              <a:rPr lang="en-US" sz="2000" dirty="0" smtClean="0"/>
              <a:t>BUT WHAT KIND OF SUPPORT?	</a:t>
            </a:r>
            <a:endParaRPr lang="en-US" sz="1600" dirty="0"/>
          </a:p>
        </p:txBody>
      </p:sp>
    </p:spTree>
    <p:extLst>
      <p:ext uri="{BB962C8B-B14F-4D97-AF65-F5344CB8AC3E}">
        <p14:creationId xmlns:p14="http://schemas.microsoft.com/office/powerpoint/2010/main" val="4034843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fontScale="90000"/>
          </a:bodyPr>
          <a:lstStyle/>
          <a:p>
            <a:r>
              <a:rPr lang="en-US" sz="4000" dirty="0" smtClean="0"/>
              <a:t>Accounting Services/OSRP/Foundation </a:t>
            </a:r>
            <a:r>
              <a:rPr lang="en-US" sz="3100" dirty="0" smtClean="0"/>
              <a:t>(</a:t>
            </a:r>
            <a:r>
              <a:rPr lang="en-US" sz="3100" dirty="0" err="1" smtClean="0"/>
              <a:t>con’t</a:t>
            </a:r>
            <a:r>
              <a:rPr lang="en-US" sz="3100" dirty="0" smtClean="0"/>
              <a:t>)</a:t>
            </a:r>
            <a:r>
              <a:rPr lang="en-US" dirty="0" smtClean="0"/>
              <a:t>:</a:t>
            </a:r>
            <a:br>
              <a:rPr lang="en-US" dirty="0" smtClean="0"/>
            </a:br>
            <a:r>
              <a:rPr lang="en-US" sz="2200" dirty="0"/>
              <a:t>W</a:t>
            </a:r>
            <a:r>
              <a:rPr lang="en-US" sz="2200" dirty="0" smtClean="0"/>
              <a:t>here you can find the help that you need</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401205"/>
          </a:xfrm>
          <a:prstGeom prst="rect">
            <a:avLst/>
          </a:prstGeom>
          <a:noFill/>
        </p:spPr>
        <p:txBody>
          <a:bodyPr wrap="square" rtlCol="0">
            <a:spAutoFit/>
          </a:bodyPr>
          <a:lstStyle/>
          <a:p>
            <a:r>
              <a:rPr lang="en-US" sz="2000" dirty="0" smtClean="0"/>
              <a:t>Accounting Services:</a:t>
            </a:r>
          </a:p>
          <a:p>
            <a:r>
              <a:rPr lang="en-US" sz="2000" dirty="0"/>
              <a:t>	</a:t>
            </a:r>
            <a:r>
              <a:rPr lang="en-US" sz="2000" dirty="0" smtClean="0"/>
              <a:t>Grants and Contracts</a:t>
            </a:r>
          </a:p>
          <a:p>
            <a:pPr marL="800100" lvl="1" indent="-342900">
              <a:buFont typeface="Arial" panose="020B0604020202020204" pitchFamily="34" charset="0"/>
              <a:buChar char="•"/>
            </a:pPr>
            <a:r>
              <a:rPr lang="en-US" sz="2000" dirty="0" smtClean="0"/>
              <a:t>A One-Stop Shop that will connect you to all the other services specific to your award.</a:t>
            </a:r>
          </a:p>
          <a:p>
            <a:pPr marL="1257300" lvl="2" indent="-342900">
              <a:buFont typeface="Wingdings" panose="05000000000000000000" pitchFamily="2" charset="2"/>
              <a:buChar char="q"/>
            </a:pPr>
            <a:r>
              <a:rPr lang="en-US" sz="2000" dirty="0" smtClean="0"/>
              <a:t>On-boarding meeting</a:t>
            </a:r>
          </a:p>
          <a:p>
            <a:pPr marL="1714500" lvl="3" indent="-342900">
              <a:buFont typeface="Wingdings" panose="05000000000000000000" pitchFamily="2" charset="2"/>
              <a:buChar char="§"/>
            </a:pPr>
            <a:r>
              <a:rPr lang="en-US" sz="2000" dirty="0" smtClean="0"/>
              <a:t>Directs you to training and forms.</a:t>
            </a:r>
          </a:p>
          <a:p>
            <a:pPr marL="1714500" lvl="3" indent="-342900">
              <a:buFont typeface="Wingdings" panose="05000000000000000000" pitchFamily="2" charset="2"/>
              <a:buChar char="§"/>
            </a:pPr>
            <a:r>
              <a:rPr lang="en-US" sz="2000" dirty="0" smtClean="0"/>
              <a:t>Reviews new Fund number. </a:t>
            </a:r>
          </a:p>
          <a:p>
            <a:pPr marL="1714500" lvl="3" indent="-342900">
              <a:buFont typeface="Wingdings" panose="05000000000000000000" pitchFamily="2" charset="2"/>
              <a:buChar char="§"/>
            </a:pPr>
            <a:r>
              <a:rPr lang="en-US" sz="2000" dirty="0" smtClean="0"/>
              <a:t>Confirms expectations for who will complete the financial and progress reports.</a:t>
            </a:r>
          </a:p>
          <a:p>
            <a:pPr marL="1714500" lvl="3" indent="-342900">
              <a:buFont typeface="Wingdings" panose="05000000000000000000" pitchFamily="2" charset="2"/>
              <a:buChar char="§"/>
            </a:pPr>
            <a:r>
              <a:rPr lang="en-US" sz="2000" dirty="0" smtClean="0"/>
              <a:t>Offers guidance on Payroll forms/fringe, and ICR.</a:t>
            </a:r>
          </a:p>
          <a:p>
            <a:pPr marL="1714500" lvl="3" indent="-342900">
              <a:buFont typeface="Wingdings" panose="05000000000000000000" pitchFamily="2" charset="2"/>
              <a:buChar char="§"/>
            </a:pPr>
            <a:r>
              <a:rPr lang="en-US" sz="2000" dirty="0" smtClean="0"/>
              <a:t>Reviews Banner Finance forms.</a:t>
            </a:r>
          </a:p>
          <a:p>
            <a:pPr marL="1714500" lvl="3" indent="-342900">
              <a:buFont typeface="Wingdings" panose="05000000000000000000" pitchFamily="2" charset="2"/>
              <a:buChar char="§"/>
            </a:pPr>
            <a:r>
              <a:rPr lang="en-US" sz="2000" dirty="0" smtClean="0"/>
              <a:t>Serves as a liaison between PI and other departments, i.e. Financial Aid, Bursars Office, Human Resources, etc.</a:t>
            </a:r>
          </a:p>
          <a:p>
            <a:pPr marL="1714500" lvl="3" indent="-342900">
              <a:buFont typeface="Wingdings" panose="05000000000000000000" pitchFamily="2" charset="2"/>
              <a:buChar char="§"/>
            </a:pPr>
            <a:r>
              <a:rPr lang="en-US" sz="2000" dirty="0" smtClean="0"/>
              <a:t>Depending on need, establishes future meetings.	</a:t>
            </a:r>
            <a:endParaRPr lang="en-US" sz="1600" dirty="0"/>
          </a:p>
        </p:txBody>
      </p:sp>
    </p:spTree>
    <p:extLst>
      <p:ext uri="{BB962C8B-B14F-4D97-AF65-F5344CB8AC3E}">
        <p14:creationId xmlns:p14="http://schemas.microsoft.com/office/powerpoint/2010/main" val="129121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fontScale="90000"/>
          </a:bodyPr>
          <a:lstStyle/>
          <a:p>
            <a:r>
              <a:rPr lang="en-US" sz="4000" dirty="0" smtClean="0"/>
              <a:t>Accounting Services/OSRP/Foundation </a:t>
            </a:r>
            <a:r>
              <a:rPr lang="en-US" sz="3100" dirty="0" smtClean="0"/>
              <a:t>(</a:t>
            </a:r>
            <a:r>
              <a:rPr lang="en-US" sz="3100" dirty="0" err="1" smtClean="0"/>
              <a:t>con’t</a:t>
            </a:r>
            <a:r>
              <a:rPr lang="en-US" sz="3100" dirty="0" smtClean="0"/>
              <a:t>)</a:t>
            </a:r>
            <a:r>
              <a:rPr lang="en-US" dirty="0" smtClean="0"/>
              <a:t>:</a:t>
            </a:r>
            <a:br>
              <a:rPr lang="en-US" dirty="0" smtClean="0"/>
            </a:br>
            <a:r>
              <a:rPr lang="en-US" sz="2200" dirty="0"/>
              <a:t>W</a:t>
            </a:r>
            <a:r>
              <a:rPr lang="en-US" sz="2200" dirty="0" smtClean="0"/>
              <a:t>here you can find the help that you need</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5324535"/>
          </a:xfrm>
          <a:prstGeom prst="rect">
            <a:avLst/>
          </a:prstGeom>
          <a:noFill/>
        </p:spPr>
        <p:txBody>
          <a:bodyPr wrap="square" rtlCol="0">
            <a:spAutoFit/>
          </a:bodyPr>
          <a:lstStyle/>
          <a:p>
            <a:r>
              <a:rPr lang="en-US" sz="2000" dirty="0" smtClean="0"/>
              <a:t>Accounting Services:</a:t>
            </a:r>
          </a:p>
          <a:p>
            <a:r>
              <a:rPr lang="en-US" sz="2000" dirty="0"/>
              <a:t>	</a:t>
            </a:r>
            <a:r>
              <a:rPr lang="en-US" sz="2000" dirty="0" smtClean="0"/>
              <a:t>Grants and Contracts</a:t>
            </a:r>
          </a:p>
          <a:p>
            <a:pPr marL="1257300" lvl="2" indent="-342900">
              <a:buFont typeface="Wingdings" panose="05000000000000000000" pitchFamily="2" charset="2"/>
              <a:buChar char="q"/>
            </a:pPr>
            <a:r>
              <a:rPr lang="en-US" sz="2000" dirty="0" smtClean="0"/>
              <a:t>Monthly, </a:t>
            </a:r>
            <a:r>
              <a:rPr lang="en-US" sz="2000" dirty="0"/>
              <a:t>Quarterly </a:t>
            </a:r>
            <a:r>
              <a:rPr lang="en-US" sz="2000" dirty="0" smtClean="0"/>
              <a:t>Semi-annual, and Annual Support</a:t>
            </a:r>
          </a:p>
          <a:p>
            <a:pPr marL="1714500" lvl="3" indent="-342900">
              <a:buFont typeface="Wingdings" panose="05000000000000000000" pitchFamily="2" charset="2"/>
              <a:buChar char="§"/>
            </a:pPr>
            <a:r>
              <a:rPr lang="en-US" sz="2000" dirty="0" smtClean="0"/>
              <a:t>Monitors spending, approves grant expenditures.</a:t>
            </a:r>
          </a:p>
          <a:p>
            <a:pPr marL="1714500" lvl="3" indent="-342900">
              <a:buFont typeface="Wingdings" panose="05000000000000000000" pitchFamily="2" charset="2"/>
              <a:buChar char="§"/>
            </a:pPr>
            <a:r>
              <a:rPr lang="en-US" sz="2000" dirty="0" smtClean="0"/>
              <a:t>Issues bills/invoices for Grants and Contracts.</a:t>
            </a:r>
          </a:p>
          <a:p>
            <a:pPr marL="1714500" lvl="3" indent="-342900">
              <a:buFont typeface="Wingdings" panose="05000000000000000000" pitchFamily="2" charset="2"/>
              <a:buChar char="§"/>
            </a:pPr>
            <a:r>
              <a:rPr lang="en-US" sz="2000" dirty="0" smtClean="0"/>
              <a:t>Ensures compliance, i.e. Federal reporting and monitoring of sub-recipients.  </a:t>
            </a:r>
          </a:p>
          <a:p>
            <a:pPr marL="1714500" lvl="3" indent="-342900">
              <a:buFont typeface="Wingdings" panose="05000000000000000000" pitchFamily="2" charset="2"/>
              <a:buChar char="§"/>
            </a:pPr>
            <a:r>
              <a:rPr lang="en-US" sz="2000" dirty="0"/>
              <a:t>Financial check-ins with PI/Admin as requested or recommended.</a:t>
            </a:r>
          </a:p>
          <a:p>
            <a:pPr marL="1714500" lvl="3" indent="-342900">
              <a:buFont typeface="Wingdings" panose="05000000000000000000" pitchFamily="2" charset="2"/>
              <a:buChar char="§"/>
            </a:pPr>
            <a:r>
              <a:rPr lang="en-US" sz="2000" dirty="0"/>
              <a:t>Federal and/or State Financial </a:t>
            </a:r>
            <a:r>
              <a:rPr lang="en-US" sz="2000" dirty="0" smtClean="0"/>
              <a:t>Reports. </a:t>
            </a:r>
          </a:p>
          <a:p>
            <a:pPr marL="1714500" lvl="3" indent="-342900">
              <a:buFont typeface="Wingdings" panose="05000000000000000000" pitchFamily="2" charset="2"/>
              <a:buChar char="§"/>
            </a:pPr>
            <a:r>
              <a:rPr lang="en-US" sz="2000" dirty="0"/>
              <a:t>Conducts meetings to monitor spending, changes in your budget, etc.</a:t>
            </a:r>
          </a:p>
          <a:p>
            <a:pPr marL="1714500" lvl="3" indent="-342900">
              <a:buFont typeface="Wingdings" panose="05000000000000000000" pitchFamily="2" charset="2"/>
              <a:buChar char="§"/>
            </a:pPr>
            <a:r>
              <a:rPr lang="en-US" sz="2000" dirty="0"/>
              <a:t>Creates new Fund numbers for each new award year, and works with Human Resources to ensure PAFs etc. are changed </a:t>
            </a:r>
            <a:r>
              <a:rPr lang="en-US" sz="2000" dirty="0" smtClean="0"/>
              <a:t>accordingly. </a:t>
            </a:r>
            <a:endParaRPr lang="en-US" sz="2000" dirty="0"/>
          </a:p>
          <a:p>
            <a:pPr marL="1714500" lvl="3" indent="-342900">
              <a:buFont typeface="Wingdings" panose="05000000000000000000" pitchFamily="2" charset="2"/>
              <a:buChar char="§"/>
            </a:pPr>
            <a:endParaRPr lang="en-US" sz="2000" dirty="0"/>
          </a:p>
          <a:p>
            <a:pPr marL="1714500" lvl="3" indent="-342900">
              <a:buFont typeface="Wingdings" panose="05000000000000000000" pitchFamily="2" charset="2"/>
              <a:buChar char="§"/>
            </a:pPr>
            <a:endParaRPr lang="en-US" sz="2000" dirty="0" smtClean="0"/>
          </a:p>
        </p:txBody>
      </p:sp>
    </p:spTree>
    <p:extLst>
      <p:ext uri="{BB962C8B-B14F-4D97-AF65-F5344CB8AC3E}">
        <p14:creationId xmlns:p14="http://schemas.microsoft.com/office/powerpoint/2010/main" val="2426628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fontScale="90000"/>
          </a:bodyPr>
          <a:lstStyle/>
          <a:p>
            <a:r>
              <a:rPr lang="en-US" sz="4000" dirty="0" smtClean="0"/>
              <a:t>Accounting Services/OSRP/Foundation </a:t>
            </a:r>
            <a:r>
              <a:rPr lang="en-US" sz="3100" dirty="0" smtClean="0"/>
              <a:t>(</a:t>
            </a:r>
            <a:r>
              <a:rPr lang="en-US" sz="3100" dirty="0" err="1" smtClean="0"/>
              <a:t>con’t</a:t>
            </a:r>
            <a:r>
              <a:rPr lang="en-US" sz="3100" dirty="0" smtClean="0"/>
              <a:t>)</a:t>
            </a:r>
            <a:r>
              <a:rPr lang="en-US" dirty="0" smtClean="0"/>
              <a:t>:</a:t>
            </a:r>
            <a:br>
              <a:rPr lang="en-US" dirty="0" smtClean="0"/>
            </a:br>
            <a:r>
              <a:rPr lang="en-US" sz="2200" dirty="0"/>
              <a:t>W</a:t>
            </a:r>
            <a:r>
              <a:rPr lang="en-US" sz="2200" dirty="0" smtClean="0"/>
              <a:t>here you can find the help that you need</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93428"/>
          </a:xfrm>
          <a:prstGeom prst="rect">
            <a:avLst/>
          </a:prstGeom>
          <a:noFill/>
        </p:spPr>
        <p:txBody>
          <a:bodyPr wrap="square" rtlCol="0">
            <a:spAutoFit/>
          </a:bodyPr>
          <a:lstStyle/>
          <a:p>
            <a:r>
              <a:rPr lang="en-US" sz="2000" dirty="0" smtClean="0"/>
              <a:t>Accounting Services:</a:t>
            </a:r>
          </a:p>
          <a:p>
            <a:r>
              <a:rPr lang="en-US" sz="2000" dirty="0"/>
              <a:t>	</a:t>
            </a:r>
            <a:r>
              <a:rPr lang="en-US" sz="2000" dirty="0" smtClean="0"/>
              <a:t>Grants and Contracts</a:t>
            </a:r>
          </a:p>
          <a:p>
            <a:pPr marL="1257300" lvl="4" indent="-342900">
              <a:buFont typeface="Wingdings" panose="05000000000000000000" pitchFamily="2" charset="2"/>
              <a:buChar char="q"/>
            </a:pPr>
            <a:r>
              <a:rPr lang="en-US" sz="2000" dirty="0"/>
              <a:t>Monthly, Quarterly Semi-annual, and Annual </a:t>
            </a:r>
            <a:r>
              <a:rPr lang="en-US" sz="2000" dirty="0" smtClean="0"/>
              <a:t>Support (</a:t>
            </a:r>
            <a:r>
              <a:rPr lang="en-US" sz="2000" dirty="0" err="1" smtClean="0"/>
              <a:t>con’t</a:t>
            </a:r>
            <a:r>
              <a:rPr lang="en-US" sz="2000" dirty="0" smtClean="0"/>
              <a:t>)</a:t>
            </a:r>
            <a:endParaRPr lang="en-US" sz="2000" dirty="0"/>
          </a:p>
          <a:p>
            <a:pPr marL="1714500" lvl="3" indent="-342900">
              <a:buFont typeface="Wingdings" panose="05000000000000000000" pitchFamily="2" charset="2"/>
              <a:buChar char="§"/>
            </a:pPr>
            <a:r>
              <a:rPr lang="en-US" sz="2000" dirty="0" smtClean="0"/>
              <a:t>Transfers </a:t>
            </a:r>
            <a:r>
              <a:rPr lang="en-US" sz="2000" dirty="0"/>
              <a:t>Cash Match into your grant as </a:t>
            </a:r>
            <a:r>
              <a:rPr lang="en-US" sz="2000" dirty="0" smtClean="0"/>
              <a:t>necessary.</a:t>
            </a:r>
            <a:endParaRPr lang="en-US" sz="2000" dirty="0"/>
          </a:p>
          <a:p>
            <a:pPr marL="1714500" lvl="3" indent="-342900">
              <a:buFont typeface="Wingdings" panose="05000000000000000000" pitchFamily="2" charset="2"/>
              <a:buChar char="§"/>
            </a:pPr>
            <a:r>
              <a:rPr lang="en-US" sz="2000" dirty="0"/>
              <a:t>Completes/Confirms Financial reports as </a:t>
            </a:r>
            <a:r>
              <a:rPr lang="en-US" sz="2000" dirty="0" smtClean="0"/>
              <a:t>necessary.</a:t>
            </a:r>
            <a:endParaRPr lang="en-US" sz="2000" dirty="0"/>
          </a:p>
          <a:p>
            <a:pPr marL="1714500" lvl="3" indent="-342900">
              <a:buFont typeface="Wingdings" panose="05000000000000000000" pitchFamily="2" charset="2"/>
              <a:buChar char="§"/>
            </a:pPr>
            <a:r>
              <a:rPr lang="en-US" sz="2000" dirty="0"/>
              <a:t>Ensures compliance, i.e. Federal reporting on sub-recipients, ICR within negotiated rate, expenditures are within confines of the award, purchasing and capital rules are being adhered to, etc</a:t>
            </a:r>
            <a:r>
              <a:rPr lang="en-US" sz="2000" dirty="0" smtClean="0"/>
              <a:t>.</a:t>
            </a:r>
          </a:p>
          <a:p>
            <a:pPr marL="1714500" lvl="3" indent="-342900">
              <a:buFont typeface="Wingdings" panose="05000000000000000000" pitchFamily="2" charset="2"/>
              <a:buChar char="§"/>
            </a:pPr>
            <a:r>
              <a:rPr lang="en-US" sz="2000" dirty="0"/>
              <a:t>Conducts meetings as your award draws to a conclusion to ensure budget to actual is appropriate, encumbrances are liquidated, leave balances will be accounted for, etc.</a:t>
            </a:r>
          </a:p>
          <a:p>
            <a:pPr marL="1714500" lvl="3" indent="-342900">
              <a:buFont typeface="Wingdings" panose="05000000000000000000" pitchFamily="2" charset="2"/>
              <a:buChar char="§"/>
            </a:pPr>
            <a:r>
              <a:rPr lang="en-US" sz="2000" dirty="0"/>
              <a:t>Prepares/Reviews final financial </a:t>
            </a:r>
            <a:r>
              <a:rPr lang="en-US" sz="2000" dirty="0" smtClean="0"/>
              <a:t>reports.</a:t>
            </a:r>
            <a:endParaRPr lang="en-US" sz="2000" dirty="0"/>
          </a:p>
        </p:txBody>
      </p:sp>
    </p:spTree>
    <p:extLst>
      <p:ext uri="{BB962C8B-B14F-4D97-AF65-F5344CB8AC3E}">
        <p14:creationId xmlns:p14="http://schemas.microsoft.com/office/powerpoint/2010/main" val="4189147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fontScale="90000"/>
          </a:bodyPr>
          <a:lstStyle/>
          <a:p>
            <a:r>
              <a:rPr lang="en-US" sz="4000" dirty="0" smtClean="0"/>
              <a:t>Accounting Services/OSRP/Foundation </a:t>
            </a:r>
            <a:r>
              <a:rPr lang="en-US" sz="3100" dirty="0" smtClean="0"/>
              <a:t>(</a:t>
            </a:r>
            <a:r>
              <a:rPr lang="en-US" sz="3100" dirty="0" err="1" smtClean="0"/>
              <a:t>con’t</a:t>
            </a:r>
            <a:r>
              <a:rPr lang="en-US" sz="3100" dirty="0" smtClean="0"/>
              <a:t>)</a:t>
            </a:r>
            <a:r>
              <a:rPr lang="en-US" dirty="0" smtClean="0"/>
              <a:t>:</a:t>
            </a:r>
            <a:br>
              <a:rPr lang="en-US" dirty="0" smtClean="0"/>
            </a:br>
            <a:r>
              <a:rPr lang="en-US" sz="2200" dirty="0"/>
              <a:t>W</a:t>
            </a:r>
            <a:r>
              <a:rPr lang="en-US" sz="2200" dirty="0" smtClean="0"/>
              <a:t>here you can find the help that you need</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2554545"/>
          </a:xfrm>
          <a:prstGeom prst="rect">
            <a:avLst/>
          </a:prstGeom>
          <a:noFill/>
        </p:spPr>
        <p:txBody>
          <a:bodyPr wrap="square" rtlCol="0">
            <a:spAutoFit/>
          </a:bodyPr>
          <a:lstStyle/>
          <a:p>
            <a:r>
              <a:rPr lang="en-US" sz="2000" dirty="0" smtClean="0"/>
              <a:t>Accounting Services:</a:t>
            </a:r>
          </a:p>
          <a:p>
            <a:r>
              <a:rPr lang="en-US" sz="2000" dirty="0"/>
              <a:t>	</a:t>
            </a:r>
            <a:r>
              <a:rPr lang="en-US" sz="2000" dirty="0" smtClean="0"/>
              <a:t>Grants and Contracts</a:t>
            </a:r>
          </a:p>
          <a:p>
            <a:pPr marL="1257300" lvl="2" indent="-342900">
              <a:buFont typeface="Wingdings" panose="05000000000000000000" pitchFamily="2" charset="2"/>
              <a:buChar char="q"/>
            </a:pPr>
            <a:r>
              <a:rPr lang="en-US" sz="2000" dirty="0" smtClean="0"/>
              <a:t>What we </a:t>
            </a:r>
            <a:r>
              <a:rPr lang="en-US" sz="2000" u="sng" dirty="0" smtClean="0"/>
              <a:t>DO NOT </a:t>
            </a:r>
            <a:r>
              <a:rPr lang="en-US" sz="2000" dirty="0" smtClean="0"/>
              <a:t>do</a:t>
            </a:r>
          </a:p>
          <a:p>
            <a:pPr marL="1714500" lvl="3" indent="-342900">
              <a:buFont typeface="Wingdings" panose="05000000000000000000" pitchFamily="2" charset="2"/>
              <a:buChar char="§"/>
            </a:pPr>
            <a:r>
              <a:rPr lang="en-US" sz="2000" dirty="0" smtClean="0"/>
              <a:t>Create SPO/POs-although we can provide training on how to set them up.</a:t>
            </a:r>
          </a:p>
          <a:p>
            <a:pPr marL="1714500" lvl="3" indent="-342900">
              <a:buFont typeface="Wingdings" panose="05000000000000000000" pitchFamily="2" charset="2"/>
              <a:buChar char="§"/>
            </a:pPr>
            <a:r>
              <a:rPr lang="en-US" sz="2000" dirty="0" smtClean="0"/>
              <a:t>Purchase supplies or items for your grant.</a:t>
            </a:r>
          </a:p>
          <a:p>
            <a:pPr marL="1714500" lvl="3" indent="-342900">
              <a:buFont typeface="Wingdings" panose="05000000000000000000" pitchFamily="2" charset="2"/>
              <a:buChar char="§"/>
            </a:pPr>
            <a:r>
              <a:rPr lang="en-US" sz="2000" dirty="0" smtClean="0"/>
              <a:t>Issue Progress/Performance reports.</a:t>
            </a:r>
          </a:p>
          <a:p>
            <a:pPr marL="1714500" lvl="3" indent="-342900">
              <a:buFont typeface="Wingdings" panose="05000000000000000000" pitchFamily="2" charset="2"/>
              <a:buChar char="§"/>
            </a:pPr>
            <a:r>
              <a:rPr lang="en-US" sz="2000" dirty="0" smtClean="0"/>
              <a:t>Create PAFs/Salary Supplements.</a:t>
            </a:r>
          </a:p>
        </p:txBody>
      </p:sp>
    </p:spTree>
    <p:extLst>
      <p:ext uri="{BB962C8B-B14F-4D97-AF65-F5344CB8AC3E}">
        <p14:creationId xmlns:p14="http://schemas.microsoft.com/office/powerpoint/2010/main" val="1698183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Grant vs. Contract (fee for service)</a:t>
            </a:r>
            <a:r>
              <a:rPr lang="en-US" dirty="0" smtClean="0"/>
              <a:t>:</a:t>
            </a:r>
            <a:br>
              <a:rPr lang="en-US" dirty="0" smtClean="0"/>
            </a:br>
            <a:r>
              <a:rPr lang="en-US" sz="2200" dirty="0" smtClean="0"/>
              <a:t>The difference between the two and why it matters</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graphicFrame>
        <p:nvGraphicFramePr>
          <p:cNvPr id="8" name="Diagram 7"/>
          <p:cNvGraphicFramePr/>
          <p:nvPr>
            <p:extLst>
              <p:ext uri="{D42A27DB-BD31-4B8C-83A1-F6EECF244321}">
                <p14:modId xmlns:p14="http://schemas.microsoft.com/office/powerpoint/2010/main" val="404521568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03308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Grant vs. Contract (fee for service)</a:t>
            </a:r>
            <a:r>
              <a:rPr lang="en-US" dirty="0" smtClean="0"/>
              <a:t>:</a:t>
            </a:r>
            <a:br>
              <a:rPr lang="en-US" dirty="0" smtClean="0"/>
            </a:br>
            <a:r>
              <a:rPr lang="en-US" sz="2200" dirty="0" smtClean="0"/>
              <a:t>The difference between the two and why it matters</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graphicFrame>
        <p:nvGraphicFramePr>
          <p:cNvPr id="8" name="Diagram 7"/>
          <p:cNvGraphicFramePr/>
          <p:nvPr>
            <p:extLst>
              <p:ext uri="{D42A27DB-BD31-4B8C-83A1-F6EECF244321}">
                <p14:modId xmlns:p14="http://schemas.microsoft.com/office/powerpoint/2010/main" val="3669533124"/>
              </p:ext>
            </p:extLst>
          </p:nvPr>
        </p:nvGraphicFramePr>
        <p:xfrm>
          <a:off x="1523999" y="1397000"/>
          <a:ext cx="6650183"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538707" y="5570290"/>
            <a:ext cx="8160676" cy="369332"/>
          </a:xfrm>
          <a:prstGeom prst="rect">
            <a:avLst/>
          </a:prstGeom>
          <a:noFill/>
        </p:spPr>
        <p:txBody>
          <a:bodyPr wrap="square" rtlCol="0">
            <a:spAutoFit/>
          </a:bodyPr>
          <a:lstStyle/>
          <a:p>
            <a:r>
              <a:rPr lang="en-US" dirty="0" smtClean="0"/>
              <a:t>* ICR= Indirect Cost Recovery				** ASR= Administrative Service Recharge</a:t>
            </a:r>
            <a:endParaRPr lang="en-US" dirty="0"/>
          </a:p>
        </p:txBody>
      </p:sp>
    </p:spTree>
    <p:extLst>
      <p:ext uri="{BB962C8B-B14F-4D97-AF65-F5344CB8AC3E}">
        <p14:creationId xmlns:p14="http://schemas.microsoft.com/office/powerpoint/2010/main" val="582165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7">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Sub-recipient vs. Sub-contractor</a:t>
            </a:r>
            <a:r>
              <a:rPr lang="en-US" dirty="0" smtClean="0"/>
              <a:t>:</a:t>
            </a:r>
            <a:br>
              <a:rPr lang="en-US" dirty="0" smtClean="0"/>
            </a:br>
            <a:r>
              <a:rPr lang="en-US" sz="2200" dirty="0"/>
              <a:t>T</a:t>
            </a:r>
            <a:r>
              <a:rPr lang="en-US" sz="2200" dirty="0" smtClean="0"/>
              <a:t>he difference between the two and why it matters</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646331"/>
          </a:xfrm>
          <a:prstGeom prst="rect">
            <a:avLst/>
          </a:prstGeom>
          <a:noFill/>
        </p:spPr>
        <p:txBody>
          <a:bodyPr wrap="square" rtlCol="0">
            <a:spAutoFit/>
          </a:bodyPr>
          <a:lstStyle/>
          <a:p>
            <a:endParaRPr lang="en-US" dirty="0" smtClean="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
        <p:nvSpPr>
          <p:cNvPr id="8" name="TextBox 7"/>
          <p:cNvSpPr txBox="1"/>
          <p:nvPr>
            <p:custDataLst>
              <p:tags r:id="rId1"/>
            </p:custDataLst>
          </p:nvPr>
        </p:nvSpPr>
        <p:spPr>
          <a:xfrm>
            <a:off x="780691" y="2034682"/>
            <a:ext cx="1781355" cy="2246769"/>
          </a:xfrm>
          <a:prstGeom prst="rect">
            <a:avLst/>
          </a:prstGeom>
          <a:noFill/>
        </p:spPr>
        <p:txBody>
          <a:bodyPr wrap="square" rtlCol="0">
            <a:spAutoFit/>
          </a:bodyPr>
          <a:lstStyle/>
          <a:p>
            <a:r>
              <a:rPr lang="en-US" sz="1400" dirty="0" smtClean="0"/>
              <a:t>The term contractor is used for purposes of consistency and clarity to replace areas in the previous guidance that referred to vendors.  The term contractor and vendor mean the same.</a:t>
            </a:r>
            <a:endParaRPr lang="en-US" sz="1400" dirty="0"/>
          </a:p>
        </p:txBody>
      </p:sp>
      <p:graphicFrame>
        <p:nvGraphicFramePr>
          <p:cNvPr id="10" name="Diagram 9"/>
          <p:cNvGraphicFramePr/>
          <p:nvPr>
            <p:custDataLst>
              <p:tags r:id="rId2"/>
            </p:custDataLs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TextBox 10"/>
          <p:cNvSpPr txBox="1"/>
          <p:nvPr>
            <p:custDataLst>
              <p:tags r:id="rId3"/>
            </p:custDataLst>
          </p:nvPr>
        </p:nvSpPr>
        <p:spPr>
          <a:xfrm>
            <a:off x="6702726" y="1975449"/>
            <a:ext cx="1915064" cy="1384995"/>
          </a:xfrm>
          <a:prstGeom prst="rect">
            <a:avLst/>
          </a:prstGeom>
          <a:noFill/>
        </p:spPr>
        <p:txBody>
          <a:bodyPr wrap="square" rtlCol="0">
            <a:spAutoFit/>
          </a:bodyPr>
          <a:lstStyle/>
          <a:p>
            <a:r>
              <a:rPr lang="en-US" sz="1400" dirty="0" smtClean="0"/>
              <a:t>The term sub-recipient is a receiver of federal awards that must adhere to the guidelines of the Super Circular.  </a:t>
            </a:r>
            <a:endParaRPr lang="en-US" sz="1400" dirty="0"/>
          </a:p>
        </p:txBody>
      </p:sp>
      <p:sp>
        <p:nvSpPr>
          <p:cNvPr id="12" name="Oval 11"/>
          <p:cNvSpPr/>
          <p:nvPr>
            <p:custDataLst>
              <p:tags r:id="rId4"/>
            </p:custDataLst>
          </p:nvPr>
        </p:nvSpPr>
        <p:spPr>
          <a:xfrm>
            <a:off x="6702727" y="3536829"/>
            <a:ext cx="2087590" cy="247578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Due to the federal guidelines of the Super Circular, it is important that an accurate classification be made early in the purchasing process</a:t>
            </a:r>
            <a:r>
              <a:rPr lang="en-US" dirty="0" smtClean="0"/>
              <a:t>.</a:t>
            </a:r>
            <a:endParaRPr lang="en-US" dirty="0"/>
          </a:p>
        </p:txBody>
      </p:sp>
    </p:spTree>
    <p:extLst>
      <p:ext uri="{BB962C8B-B14F-4D97-AF65-F5344CB8AC3E}">
        <p14:creationId xmlns:p14="http://schemas.microsoft.com/office/powerpoint/2010/main" val="93584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Cash Match</a:t>
            </a:r>
            <a:r>
              <a:rPr lang="en-US" dirty="0" smtClean="0"/>
              <a:t>:</a:t>
            </a:r>
            <a:br>
              <a:rPr lang="en-US" dirty="0" smtClean="0"/>
            </a:br>
            <a:r>
              <a:rPr lang="en-US" sz="2200" dirty="0" smtClean="0"/>
              <a:t>What Cash Match is, and changes in how it’s tracked</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graphicFrame>
        <p:nvGraphicFramePr>
          <p:cNvPr id="8" name="Diagram 7"/>
          <p:cNvGraphicFramePr/>
          <p:nvPr>
            <p:extLst>
              <p:ext uri="{D42A27DB-BD31-4B8C-83A1-F6EECF244321}">
                <p14:modId xmlns:p14="http://schemas.microsoft.com/office/powerpoint/2010/main" val="2757286904"/>
              </p:ext>
            </p:extLst>
          </p:nvPr>
        </p:nvGraphicFramePr>
        <p:xfrm>
          <a:off x="1177636" y="1396999"/>
          <a:ext cx="6941128" cy="45050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384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Super Circular</a:t>
            </a:r>
            <a:r>
              <a:rPr lang="en-US" dirty="0" smtClean="0"/>
              <a:t>:</a:t>
            </a:r>
            <a:br>
              <a:rPr lang="en-US" dirty="0" smtClean="0"/>
            </a:br>
            <a:r>
              <a:rPr lang="en-US" sz="2200" dirty="0" smtClean="0"/>
              <a:t>A refresher of what this is and how your grant will be impacted</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graphicFrame>
        <p:nvGraphicFramePr>
          <p:cNvPr id="7" name="Diagram 6"/>
          <p:cNvGraphicFramePr/>
          <p:nvPr>
            <p:extLst>
              <p:ext uri="{D42A27DB-BD31-4B8C-83A1-F6EECF244321}">
                <p14:modId xmlns:p14="http://schemas.microsoft.com/office/powerpoint/2010/main" val="3127302602"/>
              </p:ext>
            </p:extLst>
          </p:nvPr>
        </p:nvGraphicFramePr>
        <p:xfrm>
          <a:off x="481512" y="1339908"/>
          <a:ext cx="8372564" cy="43735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97470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p:txBody>
          <a:bodyPr>
            <a:normAutofit/>
          </a:bodyPr>
          <a:lstStyle/>
          <a:p>
            <a:r>
              <a:rPr lang="en-US" dirty="0" smtClean="0"/>
              <a:t>Introductions:</a:t>
            </a:r>
            <a:endParaRPr lang="en-US" sz="27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8" name="TextBox 7"/>
          <p:cNvSpPr txBox="1"/>
          <p:nvPr/>
        </p:nvSpPr>
        <p:spPr>
          <a:xfrm>
            <a:off x="775981" y="1288758"/>
            <a:ext cx="7592037" cy="4431983"/>
          </a:xfrm>
          <a:prstGeom prst="rect">
            <a:avLst/>
          </a:prstGeom>
          <a:noFill/>
        </p:spPr>
        <p:txBody>
          <a:bodyPr wrap="square" rtlCol="0">
            <a:spAutoFit/>
          </a:bodyPr>
          <a:lstStyle/>
          <a:p>
            <a:r>
              <a:rPr lang="en-US" sz="2400" b="1" u="sng" dirty="0" smtClean="0"/>
              <a:t>Accounting Services</a:t>
            </a:r>
          </a:p>
          <a:p>
            <a:r>
              <a:rPr lang="en-US" dirty="0" smtClean="0"/>
              <a:t>	Liza Larsen: Director of Accounting Services</a:t>
            </a:r>
          </a:p>
          <a:p>
            <a:r>
              <a:rPr lang="en-US" dirty="0" smtClean="0"/>
              <a:t>	Darlene </a:t>
            </a:r>
            <a:r>
              <a:rPr lang="en-US" dirty="0" err="1" smtClean="0"/>
              <a:t>Eckhardt</a:t>
            </a:r>
            <a:r>
              <a:rPr lang="en-US" dirty="0" smtClean="0"/>
              <a:t>: Grants and Contracts Manager</a:t>
            </a:r>
          </a:p>
          <a:p>
            <a:r>
              <a:rPr lang="en-US" dirty="0" smtClean="0"/>
              <a:t>	Hanh Tran: Grants Accountant</a:t>
            </a:r>
          </a:p>
          <a:p>
            <a:endParaRPr lang="en-US" dirty="0" smtClean="0"/>
          </a:p>
          <a:p>
            <a:pPr algn="ctr"/>
            <a:r>
              <a:rPr lang="en-US" dirty="0"/>
              <a:t>Webpage: </a:t>
            </a:r>
            <a:r>
              <a:rPr lang="en-US" dirty="0">
                <a:hlinkClick r:id="rId4"/>
              </a:rPr>
              <a:t>https://www.msudenver.edu/controller</a:t>
            </a:r>
            <a:r>
              <a:rPr lang="en-US" dirty="0" smtClean="0">
                <a:hlinkClick r:id="rId4"/>
              </a:rPr>
              <a:t>/</a:t>
            </a:r>
            <a:endParaRPr lang="en-US" dirty="0" smtClean="0"/>
          </a:p>
          <a:p>
            <a:endParaRPr lang="en-US" dirty="0"/>
          </a:p>
          <a:p>
            <a:r>
              <a:rPr lang="en-US" sz="2400" b="1" u="sng" dirty="0" smtClean="0"/>
              <a:t>Office of Sponsored Research and Programs (OSRP)</a:t>
            </a:r>
          </a:p>
          <a:p>
            <a:r>
              <a:rPr lang="en-US" dirty="0" smtClean="0"/>
              <a:t>	Gwendolyn Mami: Executive Director </a:t>
            </a:r>
            <a:r>
              <a:rPr lang="en-US" dirty="0"/>
              <a:t>of </a:t>
            </a:r>
            <a:r>
              <a:rPr lang="en-US" dirty="0" smtClean="0"/>
              <a:t>OSRP</a:t>
            </a:r>
            <a:endParaRPr lang="en-US" dirty="0"/>
          </a:p>
          <a:p>
            <a:r>
              <a:rPr lang="en-US" dirty="0"/>
              <a:t>	</a:t>
            </a:r>
            <a:r>
              <a:rPr lang="en-US" dirty="0" smtClean="0"/>
              <a:t>Kristin Schneider Baldwin: Assistant Director of OSRP</a:t>
            </a:r>
            <a:endParaRPr lang="en-US" dirty="0"/>
          </a:p>
          <a:p>
            <a:endParaRPr lang="en-US" dirty="0"/>
          </a:p>
          <a:p>
            <a:pPr algn="ctr"/>
            <a:r>
              <a:rPr lang="en-US" dirty="0" smtClean="0"/>
              <a:t>Webpage: </a:t>
            </a:r>
            <a:r>
              <a:rPr lang="en-US" dirty="0" smtClean="0">
                <a:hlinkClick r:id="rId5"/>
              </a:rPr>
              <a:t>https</a:t>
            </a:r>
            <a:r>
              <a:rPr lang="en-US" dirty="0">
                <a:hlinkClick r:id="rId5"/>
              </a:rPr>
              <a:t>://msudenver.edu/osrp</a:t>
            </a:r>
            <a:r>
              <a:rPr lang="en-US" dirty="0" smtClean="0">
                <a:hlinkClick r:id="rId5"/>
              </a:rPr>
              <a:t>/</a:t>
            </a:r>
            <a:endParaRPr lang="en-US" dirty="0" smtClean="0"/>
          </a:p>
          <a:p>
            <a:endParaRPr lang="en-US" dirty="0" smtClean="0"/>
          </a:p>
          <a:p>
            <a:r>
              <a:rPr lang="en-US" b="1" i="1" u="sng" dirty="0" smtClean="0"/>
              <a:t>Guest Speaker:</a:t>
            </a:r>
          </a:p>
          <a:p>
            <a:r>
              <a:rPr lang="en-US" dirty="0" smtClean="0"/>
              <a:t>	Michael Schiffmacher, Business Analyst for the Foundation</a:t>
            </a:r>
            <a:endParaRPr lang="en-US" dirty="0"/>
          </a:p>
        </p:txBody>
      </p:sp>
    </p:spTree>
    <p:extLst>
      <p:ext uri="{BB962C8B-B14F-4D97-AF65-F5344CB8AC3E}">
        <p14:creationId xmlns:p14="http://schemas.microsoft.com/office/powerpoint/2010/main" val="261047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Fringe Benefits</a:t>
            </a:r>
            <a:r>
              <a:rPr lang="en-US" dirty="0" smtClean="0"/>
              <a:t>:</a:t>
            </a:r>
            <a:br>
              <a:rPr lang="en-US" dirty="0" smtClean="0"/>
            </a:br>
            <a:r>
              <a:rPr lang="en-US" sz="2200" dirty="0" smtClean="0"/>
              <a:t>What Fringe is and how it affects your budget</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smtClean="0"/>
          </a:p>
          <a:p>
            <a:endParaRPr lang="en-US" smtClean="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graphicFrame>
        <p:nvGraphicFramePr>
          <p:cNvPr id="7" name="Diagram 6"/>
          <p:cNvGraphicFramePr/>
          <p:nvPr>
            <p:extLst>
              <p:ext uri="{D42A27DB-BD31-4B8C-83A1-F6EECF244321}">
                <p14:modId xmlns:p14="http://schemas.microsoft.com/office/powerpoint/2010/main" val="3721818545"/>
              </p:ext>
            </p:extLst>
          </p:nvPr>
        </p:nvGraphicFramePr>
        <p:xfrm>
          <a:off x="651163" y="1396999"/>
          <a:ext cx="7910945" cy="35906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249382" y="5292436"/>
            <a:ext cx="8780317" cy="584775"/>
          </a:xfrm>
          <a:prstGeom prst="rect">
            <a:avLst/>
          </a:prstGeom>
          <a:noFill/>
        </p:spPr>
        <p:txBody>
          <a:bodyPr wrap="square" rtlCol="0">
            <a:spAutoFit/>
          </a:bodyPr>
          <a:lstStyle/>
          <a:p>
            <a:pPr algn="ctr"/>
            <a:r>
              <a:rPr lang="en-US" sz="1600" dirty="0">
                <a:hlinkClick r:id="rId9"/>
              </a:rPr>
              <a:t>https://</a:t>
            </a:r>
            <a:r>
              <a:rPr lang="en-US" sz="1600" dirty="0" smtClean="0">
                <a:hlinkClick r:id="rId9"/>
              </a:rPr>
              <a:t>msudenver.edu/media/content/officeofbudget/documents/misc/FY17Fringerates.pdf</a:t>
            </a:r>
            <a:endParaRPr lang="en-US" sz="1600" dirty="0" smtClean="0"/>
          </a:p>
          <a:p>
            <a:pPr algn="ctr"/>
            <a:endParaRPr lang="en-US" sz="1600" dirty="0"/>
          </a:p>
        </p:txBody>
      </p:sp>
    </p:spTree>
    <p:extLst>
      <p:ext uri="{BB962C8B-B14F-4D97-AF65-F5344CB8AC3E}">
        <p14:creationId xmlns:p14="http://schemas.microsoft.com/office/powerpoint/2010/main" val="1506775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Fringe Benefits (</a:t>
            </a:r>
            <a:r>
              <a:rPr lang="en-US" sz="4000" dirty="0" err="1" smtClean="0"/>
              <a:t>con’t</a:t>
            </a:r>
            <a:r>
              <a:rPr lang="en-US" sz="4000" dirty="0" smtClean="0"/>
              <a:t>)</a:t>
            </a:r>
            <a:r>
              <a:rPr lang="en-US" dirty="0" smtClean="0"/>
              <a:t>:</a:t>
            </a:r>
            <a:br>
              <a:rPr lang="en-US" dirty="0" smtClean="0"/>
            </a:br>
            <a:r>
              <a:rPr lang="en-US" sz="2200" dirty="0" smtClean="0"/>
              <a:t>What Fringe is and how it affects your budget</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smtClean="0"/>
          </a:p>
          <a:p>
            <a:endParaRPr lang="en-US" smtClean="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
        <p:nvSpPr>
          <p:cNvPr id="10" name="Rounded Rectangle 9"/>
          <p:cNvSpPr/>
          <p:nvPr/>
        </p:nvSpPr>
        <p:spPr>
          <a:xfrm>
            <a:off x="79307" y="4571999"/>
            <a:ext cx="4217110" cy="141316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4642514" y="4571999"/>
            <a:ext cx="4217110" cy="141316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9307" y="1737306"/>
            <a:ext cx="8780317" cy="4524315"/>
          </a:xfrm>
          <a:prstGeom prst="rect">
            <a:avLst/>
          </a:prstGeom>
          <a:noFill/>
        </p:spPr>
        <p:txBody>
          <a:bodyPr wrap="square" rtlCol="0">
            <a:spAutoFit/>
          </a:bodyPr>
          <a:lstStyle/>
          <a:p>
            <a:r>
              <a:rPr lang="en-US" sz="2400" dirty="0" smtClean="0"/>
              <a:t>When you are budgeted a certain amount for salaries you </a:t>
            </a:r>
            <a:r>
              <a:rPr lang="en-US" sz="2400" u="sng" dirty="0" smtClean="0"/>
              <a:t>must</a:t>
            </a:r>
            <a:r>
              <a:rPr lang="en-US" sz="2400" dirty="0" smtClean="0"/>
              <a:t> include fringe in that cost.</a:t>
            </a:r>
          </a:p>
          <a:p>
            <a:endParaRPr lang="en-US" sz="2400" dirty="0"/>
          </a:p>
          <a:p>
            <a:r>
              <a:rPr lang="en-US" sz="2400" dirty="0" smtClean="0"/>
              <a:t>For Example: Budget = $10,000.00 for one Classified Employee</a:t>
            </a:r>
          </a:p>
          <a:p>
            <a:endParaRPr lang="en-US" sz="2400" dirty="0"/>
          </a:p>
          <a:p>
            <a:r>
              <a:rPr lang="en-US" sz="2400" dirty="0" smtClean="0"/>
              <a:t>You can </a:t>
            </a:r>
            <a:r>
              <a:rPr lang="en-US" sz="2400" u="sng" dirty="0" smtClean="0"/>
              <a:t>not</a:t>
            </a:r>
            <a:r>
              <a:rPr lang="en-US" sz="2400" dirty="0" smtClean="0"/>
              <a:t> pay the employee $10,000.00 because 34% of that budget line is for fringe expense.</a:t>
            </a:r>
          </a:p>
          <a:p>
            <a:endParaRPr lang="en-US" sz="2400" dirty="0"/>
          </a:p>
          <a:p>
            <a:r>
              <a:rPr lang="en-US" sz="2400" b="1" dirty="0" smtClean="0"/>
              <a:t>How to calculate the 					 </a:t>
            </a:r>
            <a:r>
              <a:rPr lang="en-US" sz="2400" b="1" dirty="0"/>
              <a:t>How to calculate the </a:t>
            </a:r>
            <a:r>
              <a:rPr lang="en-US" sz="2400" b="1" dirty="0" smtClean="0"/>
              <a:t>fringe</a:t>
            </a:r>
          </a:p>
          <a:p>
            <a:r>
              <a:rPr lang="en-US" sz="2400" b="1" dirty="0" smtClean="0"/>
              <a:t>salary amount							 </a:t>
            </a:r>
            <a:r>
              <a:rPr lang="en-US" sz="2400" b="1" dirty="0"/>
              <a:t>amount</a:t>
            </a:r>
            <a:endParaRPr lang="en-US" sz="2400" b="1" dirty="0" smtClean="0"/>
          </a:p>
          <a:p>
            <a:r>
              <a:rPr lang="en-US" sz="2400" dirty="0" smtClean="0"/>
              <a:t>$10,000 / 1.34 = $7,462.68 			$</a:t>
            </a:r>
            <a:r>
              <a:rPr lang="en-US" sz="2400" dirty="0"/>
              <a:t>10,000 - $7,462.68 = $2,537.32</a:t>
            </a:r>
          </a:p>
          <a:p>
            <a:endParaRPr lang="en-US" sz="2400" dirty="0" smtClean="0"/>
          </a:p>
        </p:txBody>
      </p:sp>
    </p:spTree>
    <p:extLst>
      <p:ext uri="{BB962C8B-B14F-4D97-AF65-F5344CB8AC3E}">
        <p14:creationId xmlns:p14="http://schemas.microsoft.com/office/powerpoint/2010/main" val="3731625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Leave Balances</a:t>
            </a:r>
            <a:r>
              <a:rPr lang="en-US" dirty="0" smtClean="0"/>
              <a:t>:</a:t>
            </a:r>
            <a:br>
              <a:rPr lang="en-US" dirty="0" smtClean="0"/>
            </a:br>
            <a:r>
              <a:rPr lang="en-US" sz="2200" dirty="0"/>
              <a:t>W</a:t>
            </a:r>
            <a:r>
              <a:rPr lang="en-US" sz="2200" dirty="0" smtClean="0"/>
              <a:t>hat happens to annual and sick leave balances earned on a grant</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646331"/>
          </a:xfrm>
          <a:prstGeom prst="rect">
            <a:avLst/>
          </a:prstGeom>
          <a:noFill/>
        </p:spPr>
        <p:txBody>
          <a:bodyPr wrap="square" rtlCol="0">
            <a:spAutoFit/>
          </a:bodyPr>
          <a:lstStyle/>
          <a:p>
            <a:endParaRPr lang="en-US" dirty="0" smtClean="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graphicFrame>
        <p:nvGraphicFramePr>
          <p:cNvPr id="7" name="Diagram 6"/>
          <p:cNvGraphicFramePr/>
          <p:nvPr>
            <p:extLst>
              <p:ext uri="{D42A27DB-BD31-4B8C-83A1-F6EECF244321}">
                <p14:modId xmlns:p14="http://schemas.microsoft.com/office/powerpoint/2010/main" val="2875738939"/>
              </p:ext>
            </p:extLst>
          </p:nvPr>
        </p:nvGraphicFramePr>
        <p:xfrm>
          <a:off x="1171490" y="1417638"/>
          <a:ext cx="6988837" cy="45509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75368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Indirect Cost Recovery</a:t>
            </a:r>
            <a:r>
              <a:rPr lang="en-US" dirty="0" smtClean="0"/>
              <a:t>:</a:t>
            </a:r>
            <a:br>
              <a:rPr lang="en-US" dirty="0" smtClean="0"/>
            </a:br>
            <a:r>
              <a:rPr lang="en-US" sz="2200" dirty="0" smtClean="0"/>
              <a:t>What ICR is and how you can spend it</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430823" y="1295396"/>
            <a:ext cx="8238392" cy="4955203"/>
          </a:xfrm>
          <a:prstGeom prst="rect">
            <a:avLst/>
          </a:prstGeom>
          <a:noFill/>
        </p:spPr>
        <p:txBody>
          <a:bodyPr wrap="square" rtlCol="0">
            <a:spAutoFit/>
          </a:bodyPr>
          <a:lstStyle/>
          <a:p>
            <a:endParaRPr lang="en-US" dirty="0" smtClean="0"/>
          </a:p>
          <a:p>
            <a:endParaRPr lang="en-US" dirty="0"/>
          </a:p>
          <a:p>
            <a:r>
              <a:rPr lang="en-US" sz="2400" b="1" u="sng" dirty="0" smtClean="0"/>
              <a:t>Indirect costs: </a:t>
            </a:r>
            <a:r>
              <a:rPr lang="en-US" dirty="0" smtClean="0"/>
              <a:t>The costs associated with running a program that are difficult to directly assign to a program, i.e. administrative support, facilities, facilities maintenance, etc.  These costs are often referred to as Facilities and Administration costs or F&amp;A costs.</a:t>
            </a:r>
          </a:p>
          <a:p>
            <a:endParaRPr lang="en-US" dirty="0"/>
          </a:p>
          <a:p>
            <a:r>
              <a:rPr lang="en-US" sz="2400" b="1" u="sng" dirty="0"/>
              <a:t>Indirect Cost </a:t>
            </a:r>
            <a:r>
              <a:rPr lang="en-US" sz="2400" b="1" u="sng" dirty="0" smtClean="0"/>
              <a:t>Recovery (ICR): </a:t>
            </a:r>
            <a:r>
              <a:rPr lang="en-US" dirty="0" smtClean="0"/>
              <a:t>The Federal government recognizes that it takes a certain infrastructure to support the successful operation of a grant and allows the University to work with our cognizant agency (Department of Health and Human Services) to work out a fair amount we can charge to each grant.</a:t>
            </a:r>
          </a:p>
          <a:p>
            <a:endParaRPr lang="en-US" dirty="0"/>
          </a:p>
          <a:p>
            <a:r>
              <a:rPr lang="en-US" sz="2400" b="1" u="sng" dirty="0"/>
              <a:t>MSU Denver’s current ICR rate: </a:t>
            </a:r>
          </a:p>
          <a:p>
            <a:r>
              <a:rPr lang="en-US" dirty="0"/>
              <a:t>	</a:t>
            </a:r>
            <a:r>
              <a:rPr lang="en-US" dirty="0" smtClean="0"/>
              <a:t>32% On Campus activities	    </a:t>
            </a:r>
            <a:r>
              <a:rPr lang="en-US" sz="1400" i="1" dirty="0" smtClean="0"/>
              <a:t>Effective until</a:t>
            </a:r>
          </a:p>
          <a:p>
            <a:r>
              <a:rPr lang="en-US" dirty="0"/>
              <a:t>	</a:t>
            </a:r>
            <a:r>
              <a:rPr lang="en-US" dirty="0" smtClean="0"/>
              <a:t>20% Off Campus activities 	    </a:t>
            </a:r>
            <a:r>
              <a:rPr lang="en-US" sz="1400" i="1" dirty="0" smtClean="0"/>
              <a:t>June 30</a:t>
            </a:r>
            <a:r>
              <a:rPr lang="en-US" sz="1400" i="1" baseline="30000" dirty="0" smtClean="0"/>
              <a:t>th</a:t>
            </a:r>
            <a:r>
              <a:rPr lang="en-US" sz="1400" i="1" dirty="0" smtClean="0"/>
              <a:t> 2019 </a:t>
            </a:r>
          </a:p>
          <a:p>
            <a:endParaRPr lang="en-US" sz="1400" i="1" dirty="0"/>
          </a:p>
          <a:p>
            <a:endParaRPr lang="en-US" sz="1400" dirty="0"/>
          </a:p>
        </p:txBody>
      </p:sp>
      <p:sp>
        <p:nvSpPr>
          <p:cNvPr id="7" name="Right Brace 6"/>
          <p:cNvSpPr/>
          <p:nvPr/>
        </p:nvSpPr>
        <p:spPr>
          <a:xfrm>
            <a:off x="3516924" y="5196253"/>
            <a:ext cx="334108" cy="47478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03025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Indirect Cost Recovery </a:t>
            </a:r>
            <a:r>
              <a:rPr lang="en-US" sz="2400" i="1" dirty="0" smtClean="0"/>
              <a:t>(CON’T):</a:t>
            </a:r>
            <a:r>
              <a:rPr lang="en-US" dirty="0" smtClean="0"/>
              <a:t/>
            </a:r>
            <a:br>
              <a:rPr lang="en-US" dirty="0" smtClean="0"/>
            </a:br>
            <a:r>
              <a:rPr lang="en-US" sz="2200" dirty="0" smtClean="0"/>
              <a:t>What ICR is and how you can spend it</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346364" y="1304188"/>
            <a:ext cx="8409709" cy="5416868"/>
          </a:xfrm>
          <a:prstGeom prst="rect">
            <a:avLst/>
          </a:prstGeom>
          <a:noFill/>
        </p:spPr>
        <p:txBody>
          <a:bodyPr wrap="square" rtlCol="0">
            <a:spAutoFit/>
          </a:bodyPr>
          <a:lstStyle/>
          <a:p>
            <a:endParaRPr lang="en-US" dirty="0" smtClean="0"/>
          </a:p>
          <a:p>
            <a:r>
              <a:rPr lang="en-US" sz="2400" b="1" i="1" dirty="0" smtClean="0"/>
              <a:t>Where does all that money go?</a:t>
            </a:r>
            <a:r>
              <a:rPr lang="en-US" sz="2400" b="1" u="sng" dirty="0" smtClean="0"/>
              <a:t> </a:t>
            </a:r>
          </a:p>
          <a:p>
            <a:pPr marL="342900" indent="-342900">
              <a:buFont typeface="Arial" panose="020B0604020202020204" pitchFamily="34" charset="0"/>
              <a:buChar char="•"/>
            </a:pPr>
            <a:r>
              <a:rPr lang="en-US" sz="2400" dirty="0" smtClean="0"/>
              <a:t>Not every award authorizes us to charge the full ICR rate</a:t>
            </a:r>
          </a:p>
          <a:p>
            <a:pPr marL="800100" lvl="1" indent="-342900">
              <a:buFont typeface="Arial" panose="020B0604020202020204" pitchFamily="34" charset="0"/>
              <a:buChar char="•"/>
            </a:pPr>
            <a:r>
              <a:rPr lang="en-US" sz="2000" dirty="0" smtClean="0"/>
              <a:t>The rate is reduced,</a:t>
            </a:r>
          </a:p>
          <a:p>
            <a:pPr marL="800100" lvl="1" indent="-342900">
              <a:buFont typeface="Arial" panose="020B0604020202020204" pitchFamily="34" charset="0"/>
              <a:buChar char="•"/>
            </a:pPr>
            <a:r>
              <a:rPr lang="en-US" sz="2000" dirty="0" smtClean="0"/>
              <a:t>The rate is only on designated expenses</a:t>
            </a:r>
          </a:p>
          <a:p>
            <a:pPr marL="800100" lvl="1"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The ICR revenue earned is split the following way:</a:t>
            </a:r>
          </a:p>
          <a:p>
            <a:pPr marL="800100" lvl="1" indent="-342900">
              <a:buFont typeface="Arial" panose="020B0604020202020204" pitchFamily="34" charset="0"/>
              <a:buChar char="•"/>
            </a:pPr>
            <a:r>
              <a:rPr lang="en-US" sz="2000" dirty="0" smtClean="0"/>
              <a:t>25% - Admin and Finance</a:t>
            </a:r>
          </a:p>
          <a:p>
            <a:pPr marL="800100" lvl="1" indent="-342900">
              <a:buFont typeface="Arial" panose="020B0604020202020204" pitchFamily="34" charset="0"/>
              <a:buChar char="•"/>
            </a:pPr>
            <a:r>
              <a:rPr lang="en-US" sz="2000" dirty="0" smtClean="0"/>
              <a:t>25% - PI </a:t>
            </a:r>
            <a:r>
              <a:rPr lang="en-US" sz="1600" dirty="0" smtClean="0"/>
              <a:t>(One Fund is created for each PI regardless of the number of grants they have)</a:t>
            </a:r>
          </a:p>
          <a:p>
            <a:pPr marL="800100" lvl="1" indent="-342900">
              <a:buFont typeface="Arial" panose="020B0604020202020204" pitchFamily="34" charset="0"/>
              <a:buChar char="•"/>
            </a:pPr>
            <a:r>
              <a:rPr lang="en-US" sz="2000" dirty="0" smtClean="0"/>
              <a:t>20% - OSRP</a:t>
            </a:r>
          </a:p>
          <a:p>
            <a:pPr marL="800100" lvl="1" indent="-342900">
              <a:buFont typeface="Arial" panose="020B0604020202020204" pitchFamily="34" charset="0"/>
              <a:buChar char="•"/>
            </a:pPr>
            <a:r>
              <a:rPr lang="en-US" sz="2000" dirty="0" smtClean="0"/>
              <a:t>15% - Supervising VP of the area</a:t>
            </a:r>
          </a:p>
          <a:p>
            <a:pPr marL="800100" lvl="1" indent="-342900">
              <a:buFont typeface="Arial" panose="020B0604020202020204" pitchFamily="34" charset="0"/>
              <a:buChar char="•"/>
            </a:pPr>
            <a:r>
              <a:rPr lang="en-US" sz="2000" dirty="0" smtClean="0"/>
              <a:t>15% - Dean/Department</a:t>
            </a:r>
          </a:p>
          <a:p>
            <a:pPr lvl="1" algn="ctr"/>
            <a:r>
              <a:rPr lang="en-US" sz="2000" dirty="0">
                <a:hlinkClick r:id="rId4"/>
              </a:rPr>
              <a:t>https://msudenver.edu/osrp/policiesandprocedures/#</a:t>
            </a:r>
            <a:r>
              <a:rPr lang="en-US" sz="2000" dirty="0" smtClean="0">
                <a:hlinkClick r:id="rId4"/>
              </a:rPr>
              <a:t>facilities</a:t>
            </a:r>
            <a:endParaRPr lang="en-US" sz="2000" dirty="0" smtClean="0"/>
          </a:p>
          <a:p>
            <a:pPr lvl="1"/>
            <a:endParaRPr lang="en-US" sz="2000" dirty="0" smtClean="0"/>
          </a:p>
          <a:p>
            <a:pPr marL="342900" indent="-342900">
              <a:buFont typeface="Arial" panose="020B0604020202020204" pitchFamily="34" charset="0"/>
              <a:buChar char="•"/>
            </a:pPr>
            <a:endParaRPr lang="en-US" sz="2400" dirty="0"/>
          </a:p>
          <a:p>
            <a:endParaRPr lang="en-US" sz="1400" i="1" dirty="0"/>
          </a:p>
          <a:p>
            <a:endParaRPr lang="en-US" sz="1400" dirty="0"/>
          </a:p>
        </p:txBody>
      </p:sp>
    </p:spTree>
    <p:extLst>
      <p:ext uri="{BB962C8B-B14F-4D97-AF65-F5344CB8AC3E}">
        <p14:creationId xmlns:p14="http://schemas.microsoft.com/office/powerpoint/2010/main" val="4240339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Indirect Cost Recovery </a:t>
            </a:r>
            <a:r>
              <a:rPr lang="en-US" sz="2400" i="1" dirty="0" smtClean="0"/>
              <a:t>(CON’T):</a:t>
            </a:r>
            <a:r>
              <a:rPr lang="en-US" dirty="0" smtClean="0"/>
              <a:t/>
            </a:r>
            <a:br>
              <a:rPr lang="en-US" dirty="0" smtClean="0"/>
            </a:br>
            <a:r>
              <a:rPr lang="en-US" sz="2200" dirty="0" smtClean="0"/>
              <a:t>What ICR is and how you can spend it</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589083" y="1304188"/>
            <a:ext cx="7561385" cy="4216539"/>
          </a:xfrm>
          <a:prstGeom prst="rect">
            <a:avLst/>
          </a:prstGeom>
          <a:noFill/>
        </p:spPr>
        <p:txBody>
          <a:bodyPr wrap="square" rtlCol="0">
            <a:spAutoFit/>
          </a:bodyPr>
          <a:lstStyle/>
          <a:p>
            <a:endParaRPr lang="en-US" dirty="0" smtClean="0"/>
          </a:p>
          <a:p>
            <a:r>
              <a:rPr lang="en-US" sz="2400" b="1" i="1" dirty="0" smtClean="0"/>
              <a:t>How can I spend my share?</a:t>
            </a:r>
            <a:r>
              <a:rPr lang="en-US" sz="2400" b="1" u="sng" dirty="0" smtClean="0"/>
              <a:t> </a:t>
            </a:r>
          </a:p>
          <a:p>
            <a:pPr marL="342900" indent="-342900">
              <a:buFont typeface="Arial" panose="020B0604020202020204" pitchFamily="34" charset="0"/>
              <a:buChar char="•"/>
            </a:pPr>
            <a:r>
              <a:rPr lang="en-US" sz="2400" dirty="0" smtClean="0"/>
              <a:t>The intent of ICR is to support those indirect costs and to further grant initiatives.  A few examples of how to use ICR are:</a:t>
            </a:r>
          </a:p>
          <a:p>
            <a:pPr marL="800100" lvl="1" indent="-342900">
              <a:buFont typeface="Arial" panose="020B0604020202020204" pitchFamily="34" charset="0"/>
              <a:buChar char="•"/>
            </a:pPr>
            <a:r>
              <a:rPr lang="en-US" sz="2000" dirty="0" smtClean="0"/>
              <a:t>Equipment</a:t>
            </a:r>
          </a:p>
          <a:p>
            <a:pPr marL="800100" lvl="1" indent="-342900">
              <a:buFont typeface="Arial" panose="020B0604020202020204" pitchFamily="34" charset="0"/>
              <a:buChar char="•"/>
            </a:pPr>
            <a:r>
              <a:rPr lang="en-US" sz="2000" dirty="0" smtClean="0"/>
              <a:t>Supplies</a:t>
            </a:r>
          </a:p>
          <a:p>
            <a:pPr marL="800100" lvl="1" indent="-342900">
              <a:buFont typeface="Arial" panose="020B0604020202020204" pitchFamily="34" charset="0"/>
              <a:buChar char="•"/>
            </a:pPr>
            <a:r>
              <a:rPr lang="en-US" sz="2000" dirty="0" smtClean="0"/>
              <a:t>Program Related Travel</a:t>
            </a:r>
          </a:p>
          <a:p>
            <a:pPr marL="800100" lvl="1" indent="-342900">
              <a:buFont typeface="Arial" panose="020B0604020202020204" pitchFamily="34" charset="0"/>
              <a:buChar char="•"/>
            </a:pPr>
            <a:r>
              <a:rPr lang="en-US" sz="2000" dirty="0" smtClean="0"/>
              <a:t>Memberships, subscriptions, etc.</a:t>
            </a:r>
            <a:endParaRPr lang="en-US" sz="2000" dirty="0"/>
          </a:p>
          <a:p>
            <a:endParaRPr lang="en-US" sz="1400" dirty="0" smtClean="0"/>
          </a:p>
          <a:p>
            <a:r>
              <a:rPr lang="en-US" sz="2000" dirty="0" smtClean="0"/>
              <a:t>Salary funded with ICR is appropriate in some circumstances, i.e. positions specifically associated with the grant  </a:t>
            </a:r>
            <a:r>
              <a:rPr lang="en-US" sz="2000" i="1" dirty="0" smtClean="0"/>
              <a:t>(not base funded, non-grant related positions.)</a:t>
            </a:r>
            <a:r>
              <a:rPr lang="en-US" sz="2000" dirty="0" smtClean="0"/>
              <a:t> </a:t>
            </a:r>
            <a:endParaRPr lang="en-US" sz="2000" dirty="0"/>
          </a:p>
        </p:txBody>
      </p:sp>
    </p:spTree>
    <p:extLst>
      <p:ext uri="{BB962C8B-B14F-4D97-AF65-F5344CB8AC3E}">
        <p14:creationId xmlns:p14="http://schemas.microsoft.com/office/powerpoint/2010/main" val="25094360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Indirect Cost Recovery </a:t>
            </a:r>
            <a:r>
              <a:rPr lang="en-US" sz="2400" i="1" dirty="0" smtClean="0"/>
              <a:t>(CON’T):</a:t>
            </a:r>
            <a:r>
              <a:rPr lang="en-US" dirty="0" smtClean="0"/>
              <a:t/>
            </a:r>
            <a:br>
              <a:rPr lang="en-US" dirty="0" smtClean="0"/>
            </a:br>
            <a:r>
              <a:rPr lang="en-US" sz="2200" dirty="0" smtClean="0"/>
              <a:t>What ICR is and how you can spend it</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589083" y="1304188"/>
            <a:ext cx="8236262" cy="4862870"/>
          </a:xfrm>
          <a:prstGeom prst="rect">
            <a:avLst/>
          </a:prstGeom>
          <a:noFill/>
        </p:spPr>
        <p:txBody>
          <a:bodyPr wrap="square" rtlCol="0">
            <a:spAutoFit/>
          </a:bodyPr>
          <a:lstStyle/>
          <a:p>
            <a:endParaRPr lang="en-US" dirty="0" smtClean="0"/>
          </a:p>
          <a:p>
            <a:r>
              <a:rPr lang="en-US" sz="2400" b="1" i="1" dirty="0" smtClean="0"/>
              <a:t>Does my ICR money roll over from year to year?</a:t>
            </a:r>
            <a:r>
              <a:rPr lang="en-US" sz="2400" b="1" u="sng" dirty="0" smtClean="0"/>
              <a:t> </a:t>
            </a:r>
          </a:p>
          <a:p>
            <a:r>
              <a:rPr lang="en-US" sz="2400" dirty="0" smtClean="0"/>
              <a:t>	</a:t>
            </a:r>
          </a:p>
          <a:p>
            <a:pPr algn="ctr"/>
            <a:r>
              <a:rPr lang="en-US" sz="2800" dirty="0" smtClean="0"/>
              <a:t>Yes, but…</a:t>
            </a:r>
          </a:p>
          <a:p>
            <a:endParaRPr lang="en-US" sz="2400" dirty="0" smtClean="0"/>
          </a:p>
          <a:p>
            <a:r>
              <a:rPr lang="en-US" sz="2400" b="1" u="sng" dirty="0" smtClean="0"/>
              <a:t>Yes:</a:t>
            </a:r>
            <a:r>
              <a:rPr lang="en-US" sz="2400" dirty="0" smtClean="0"/>
              <a:t> ICR funds do roll over, which means that any funds that are earned in one year can be spent in a subsequent year.</a:t>
            </a:r>
          </a:p>
          <a:p>
            <a:endParaRPr lang="en-US" sz="2400" dirty="0"/>
          </a:p>
          <a:p>
            <a:pPr algn="ctr"/>
            <a:r>
              <a:rPr lang="en-US" sz="2400" b="1" u="sng" dirty="0" smtClean="0"/>
              <a:t>HOWEVER</a:t>
            </a:r>
            <a:r>
              <a:rPr lang="en-US" sz="2400" dirty="0" smtClean="0"/>
              <a:t> </a:t>
            </a:r>
          </a:p>
          <a:p>
            <a:pPr algn="ctr"/>
            <a:endParaRPr lang="en-US" sz="2400" dirty="0"/>
          </a:p>
          <a:p>
            <a:r>
              <a:rPr lang="en-US" sz="2400" dirty="0" smtClean="0"/>
              <a:t>If </a:t>
            </a:r>
            <a:r>
              <a:rPr lang="en-US" sz="2400" dirty="0"/>
              <a:t>you do not spend any ICR money </a:t>
            </a:r>
            <a:r>
              <a:rPr lang="en-US" sz="2400" dirty="0" smtClean="0"/>
              <a:t>in a 12 month period you will be contacted by Accounting Services and if you do not have a plan to spend it, it will be transferred to the Provost.</a:t>
            </a:r>
            <a:endParaRPr lang="en-US" sz="2400" dirty="0"/>
          </a:p>
        </p:txBody>
      </p:sp>
    </p:spTree>
    <p:extLst>
      <p:ext uri="{BB962C8B-B14F-4D97-AF65-F5344CB8AC3E}">
        <p14:creationId xmlns:p14="http://schemas.microsoft.com/office/powerpoint/2010/main" val="36472503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Time and Effort (T&amp;E)</a:t>
            </a:r>
            <a:r>
              <a:rPr lang="en-US" dirty="0" smtClean="0"/>
              <a:t>:</a:t>
            </a:r>
            <a:br>
              <a:rPr lang="en-US" dirty="0" smtClean="0"/>
            </a:br>
            <a:r>
              <a:rPr lang="en-US" sz="2200" dirty="0"/>
              <a:t>R</a:t>
            </a:r>
            <a:r>
              <a:rPr lang="en-US" sz="2200" dirty="0" smtClean="0"/>
              <a:t>eminders of your obligations</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
        <p:nvSpPr>
          <p:cNvPr id="5" name="TextBox 4"/>
          <p:cNvSpPr txBox="1"/>
          <p:nvPr/>
        </p:nvSpPr>
        <p:spPr>
          <a:xfrm>
            <a:off x="538707" y="1750423"/>
            <a:ext cx="8064966" cy="4124206"/>
          </a:xfrm>
          <a:prstGeom prst="rect">
            <a:avLst/>
          </a:prstGeom>
          <a:noFill/>
        </p:spPr>
        <p:txBody>
          <a:bodyPr wrap="square" rtlCol="0">
            <a:spAutoFit/>
          </a:bodyPr>
          <a:lstStyle/>
          <a:p>
            <a:r>
              <a:rPr lang="en-US" sz="2800" u="sng" dirty="0" smtClean="0"/>
              <a:t>Time and Effort </a:t>
            </a:r>
            <a:r>
              <a:rPr lang="en-US" sz="2800" u="sng" dirty="0"/>
              <a:t>Reporting is… </a:t>
            </a:r>
          </a:p>
          <a:p>
            <a:endParaRPr lang="en-US" sz="2400" dirty="0" smtClean="0"/>
          </a:p>
          <a:p>
            <a:r>
              <a:rPr lang="en-US" sz="2400" dirty="0" smtClean="0"/>
              <a:t>1) A </a:t>
            </a:r>
            <a:r>
              <a:rPr lang="en-US" sz="2400" dirty="0"/>
              <a:t>way for an employee to certify </a:t>
            </a:r>
            <a:r>
              <a:rPr lang="en-US" sz="2400" dirty="0" smtClean="0"/>
              <a:t>that: </a:t>
            </a:r>
            <a:endParaRPr lang="en-US" sz="2400" dirty="0"/>
          </a:p>
          <a:p>
            <a:pPr marL="800100" lvl="1" indent="-342900">
              <a:buFont typeface="Arial" panose="020B0604020202020204" pitchFamily="34" charset="0"/>
              <a:buChar char="•"/>
            </a:pPr>
            <a:r>
              <a:rPr lang="en-US" sz="2400" dirty="0" smtClean="0"/>
              <a:t>Effort paid </a:t>
            </a:r>
            <a:r>
              <a:rPr lang="en-US" sz="2400" dirty="0"/>
              <a:t>by a federally sponsored project has been performed as promised. </a:t>
            </a:r>
            <a:endParaRPr lang="en-US" sz="2400" dirty="0" smtClean="0"/>
          </a:p>
          <a:p>
            <a:pPr marL="800100" lvl="1" indent="-342900">
              <a:buFont typeface="Arial" panose="020B0604020202020204" pitchFamily="34" charset="0"/>
              <a:buChar char="•"/>
            </a:pPr>
            <a:r>
              <a:rPr lang="en-US" sz="2400" dirty="0" smtClean="0"/>
              <a:t>Effort </a:t>
            </a:r>
            <a:r>
              <a:rPr lang="en-US" sz="2400" dirty="0"/>
              <a:t>expended in support of a federally sponsored project but not paid by the project has been performed as </a:t>
            </a:r>
            <a:r>
              <a:rPr lang="en-US" sz="2400" dirty="0" smtClean="0"/>
              <a:t>promised.</a:t>
            </a:r>
          </a:p>
          <a:p>
            <a:endParaRPr lang="en-US" dirty="0" smtClean="0"/>
          </a:p>
          <a:p>
            <a:r>
              <a:rPr lang="en-US" sz="2400" dirty="0"/>
              <a:t>2</a:t>
            </a:r>
            <a:r>
              <a:rPr lang="en-US" sz="2400" dirty="0" smtClean="0"/>
              <a:t>) Is </a:t>
            </a:r>
            <a:r>
              <a:rPr lang="en-US" sz="2400" dirty="0"/>
              <a:t>required by federal regulation and University policy for all individuals working on federally funded sponsored </a:t>
            </a:r>
            <a:r>
              <a:rPr lang="en-US" sz="2400" dirty="0" smtClean="0"/>
              <a:t>projects. </a:t>
            </a:r>
            <a:endParaRPr lang="en-US" sz="2400" dirty="0"/>
          </a:p>
        </p:txBody>
      </p:sp>
    </p:spTree>
    <p:extLst>
      <p:ext uri="{BB962C8B-B14F-4D97-AF65-F5344CB8AC3E}">
        <p14:creationId xmlns:p14="http://schemas.microsoft.com/office/powerpoint/2010/main" val="2018548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Time and Effort (T&amp;E)</a:t>
            </a:r>
            <a:r>
              <a:rPr lang="en-US" dirty="0" smtClean="0"/>
              <a:t>:</a:t>
            </a:r>
            <a:br>
              <a:rPr lang="en-US" dirty="0" smtClean="0"/>
            </a:br>
            <a:r>
              <a:rPr lang="en-US" sz="2200" dirty="0"/>
              <a:t>R</a:t>
            </a:r>
            <a:r>
              <a:rPr lang="en-US" sz="2200" dirty="0" smtClean="0"/>
              <a:t>eminders of your obligations</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
        <p:nvSpPr>
          <p:cNvPr id="5" name="TextBox 4"/>
          <p:cNvSpPr txBox="1"/>
          <p:nvPr/>
        </p:nvSpPr>
        <p:spPr>
          <a:xfrm>
            <a:off x="538707" y="1750423"/>
            <a:ext cx="8064966" cy="3477875"/>
          </a:xfrm>
          <a:prstGeom prst="rect">
            <a:avLst/>
          </a:prstGeom>
          <a:noFill/>
        </p:spPr>
        <p:txBody>
          <a:bodyPr wrap="square" rtlCol="0">
            <a:spAutoFit/>
          </a:bodyPr>
          <a:lstStyle/>
          <a:p>
            <a:r>
              <a:rPr lang="en-US" sz="2800" u="sng" dirty="0"/>
              <a:t>Why Should We Care? </a:t>
            </a:r>
            <a:endParaRPr lang="en-US" sz="2800" u="sng" dirty="0" smtClean="0"/>
          </a:p>
          <a:p>
            <a:pPr marL="800100" lvl="1" indent="-342900">
              <a:buFont typeface="Arial" panose="020B0604020202020204" pitchFamily="34" charset="0"/>
              <a:buChar char="•"/>
            </a:pPr>
            <a:r>
              <a:rPr lang="en-US" sz="2400" dirty="0" smtClean="0"/>
              <a:t>Signed </a:t>
            </a:r>
            <a:r>
              <a:rPr lang="en-US" sz="2400" dirty="0"/>
              <a:t>effort reports are considered legal documents in which an individual attests to the accuracy of the effort spent on sponsored </a:t>
            </a:r>
            <a:r>
              <a:rPr lang="en-US" sz="2400" dirty="0" smtClean="0"/>
              <a:t>projects. </a:t>
            </a:r>
            <a:endParaRPr lang="en-US" sz="2400" dirty="0"/>
          </a:p>
          <a:p>
            <a:pPr marL="800100" lvl="1" indent="-342900">
              <a:buFont typeface="Arial" panose="020B0604020202020204" pitchFamily="34" charset="0"/>
              <a:buChar char="•"/>
            </a:pPr>
            <a:r>
              <a:rPr lang="en-US" sz="2400" dirty="0" smtClean="0"/>
              <a:t>Erroneously </a:t>
            </a:r>
            <a:r>
              <a:rPr lang="en-US" sz="2400" dirty="0"/>
              <a:t>certifying effort reports can be viewed as </a:t>
            </a:r>
            <a:r>
              <a:rPr lang="en-US" sz="2400" dirty="0" smtClean="0"/>
              <a:t>fraud. </a:t>
            </a:r>
            <a:endParaRPr lang="en-US" sz="2400" dirty="0"/>
          </a:p>
          <a:p>
            <a:pPr marL="800100" lvl="1" indent="-342900">
              <a:buFont typeface="Arial" panose="020B0604020202020204" pitchFamily="34" charset="0"/>
              <a:buChar char="•"/>
            </a:pPr>
            <a:r>
              <a:rPr lang="en-US" sz="2400" dirty="0"/>
              <a:t>We are obliged by federal regulations to exercise good stewardship of those </a:t>
            </a:r>
            <a:r>
              <a:rPr lang="en-US" sz="2400" dirty="0" smtClean="0"/>
              <a:t>funds. </a:t>
            </a:r>
            <a:endParaRPr lang="en-US" sz="2400" dirty="0"/>
          </a:p>
          <a:p>
            <a:endParaRPr lang="en-US" sz="2400" dirty="0"/>
          </a:p>
        </p:txBody>
      </p:sp>
    </p:spTree>
    <p:extLst>
      <p:ext uri="{BB962C8B-B14F-4D97-AF65-F5344CB8AC3E}">
        <p14:creationId xmlns:p14="http://schemas.microsoft.com/office/powerpoint/2010/main" val="3208835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Time and Effort (T&amp;E)</a:t>
            </a:r>
            <a:r>
              <a:rPr lang="en-US" dirty="0" smtClean="0"/>
              <a:t>:</a:t>
            </a:r>
            <a:br>
              <a:rPr lang="en-US" dirty="0" smtClean="0"/>
            </a:br>
            <a:r>
              <a:rPr lang="en-US" sz="2200" dirty="0"/>
              <a:t>R</a:t>
            </a:r>
            <a:r>
              <a:rPr lang="en-US" sz="2200" dirty="0" smtClean="0"/>
              <a:t>eminders of your obligations</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
        <p:nvSpPr>
          <p:cNvPr id="5" name="TextBox 4"/>
          <p:cNvSpPr txBox="1"/>
          <p:nvPr/>
        </p:nvSpPr>
        <p:spPr>
          <a:xfrm>
            <a:off x="538707" y="1750423"/>
            <a:ext cx="8064966" cy="4124206"/>
          </a:xfrm>
          <a:prstGeom prst="rect">
            <a:avLst/>
          </a:prstGeom>
          <a:noFill/>
        </p:spPr>
        <p:txBody>
          <a:bodyPr wrap="square" rtlCol="0">
            <a:spAutoFit/>
          </a:bodyPr>
          <a:lstStyle/>
          <a:p>
            <a:r>
              <a:rPr lang="en-US" sz="2800" u="sng" dirty="0"/>
              <a:t>How is Faculty Effort </a:t>
            </a:r>
            <a:r>
              <a:rPr lang="en-US" sz="2800" u="sng" dirty="0" smtClean="0"/>
              <a:t>Determined?</a:t>
            </a:r>
            <a:endParaRPr lang="en-US" sz="2800" u="sng" dirty="0"/>
          </a:p>
          <a:p>
            <a:endParaRPr lang="en-US" dirty="0" smtClean="0"/>
          </a:p>
          <a:p>
            <a:r>
              <a:rPr lang="en-US" dirty="0" smtClean="0"/>
              <a:t>It is NOT </a:t>
            </a:r>
            <a:r>
              <a:rPr lang="en-US" dirty="0"/>
              <a:t>based on 40 hour work week </a:t>
            </a:r>
            <a:r>
              <a:rPr lang="en-US" dirty="0" smtClean="0"/>
              <a:t>but rather on </a:t>
            </a:r>
            <a:r>
              <a:rPr lang="en-US" dirty="0"/>
              <a:t>100% of </a:t>
            </a:r>
            <a:r>
              <a:rPr lang="en-US" dirty="0" smtClean="0"/>
              <a:t>the faculty member’s activities: </a:t>
            </a:r>
            <a:endParaRPr lang="en-US" dirty="0"/>
          </a:p>
          <a:p>
            <a:pPr lvl="1"/>
            <a:r>
              <a:rPr lang="en-US" dirty="0"/>
              <a:t>-Sponsored project activities</a:t>
            </a:r>
          </a:p>
          <a:p>
            <a:pPr lvl="1"/>
            <a:r>
              <a:rPr lang="en-US" dirty="0"/>
              <a:t>-Non-sponsored project activities</a:t>
            </a:r>
          </a:p>
          <a:p>
            <a:pPr marL="1200150" lvl="2" indent="-285750">
              <a:buFont typeface="Wingdings" panose="05000000000000000000" pitchFamily="2" charset="2"/>
              <a:buChar char="q"/>
            </a:pPr>
            <a:r>
              <a:rPr lang="en-US" dirty="0" smtClean="0"/>
              <a:t>Administration </a:t>
            </a:r>
            <a:r>
              <a:rPr lang="en-US" dirty="0"/>
              <a:t>(including duties as chair, </a:t>
            </a:r>
            <a:r>
              <a:rPr lang="en-US" dirty="0" err="1"/>
              <a:t>dean,etc</a:t>
            </a:r>
            <a:r>
              <a:rPr lang="en-US" dirty="0"/>
              <a:t>)</a:t>
            </a:r>
          </a:p>
          <a:p>
            <a:pPr marL="1200150" lvl="2" indent="-285750">
              <a:buFont typeface="Wingdings" panose="05000000000000000000" pitchFamily="2" charset="2"/>
              <a:buChar char="q"/>
            </a:pPr>
            <a:r>
              <a:rPr lang="en-US" dirty="0" smtClean="0"/>
              <a:t>Instruction</a:t>
            </a:r>
            <a:endParaRPr lang="en-US" dirty="0"/>
          </a:p>
          <a:p>
            <a:pPr marL="1200150" lvl="2" indent="-285750">
              <a:buFont typeface="Wingdings" panose="05000000000000000000" pitchFamily="2" charset="2"/>
              <a:buChar char="q"/>
            </a:pPr>
            <a:r>
              <a:rPr lang="en-US" dirty="0" smtClean="0"/>
              <a:t>Clinical </a:t>
            </a:r>
            <a:r>
              <a:rPr lang="en-US" dirty="0"/>
              <a:t>activities</a:t>
            </a:r>
          </a:p>
          <a:p>
            <a:pPr marL="1200150" lvl="2" indent="-285750">
              <a:buFont typeface="Wingdings" panose="05000000000000000000" pitchFamily="2" charset="2"/>
              <a:buChar char="q"/>
            </a:pPr>
            <a:r>
              <a:rPr lang="en-US" dirty="0" smtClean="0"/>
              <a:t>Research </a:t>
            </a:r>
            <a:r>
              <a:rPr lang="en-US" dirty="0"/>
              <a:t>w/o external </a:t>
            </a:r>
            <a:r>
              <a:rPr lang="en-US" dirty="0" smtClean="0"/>
              <a:t>funding</a:t>
            </a:r>
          </a:p>
          <a:p>
            <a:endParaRPr lang="en-US" dirty="0" smtClean="0"/>
          </a:p>
          <a:p>
            <a:r>
              <a:rPr lang="en-US" dirty="0" smtClean="0"/>
              <a:t>For </a:t>
            </a:r>
            <a:r>
              <a:rPr lang="en-US" dirty="0"/>
              <a:t>Example: </a:t>
            </a:r>
          </a:p>
          <a:p>
            <a:r>
              <a:rPr lang="en-US" dirty="0"/>
              <a:t>If you work 60 hours a week, 30 hours represents 50% effort </a:t>
            </a:r>
          </a:p>
          <a:p>
            <a:r>
              <a:rPr lang="en-US" dirty="0"/>
              <a:t>If a graduate student works 20 hours a week, 20 hours represents 100% effort.</a:t>
            </a:r>
            <a:endParaRPr lang="en-US" sz="1600" dirty="0"/>
          </a:p>
        </p:txBody>
      </p:sp>
    </p:spTree>
    <p:extLst>
      <p:ext uri="{BB962C8B-B14F-4D97-AF65-F5344CB8AC3E}">
        <p14:creationId xmlns:p14="http://schemas.microsoft.com/office/powerpoint/2010/main" val="3409682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457200" y="274637"/>
            <a:ext cx="8229600" cy="735557"/>
          </a:xfrm>
        </p:spPr>
        <p:txBody>
          <a:bodyPr>
            <a:normAutofit fontScale="90000"/>
          </a:bodyPr>
          <a:lstStyle/>
          <a:p>
            <a:pPr lvl="0"/>
            <a:r>
              <a:rPr lang="en-US" dirty="0" smtClean="0"/>
              <a:t>Agenda:</a:t>
            </a:r>
            <a:endParaRPr lang="en-US" sz="27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5" name="TextBox 4"/>
          <p:cNvSpPr txBox="1"/>
          <p:nvPr/>
        </p:nvSpPr>
        <p:spPr>
          <a:xfrm>
            <a:off x="585651" y="1001402"/>
            <a:ext cx="8164286" cy="4524315"/>
          </a:xfrm>
          <a:prstGeom prst="rect">
            <a:avLst/>
          </a:prstGeom>
          <a:noFill/>
        </p:spPr>
        <p:txBody>
          <a:bodyPr wrap="square" rtlCol="0">
            <a:spAutoFit/>
          </a:bodyPr>
          <a:lstStyle/>
          <a:p>
            <a:r>
              <a:rPr lang="en-US" sz="2000" b="1" dirty="0" smtClean="0"/>
              <a:t>-Yours, Mine and Ours: </a:t>
            </a:r>
            <a:r>
              <a:rPr lang="en-US" sz="1600" dirty="0" smtClean="0"/>
              <a:t>The differences between Accounting Services, OSRP, and the Foundation, and where you can find the help you need.</a:t>
            </a:r>
          </a:p>
          <a:p>
            <a:r>
              <a:rPr lang="en-US" sz="2000" b="1" dirty="0"/>
              <a:t>-Grant vs. Contract (fee for service)- </a:t>
            </a:r>
            <a:r>
              <a:rPr lang="en-US" sz="1600" dirty="0"/>
              <a:t>The difference between these two and why it matters. </a:t>
            </a:r>
          </a:p>
          <a:p>
            <a:r>
              <a:rPr lang="en-US" sz="2000" b="1" dirty="0"/>
              <a:t>-Sub-recipient vs. Subcontractor</a:t>
            </a:r>
            <a:r>
              <a:rPr lang="en-US" sz="2000" dirty="0"/>
              <a:t>- </a:t>
            </a:r>
            <a:r>
              <a:rPr lang="en-US" sz="1600" dirty="0"/>
              <a:t>The difference between these two and why it matters</a:t>
            </a:r>
            <a:endParaRPr lang="en-US" sz="1600" b="1" dirty="0"/>
          </a:p>
          <a:p>
            <a:r>
              <a:rPr lang="en-US" sz="2000" b="1" dirty="0"/>
              <a:t>-Cash Match-</a:t>
            </a:r>
            <a:r>
              <a:rPr lang="en-US" sz="2000" dirty="0"/>
              <a:t> </a:t>
            </a:r>
            <a:r>
              <a:rPr lang="en-US" sz="1600" dirty="0"/>
              <a:t>What Cash Match is and changes in how it will be tracked.</a:t>
            </a:r>
          </a:p>
          <a:p>
            <a:r>
              <a:rPr lang="en-US" sz="2000" b="1" dirty="0"/>
              <a:t>-Super Circular-</a:t>
            </a:r>
            <a:r>
              <a:rPr lang="en-US" sz="2000" dirty="0"/>
              <a:t> </a:t>
            </a:r>
            <a:r>
              <a:rPr lang="en-US" sz="1600" dirty="0"/>
              <a:t>A refresher of what this is and how your grant will be impacted.</a:t>
            </a:r>
            <a:endParaRPr lang="en-US" sz="1600" dirty="0" smtClean="0"/>
          </a:p>
          <a:p>
            <a:r>
              <a:rPr lang="en-US" sz="2000" b="1" dirty="0" smtClean="0"/>
              <a:t>-Fringe Benefits- </a:t>
            </a:r>
            <a:r>
              <a:rPr lang="en-US" sz="1600" dirty="0"/>
              <a:t>What </a:t>
            </a:r>
            <a:r>
              <a:rPr lang="en-US" sz="1600" dirty="0" smtClean="0"/>
              <a:t>fringe is </a:t>
            </a:r>
            <a:r>
              <a:rPr lang="en-US" sz="1600" dirty="0"/>
              <a:t>and how </a:t>
            </a:r>
            <a:r>
              <a:rPr lang="en-US" sz="1600" dirty="0" smtClean="0"/>
              <a:t>it affects your budget</a:t>
            </a:r>
            <a:r>
              <a:rPr lang="en-US" sz="2000" dirty="0" smtClean="0"/>
              <a:t>.</a:t>
            </a:r>
          </a:p>
          <a:p>
            <a:r>
              <a:rPr lang="en-US" sz="2000" b="1" dirty="0"/>
              <a:t>-Leave Balances- </a:t>
            </a:r>
            <a:r>
              <a:rPr lang="en-US" sz="1600" dirty="0"/>
              <a:t>What happens to annual and sick leave balances that accrue while you’re working on a grant</a:t>
            </a:r>
            <a:r>
              <a:rPr lang="en-US" sz="1600" dirty="0" smtClean="0"/>
              <a:t>.</a:t>
            </a:r>
          </a:p>
          <a:p>
            <a:r>
              <a:rPr lang="en-US" sz="2000" b="1" dirty="0" smtClean="0"/>
              <a:t>-Indirect </a:t>
            </a:r>
            <a:r>
              <a:rPr lang="en-US" sz="2000" b="1" dirty="0"/>
              <a:t>Cost Recovery (ICR)- </a:t>
            </a:r>
            <a:r>
              <a:rPr lang="en-US" sz="1600" dirty="0"/>
              <a:t>What ICR is and how you can spend it.</a:t>
            </a:r>
          </a:p>
          <a:p>
            <a:r>
              <a:rPr lang="en-US" sz="2000" b="1" dirty="0"/>
              <a:t>-Time and Effort (T&amp;E)- </a:t>
            </a:r>
            <a:r>
              <a:rPr lang="en-US" sz="1600" dirty="0"/>
              <a:t>Reminder of your obligations</a:t>
            </a:r>
            <a:r>
              <a:rPr lang="en-US" sz="2000" dirty="0"/>
              <a:t>.</a:t>
            </a:r>
          </a:p>
          <a:p>
            <a:r>
              <a:rPr lang="en-US" sz="2000" b="1" dirty="0" smtClean="0"/>
              <a:t>-Fund Numbers- </a:t>
            </a:r>
            <a:r>
              <a:rPr lang="en-US" sz="1600" dirty="0" smtClean="0"/>
              <a:t>Explanations of why we need more than one Fund for one award.</a:t>
            </a:r>
          </a:p>
          <a:p>
            <a:r>
              <a:rPr lang="en-US" sz="2000" b="1" dirty="0" smtClean="0"/>
              <a:t>-Limitations on Pay</a:t>
            </a:r>
            <a:r>
              <a:rPr lang="en-US" sz="2000" dirty="0" smtClean="0"/>
              <a:t>- </a:t>
            </a:r>
            <a:r>
              <a:rPr lang="en-US" sz="1600" dirty="0"/>
              <a:t>Reminder of </a:t>
            </a:r>
            <a:r>
              <a:rPr lang="en-US" sz="1600" dirty="0" smtClean="0"/>
              <a:t>the limitations on salary supplements.</a:t>
            </a:r>
          </a:p>
          <a:p>
            <a:r>
              <a:rPr lang="en-US" sz="2000" b="1" dirty="0" smtClean="0"/>
              <a:t>-Housekeeping-</a:t>
            </a:r>
            <a:r>
              <a:rPr lang="en-US" sz="2000" dirty="0" smtClean="0"/>
              <a:t> </a:t>
            </a:r>
            <a:r>
              <a:rPr lang="en-US" sz="1600" dirty="0" smtClean="0"/>
              <a:t>Misc. reminders</a:t>
            </a:r>
            <a:r>
              <a:rPr lang="en-US" sz="2000" dirty="0" smtClean="0"/>
              <a:t>.</a:t>
            </a:r>
            <a:endParaRPr lang="en-US" sz="2000" b="1" dirty="0"/>
          </a:p>
        </p:txBody>
      </p:sp>
    </p:spTree>
    <p:extLst>
      <p:ext uri="{BB962C8B-B14F-4D97-AF65-F5344CB8AC3E}">
        <p14:creationId xmlns:p14="http://schemas.microsoft.com/office/powerpoint/2010/main" val="33978517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Time and Effort (T&amp;E)</a:t>
            </a:r>
            <a:r>
              <a:rPr lang="en-US" dirty="0" smtClean="0"/>
              <a:t>:</a:t>
            </a:r>
            <a:br>
              <a:rPr lang="en-US" dirty="0" smtClean="0"/>
            </a:br>
            <a:r>
              <a:rPr lang="en-US" sz="2200" dirty="0"/>
              <a:t>R</a:t>
            </a:r>
            <a:r>
              <a:rPr lang="en-US" sz="2200" dirty="0" smtClean="0"/>
              <a:t>eminders of your obligations</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
        <p:nvSpPr>
          <p:cNvPr id="5" name="TextBox 4"/>
          <p:cNvSpPr txBox="1"/>
          <p:nvPr/>
        </p:nvSpPr>
        <p:spPr>
          <a:xfrm>
            <a:off x="538707" y="1750423"/>
            <a:ext cx="8064966" cy="2000548"/>
          </a:xfrm>
          <a:prstGeom prst="rect">
            <a:avLst/>
          </a:prstGeom>
          <a:noFill/>
        </p:spPr>
        <p:txBody>
          <a:bodyPr wrap="square" rtlCol="0">
            <a:spAutoFit/>
          </a:bodyPr>
          <a:lstStyle/>
          <a:p>
            <a:r>
              <a:rPr lang="en-US" sz="2800" u="sng" dirty="0"/>
              <a:t>When Do I Submit My Time </a:t>
            </a:r>
            <a:r>
              <a:rPr lang="en-US" sz="2800" u="sng" dirty="0" smtClean="0"/>
              <a:t>and </a:t>
            </a:r>
            <a:r>
              <a:rPr lang="en-US" sz="2800" u="sng" dirty="0"/>
              <a:t>Effort Reports? </a:t>
            </a:r>
          </a:p>
          <a:p>
            <a:endParaRPr lang="en-US" sz="2400" dirty="0" smtClean="0"/>
          </a:p>
          <a:p>
            <a:r>
              <a:rPr lang="en-US" sz="2400" dirty="0" smtClean="0"/>
              <a:t>MSU </a:t>
            </a:r>
            <a:r>
              <a:rPr lang="en-US" sz="2400" dirty="0"/>
              <a:t>Denver uses after-the-fact </a:t>
            </a:r>
            <a:r>
              <a:rPr lang="en-US" sz="2400" dirty="0" smtClean="0"/>
              <a:t>certification. OSRP will send out E-mail certification </a:t>
            </a:r>
            <a:r>
              <a:rPr lang="en-US" sz="2400" dirty="0"/>
              <a:t>reminders </a:t>
            </a:r>
            <a:r>
              <a:rPr lang="en-US" sz="2400" dirty="0" smtClean="0"/>
              <a:t>on the 1st </a:t>
            </a:r>
            <a:r>
              <a:rPr lang="en-US" sz="2400" dirty="0"/>
              <a:t>day of June and must be returned by </a:t>
            </a:r>
            <a:r>
              <a:rPr lang="en-US" sz="2400" dirty="0" smtClean="0"/>
              <a:t>the end </a:t>
            </a:r>
            <a:r>
              <a:rPr lang="en-US" sz="2400" dirty="0"/>
              <a:t>of June.</a:t>
            </a:r>
          </a:p>
        </p:txBody>
      </p:sp>
    </p:spTree>
    <p:extLst>
      <p:ext uri="{BB962C8B-B14F-4D97-AF65-F5344CB8AC3E}">
        <p14:creationId xmlns:p14="http://schemas.microsoft.com/office/powerpoint/2010/main" val="12394115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Time and Effort (T&amp;E)</a:t>
            </a:r>
            <a:r>
              <a:rPr lang="en-US" dirty="0" smtClean="0"/>
              <a:t>:</a:t>
            </a:r>
            <a:br>
              <a:rPr lang="en-US" dirty="0" smtClean="0"/>
            </a:br>
            <a:r>
              <a:rPr lang="en-US" sz="2200" dirty="0"/>
              <a:t>R</a:t>
            </a:r>
            <a:r>
              <a:rPr lang="en-US" sz="2200" dirty="0" smtClean="0"/>
              <a:t>eminders of your obligations</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
        <p:nvSpPr>
          <p:cNvPr id="5" name="TextBox 4"/>
          <p:cNvSpPr txBox="1"/>
          <p:nvPr/>
        </p:nvSpPr>
        <p:spPr>
          <a:xfrm>
            <a:off x="538707" y="1417638"/>
            <a:ext cx="8258174" cy="4955203"/>
          </a:xfrm>
          <a:prstGeom prst="rect">
            <a:avLst/>
          </a:prstGeom>
          <a:noFill/>
        </p:spPr>
        <p:txBody>
          <a:bodyPr wrap="square" rtlCol="0">
            <a:spAutoFit/>
          </a:bodyPr>
          <a:lstStyle/>
          <a:p>
            <a:r>
              <a:rPr lang="en-US" sz="2800" u="sng" dirty="0"/>
              <a:t>Who Certifies My Time and </a:t>
            </a:r>
            <a:r>
              <a:rPr lang="en-US" sz="2800" u="sng" dirty="0" smtClean="0"/>
              <a:t>Effort?</a:t>
            </a:r>
            <a:r>
              <a:rPr lang="en-US" dirty="0" smtClean="0"/>
              <a:t> </a:t>
            </a:r>
            <a:endParaRPr lang="en-US" dirty="0"/>
          </a:p>
          <a:p>
            <a:r>
              <a:rPr lang="en-US" sz="2400" dirty="0"/>
              <a:t>Each individual is responsible for the certification of his/her </a:t>
            </a:r>
            <a:r>
              <a:rPr lang="en-US" sz="2400" dirty="0" smtClean="0"/>
              <a:t>own </a:t>
            </a:r>
            <a:r>
              <a:rPr lang="en-US" sz="2400" dirty="0"/>
              <a:t>Time and Effort </a:t>
            </a:r>
            <a:r>
              <a:rPr lang="en-US" sz="2400" dirty="0" smtClean="0"/>
              <a:t>Report.  Federal </a:t>
            </a:r>
            <a:r>
              <a:rPr lang="en-US" sz="2400" dirty="0"/>
              <a:t>requirements are that anyone certifying effort for another individual must credibly have first hand knowledge of the individual’s actual effort. </a:t>
            </a:r>
          </a:p>
          <a:p>
            <a:endParaRPr lang="en-US" sz="2400" dirty="0" smtClean="0"/>
          </a:p>
          <a:p>
            <a:r>
              <a:rPr lang="en-US" sz="2400" dirty="0" smtClean="0"/>
              <a:t>MSU </a:t>
            </a:r>
            <a:r>
              <a:rPr lang="en-US" sz="2400" dirty="0"/>
              <a:t>Denver requires Time and Effort Reports to have 2 </a:t>
            </a:r>
            <a:r>
              <a:rPr lang="en-US" sz="2400" dirty="0" smtClean="0"/>
              <a:t>signatures: </a:t>
            </a:r>
            <a:endParaRPr lang="en-US" sz="2400" dirty="0"/>
          </a:p>
          <a:p>
            <a:pPr lvl="1"/>
            <a:r>
              <a:rPr lang="en-US" sz="2400" dirty="0"/>
              <a:t>-The individual performing the </a:t>
            </a:r>
            <a:r>
              <a:rPr lang="en-US" sz="2400" dirty="0" smtClean="0"/>
              <a:t>work, and</a:t>
            </a:r>
            <a:endParaRPr lang="en-US" sz="2400" dirty="0"/>
          </a:p>
          <a:p>
            <a:pPr lvl="1"/>
            <a:r>
              <a:rPr lang="en-US" sz="2400" dirty="0" smtClean="0"/>
              <a:t>-The </a:t>
            </a:r>
            <a:r>
              <a:rPr lang="en-US" sz="2400" dirty="0"/>
              <a:t>project director</a:t>
            </a:r>
          </a:p>
          <a:p>
            <a:endParaRPr lang="en-US" sz="2400" dirty="0"/>
          </a:p>
          <a:p>
            <a:r>
              <a:rPr lang="en-US" sz="2400" dirty="0" smtClean="0"/>
              <a:t>The </a:t>
            </a:r>
            <a:r>
              <a:rPr lang="en-US" sz="2400" dirty="0"/>
              <a:t>project director must get </a:t>
            </a:r>
            <a:r>
              <a:rPr lang="en-US" sz="2400" dirty="0" smtClean="0"/>
              <a:t>their </a:t>
            </a:r>
            <a:r>
              <a:rPr lang="en-US" sz="2400" dirty="0"/>
              <a:t>Time and </a:t>
            </a:r>
            <a:r>
              <a:rPr lang="en-US" sz="2400" dirty="0" smtClean="0"/>
              <a:t>Effort report </a:t>
            </a:r>
            <a:r>
              <a:rPr lang="en-US" sz="2400" dirty="0"/>
              <a:t>certified by </a:t>
            </a:r>
            <a:r>
              <a:rPr lang="en-US" sz="2400" dirty="0" smtClean="0"/>
              <a:t>their </a:t>
            </a:r>
            <a:r>
              <a:rPr lang="en-US" sz="2400" dirty="0"/>
              <a:t>direct supervisor (e.g. </a:t>
            </a:r>
            <a:r>
              <a:rPr lang="en-US" sz="2400" dirty="0" smtClean="0"/>
              <a:t>department chair</a:t>
            </a:r>
            <a:r>
              <a:rPr lang="en-US" sz="2400" dirty="0"/>
              <a:t>, dean)</a:t>
            </a:r>
          </a:p>
        </p:txBody>
      </p:sp>
    </p:spTree>
    <p:extLst>
      <p:ext uri="{BB962C8B-B14F-4D97-AF65-F5344CB8AC3E}">
        <p14:creationId xmlns:p14="http://schemas.microsoft.com/office/powerpoint/2010/main" val="2818188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Fund Numbers</a:t>
            </a:r>
            <a:r>
              <a:rPr lang="en-US" dirty="0" smtClean="0"/>
              <a:t>:</a:t>
            </a:r>
            <a:br>
              <a:rPr lang="en-US" dirty="0" smtClean="0"/>
            </a:br>
            <a:r>
              <a:rPr lang="en-US" sz="2200" dirty="0" smtClean="0"/>
              <a:t>Explanations of why we need more than one Fund for one award</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808891" y="1582442"/>
            <a:ext cx="7517423" cy="4247317"/>
          </a:xfrm>
          <a:prstGeom prst="rect">
            <a:avLst/>
          </a:prstGeom>
          <a:noFill/>
        </p:spPr>
        <p:txBody>
          <a:bodyPr wrap="square" rtlCol="0">
            <a:spAutoFit/>
          </a:bodyPr>
          <a:lstStyle/>
          <a:p>
            <a:endParaRPr lang="en-US" dirty="0" smtClean="0"/>
          </a:p>
          <a:p>
            <a:r>
              <a:rPr lang="en-US" sz="2400" b="1" dirty="0" smtClean="0"/>
              <a:t>Why do I have to keep track of so many Fund numbers for one award?</a:t>
            </a:r>
          </a:p>
          <a:p>
            <a:endParaRPr lang="en-US" sz="2400" b="1" dirty="0"/>
          </a:p>
          <a:p>
            <a:r>
              <a:rPr lang="en-US" sz="2000" dirty="0" smtClean="0"/>
              <a:t>Using unique Fund numbers allows us to track different funding sources so each award must have a unique Fund number so we can keep track of who gave us the award.</a:t>
            </a:r>
          </a:p>
          <a:p>
            <a:pPr algn="ctr"/>
            <a:r>
              <a:rPr lang="en-US" sz="2000" dirty="0" smtClean="0"/>
              <a:t>AND</a:t>
            </a:r>
          </a:p>
          <a:p>
            <a:r>
              <a:rPr lang="en-US" sz="2000" dirty="0" smtClean="0"/>
              <a:t>Having a separate Fund number for each year of a single award allows us to track the expenses per grant year which is required for the financial reports.  Because Grants don’t always have the same fiscal year as the University a unique Fund number allows us to group transactions into one bucket that represents one year of a grant.</a:t>
            </a:r>
            <a:endParaRPr lang="en-US" sz="2000"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Tree>
    <p:extLst>
      <p:ext uri="{BB962C8B-B14F-4D97-AF65-F5344CB8AC3E}">
        <p14:creationId xmlns:p14="http://schemas.microsoft.com/office/powerpoint/2010/main" val="4118304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Fund Numbers (</a:t>
            </a:r>
            <a:r>
              <a:rPr lang="en-US" sz="4000" dirty="0" err="1" smtClean="0"/>
              <a:t>con’t</a:t>
            </a:r>
            <a:r>
              <a:rPr lang="en-US" sz="4000" dirty="0"/>
              <a:t>)</a:t>
            </a:r>
            <a:r>
              <a:rPr lang="en-US" dirty="0" smtClean="0"/>
              <a:t>:</a:t>
            </a:r>
            <a:br>
              <a:rPr lang="en-US" dirty="0" smtClean="0"/>
            </a:br>
            <a:r>
              <a:rPr lang="en-US" sz="2200" dirty="0" smtClean="0"/>
              <a:t>Explanations of why we need more than one Fund for one award</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808891" y="1582442"/>
            <a:ext cx="7822491" cy="3016210"/>
          </a:xfrm>
          <a:prstGeom prst="rect">
            <a:avLst/>
          </a:prstGeom>
          <a:noFill/>
        </p:spPr>
        <p:txBody>
          <a:bodyPr wrap="square" rtlCol="0">
            <a:spAutoFit/>
          </a:bodyPr>
          <a:lstStyle/>
          <a:p>
            <a:endParaRPr lang="en-US" dirty="0" smtClean="0"/>
          </a:p>
          <a:p>
            <a:r>
              <a:rPr lang="en-US" sz="2400" b="1" dirty="0" smtClean="0"/>
              <a:t>But there is a lot of wasted effort filling out the same forms over and over for each Fund number.</a:t>
            </a:r>
          </a:p>
          <a:p>
            <a:endParaRPr lang="en-US" sz="2400" b="1" dirty="0"/>
          </a:p>
          <a:p>
            <a:r>
              <a:rPr lang="en-US" sz="2000" dirty="0" smtClean="0"/>
              <a:t>We agree, so this year the Grant’s office is initiating the Fund create and the payroll changes without requiring all the signatory forms and PAFS.</a:t>
            </a:r>
          </a:p>
          <a:p>
            <a:endParaRPr lang="en-US" sz="2000" dirty="0"/>
          </a:p>
          <a:p>
            <a:r>
              <a:rPr lang="en-US" sz="2000" dirty="0" smtClean="0"/>
              <a:t>However, you MUST use the correct Fund numbers when you are coding expenses and initiating all new PAFs.</a:t>
            </a:r>
            <a:endParaRPr lang="en-US" sz="2000"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Tree>
    <p:extLst>
      <p:ext uri="{BB962C8B-B14F-4D97-AF65-F5344CB8AC3E}">
        <p14:creationId xmlns:p14="http://schemas.microsoft.com/office/powerpoint/2010/main" val="12451147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4000" dirty="0" smtClean="0"/>
              <a:t>Limitations on Pay</a:t>
            </a:r>
            <a:r>
              <a:rPr lang="en-US" dirty="0" smtClean="0"/>
              <a:t>:</a:t>
            </a:r>
            <a:br>
              <a:rPr lang="en-US" dirty="0" smtClean="0"/>
            </a:br>
            <a:r>
              <a:rPr lang="en-US" sz="2200" dirty="0" smtClean="0"/>
              <a:t>Reminder of the limitations on salary supplements</a:t>
            </a:r>
            <a:endParaRPr lang="en-US" sz="22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734291" y="1750423"/>
            <a:ext cx="7689273" cy="3416320"/>
          </a:xfrm>
          <a:prstGeom prst="rect">
            <a:avLst/>
          </a:prstGeom>
          <a:noFill/>
        </p:spPr>
        <p:txBody>
          <a:bodyPr wrap="square" rtlCol="0">
            <a:spAutoFit/>
          </a:bodyPr>
          <a:lstStyle/>
          <a:p>
            <a:r>
              <a:rPr lang="en-US" dirty="0"/>
              <a:t>For </a:t>
            </a:r>
            <a:r>
              <a:rPr lang="en-US" dirty="0" smtClean="0"/>
              <a:t>non-teaching </a:t>
            </a:r>
            <a:r>
              <a:rPr lang="en-US" dirty="0"/>
              <a:t>work funded by grants during the academic year (normally August 15 – May 14) </a:t>
            </a:r>
            <a:r>
              <a:rPr lang="en-US" dirty="0" smtClean="0"/>
              <a:t>employees </a:t>
            </a:r>
            <a:r>
              <a:rPr lang="en-US" dirty="0"/>
              <a:t>may earn overload pay for the work performed over and above their assigned university </a:t>
            </a:r>
            <a:r>
              <a:rPr lang="en-US" dirty="0" smtClean="0"/>
              <a:t>duties up to 25 </a:t>
            </a:r>
            <a:r>
              <a:rPr lang="en-US" dirty="0"/>
              <a:t>percent of </a:t>
            </a:r>
            <a:r>
              <a:rPr lang="en-US" dirty="0" smtClean="0"/>
              <a:t>an employees </a:t>
            </a:r>
            <a:r>
              <a:rPr lang="en-US" dirty="0"/>
              <a:t>base </a:t>
            </a:r>
            <a:r>
              <a:rPr lang="en-US" dirty="0" smtClean="0"/>
              <a:t>salary.  During the summer </a:t>
            </a:r>
            <a:r>
              <a:rPr lang="en-US" dirty="0"/>
              <a:t>(normally May 15 - August 14), employees may be paid up to 41.67 percent of their base </a:t>
            </a:r>
            <a:r>
              <a:rPr lang="en-US" dirty="0" smtClean="0"/>
              <a:t>salary.</a:t>
            </a:r>
          </a:p>
          <a:p>
            <a:endParaRPr lang="en-US" dirty="0" smtClean="0"/>
          </a:p>
          <a:p>
            <a:r>
              <a:rPr lang="en-US" dirty="0" smtClean="0"/>
              <a:t>OSRP and Accounting have discussed the need to revisit this policy to ensure it is still relevant and includes all appropriate employment classes.</a:t>
            </a:r>
          </a:p>
          <a:p>
            <a:endParaRPr lang="en-US" dirty="0"/>
          </a:p>
          <a:p>
            <a:r>
              <a:rPr lang="en-US" dirty="0" smtClean="0"/>
              <a:t>Link to current policy:</a:t>
            </a:r>
          </a:p>
          <a:p>
            <a:r>
              <a:rPr lang="en-US" dirty="0">
                <a:hlinkClick r:id="rId4"/>
              </a:rPr>
              <a:t>https://msudenver.edu/osrp/policiesandprocedures</a:t>
            </a:r>
            <a:r>
              <a:rPr lang="en-US" dirty="0" smtClean="0">
                <a:hlinkClick r:id="rId4"/>
              </a:rPr>
              <a:t>/</a:t>
            </a:r>
            <a:endParaRPr lang="en-US" dirty="0" smtClean="0"/>
          </a:p>
          <a:p>
            <a:endParaRPr lang="en-US" dirty="0"/>
          </a:p>
        </p:txBody>
      </p:sp>
      <p:sp>
        <p:nvSpPr>
          <p:cNvPr id="9" name="TextBox 8"/>
          <p:cNvSpPr txBox="1"/>
          <p:nvPr/>
        </p:nvSpPr>
        <p:spPr>
          <a:xfrm>
            <a:off x="538707" y="1502252"/>
            <a:ext cx="8258174" cy="400110"/>
          </a:xfrm>
          <a:prstGeom prst="rect">
            <a:avLst/>
          </a:prstGeom>
          <a:noFill/>
        </p:spPr>
        <p:txBody>
          <a:bodyPr wrap="square" rtlCol="0">
            <a:spAutoFit/>
          </a:bodyPr>
          <a:lstStyle/>
          <a:p>
            <a:endParaRPr lang="en-US" sz="2000" dirty="0" smtClean="0"/>
          </a:p>
        </p:txBody>
      </p:sp>
    </p:spTree>
    <p:extLst>
      <p:ext uri="{BB962C8B-B14F-4D97-AF65-F5344CB8AC3E}">
        <p14:creationId xmlns:p14="http://schemas.microsoft.com/office/powerpoint/2010/main" val="9875208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765808" y="134419"/>
            <a:ext cx="10675614" cy="6662621"/>
          </a:xfrm>
        </p:spPr>
      </p:pic>
      <p:sp>
        <p:nvSpPr>
          <p:cNvPr id="2" name="Title 1"/>
          <p:cNvSpPr>
            <a:spLocks noGrp="1"/>
          </p:cNvSpPr>
          <p:nvPr>
            <p:ph type="title"/>
          </p:nvPr>
        </p:nvSpPr>
        <p:spPr/>
        <p:txBody>
          <a:bodyPr>
            <a:normAutofit fontScale="90000"/>
          </a:bodyPr>
          <a:lstStyle/>
          <a:p>
            <a:r>
              <a:rPr lang="en-US" dirty="0" smtClean="0"/>
              <a:t>Housekeeping:</a:t>
            </a:r>
            <a:br>
              <a:rPr lang="en-US" dirty="0" smtClean="0"/>
            </a:br>
            <a:r>
              <a:rPr lang="en-US" sz="2700" dirty="0" smtClean="0"/>
              <a:t>Misc. reminders</a:t>
            </a:r>
            <a:endParaRPr lang="en-US" sz="27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571501" y="1750423"/>
            <a:ext cx="8229600" cy="923330"/>
          </a:xfrm>
          <a:prstGeom prst="rect">
            <a:avLst/>
          </a:prstGeom>
          <a:noFill/>
        </p:spPr>
        <p:txBody>
          <a:bodyPr wrap="square" rtlCol="0">
            <a:spAutoFit/>
          </a:bodyPr>
          <a:lstStyle/>
          <a:p>
            <a:endParaRPr lang="en-US" dirty="0" smtClean="0"/>
          </a:p>
          <a:p>
            <a:endParaRPr lang="en-US" dirty="0" smtClean="0"/>
          </a:p>
          <a:p>
            <a:endParaRPr lang="en-US" dirty="0"/>
          </a:p>
        </p:txBody>
      </p:sp>
      <p:sp>
        <p:nvSpPr>
          <p:cNvPr id="5" name="TextBox 4"/>
          <p:cNvSpPr txBox="1"/>
          <p:nvPr/>
        </p:nvSpPr>
        <p:spPr>
          <a:xfrm>
            <a:off x="571501" y="1881554"/>
            <a:ext cx="7574972" cy="2308324"/>
          </a:xfrm>
          <a:prstGeom prst="rect">
            <a:avLst/>
          </a:prstGeom>
          <a:noFill/>
        </p:spPr>
        <p:txBody>
          <a:bodyPr wrap="square" rtlCol="0">
            <a:spAutoFit/>
          </a:bodyPr>
          <a:lstStyle/>
          <a:p>
            <a:r>
              <a:rPr lang="en-US" sz="2400" dirty="0" smtClean="0"/>
              <a:t>Please remember that you must adhere to the University year end deadlines even if your award has a different fiscal year.</a:t>
            </a:r>
          </a:p>
          <a:p>
            <a:r>
              <a:rPr lang="en-US" dirty="0"/>
              <a:t>	</a:t>
            </a:r>
            <a:r>
              <a:rPr lang="en-US" dirty="0" smtClean="0"/>
              <a:t>For example: 	-June 9</a:t>
            </a:r>
            <a:r>
              <a:rPr lang="en-US" baseline="30000" dirty="0" smtClean="0"/>
              <a:t>th</a:t>
            </a:r>
            <a:r>
              <a:rPr lang="en-US" dirty="0" smtClean="0"/>
              <a:t> have all completed travel documents to Accounts 					Payable.</a:t>
            </a:r>
          </a:p>
          <a:p>
            <a:r>
              <a:rPr lang="en-US" dirty="0"/>
              <a:t>	</a:t>
            </a:r>
            <a:r>
              <a:rPr lang="en-US" dirty="0" smtClean="0"/>
              <a:t>			-June 16</a:t>
            </a:r>
            <a:r>
              <a:rPr lang="en-US" baseline="30000" dirty="0" smtClean="0"/>
              <a:t>th</a:t>
            </a:r>
            <a:r>
              <a:rPr lang="en-US" dirty="0" smtClean="0"/>
              <a:t> Last day to request expenses transfers for May 					activity.</a:t>
            </a:r>
          </a:p>
        </p:txBody>
      </p:sp>
    </p:spTree>
    <p:extLst>
      <p:ext uri="{BB962C8B-B14F-4D97-AF65-F5344CB8AC3E}">
        <p14:creationId xmlns:p14="http://schemas.microsoft.com/office/powerpoint/2010/main" val="3580200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765808" y="134419"/>
            <a:ext cx="10675614" cy="6662621"/>
          </a:xfrm>
        </p:spPr>
      </p:pic>
      <p:sp>
        <p:nvSpPr>
          <p:cNvPr id="2" name="Title 1"/>
          <p:cNvSpPr>
            <a:spLocks noGrp="1"/>
          </p:cNvSpPr>
          <p:nvPr>
            <p:ph type="title"/>
          </p:nvPr>
        </p:nvSpPr>
        <p:spPr/>
        <p:txBody>
          <a:bodyPr>
            <a:normAutofit fontScale="90000"/>
          </a:bodyPr>
          <a:lstStyle/>
          <a:p>
            <a:r>
              <a:rPr lang="en-US" dirty="0" smtClean="0"/>
              <a:t>Housekeeping (</a:t>
            </a:r>
            <a:r>
              <a:rPr lang="en-US" dirty="0" err="1" smtClean="0"/>
              <a:t>con’t</a:t>
            </a:r>
            <a:r>
              <a:rPr lang="en-US" dirty="0" smtClean="0"/>
              <a:t>):</a:t>
            </a:r>
            <a:br>
              <a:rPr lang="en-US" dirty="0" smtClean="0"/>
            </a:br>
            <a:r>
              <a:rPr lang="en-US" sz="2700" dirty="0" smtClean="0"/>
              <a:t>Misc. reminders</a:t>
            </a:r>
            <a:endParaRPr lang="en-US" sz="27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571501" y="1750423"/>
            <a:ext cx="8229600" cy="923330"/>
          </a:xfrm>
          <a:prstGeom prst="rect">
            <a:avLst/>
          </a:prstGeom>
          <a:noFill/>
        </p:spPr>
        <p:txBody>
          <a:bodyPr wrap="square" rtlCol="0">
            <a:spAutoFit/>
          </a:bodyPr>
          <a:lstStyle/>
          <a:p>
            <a:endParaRPr lang="en-US" dirty="0" smtClean="0"/>
          </a:p>
          <a:p>
            <a:endParaRPr lang="en-US" dirty="0" smtClean="0"/>
          </a:p>
          <a:p>
            <a:endParaRPr lang="en-US" dirty="0"/>
          </a:p>
        </p:txBody>
      </p:sp>
      <p:sp>
        <p:nvSpPr>
          <p:cNvPr id="5" name="TextBox 4"/>
          <p:cNvSpPr txBox="1"/>
          <p:nvPr/>
        </p:nvSpPr>
        <p:spPr>
          <a:xfrm>
            <a:off x="457200" y="1881554"/>
            <a:ext cx="8072437" cy="4154984"/>
          </a:xfrm>
          <a:prstGeom prst="rect">
            <a:avLst/>
          </a:prstGeom>
          <a:noFill/>
        </p:spPr>
        <p:txBody>
          <a:bodyPr wrap="square" rtlCol="0">
            <a:spAutoFit/>
          </a:bodyPr>
          <a:lstStyle/>
          <a:p>
            <a:r>
              <a:rPr lang="en-US" sz="2400" dirty="0" smtClean="0"/>
              <a:t>We want to be easy to do business with and if you have any questions, or suggestions for improvements please contact us. </a:t>
            </a:r>
            <a:endParaRPr lang="en-US" sz="2400" dirty="0"/>
          </a:p>
          <a:p>
            <a:r>
              <a:rPr lang="en-US" sz="2400" dirty="0"/>
              <a:t>		</a:t>
            </a:r>
          </a:p>
          <a:p>
            <a:r>
              <a:rPr lang="en-US" sz="2400" b="1" dirty="0" smtClean="0"/>
              <a:t>Accounting</a:t>
            </a:r>
          </a:p>
          <a:p>
            <a:r>
              <a:rPr lang="en-US" sz="2400" dirty="0" smtClean="0"/>
              <a:t>Liza </a:t>
            </a:r>
            <a:r>
              <a:rPr lang="en-US" sz="2400" dirty="0"/>
              <a:t>Larsen: </a:t>
            </a:r>
            <a:r>
              <a:rPr lang="en-US" sz="2400" dirty="0" smtClean="0">
                <a:hlinkClick r:id="rId4"/>
              </a:rPr>
              <a:t>LarsenL@msudenver.edu</a:t>
            </a:r>
            <a:r>
              <a:rPr lang="en-US" sz="2400" dirty="0" smtClean="0"/>
              <a:t> 6-4843</a:t>
            </a:r>
            <a:endParaRPr lang="en-US" sz="2400" dirty="0"/>
          </a:p>
          <a:p>
            <a:r>
              <a:rPr lang="en-US" sz="2400" dirty="0" smtClean="0"/>
              <a:t>Darlene </a:t>
            </a:r>
            <a:r>
              <a:rPr lang="en-US" sz="2400" dirty="0" err="1"/>
              <a:t>Eckhardt</a:t>
            </a:r>
            <a:r>
              <a:rPr lang="en-US" sz="2400" dirty="0"/>
              <a:t>: </a:t>
            </a:r>
            <a:r>
              <a:rPr lang="en-US" sz="2400" dirty="0" smtClean="0">
                <a:hlinkClick r:id="rId5"/>
              </a:rPr>
              <a:t>Deckhar1@msudenver.edu</a:t>
            </a:r>
            <a:r>
              <a:rPr lang="en-US" sz="2400" dirty="0" smtClean="0"/>
              <a:t> 6-5007</a:t>
            </a:r>
            <a:endParaRPr lang="en-US" sz="2400" dirty="0"/>
          </a:p>
          <a:p>
            <a:r>
              <a:rPr lang="en-US" sz="2400" dirty="0" smtClean="0"/>
              <a:t>Hanh </a:t>
            </a:r>
            <a:r>
              <a:rPr lang="en-US" sz="2400" dirty="0"/>
              <a:t>Tran: </a:t>
            </a:r>
            <a:r>
              <a:rPr lang="en-US" sz="2400" dirty="0" smtClean="0">
                <a:hlinkClick r:id="rId6"/>
              </a:rPr>
              <a:t>tranhanh@msudenver.edu</a:t>
            </a:r>
            <a:r>
              <a:rPr lang="en-US" sz="2400" dirty="0" smtClean="0"/>
              <a:t> 6-5160</a:t>
            </a:r>
          </a:p>
          <a:p>
            <a:r>
              <a:rPr lang="en-US" sz="2400" dirty="0" smtClean="0"/>
              <a:t>Main Number  6-3030</a:t>
            </a:r>
          </a:p>
          <a:p>
            <a:endParaRPr lang="en-US" sz="2400" dirty="0" smtClean="0"/>
          </a:p>
          <a:p>
            <a:r>
              <a:rPr lang="en-US" sz="2400" dirty="0" smtClean="0"/>
              <a:t>Webpage</a:t>
            </a:r>
            <a:r>
              <a:rPr lang="en-US" sz="2400" dirty="0"/>
              <a:t>: </a:t>
            </a:r>
            <a:r>
              <a:rPr lang="en-US" sz="2400" dirty="0">
                <a:hlinkClick r:id="rId7"/>
              </a:rPr>
              <a:t>http://msudenver.edu/controller</a:t>
            </a:r>
            <a:r>
              <a:rPr lang="en-US" sz="2400" dirty="0" smtClean="0">
                <a:hlinkClick r:id="rId7"/>
              </a:rPr>
              <a:t>/</a:t>
            </a:r>
            <a:endParaRPr lang="en-US" sz="2400" dirty="0" smtClean="0"/>
          </a:p>
          <a:p>
            <a:endParaRPr lang="en-US" sz="2400" dirty="0"/>
          </a:p>
        </p:txBody>
      </p:sp>
    </p:spTree>
    <p:extLst>
      <p:ext uri="{BB962C8B-B14F-4D97-AF65-F5344CB8AC3E}">
        <p14:creationId xmlns:p14="http://schemas.microsoft.com/office/powerpoint/2010/main" val="4240853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765808" y="134419"/>
            <a:ext cx="10675614" cy="6662621"/>
          </a:xfrm>
        </p:spPr>
      </p:pic>
      <p:sp>
        <p:nvSpPr>
          <p:cNvPr id="2" name="Title 1"/>
          <p:cNvSpPr>
            <a:spLocks noGrp="1"/>
          </p:cNvSpPr>
          <p:nvPr>
            <p:ph type="title"/>
          </p:nvPr>
        </p:nvSpPr>
        <p:spPr/>
        <p:txBody>
          <a:bodyPr>
            <a:normAutofit fontScale="90000"/>
          </a:bodyPr>
          <a:lstStyle/>
          <a:p>
            <a:r>
              <a:rPr lang="en-US" dirty="0" smtClean="0"/>
              <a:t>Housekeeping (</a:t>
            </a:r>
            <a:r>
              <a:rPr lang="en-US" dirty="0" err="1" smtClean="0"/>
              <a:t>con’t</a:t>
            </a:r>
            <a:r>
              <a:rPr lang="en-US" dirty="0" smtClean="0"/>
              <a:t>):</a:t>
            </a:r>
            <a:br>
              <a:rPr lang="en-US" dirty="0" smtClean="0"/>
            </a:br>
            <a:r>
              <a:rPr lang="en-US" sz="2700" dirty="0" smtClean="0"/>
              <a:t>Misc. reminders</a:t>
            </a:r>
            <a:endParaRPr lang="en-US" sz="27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571501" y="1750423"/>
            <a:ext cx="8229600" cy="923330"/>
          </a:xfrm>
          <a:prstGeom prst="rect">
            <a:avLst/>
          </a:prstGeom>
          <a:noFill/>
        </p:spPr>
        <p:txBody>
          <a:bodyPr wrap="square" rtlCol="0">
            <a:spAutoFit/>
          </a:bodyPr>
          <a:lstStyle/>
          <a:p>
            <a:endParaRPr lang="en-US" dirty="0" smtClean="0"/>
          </a:p>
          <a:p>
            <a:endParaRPr lang="en-US" dirty="0" smtClean="0"/>
          </a:p>
          <a:p>
            <a:endParaRPr lang="en-US" dirty="0"/>
          </a:p>
        </p:txBody>
      </p:sp>
      <p:sp>
        <p:nvSpPr>
          <p:cNvPr id="5" name="TextBox 4"/>
          <p:cNvSpPr txBox="1"/>
          <p:nvPr/>
        </p:nvSpPr>
        <p:spPr>
          <a:xfrm>
            <a:off x="457200" y="1881554"/>
            <a:ext cx="8072437" cy="3416320"/>
          </a:xfrm>
          <a:prstGeom prst="rect">
            <a:avLst/>
          </a:prstGeom>
          <a:noFill/>
        </p:spPr>
        <p:txBody>
          <a:bodyPr wrap="square" rtlCol="0">
            <a:spAutoFit/>
          </a:bodyPr>
          <a:lstStyle/>
          <a:p>
            <a:r>
              <a:rPr lang="en-US" sz="2400" dirty="0" smtClean="0"/>
              <a:t>We want to be easy to do business with and if you have any questions, or suggestions for improvements please contact us. </a:t>
            </a:r>
            <a:endParaRPr lang="en-US" sz="2400" dirty="0"/>
          </a:p>
          <a:p>
            <a:r>
              <a:rPr lang="en-US" sz="2400" dirty="0"/>
              <a:t>		</a:t>
            </a:r>
          </a:p>
          <a:p>
            <a:r>
              <a:rPr lang="en-US" sz="2400" b="1" dirty="0" smtClean="0"/>
              <a:t>OSRP</a:t>
            </a:r>
            <a:endParaRPr lang="en-US" sz="2400" b="1" dirty="0"/>
          </a:p>
          <a:p>
            <a:r>
              <a:rPr lang="en-US" sz="2400" dirty="0"/>
              <a:t>Gwendolyn Mami: </a:t>
            </a:r>
            <a:r>
              <a:rPr lang="en-US" sz="2400" dirty="0" smtClean="0">
                <a:hlinkClick r:id="rId4"/>
              </a:rPr>
              <a:t>gmami@msudenver.edu</a:t>
            </a:r>
            <a:endParaRPr lang="en-US" sz="2400" dirty="0" smtClean="0"/>
          </a:p>
          <a:p>
            <a:r>
              <a:rPr lang="en-US" sz="2400" dirty="0" smtClean="0"/>
              <a:t>Kristin </a:t>
            </a:r>
            <a:r>
              <a:rPr lang="en-US" sz="2400" dirty="0"/>
              <a:t>Schneider Baldwin: </a:t>
            </a:r>
            <a:r>
              <a:rPr lang="en-US" sz="2400" dirty="0" smtClean="0">
                <a:hlinkClick r:id="rId5"/>
              </a:rPr>
              <a:t>kschne18@msudenver.edu</a:t>
            </a:r>
            <a:endParaRPr lang="en-US" sz="2400" dirty="0" smtClean="0"/>
          </a:p>
          <a:p>
            <a:endParaRPr lang="en-US" sz="2400" dirty="0"/>
          </a:p>
          <a:p>
            <a:r>
              <a:rPr lang="en-US" sz="2400" dirty="0"/>
              <a:t>Webpage: </a:t>
            </a:r>
            <a:r>
              <a:rPr lang="en-US" sz="2400" dirty="0">
                <a:hlinkClick r:id="rId6"/>
              </a:rPr>
              <a:t>https://msudenver.edu/osrp</a:t>
            </a:r>
            <a:r>
              <a:rPr lang="en-US" sz="2400" dirty="0" smtClean="0">
                <a:hlinkClick r:id="rId6"/>
              </a:rPr>
              <a:t>/</a:t>
            </a:r>
            <a:endParaRPr lang="en-US" sz="2400" dirty="0" smtClean="0"/>
          </a:p>
          <a:p>
            <a:endParaRPr lang="en-US" sz="2400" dirty="0"/>
          </a:p>
        </p:txBody>
      </p:sp>
    </p:spTree>
    <p:extLst>
      <p:ext uri="{BB962C8B-B14F-4D97-AF65-F5344CB8AC3E}">
        <p14:creationId xmlns:p14="http://schemas.microsoft.com/office/powerpoint/2010/main" val="30931312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765808" y="134419"/>
            <a:ext cx="10675614" cy="6662621"/>
          </a:xfrm>
        </p:spPr>
      </p:pic>
      <p:sp>
        <p:nvSpPr>
          <p:cNvPr id="2" name="Title 1"/>
          <p:cNvSpPr>
            <a:spLocks noGrp="1"/>
          </p:cNvSpPr>
          <p:nvPr>
            <p:ph type="title"/>
          </p:nvPr>
        </p:nvSpPr>
        <p:spPr/>
        <p:txBody>
          <a:bodyPr>
            <a:normAutofit fontScale="90000"/>
          </a:bodyPr>
          <a:lstStyle/>
          <a:p>
            <a:r>
              <a:rPr lang="en-US" dirty="0" smtClean="0"/>
              <a:t>Housekeeping (</a:t>
            </a:r>
            <a:r>
              <a:rPr lang="en-US" dirty="0" err="1" smtClean="0"/>
              <a:t>con’t</a:t>
            </a:r>
            <a:r>
              <a:rPr lang="en-US" dirty="0" smtClean="0"/>
              <a:t>):</a:t>
            </a:r>
            <a:br>
              <a:rPr lang="en-US" dirty="0" smtClean="0"/>
            </a:br>
            <a:r>
              <a:rPr lang="en-US" sz="2700" dirty="0" smtClean="0"/>
              <a:t>Misc. reminders</a:t>
            </a:r>
            <a:endParaRPr lang="en-US" sz="27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571501" y="1750423"/>
            <a:ext cx="8229600" cy="923330"/>
          </a:xfrm>
          <a:prstGeom prst="rect">
            <a:avLst/>
          </a:prstGeom>
          <a:noFill/>
        </p:spPr>
        <p:txBody>
          <a:bodyPr wrap="square" rtlCol="0">
            <a:spAutoFit/>
          </a:bodyPr>
          <a:lstStyle/>
          <a:p>
            <a:endParaRPr lang="en-US" dirty="0" smtClean="0"/>
          </a:p>
          <a:p>
            <a:endParaRPr lang="en-US" dirty="0" smtClean="0"/>
          </a:p>
          <a:p>
            <a:endParaRPr lang="en-US" dirty="0"/>
          </a:p>
        </p:txBody>
      </p:sp>
      <p:sp>
        <p:nvSpPr>
          <p:cNvPr id="5" name="TextBox 4"/>
          <p:cNvSpPr txBox="1"/>
          <p:nvPr/>
        </p:nvSpPr>
        <p:spPr>
          <a:xfrm>
            <a:off x="457200" y="1881554"/>
            <a:ext cx="8072437" cy="4770537"/>
          </a:xfrm>
          <a:prstGeom prst="rect">
            <a:avLst/>
          </a:prstGeom>
          <a:noFill/>
        </p:spPr>
        <p:txBody>
          <a:bodyPr wrap="square" rtlCol="0">
            <a:spAutoFit/>
          </a:bodyPr>
          <a:lstStyle/>
          <a:p>
            <a:r>
              <a:rPr lang="en-US" sz="2400" dirty="0" smtClean="0"/>
              <a:t>We want to be easy to do business with and if you have any questions, or suggestions for improvements please contact us. </a:t>
            </a:r>
            <a:endParaRPr lang="en-US" sz="2400" dirty="0"/>
          </a:p>
          <a:p>
            <a:r>
              <a:rPr lang="en-US" sz="2400" dirty="0"/>
              <a:t>		</a:t>
            </a:r>
          </a:p>
          <a:p>
            <a:r>
              <a:rPr lang="en-US" sz="2400" b="1" dirty="0" smtClean="0"/>
              <a:t>Foundation</a:t>
            </a:r>
            <a:endParaRPr lang="en-US" sz="2400" b="1" dirty="0"/>
          </a:p>
          <a:p>
            <a:pPr>
              <a:spcAft>
                <a:spcPts val="600"/>
              </a:spcAft>
            </a:pPr>
            <a:r>
              <a:rPr lang="en-US" b="1" dirty="0"/>
              <a:t>For private grant support (qualification, coordination, writing/editing, etc.):</a:t>
            </a:r>
          </a:p>
          <a:p>
            <a:r>
              <a:rPr lang="en-US" dirty="0"/>
              <a:t>	ADAM MILLION | Senior Development Writer and Grants Manager</a:t>
            </a:r>
          </a:p>
          <a:p>
            <a:r>
              <a:rPr lang="en-US" dirty="0"/>
              <a:t>	303-556-3141 | </a:t>
            </a:r>
            <a:r>
              <a:rPr lang="en-US" dirty="0">
                <a:hlinkClick r:id="rId4"/>
              </a:rPr>
              <a:t>amillion@msudenver.edu</a:t>
            </a:r>
            <a:endParaRPr lang="en-US" dirty="0"/>
          </a:p>
          <a:p>
            <a:endParaRPr lang="en-US" dirty="0"/>
          </a:p>
          <a:p>
            <a:pPr>
              <a:spcAft>
                <a:spcPts val="600"/>
              </a:spcAft>
            </a:pPr>
            <a:r>
              <a:rPr lang="en-US" b="1" dirty="0"/>
              <a:t>	For general private fundraising question:</a:t>
            </a:r>
          </a:p>
          <a:p>
            <a:r>
              <a:rPr lang="en-US" dirty="0"/>
              <a:t>	YVONNE SMITH | Program Assistant for Planned Giving and Stewardship</a:t>
            </a:r>
          </a:p>
          <a:p>
            <a:r>
              <a:rPr lang="en-US" dirty="0"/>
              <a:t>	303-556-5125 | </a:t>
            </a:r>
            <a:r>
              <a:rPr lang="en-US" dirty="0">
                <a:hlinkClick r:id="rId5"/>
              </a:rPr>
              <a:t>smithyv@msudenver.edu</a:t>
            </a:r>
            <a:r>
              <a:rPr lang="en-US" dirty="0"/>
              <a:t> </a:t>
            </a:r>
          </a:p>
          <a:p>
            <a:endParaRPr lang="en-US" sz="2400" dirty="0"/>
          </a:p>
          <a:p>
            <a:r>
              <a:rPr lang="en-US" sz="2400" dirty="0"/>
              <a:t>Webpage: </a:t>
            </a:r>
            <a:r>
              <a:rPr lang="en-US" sz="2400" dirty="0">
                <a:hlinkClick r:id="rId6"/>
              </a:rPr>
              <a:t>https://msudenver.edu/giving</a:t>
            </a:r>
            <a:r>
              <a:rPr lang="en-US" sz="2400" dirty="0" smtClean="0">
                <a:hlinkClick r:id="rId6"/>
              </a:rPr>
              <a:t>/</a:t>
            </a:r>
            <a:endParaRPr lang="en-US" sz="2400" dirty="0" smtClean="0"/>
          </a:p>
          <a:p>
            <a:endParaRPr lang="en-US" sz="2400" dirty="0"/>
          </a:p>
        </p:txBody>
      </p:sp>
    </p:spTree>
    <p:extLst>
      <p:ext uri="{BB962C8B-B14F-4D97-AF65-F5344CB8AC3E}">
        <p14:creationId xmlns:p14="http://schemas.microsoft.com/office/powerpoint/2010/main" val="3107461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3600" dirty="0" smtClean="0"/>
              <a:t>Accounting Services/OSRP/Foundation:</a:t>
            </a:r>
            <a:br>
              <a:rPr lang="en-US" sz="3600" dirty="0" smtClean="0"/>
            </a:br>
            <a:r>
              <a:rPr lang="en-US" sz="2000" dirty="0"/>
              <a:t>W</a:t>
            </a:r>
            <a:r>
              <a:rPr lang="en-US" sz="2000" dirty="0" smtClean="0"/>
              <a:t>here you can find the help that you need</a:t>
            </a:r>
            <a:endParaRPr lang="en-US" sz="20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5016758"/>
          </a:xfrm>
          <a:prstGeom prst="rect">
            <a:avLst/>
          </a:prstGeom>
          <a:noFill/>
        </p:spPr>
        <p:txBody>
          <a:bodyPr wrap="square" rtlCol="0">
            <a:spAutoFit/>
          </a:bodyPr>
          <a:lstStyle/>
          <a:p>
            <a:r>
              <a:rPr lang="en-US" sz="2000" dirty="0" smtClean="0"/>
              <a:t>There are three main offices that work with you regarding grants and contracts.  </a:t>
            </a:r>
            <a:endParaRPr lang="en-US" sz="2000" dirty="0"/>
          </a:p>
          <a:p>
            <a:endParaRPr lang="en-US" sz="2000" dirty="0" smtClean="0"/>
          </a:p>
          <a:p>
            <a:pPr algn="ctr"/>
            <a:r>
              <a:rPr lang="en-US" sz="2000" dirty="0" smtClean="0"/>
              <a:t>It can be difficult to know what service each office provides.</a:t>
            </a:r>
          </a:p>
          <a:p>
            <a:endParaRPr lang="en-US" sz="2000" dirty="0"/>
          </a:p>
          <a:p>
            <a:r>
              <a:rPr lang="en-US" sz="2000" b="1" u="sng" dirty="0" smtClean="0"/>
              <a:t>Office of Sponsored Research and Programs (OSRP)- </a:t>
            </a:r>
          </a:p>
          <a:p>
            <a:r>
              <a:rPr lang="en-US" sz="2000" dirty="0"/>
              <a:t>	</a:t>
            </a:r>
            <a:r>
              <a:rPr lang="en-US" sz="2000" dirty="0" smtClean="0"/>
              <a:t>Often referred to as Pre-Award support.  They can assist you when you’re looking to get a grant that is funded by the Federal, State, or Local government.  They are also your point of contact when you’re a party to a fee for service contract</a:t>
            </a:r>
          </a:p>
          <a:p>
            <a:endParaRPr lang="en-US" sz="2000" dirty="0"/>
          </a:p>
          <a:p>
            <a:r>
              <a:rPr lang="en-US" sz="2000" b="1" u="sng" dirty="0" smtClean="0"/>
              <a:t>Foundation-</a:t>
            </a:r>
          </a:p>
          <a:p>
            <a:r>
              <a:rPr lang="en-US" sz="2000" dirty="0"/>
              <a:t>	</a:t>
            </a:r>
            <a:r>
              <a:rPr lang="en-US" sz="2000" dirty="0" smtClean="0"/>
              <a:t>The Foundation is responsible for many activities, one of them being to provide pre-award support when you’re looking to get a grant from a Private entity. </a:t>
            </a:r>
          </a:p>
          <a:p>
            <a:endParaRPr lang="en-US" sz="2000" dirty="0" smtClean="0"/>
          </a:p>
        </p:txBody>
      </p:sp>
    </p:spTree>
    <p:extLst>
      <p:ext uri="{BB962C8B-B14F-4D97-AF65-F5344CB8AC3E}">
        <p14:creationId xmlns:p14="http://schemas.microsoft.com/office/powerpoint/2010/main" val="2417771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3600" dirty="0" smtClean="0"/>
              <a:t>Accounting Services/OSRP/Foundation:</a:t>
            </a:r>
            <a:br>
              <a:rPr lang="en-US" sz="3600" dirty="0" smtClean="0"/>
            </a:br>
            <a:r>
              <a:rPr lang="en-US" sz="2000" dirty="0"/>
              <a:t>W</a:t>
            </a:r>
            <a:r>
              <a:rPr lang="en-US" sz="2000" dirty="0" smtClean="0"/>
              <a:t>here you can find the help that you need</a:t>
            </a:r>
            <a:endParaRPr lang="en-US" sz="20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493863"/>
            <a:ext cx="8258174" cy="3170099"/>
          </a:xfrm>
          <a:prstGeom prst="rect">
            <a:avLst/>
          </a:prstGeom>
          <a:noFill/>
        </p:spPr>
        <p:txBody>
          <a:bodyPr wrap="square" rtlCol="0">
            <a:spAutoFit/>
          </a:bodyPr>
          <a:lstStyle/>
          <a:p>
            <a:r>
              <a:rPr lang="en-US" sz="2000" b="1" u="sng" dirty="0"/>
              <a:t>Accounting Services-</a:t>
            </a:r>
          </a:p>
          <a:p>
            <a:r>
              <a:rPr lang="en-US" sz="2000" dirty="0"/>
              <a:t>	Often referred to as Post-Award support.  </a:t>
            </a:r>
            <a:r>
              <a:rPr lang="en-US" sz="2000" dirty="0" smtClean="0"/>
              <a:t>Once you are the recipient of an award/contract we can help you with all the financial related matters.</a:t>
            </a:r>
          </a:p>
          <a:p>
            <a:endParaRPr lang="en-US" sz="2000" dirty="0"/>
          </a:p>
          <a:p>
            <a:endParaRPr lang="en-US" sz="2000" dirty="0" smtClean="0"/>
          </a:p>
          <a:p>
            <a:endParaRPr lang="en-US" sz="2000" dirty="0"/>
          </a:p>
          <a:p>
            <a:endParaRPr lang="en-US" sz="2000" dirty="0" smtClean="0"/>
          </a:p>
          <a:p>
            <a:endParaRPr lang="en-US" sz="2000" dirty="0"/>
          </a:p>
          <a:p>
            <a:pPr algn="ctr"/>
            <a:r>
              <a:rPr lang="en-US" sz="2000" dirty="0" smtClean="0"/>
              <a:t>Let’s go over these departments in a little more detail…</a:t>
            </a:r>
            <a:endParaRPr lang="en-US" sz="2000" dirty="0"/>
          </a:p>
          <a:p>
            <a:endParaRPr lang="en-US" sz="2000" dirty="0" smtClean="0"/>
          </a:p>
        </p:txBody>
      </p:sp>
    </p:spTree>
    <p:extLst>
      <p:ext uri="{BB962C8B-B14F-4D97-AF65-F5344CB8AC3E}">
        <p14:creationId xmlns:p14="http://schemas.microsoft.com/office/powerpoint/2010/main" val="1511501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3600" dirty="0" smtClean="0"/>
              <a:t>Accounting Services/OSRP/Foundation:</a:t>
            </a:r>
            <a:br>
              <a:rPr lang="en-US" sz="3600" dirty="0" smtClean="0"/>
            </a:br>
            <a:r>
              <a:rPr lang="en-US" sz="2000" dirty="0"/>
              <a:t>W</a:t>
            </a:r>
            <a:r>
              <a:rPr lang="en-US" sz="2000" dirty="0" smtClean="0"/>
              <a:t>here you can find the help that you need</a:t>
            </a:r>
            <a:endParaRPr lang="en-US" sz="20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3785652"/>
          </a:xfrm>
          <a:prstGeom prst="rect">
            <a:avLst/>
          </a:prstGeom>
          <a:noFill/>
        </p:spPr>
        <p:txBody>
          <a:bodyPr wrap="square" rtlCol="0">
            <a:spAutoFit/>
          </a:bodyPr>
          <a:lstStyle/>
          <a:p>
            <a:r>
              <a:rPr lang="en-US" sz="2000" dirty="0" smtClean="0"/>
              <a:t>Office of Sponsored Research and Programs (OSRP):</a:t>
            </a:r>
          </a:p>
          <a:p>
            <a:r>
              <a:rPr lang="en-US" sz="2000" dirty="0"/>
              <a:t>	</a:t>
            </a:r>
            <a:r>
              <a:rPr lang="en-US" sz="2000" dirty="0" smtClean="0"/>
              <a:t>-An office here to assist you in:</a:t>
            </a:r>
          </a:p>
          <a:p>
            <a:pPr marL="800100" lvl="1" indent="-342900">
              <a:buFont typeface="Arial" panose="020B0604020202020204" pitchFamily="34" charset="0"/>
              <a:buChar char="•"/>
            </a:pPr>
            <a:r>
              <a:rPr lang="en-US" sz="2000" dirty="0" smtClean="0"/>
              <a:t>Locating awards that are of interest to you.</a:t>
            </a:r>
          </a:p>
          <a:p>
            <a:pPr marL="800100" lvl="1" indent="-342900">
              <a:buFont typeface="Arial" panose="020B0604020202020204" pitchFamily="34" charset="0"/>
              <a:buChar char="•"/>
            </a:pPr>
            <a:r>
              <a:rPr lang="en-US" sz="2000" dirty="0" smtClean="0"/>
              <a:t>Offering external writing support.</a:t>
            </a:r>
          </a:p>
          <a:p>
            <a:pPr marL="800100" lvl="1" indent="-342900">
              <a:buFont typeface="Arial" panose="020B0604020202020204" pitchFamily="34" charset="0"/>
              <a:buChar char="•"/>
            </a:pPr>
            <a:r>
              <a:rPr lang="en-US" sz="2000" dirty="0" smtClean="0"/>
              <a:t>Providing technical support </a:t>
            </a:r>
          </a:p>
          <a:p>
            <a:pPr marL="800100" lvl="1" indent="-342900">
              <a:buFont typeface="Arial" panose="020B0604020202020204" pitchFamily="34" charset="0"/>
              <a:buChar char="•"/>
            </a:pPr>
            <a:r>
              <a:rPr lang="en-US" sz="2000" dirty="0" smtClean="0"/>
              <a:t>Coordinating data requests with Team Delta</a:t>
            </a:r>
          </a:p>
          <a:p>
            <a:pPr marL="800100" lvl="1" indent="-342900">
              <a:buFont typeface="Arial" panose="020B0604020202020204" pitchFamily="34" charset="0"/>
              <a:buChar char="•"/>
            </a:pPr>
            <a:r>
              <a:rPr lang="en-US" sz="2000" dirty="0" smtClean="0"/>
              <a:t>Budget preparation assistance.</a:t>
            </a:r>
          </a:p>
          <a:p>
            <a:pPr marL="800100" lvl="1" indent="-342900">
              <a:buFont typeface="Arial" panose="020B0604020202020204" pitchFamily="34" charset="0"/>
              <a:buChar char="•"/>
            </a:pPr>
            <a:r>
              <a:rPr lang="en-US" sz="2000" dirty="0" smtClean="0"/>
              <a:t>Preparing proposals.</a:t>
            </a:r>
          </a:p>
          <a:p>
            <a:pPr marL="800100" lvl="1" indent="-342900">
              <a:buFont typeface="Arial" panose="020B0604020202020204" pitchFamily="34" charset="0"/>
              <a:buChar char="•"/>
            </a:pPr>
            <a:r>
              <a:rPr lang="en-US" sz="2000" dirty="0" smtClean="0"/>
              <a:t>Submitting all proposals.</a:t>
            </a:r>
          </a:p>
          <a:p>
            <a:pPr marL="800100" lvl="1" indent="-342900">
              <a:buFont typeface="Arial" panose="020B0604020202020204" pitchFamily="34" charset="0"/>
              <a:buChar char="•"/>
            </a:pPr>
            <a:r>
              <a:rPr lang="en-US" sz="2000" dirty="0" smtClean="0"/>
              <a:t>Reviewing all awards and negotiating the terms.</a:t>
            </a:r>
          </a:p>
          <a:p>
            <a:pPr marL="800100" lvl="1" indent="-342900">
              <a:buFont typeface="Arial" panose="020B0604020202020204" pitchFamily="34" charset="0"/>
              <a:buChar char="•"/>
            </a:pPr>
            <a:r>
              <a:rPr lang="en-US" sz="2000" dirty="0" smtClean="0"/>
              <a:t>Monitoring Time and Effort reporting</a:t>
            </a:r>
            <a:endParaRPr lang="en-US" sz="1600" dirty="0"/>
          </a:p>
          <a:p>
            <a:endParaRPr lang="en-US" sz="2000" dirty="0" smtClean="0"/>
          </a:p>
        </p:txBody>
      </p:sp>
    </p:spTree>
    <p:extLst>
      <p:ext uri="{BB962C8B-B14F-4D97-AF65-F5344CB8AC3E}">
        <p14:creationId xmlns:p14="http://schemas.microsoft.com/office/powerpoint/2010/main" val="3151296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3600" dirty="0" smtClean="0"/>
              <a:t>Accounting Services/OSRP/Foundation:</a:t>
            </a:r>
            <a:br>
              <a:rPr lang="en-US" sz="3600" dirty="0" smtClean="0"/>
            </a:br>
            <a:r>
              <a:rPr lang="en-US" sz="2000" dirty="0"/>
              <a:t>W</a:t>
            </a:r>
            <a:r>
              <a:rPr lang="en-US" sz="2000" dirty="0" smtClean="0"/>
              <a:t>here you can find the help that you need</a:t>
            </a:r>
            <a:endParaRPr lang="en-US" sz="20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308872"/>
          </a:xfrm>
          <a:prstGeom prst="rect">
            <a:avLst/>
          </a:prstGeom>
          <a:noFill/>
        </p:spPr>
        <p:txBody>
          <a:bodyPr wrap="square" rtlCol="0">
            <a:spAutoFit/>
          </a:bodyPr>
          <a:lstStyle/>
          <a:p>
            <a:r>
              <a:rPr lang="en-US" sz="2000" dirty="0" smtClean="0"/>
              <a:t>Foundation:</a:t>
            </a:r>
          </a:p>
          <a:p>
            <a:pPr marL="342900" indent="-342900">
              <a:buFont typeface="Arial" panose="020B0604020202020204" pitchFamily="34" charset="0"/>
              <a:buChar char="•"/>
            </a:pPr>
            <a:r>
              <a:rPr lang="en-US" dirty="0"/>
              <a:t>The MSU Denver Foundation, Inc. is a nonprofit, direct support corporation who’s mission is to promote the development and general welfare of the University by receiving, investing and administering PRIVATE support.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It is important to remember the Foundation collects ALL donations regardless of funding source, so don’t confuse grant/contract with donations.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Foundation’s charitable gift activities extend to alumni, other individuals, corporations, and private foundations.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One component of the Foundation’s fundraising effort includes securing privately funded grants that have a charitable component or intent.  As previously mentioned, Federal, State, and other public sources of funding through grants and contracts need to go through OSRP (NEH, NSF, NEA, </a:t>
            </a:r>
            <a:r>
              <a:rPr lang="en-US" sz="2000" dirty="0"/>
              <a:t>etc.).</a:t>
            </a:r>
          </a:p>
        </p:txBody>
      </p:sp>
    </p:spTree>
    <p:extLst>
      <p:ext uri="{BB962C8B-B14F-4D97-AF65-F5344CB8AC3E}">
        <p14:creationId xmlns:p14="http://schemas.microsoft.com/office/powerpoint/2010/main" val="2295795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3600" dirty="0" smtClean="0"/>
              <a:t>Accounting Services/OSRP/Foundation:</a:t>
            </a:r>
            <a:br>
              <a:rPr lang="en-US" sz="3600" dirty="0" smtClean="0"/>
            </a:br>
            <a:r>
              <a:rPr lang="en-US" sz="2000" dirty="0"/>
              <a:t>W</a:t>
            </a:r>
            <a:r>
              <a:rPr lang="en-US" sz="2000" dirty="0" smtClean="0"/>
              <a:t>here you can find the help that you need</a:t>
            </a:r>
            <a:endParaRPr lang="en-US" sz="20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4370427"/>
          </a:xfrm>
          <a:prstGeom prst="rect">
            <a:avLst/>
          </a:prstGeom>
          <a:noFill/>
        </p:spPr>
        <p:txBody>
          <a:bodyPr wrap="square" rtlCol="0">
            <a:spAutoFit/>
          </a:bodyPr>
          <a:lstStyle/>
          <a:p>
            <a:r>
              <a:rPr lang="en-US" sz="2000" dirty="0" smtClean="0"/>
              <a:t>Foundation:</a:t>
            </a:r>
          </a:p>
          <a:p>
            <a:pPr marL="342900" indent="-342900">
              <a:buFont typeface="Arial" panose="020B0604020202020204" pitchFamily="34" charset="0"/>
              <a:buChar char="•"/>
            </a:pPr>
            <a:r>
              <a:rPr lang="en-US" dirty="0"/>
              <a:t>The Foundation manages over 100 active and prospective relationships with private foundations who often provide charitable funding through a formal grant request process.</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dirty="0"/>
              <a:t>Private foundations include:</a:t>
            </a:r>
          </a:p>
          <a:p>
            <a:pPr marL="800100" lvl="1" indent="-342900">
              <a:buFont typeface="Courier New" panose="02070309020205020404" pitchFamily="49" charset="0"/>
              <a:buChar char="o"/>
            </a:pPr>
            <a:r>
              <a:rPr lang="en-US" dirty="0"/>
              <a:t>Family foundations (Daniels Fund, Virginia Hill, Kaiser Family )</a:t>
            </a:r>
          </a:p>
          <a:p>
            <a:pPr marL="800100" lvl="1" indent="-342900">
              <a:buFont typeface="Courier New" panose="02070309020205020404" pitchFamily="49" charset="0"/>
              <a:buChar char="o"/>
            </a:pPr>
            <a:r>
              <a:rPr lang="en-US" dirty="0"/>
              <a:t>Community foundations (Denver Foundation, </a:t>
            </a:r>
            <a:r>
              <a:rPr lang="en-US" dirty="0" err="1"/>
              <a:t>Puksta</a:t>
            </a:r>
            <a:r>
              <a:rPr lang="en-US" dirty="0"/>
              <a:t> Foundation)</a:t>
            </a:r>
          </a:p>
          <a:p>
            <a:pPr marL="800100" lvl="1" indent="-342900">
              <a:buFont typeface="Courier New" panose="02070309020205020404" pitchFamily="49" charset="0"/>
              <a:buChar char="o"/>
            </a:pPr>
            <a:r>
              <a:rPr lang="en-US" dirty="0"/>
              <a:t>Corporate foundations (Wells Fargo Foundation)</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dirty="0"/>
              <a:t>The Foundation can assist with the following private grant services and materials:</a:t>
            </a:r>
          </a:p>
          <a:p>
            <a:pPr marL="800100" lvl="1" indent="-342900">
              <a:buFont typeface="Courier New" panose="02070309020205020404" pitchFamily="49" charset="0"/>
              <a:buChar char="o"/>
            </a:pPr>
            <a:r>
              <a:rPr lang="en-US" dirty="0"/>
              <a:t>Qualification and cultivation of potential funders</a:t>
            </a:r>
          </a:p>
          <a:p>
            <a:pPr marL="800100" lvl="1" indent="-342900">
              <a:buFont typeface="Courier New" panose="02070309020205020404" pitchFamily="49" charset="0"/>
              <a:buChar char="o"/>
            </a:pPr>
            <a:r>
              <a:rPr lang="en-US" dirty="0"/>
              <a:t>Development and editing of proposals and reports</a:t>
            </a:r>
          </a:p>
          <a:p>
            <a:pPr marL="800100" lvl="1" indent="-342900">
              <a:buFont typeface="Courier New" panose="02070309020205020404" pitchFamily="49" charset="0"/>
              <a:buChar char="o"/>
            </a:pPr>
            <a:r>
              <a:rPr lang="en-US" dirty="0"/>
              <a:t>Management of submission process</a:t>
            </a:r>
          </a:p>
          <a:p>
            <a:pPr marL="800100" lvl="1" indent="-342900">
              <a:buFont typeface="Courier New" panose="02070309020205020404" pitchFamily="49" charset="0"/>
              <a:buChar char="o"/>
            </a:pPr>
            <a:r>
              <a:rPr lang="en-US" dirty="0"/>
              <a:t>Stewardship of grant funded programs</a:t>
            </a:r>
          </a:p>
          <a:p>
            <a:pPr marL="800100" lvl="1" indent="-342900">
              <a:buFont typeface="Courier New" panose="02070309020205020404" pitchFamily="49" charset="0"/>
              <a:buChar char="o"/>
            </a:pPr>
            <a:r>
              <a:rPr lang="en-US" dirty="0"/>
              <a:t>Foundation financial reports (IRS 990, audited financials, budget info, etc.</a:t>
            </a:r>
          </a:p>
        </p:txBody>
      </p:sp>
    </p:spTree>
    <p:extLst>
      <p:ext uri="{BB962C8B-B14F-4D97-AF65-F5344CB8AC3E}">
        <p14:creationId xmlns:p14="http://schemas.microsoft.com/office/powerpoint/2010/main" val="2697326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owerpoint template second page.jpg"/>
          <p:cNvPicPr>
            <a:picLocks noGrp="1" noChangeAspect="1"/>
          </p:cNvPicPr>
          <p:nvPr>
            <p:ph idx="1"/>
          </p:nvPr>
        </p:nvPicPr>
        <p:blipFill>
          <a:blip r:embed="rId3">
            <a:extLst>
              <a:ext uri="{28A0092B-C50C-407E-A947-70E740481C1C}">
                <a14:useLocalDpi xmlns:a14="http://schemas.microsoft.com/office/drawing/2010/main" val="0"/>
              </a:ext>
            </a:extLst>
          </a:blip>
          <a:srcRect l="-10087" r="-10087"/>
          <a:stretch>
            <a:fillRect/>
          </a:stretch>
        </p:blipFill>
        <p:spPr>
          <a:xfrm>
            <a:off x="-868341" y="195379"/>
            <a:ext cx="10675614" cy="6662621"/>
          </a:xfrm>
        </p:spPr>
      </p:pic>
      <p:sp>
        <p:nvSpPr>
          <p:cNvPr id="2" name="Title 1"/>
          <p:cNvSpPr>
            <a:spLocks noGrp="1"/>
          </p:cNvSpPr>
          <p:nvPr>
            <p:ph type="title"/>
          </p:nvPr>
        </p:nvSpPr>
        <p:spPr>
          <a:xfrm>
            <a:off x="105508" y="274638"/>
            <a:ext cx="8924191" cy="1143000"/>
          </a:xfrm>
        </p:spPr>
        <p:txBody>
          <a:bodyPr>
            <a:normAutofit/>
          </a:bodyPr>
          <a:lstStyle/>
          <a:p>
            <a:r>
              <a:rPr lang="en-US" sz="3600" dirty="0" smtClean="0"/>
              <a:t>Accounting Services/OSRP/Foundation:</a:t>
            </a:r>
            <a:br>
              <a:rPr lang="en-US" sz="3600" dirty="0" smtClean="0"/>
            </a:br>
            <a:r>
              <a:rPr lang="en-US" sz="2000" dirty="0"/>
              <a:t>W</a:t>
            </a:r>
            <a:r>
              <a:rPr lang="en-US" sz="2000" dirty="0" smtClean="0"/>
              <a:t>here you can find the help that you need</a:t>
            </a:r>
            <a:endParaRPr lang="en-US" sz="2000" dirty="0"/>
          </a:p>
        </p:txBody>
      </p:sp>
      <p:sp>
        <p:nvSpPr>
          <p:cNvPr id="3" name="TextBox 2"/>
          <p:cNvSpPr txBox="1"/>
          <p:nvPr/>
        </p:nvSpPr>
        <p:spPr>
          <a:xfrm>
            <a:off x="1010194" y="2185851"/>
            <a:ext cx="45719" cy="369332"/>
          </a:xfrm>
          <a:prstGeom prst="rect">
            <a:avLst/>
          </a:prstGeom>
          <a:noFill/>
        </p:spPr>
        <p:txBody>
          <a:bodyPr wrap="square" rtlCol="0">
            <a:spAutoFit/>
          </a:bodyPr>
          <a:lstStyle/>
          <a:p>
            <a:endParaRPr lang="en-US" dirty="0"/>
          </a:p>
        </p:txBody>
      </p:sp>
      <p:sp>
        <p:nvSpPr>
          <p:cNvPr id="4" name="TextBox 3"/>
          <p:cNvSpPr txBox="1"/>
          <p:nvPr/>
        </p:nvSpPr>
        <p:spPr>
          <a:xfrm>
            <a:off x="1033053" y="1750423"/>
            <a:ext cx="3634741" cy="923330"/>
          </a:xfrm>
          <a:prstGeom prst="rect">
            <a:avLst/>
          </a:prstGeom>
          <a:noFill/>
        </p:spPr>
        <p:txBody>
          <a:bodyPr wrap="square" rtlCol="0">
            <a:spAutoFit/>
          </a:bodyPr>
          <a:lstStyle/>
          <a:p>
            <a:endParaRPr lang="en-US" dirty="0" smtClean="0"/>
          </a:p>
          <a:p>
            <a:endParaRPr lang="en-US" dirty="0"/>
          </a:p>
          <a:p>
            <a:endParaRPr lang="en-US" dirty="0"/>
          </a:p>
        </p:txBody>
      </p:sp>
      <p:sp>
        <p:nvSpPr>
          <p:cNvPr id="9" name="TextBox 8"/>
          <p:cNvSpPr txBox="1"/>
          <p:nvPr/>
        </p:nvSpPr>
        <p:spPr>
          <a:xfrm>
            <a:off x="538707" y="1502252"/>
            <a:ext cx="8258174" cy="1969770"/>
          </a:xfrm>
          <a:prstGeom prst="rect">
            <a:avLst/>
          </a:prstGeom>
          <a:noFill/>
        </p:spPr>
        <p:txBody>
          <a:bodyPr wrap="square" rtlCol="0">
            <a:spAutoFit/>
          </a:bodyPr>
          <a:lstStyle/>
          <a:p>
            <a:r>
              <a:rPr lang="en-US" sz="2000" dirty="0" smtClean="0"/>
              <a:t>Foundation:</a:t>
            </a:r>
          </a:p>
          <a:p>
            <a:pPr marL="342900" indent="-342900">
              <a:buFont typeface="Arial" panose="020B0604020202020204" pitchFamily="34" charset="0"/>
              <a:buChar char="•"/>
            </a:pPr>
            <a:r>
              <a:rPr lang="en-US" dirty="0"/>
              <a:t>Grant opportunities of $10,000 and higher are given priority.  We are happy to discuss opportunities at lower levels than this and will assess our ability to support them on a case-by-case </a:t>
            </a:r>
            <a:r>
              <a:rPr lang="en-US" dirty="0" smtClean="0"/>
              <a:t>basis.</a:t>
            </a:r>
            <a:endParaRPr lang="en-US" dirty="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dirty="0"/>
              <a:t>The Foundation assesses a 6% administrative fee on all gifts, unless the granting institution explicitly prohibits so.</a:t>
            </a:r>
          </a:p>
        </p:txBody>
      </p:sp>
    </p:spTree>
    <p:extLst>
      <p:ext uri="{BB962C8B-B14F-4D97-AF65-F5344CB8AC3E}">
        <p14:creationId xmlns:p14="http://schemas.microsoft.com/office/powerpoint/2010/main" val="28160623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GRANT TOWNHALL Tuesday, May 19, 2017&amp;quot;&quot;/&gt;&lt;property id=&quot;20307&quot; value=&quot;256&quot;/&gt;&lt;/object&gt;&lt;object type=&quot;3&quot; unique_id=&quot;10004&quot;&gt;&lt;property id=&quot;20148&quot; value=&quot;5&quot;/&gt;&lt;property id=&quot;20300&quot; value=&quot;Slide 2 - &amp;quot;Introductions:&amp;quot;&quot;/&gt;&lt;property id=&quot;20307&quot; value=&quot;257&quot;/&gt;&lt;/object&gt;&lt;object type=&quot;3&quot; unique_id=&quot;10005&quot;&gt;&lt;property id=&quot;20148&quot; value=&quot;5&quot;/&gt;&lt;property id=&quot;20300&quot; value=&quot;Slide 3 - &amp;quot;Agenda:&amp;quot;&quot;/&gt;&lt;property id=&quot;20307&quot; value=&quot;258&quot;/&gt;&lt;/object&gt;&lt;object type=&quot;3&quot; unique_id=&quot;10006&quot;&gt;&lt;property id=&quot;20148&quot; value=&quot;5&quot;/&gt;&lt;property id=&quot;20300&quot; value=&quot;Slide 4 - &amp;quot;Accounting Services/OSRP/Foundation: Where you can find the help that you need&amp;quot;&quot;/&gt;&lt;property id=&quot;20307&quot; value=&quot;345&quot;/&gt;&lt;/object&gt;&lt;object type=&quot;3&quot; unique_id=&quot;10007&quot;&gt;&lt;property id=&quot;20148&quot; value=&quot;5&quot;/&gt;&lt;property id=&quot;20300&quot; value=&quot;Slide 5 - &amp;quot;Accounting Services/OSRP/Foundation: Where you can find the help that you need&amp;quot;&quot;/&gt;&lt;property id=&quot;20307&quot; value=&quot;346&quot;/&gt;&lt;/object&gt;&lt;object type=&quot;3&quot; unique_id=&quot;10008&quot;&gt;&lt;property id=&quot;20148&quot; value=&quot;5&quot;/&gt;&lt;property id=&quot;20300&quot; value=&quot;Slide 6 - &amp;quot;Accounting Services/OSRP/Foundation: Where you can find the help that you need&amp;quot;&quot;/&gt;&lt;property id=&quot;20307&quot; value=&quot;347&quot;/&gt;&lt;/object&gt;&lt;object type=&quot;3&quot; unique_id=&quot;10009&quot;&gt;&lt;property id=&quot;20148&quot; value=&quot;5&quot;/&gt;&lt;property id=&quot;20300&quot; value=&quot;Slide 7 - &amp;quot;Accounting Services/OSRP/Foundation: Where you can find the help that you need&amp;quot;&quot;/&gt;&lt;property id=&quot;20307&quot; value=&quot;260&quot;/&gt;&lt;/object&gt;&lt;object type=&quot;3&quot; unique_id=&quot;10010&quot;&gt;&lt;property id=&quot;20148&quot; value=&quot;5&quot;/&gt;&lt;property id=&quot;20300&quot; value=&quot;Slide 8 - &amp;quot;Accounting Services/OSRP/Foundation: Where you can find the help that you need&amp;quot;&quot;/&gt;&lt;property id=&quot;20307&quot; value=&quot;376&quot;/&gt;&lt;/object&gt;&lt;object type=&quot;3&quot; unique_id=&quot;10011&quot;&gt;&lt;property id=&quot;20148&quot; value=&quot;5&quot;/&gt;&lt;property id=&quot;20300&quot; value=&quot;Slide 9 - &amp;quot;Accounting Services/OSRP/Foundation: Where you can find the help that you need&amp;quot;&quot;/&gt;&lt;property id=&quot;20307&quot; value=&quot;377&quot;/&gt;&lt;/object&gt;&lt;object type=&quot;3&quot; unique_id=&quot;10012&quot;&gt;&lt;property id=&quot;20148&quot; value=&quot;5&quot;/&gt;&lt;property id=&quot;20300&quot; value=&quot;Slide 10 - &amp;quot;Accounting Services/OSRP/Foundation: Where you can find the help that you need&amp;quot;&quot;/&gt;&lt;property id=&quot;20307&quot; value=&quot;344&quot;/&gt;&lt;/object&gt;&lt;object type=&quot;3&quot; unique_id=&quot;10013&quot;&gt;&lt;property id=&quot;20148&quot; value=&quot;5&quot;/&gt;&lt;property id=&quot;20300&quot; value=&quot;Slide 11 - &amp;quot;Accounting Services/OSRP/Foundation (con’t): Where you can find the help that you need&amp;quot;&quot;/&gt;&lt;property id=&quot;20307&quot; value=&quot;342&quot;/&gt;&lt;/object&gt;&lt;object type=&quot;3&quot; unique_id=&quot;10014&quot;&gt;&lt;property id=&quot;20148&quot; value=&quot;5&quot;/&gt;&lt;property id=&quot;20300&quot; value=&quot;Slide 12 - &amp;quot;Accounting Services/OSRP/Foundation (con’t): Where you can find the help that you need&amp;quot;&quot;/&gt;&lt;property id=&quot;20307&quot; value=&quot;343&quot;/&gt;&lt;/object&gt;&lt;object type=&quot;3&quot; unique_id=&quot;10015&quot;&gt;&lt;property id=&quot;20148&quot; value=&quot;5&quot;/&gt;&lt;property id=&quot;20300&quot; value=&quot;Slide 13 - &amp;quot;Accounting Services/OSRP/Foundation (con’t): Where you can find the help that you need&amp;quot;&quot;/&gt;&lt;property id=&quot;20307&quot; value=&quot;360&quot;/&gt;&lt;/object&gt;&lt;object type=&quot;3&quot; unique_id=&quot;10016&quot;&gt;&lt;property id=&quot;20148&quot; value=&quot;5&quot;/&gt;&lt;property id=&quot;20300&quot; value=&quot;Slide 14 - &amp;quot;Accounting Services/OSRP/Foundation (con’t): Where you can find the help that you need&amp;quot;&quot;/&gt;&lt;property id=&quot;20307&quot; value=&quot;349&quot;/&gt;&lt;/object&gt;&lt;object type=&quot;3&quot; unique_id=&quot;10017&quot;&gt;&lt;property id=&quot;20148&quot; value=&quot;5&quot;/&gt;&lt;property id=&quot;20300&quot; value=&quot;Slide 15 - &amp;quot;Grant vs. Contract (fee for service): The difference between the two and why it matters&amp;quot;&quot;/&gt;&lt;property id=&quot;20307&quot; value=&quot;353&quot;/&gt;&lt;/object&gt;&lt;object type=&quot;3&quot; unique_id=&quot;10018&quot;&gt;&lt;property id=&quot;20148&quot; value=&quot;5&quot;/&gt;&lt;property id=&quot;20300&quot; value=&quot;Slide 16 - &amp;quot;Grant vs. Contract (fee for service): The difference between the two and why it matters&amp;quot;&quot;/&gt;&lt;property id=&quot;20307&quot; value=&quot;366&quot;/&gt;&lt;/object&gt;&lt;object type=&quot;3&quot; unique_id=&quot;10019&quot;&gt;&lt;property id=&quot;20148&quot; value=&quot;5&quot;/&gt;&lt;property id=&quot;20300&quot; value=&quot;Slide 17 - &amp;quot;Sub-recipient vs. Sub-contractor: The difference between the two and why it matters&amp;quot;&quot;/&gt;&lt;property id=&quot;20307&quot; value=&quot;356&quot;/&gt;&lt;/object&gt;&lt;object type=&quot;3&quot; unique_id=&quot;10020&quot;&gt;&lt;property id=&quot;20148&quot; value=&quot;5&quot;/&gt;&lt;property id=&quot;20300&quot; value=&quot;Slide 18 - &amp;quot;Cash Match: What Cash Match is, and changes in how it’s tracked&amp;quot;&quot;/&gt;&lt;property id=&quot;20307&quot; value=&quot;352&quot;/&gt;&lt;/object&gt;&lt;object type=&quot;3&quot; unique_id=&quot;10021&quot;&gt;&lt;property id=&quot;20148&quot; value=&quot;5&quot;/&gt;&lt;property id=&quot;20300&quot; value=&quot;Slide 19 - &amp;quot;Super Circular: A refresher of what this is and how your grant will be impacted&amp;quot;&quot;/&gt;&lt;property id=&quot;20307&quot; value=&quot;355&quot;/&gt;&lt;/object&gt;&lt;object type=&quot;3&quot; unique_id=&quot;10022&quot;&gt;&lt;property id=&quot;20148&quot; value=&quot;5&quot;/&gt;&lt;property id=&quot;20300&quot; value=&quot;Slide 20 - &amp;quot;Fringe Benefits: What Fringe is and how it affects your budget&amp;quot;&quot;/&gt;&lt;property id=&quot;20307&quot; value=&quot;351&quot;/&gt;&lt;/object&gt;&lt;object type=&quot;3&quot; unique_id=&quot;10023&quot;&gt;&lt;property id=&quot;20148&quot; value=&quot;5&quot;/&gt;&lt;property id=&quot;20300&quot; value=&quot;Slide 21 - &amp;quot;Fringe Benefits (con’t): What Fringe is and how it affects your budget&amp;quot;&quot;/&gt;&lt;property id=&quot;20307&quot; value=&quot;365&quot;/&gt;&lt;/object&gt;&lt;object type=&quot;3&quot; unique_id=&quot;10024&quot;&gt;&lt;property id=&quot;20148&quot; value=&quot;5&quot;/&gt;&lt;property id=&quot;20300&quot; value=&quot;Slide 22 - &amp;quot;Leave Balances: What happens to annual and sick leave balances earned on a grant&amp;quot;&quot;/&gt;&lt;property id=&quot;20307&quot; value=&quot;357&quot;/&gt;&lt;/object&gt;&lt;object type=&quot;3&quot; unique_id=&quot;10025&quot;&gt;&lt;property id=&quot;20148&quot; value=&quot;5&quot;/&gt;&lt;property id=&quot;20300&quot; value=&quot;Slide 23 - &amp;quot;Indirect Cost Recovery: What ICR is and how you can spend it&amp;quot;&quot;/&gt;&lt;property id=&quot;20307&quot; value=&quot;350&quot;/&gt;&lt;/object&gt;&lt;object type=&quot;3&quot; unique_id=&quot;10026&quot;&gt;&lt;property id=&quot;20148&quot; value=&quot;5&quot;/&gt;&lt;property id=&quot;20300&quot; value=&quot;Slide 24 - &amp;quot;Indirect Cost Recovery (CON’T): What ICR is and how you can spend it&amp;quot;&quot;/&gt;&lt;property id=&quot;20307&quot; value=&quot;361&quot;/&gt;&lt;/object&gt;&lt;object type=&quot;3&quot; unique_id=&quot;10027&quot;&gt;&lt;property id=&quot;20148&quot; value=&quot;5&quot;/&gt;&lt;property id=&quot;20300&quot; value=&quot;Slide 25 - &amp;quot;Indirect Cost Recovery (CON’T): What ICR is and how you can spend it&amp;quot;&quot;/&gt;&lt;property id=&quot;20307&quot; value=&quot;362&quot;/&gt;&lt;/object&gt;&lt;object type=&quot;3&quot; unique_id=&quot;10028&quot;&gt;&lt;property id=&quot;20148&quot; value=&quot;5&quot;/&gt;&lt;property id=&quot;20300&quot; value=&quot;Slide 26 - &amp;quot;Indirect Cost Recovery (CON’T): What ICR is and how you can spend it&amp;quot;&quot;/&gt;&lt;property id=&quot;20307&quot; value=&quot;363&quot;/&gt;&lt;/object&gt;&lt;object type=&quot;3&quot; unique_id=&quot;10029&quot;&gt;&lt;property id=&quot;20148&quot; value=&quot;5&quot;/&gt;&lt;property id=&quot;20300&quot; value=&quot;Slide 27 - &amp;quot;Time and Effort (T&amp;amp;E): Reminders of your obligations&amp;quot;&quot;/&gt;&lt;property id=&quot;20307&quot; value=&quot;358&quot;/&gt;&lt;/object&gt;&lt;object type=&quot;3&quot; unique_id=&quot;10030&quot;&gt;&lt;property id=&quot;20148&quot; value=&quot;5&quot;/&gt;&lt;property id=&quot;20300&quot; value=&quot;Slide 28 - &amp;quot;Time and Effort (T&amp;amp;E): Reminders of your obligations&amp;quot;&quot;/&gt;&lt;property id=&quot;20307&quot; value=&quot;367&quot;/&gt;&lt;/object&gt;&lt;object type=&quot;3&quot; unique_id=&quot;10031&quot;&gt;&lt;property id=&quot;20148&quot; value=&quot;5&quot;/&gt;&lt;property id=&quot;20300&quot; value=&quot;Slide 29 - &amp;quot;Time and Effort (T&amp;amp;E): Reminders of your obligations&amp;quot;&quot;/&gt;&lt;property id=&quot;20307&quot; value=&quot;368&quot;/&gt;&lt;/object&gt;&lt;object type=&quot;3&quot; unique_id=&quot;10032&quot;&gt;&lt;property id=&quot;20148&quot; value=&quot;5&quot;/&gt;&lt;property id=&quot;20300&quot; value=&quot;Slide 30 - &amp;quot;Time and Effort (T&amp;amp;E): Reminders of your obligations&amp;quot;&quot;/&gt;&lt;property id=&quot;20307&quot; value=&quot;369&quot;/&gt;&lt;/object&gt;&lt;object type=&quot;3&quot; unique_id=&quot;10033&quot;&gt;&lt;property id=&quot;20148&quot; value=&quot;5&quot;/&gt;&lt;property id=&quot;20300&quot; value=&quot;Slide 31 - &amp;quot;Time and Effort (T&amp;amp;E): Reminders of your obligations&amp;quot;&quot;/&gt;&lt;property id=&quot;20307&quot; value=&quot;370&quot;/&gt;&lt;/object&gt;&lt;object type=&quot;3&quot; unique_id=&quot;10034&quot;&gt;&lt;property id=&quot;20148&quot; value=&quot;5&quot;/&gt;&lt;property id=&quot;20300&quot; value=&quot;Slide 32 - &amp;quot;Fund Numbers: Explanations of why we need more than one Fund for one award&amp;quot;&quot;/&gt;&lt;property id=&quot;20307&quot; value=&quot;354&quot;/&gt;&lt;/object&gt;&lt;object type=&quot;3&quot; unique_id=&quot;10035&quot;&gt;&lt;property id=&quot;20148&quot; value=&quot;5&quot;/&gt;&lt;property id=&quot;20300&quot; value=&quot;Slide 33 - &amp;quot;Fund Numbers (con’t): Explanations of why we need more than one Fund for one award&amp;quot;&quot;/&gt;&lt;property id=&quot;20307&quot; value=&quot;364&quot;/&gt;&lt;/object&gt;&lt;object type=&quot;3&quot; unique_id=&quot;10036&quot;&gt;&lt;property id=&quot;20148&quot; value=&quot;5&quot;/&gt;&lt;property id=&quot;20300&quot; value=&quot;Slide 34 - &amp;quot;Limitations on Pay: Reminder of the limitations on salary supplements&amp;quot;&quot;/&gt;&lt;property id=&quot;20307&quot; value=&quot;359&quot;/&gt;&lt;/object&gt;&lt;object type=&quot;3&quot; unique_id=&quot;10037&quot;&gt;&lt;property id=&quot;20148&quot; value=&quot;5&quot;/&gt;&lt;property id=&quot;20300&quot; value=&quot;Slide 35 - &amp;quot;Housekeeping: Misc. reminders&amp;quot;&quot;/&gt;&lt;property id=&quot;20307&quot; value=&quot;340&quot;/&gt;&lt;/object&gt;&lt;object type=&quot;3&quot; unique_id=&quot;10038&quot;&gt;&lt;property id=&quot;20148&quot; value=&quot;5&quot;/&gt;&lt;property id=&quot;20300&quot; value=&quot;Slide 36 - &amp;quot;Housekeeping (con’t): Misc. reminders&amp;quot;&quot;/&gt;&lt;property id=&quot;20307&quot; value=&quot;372&quot;/&gt;&lt;/object&gt;&lt;object type=&quot;3&quot; unique_id=&quot;10039&quot;&gt;&lt;property id=&quot;20148&quot; value=&quot;5&quot;/&gt;&lt;property id=&quot;20300&quot; value=&quot;Slide 37 - &amp;quot;Housekeeping (con’t): Misc. reminders&amp;quot;&quot;/&gt;&lt;property id=&quot;20307&quot; value=&quot;373&quot;/&gt;&lt;/object&gt;&lt;object type=&quot;3&quot; unique_id=&quot;10040&quot;&gt;&lt;property id=&quot;20148&quot; value=&quot;5&quot;/&gt;&lt;property id=&quot;20300&quot; value=&quot;Slide 38 - &amp;quot;Housekeeping (con’t): Misc. reminders&amp;quot;&quot;/&gt;&lt;property id=&quot;20307&quot; value=&quot;374&quot;/&gt;&lt;/object&gt;&lt;/object&gt;&lt;object type=&quot;8&quot; unique_id=&quot;10080&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0&quot;/&gt;&lt;lineCharCount val=&quot;21&quot;/&gt;&lt;lineCharCount val=&quot;19&quot;/&gt;&lt;lineCharCount val=&quot;19&quot;/&gt;&lt;lineCharCount val=&quot;22&quot;/&gt;&lt;lineCharCount val=&quot;14&quot;/&gt;&lt;lineCharCount val=&quot;22&quot;/&gt;&lt;lineCharCount val=&quot;20&quot;/&gt;&lt;lineCharCount val=&quot;20&quot;/&gt;&lt;lineCharCount val=&quot;5&quot;/&gt;&lt;/TableIndex&gt;&lt;/ShapeTextInfo&gt;"/>
  <p:tag name="HTML_SHAPEINFO" val="&lt;ThreeDShapeInfo&gt;&lt;uuid val=&quot;&quot;/&gt;&lt;isInvalidForFieldText val=&quot;0&quot;/&gt;&lt;Image&gt;&lt;filename val=&quot;C:\Users\schavous\AppData\Local\Temp\PR\data\asimages\{392A98B3-9E39-4DCD-94D3-E20F0AF8145E}_15.png&quot;/&gt;&lt;left val=&quot;59&quot;/&gt;&lt;top val=&quot;159&quot;/&gt;&lt;width val=&quot;143&quot;/&gt;&lt;height val=&quot;181&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854B8445-6FD4-44AE-8FBD-8CE3DA27435A}&quot;/&gt;&lt;isInvalidForFieldText val=&quot;0&quot;/&gt;&lt;Image&gt;&lt;filename val=&quot;C:\Users\schavous\AppData\Local\Temp\PR\data\asimages\{854B8445-6FD4-44AE-8FBD-8CE3DA27435A}_15.png&quot;/&gt;&lt;left val=&quot;119&quot;/&gt;&lt;top val=&quot;103&quot;/&gt;&lt;width val=&quot;480&quot;/&gt;&lt;height val=&quot;32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3&quot;/&gt;&lt;lineCharCount val=&quot;25&quot;/&gt;&lt;lineCharCount val=&quot;17&quot;/&gt;&lt;lineCharCount val=&quot;14&quot;/&gt;&lt;lineCharCount val=&quot;24&quot;/&gt;&lt;lineCharCount val=&quot;11&quot;/&gt;&lt;/TableIndex&gt;&lt;/ShapeTextInfo&gt;"/>
  <p:tag name="HTML_SHAPEINFO" val="&lt;ThreeDShapeInfo&gt;&lt;uuid val=&quot;&quot;/&gt;&lt;isInvalidForFieldText val=&quot;0&quot;/&gt;&lt;Image&gt;&lt;filename val=&quot;C:\Users\schavous\AppData\Local\Temp\PR\data\asimages\{D41B80FA-3706-4ACA-B882-20F38CBF2A39}_15.png&quot;/&gt;&lt;left val=&quot;526&quot;/&gt;&lt;top val=&quot;154&quot;/&gt;&lt;width val=&quot;153&quot;/&gt;&lt;height val=&quot;114&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11&quot;/&gt;&lt;lineCharCount val=&quot;19&quot;/&gt;&lt;lineCharCount val=&quot;13&quot;/&gt;&lt;lineCharCount val=&quot;16&quot;/&gt;&lt;lineCharCount val=&quot;18&quot;/&gt;&lt;lineCharCount val=&quot;9&quot;/&gt;&lt;lineCharCount val=&quot;18&quot;/&gt;&lt;lineCharCount val=&quot;18&quot;/&gt;&lt;lineCharCount val=&quot;11&quot;/&gt;&lt;lineCharCount val=&quot;8&quot;/&gt;&lt;/TableIndex&gt;&lt;/ShapeTextInfo&gt;"/>
  <p:tag name="PRESENTER_SHAPEINFO" val="&lt;ThreeDShapeInfo&gt;&lt;uuid val=&quot;{782CE0ED-ABBE-4B7A-BE1D-6825CEBBFC70}&quot;/&gt;&lt;isInvalidForFieldText val=&quot;0&quot;/&gt;&lt;Image&gt;&lt;filename val=&quot;C:\Users\schavous\AppData\Local\Temp\PR\data\asimages\{782CE0ED-ABBE-4B7A-BE1D-6825CEBBFC70}_15.png&quot;/&gt;&lt;left val=&quot;523&quot;/&gt;&lt;top val=&quot;276&quot;/&gt;&lt;width val=&quot;172&quot;/&gt;&lt;height val=&quot;203&quot;/&gt;&lt;hasText val=&quot;1&quot;/&gt;&lt;/Image&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34557</TotalTime>
  <Words>2475</Words>
  <Application>Microsoft Office PowerPoint</Application>
  <PresentationFormat>On-screen Show (4:3)</PresentationFormat>
  <Paragraphs>454</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Courier New</vt:lpstr>
      <vt:lpstr>Wingdings</vt:lpstr>
      <vt:lpstr>Office Theme</vt:lpstr>
      <vt:lpstr>GRANT TOWNHALL Tuesday, May 19, 2017</vt:lpstr>
      <vt:lpstr>Introductions:</vt:lpstr>
      <vt:lpstr>Agenda:</vt:lpstr>
      <vt:lpstr>Accounting Services/OSRP/Foundation: Where you can find the help that you need</vt:lpstr>
      <vt:lpstr>Accounting Services/OSRP/Foundation: Where you can find the help that you need</vt:lpstr>
      <vt:lpstr>Accounting Services/OSRP/Foundation: Where you can find the help that you need</vt:lpstr>
      <vt:lpstr>Accounting Services/OSRP/Foundation: Where you can find the help that you need</vt:lpstr>
      <vt:lpstr>Accounting Services/OSRP/Foundation: Where you can find the help that you need</vt:lpstr>
      <vt:lpstr>Accounting Services/OSRP/Foundation: Where you can find the help that you need</vt:lpstr>
      <vt:lpstr>Accounting Services/OSRP/Foundation: Where you can find the help that you need</vt:lpstr>
      <vt:lpstr>Accounting Services/OSRP/Foundation (con’t): Where you can find the help that you need</vt:lpstr>
      <vt:lpstr>Accounting Services/OSRP/Foundation (con’t): Where you can find the help that you need</vt:lpstr>
      <vt:lpstr>Accounting Services/OSRP/Foundation (con’t): Where you can find the help that you need</vt:lpstr>
      <vt:lpstr>Accounting Services/OSRP/Foundation (con’t): Where you can find the help that you need</vt:lpstr>
      <vt:lpstr>Grant vs. Contract (fee for service): The difference between the two and why it matters</vt:lpstr>
      <vt:lpstr>Grant vs. Contract (fee for service): The difference between the two and why it matters</vt:lpstr>
      <vt:lpstr>Sub-recipient vs. Sub-contractor: The difference between the two and why it matters</vt:lpstr>
      <vt:lpstr>Cash Match: What Cash Match is, and changes in how it’s tracked</vt:lpstr>
      <vt:lpstr>Super Circular: A refresher of what this is and how your grant will be impacted</vt:lpstr>
      <vt:lpstr>Fringe Benefits: What Fringe is and how it affects your budget</vt:lpstr>
      <vt:lpstr>Fringe Benefits (con’t): What Fringe is and how it affects your budget</vt:lpstr>
      <vt:lpstr>Leave Balances: What happens to annual and sick leave balances earned on a grant</vt:lpstr>
      <vt:lpstr>Indirect Cost Recovery: What ICR is and how you can spend it</vt:lpstr>
      <vt:lpstr>Indirect Cost Recovery (CON’T): What ICR is and how you can spend it</vt:lpstr>
      <vt:lpstr>Indirect Cost Recovery (CON’T): What ICR is and how you can spend it</vt:lpstr>
      <vt:lpstr>Indirect Cost Recovery (CON’T): What ICR is and how you can spend it</vt:lpstr>
      <vt:lpstr>Time and Effort (T&amp;E): Reminders of your obligations</vt:lpstr>
      <vt:lpstr>Time and Effort (T&amp;E): Reminders of your obligations</vt:lpstr>
      <vt:lpstr>Time and Effort (T&amp;E): Reminders of your obligations</vt:lpstr>
      <vt:lpstr>Time and Effort (T&amp;E): Reminders of your obligations</vt:lpstr>
      <vt:lpstr>Time and Effort (T&amp;E): Reminders of your obligations</vt:lpstr>
      <vt:lpstr>Fund Numbers: Explanations of why we need more than one Fund for one award</vt:lpstr>
      <vt:lpstr>Fund Numbers (con’t): Explanations of why we need more than one Fund for one award</vt:lpstr>
      <vt:lpstr>Limitations on Pay: Reminder of the limitations on salary supplements</vt:lpstr>
      <vt:lpstr>Housekeeping: Misc. reminders</vt:lpstr>
      <vt:lpstr>Housekeeping (con’t): Misc. reminders</vt:lpstr>
      <vt:lpstr>Housekeeping (con’t): Misc. reminders</vt:lpstr>
      <vt:lpstr>Housekeeping (con’t): Misc. reminders</vt:lpstr>
    </vt:vector>
  </TitlesOfParts>
  <Company>Metropolitan State University of Denver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Information Technology</dc:creator>
  <cp:lastModifiedBy>Chavous, Simone</cp:lastModifiedBy>
  <cp:revision>190</cp:revision>
  <cp:lastPrinted>2017-05-19T20:04:06Z</cp:lastPrinted>
  <dcterms:created xsi:type="dcterms:W3CDTF">2013-08-31T00:08:14Z</dcterms:created>
  <dcterms:modified xsi:type="dcterms:W3CDTF">2017-05-26T15:14:44Z</dcterms:modified>
</cp:coreProperties>
</file>