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344" r:id="rId5"/>
    <p:sldId id="393" r:id="rId6"/>
    <p:sldId id="372" r:id="rId7"/>
    <p:sldId id="394" r:id="rId8"/>
    <p:sldId id="371" r:id="rId9"/>
    <p:sldId id="373" r:id="rId10"/>
    <p:sldId id="395" r:id="rId11"/>
    <p:sldId id="374" r:id="rId12"/>
    <p:sldId id="396" r:id="rId13"/>
    <p:sldId id="357" r:id="rId14"/>
    <p:sldId id="399" r:id="rId15"/>
    <p:sldId id="398" r:id="rId16"/>
    <p:sldId id="401" r:id="rId17"/>
    <p:sldId id="402" r:id="rId18"/>
    <p:sldId id="375" r:id="rId19"/>
    <p:sldId id="345" r:id="rId20"/>
    <p:sldId id="378" r:id="rId21"/>
    <p:sldId id="354" r:id="rId22"/>
    <p:sldId id="369" r:id="rId23"/>
    <p:sldId id="400" r:id="rId24"/>
    <p:sldId id="370"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660"/>
  </p:normalViewPr>
  <p:slideViewPr>
    <p:cSldViewPr snapToGrid="0" snapToObjects="1">
      <p:cViewPr varScale="1">
        <p:scale>
          <a:sx n="109" d="100"/>
          <a:sy n="109" d="100"/>
        </p:scale>
        <p:origin x="184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0DAF5E-BE95-4107-8AC2-BC54F6EAF08A}" type="datetimeFigureOut">
              <a:rPr lang="en-US" smtClean="0"/>
              <a:t>4/22/2019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B41D765-8AC2-414E-B496-20A0E134A5DB}" type="slidenum">
              <a:rPr lang="en-US" smtClean="0"/>
              <a:t>‹#›</a:t>
            </a:fld>
            <a:endParaRPr lang="en-US"/>
          </a:p>
        </p:txBody>
      </p:sp>
    </p:spTree>
    <p:extLst>
      <p:ext uri="{BB962C8B-B14F-4D97-AF65-F5344CB8AC3E}">
        <p14:creationId xmlns:p14="http://schemas.microsoft.com/office/powerpoint/2010/main" val="147703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a:t>
            </a:fld>
            <a:endParaRPr lang="en-US"/>
          </a:p>
        </p:txBody>
      </p:sp>
    </p:spTree>
    <p:extLst>
      <p:ext uri="{BB962C8B-B14F-4D97-AF65-F5344CB8AC3E}">
        <p14:creationId xmlns:p14="http://schemas.microsoft.com/office/powerpoint/2010/main" val="3961907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10</a:t>
            </a:fld>
            <a:endParaRPr lang="en-US"/>
          </a:p>
        </p:txBody>
      </p:sp>
    </p:spTree>
    <p:extLst>
      <p:ext uri="{BB962C8B-B14F-4D97-AF65-F5344CB8AC3E}">
        <p14:creationId xmlns:p14="http://schemas.microsoft.com/office/powerpoint/2010/main" val="358143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11</a:t>
            </a:fld>
            <a:endParaRPr lang="en-US"/>
          </a:p>
        </p:txBody>
      </p:sp>
    </p:spTree>
    <p:extLst>
      <p:ext uri="{BB962C8B-B14F-4D97-AF65-F5344CB8AC3E}">
        <p14:creationId xmlns:p14="http://schemas.microsoft.com/office/powerpoint/2010/main" val="4257967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12</a:t>
            </a:fld>
            <a:endParaRPr lang="en-US"/>
          </a:p>
        </p:txBody>
      </p:sp>
    </p:spTree>
    <p:extLst>
      <p:ext uri="{BB962C8B-B14F-4D97-AF65-F5344CB8AC3E}">
        <p14:creationId xmlns:p14="http://schemas.microsoft.com/office/powerpoint/2010/main" val="2925989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13</a:t>
            </a:fld>
            <a:endParaRPr lang="en-US"/>
          </a:p>
        </p:txBody>
      </p:sp>
    </p:spTree>
    <p:extLst>
      <p:ext uri="{BB962C8B-B14F-4D97-AF65-F5344CB8AC3E}">
        <p14:creationId xmlns:p14="http://schemas.microsoft.com/office/powerpoint/2010/main" val="859256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14</a:t>
            </a:fld>
            <a:endParaRPr lang="en-US"/>
          </a:p>
        </p:txBody>
      </p:sp>
    </p:spTree>
    <p:extLst>
      <p:ext uri="{BB962C8B-B14F-4D97-AF65-F5344CB8AC3E}">
        <p14:creationId xmlns:p14="http://schemas.microsoft.com/office/powerpoint/2010/main" val="1950940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15</a:t>
            </a:fld>
            <a:endParaRPr lang="en-US"/>
          </a:p>
        </p:txBody>
      </p:sp>
    </p:spTree>
    <p:extLst>
      <p:ext uri="{BB962C8B-B14F-4D97-AF65-F5344CB8AC3E}">
        <p14:creationId xmlns:p14="http://schemas.microsoft.com/office/powerpoint/2010/main" val="1255924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16</a:t>
            </a:fld>
            <a:endParaRPr lang="en-US"/>
          </a:p>
        </p:txBody>
      </p:sp>
    </p:spTree>
    <p:extLst>
      <p:ext uri="{BB962C8B-B14F-4D97-AF65-F5344CB8AC3E}">
        <p14:creationId xmlns:p14="http://schemas.microsoft.com/office/powerpoint/2010/main" val="74139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17</a:t>
            </a:fld>
            <a:endParaRPr lang="en-US"/>
          </a:p>
        </p:txBody>
      </p:sp>
    </p:spTree>
    <p:extLst>
      <p:ext uri="{BB962C8B-B14F-4D97-AF65-F5344CB8AC3E}">
        <p14:creationId xmlns:p14="http://schemas.microsoft.com/office/powerpoint/2010/main" val="1957298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18</a:t>
            </a:fld>
            <a:endParaRPr lang="en-US"/>
          </a:p>
        </p:txBody>
      </p:sp>
    </p:spTree>
    <p:extLst>
      <p:ext uri="{BB962C8B-B14F-4D97-AF65-F5344CB8AC3E}">
        <p14:creationId xmlns:p14="http://schemas.microsoft.com/office/powerpoint/2010/main" val="3133225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19</a:t>
            </a:fld>
            <a:endParaRPr lang="en-US"/>
          </a:p>
        </p:txBody>
      </p:sp>
    </p:spTree>
    <p:extLst>
      <p:ext uri="{BB962C8B-B14F-4D97-AF65-F5344CB8AC3E}">
        <p14:creationId xmlns:p14="http://schemas.microsoft.com/office/powerpoint/2010/main" val="173375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2</a:t>
            </a:fld>
            <a:endParaRPr lang="en-US"/>
          </a:p>
        </p:txBody>
      </p:sp>
    </p:spTree>
    <p:extLst>
      <p:ext uri="{BB962C8B-B14F-4D97-AF65-F5344CB8AC3E}">
        <p14:creationId xmlns:p14="http://schemas.microsoft.com/office/powerpoint/2010/main" val="2897892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20</a:t>
            </a:fld>
            <a:endParaRPr lang="en-US"/>
          </a:p>
        </p:txBody>
      </p:sp>
    </p:spTree>
    <p:extLst>
      <p:ext uri="{BB962C8B-B14F-4D97-AF65-F5344CB8AC3E}">
        <p14:creationId xmlns:p14="http://schemas.microsoft.com/office/powerpoint/2010/main" val="2882857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21</a:t>
            </a:fld>
            <a:endParaRPr lang="en-US"/>
          </a:p>
        </p:txBody>
      </p:sp>
    </p:spTree>
    <p:extLst>
      <p:ext uri="{BB962C8B-B14F-4D97-AF65-F5344CB8AC3E}">
        <p14:creationId xmlns:p14="http://schemas.microsoft.com/office/powerpoint/2010/main" val="189812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22</a:t>
            </a:fld>
            <a:endParaRPr lang="en-US"/>
          </a:p>
        </p:txBody>
      </p:sp>
    </p:spTree>
    <p:extLst>
      <p:ext uri="{BB962C8B-B14F-4D97-AF65-F5344CB8AC3E}">
        <p14:creationId xmlns:p14="http://schemas.microsoft.com/office/powerpoint/2010/main" val="2664472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23</a:t>
            </a:fld>
            <a:endParaRPr lang="en-US"/>
          </a:p>
        </p:txBody>
      </p:sp>
    </p:spTree>
    <p:extLst>
      <p:ext uri="{BB962C8B-B14F-4D97-AF65-F5344CB8AC3E}">
        <p14:creationId xmlns:p14="http://schemas.microsoft.com/office/powerpoint/2010/main" val="3596828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24</a:t>
            </a:fld>
            <a:endParaRPr lang="en-US"/>
          </a:p>
        </p:txBody>
      </p:sp>
    </p:spTree>
    <p:extLst>
      <p:ext uri="{BB962C8B-B14F-4D97-AF65-F5344CB8AC3E}">
        <p14:creationId xmlns:p14="http://schemas.microsoft.com/office/powerpoint/2010/main" val="362032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a:t>
            </a:fld>
            <a:endParaRPr lang="en-US"/>
          </a:p>
        </p:txBody>
      </p:sp>
    </p:spTree>
    <p:extLst>
      <p:ext uri="{BB962C8B-B14F-4D97-AF65-F5344CB8AC3E}">
        <p14:creationId xmlns:p14="http://schemas.microsoft.com/office/powerpoint/2010/main" val="263793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4</a:t>
            </a:fld>
            <a:endParaRPr lang="en-US"/>
          </a:p>
        </p:txBody>
      </p:sp>
    </p:spTree>
    <p:extLst>
      <p:ext uri="{BB962C8B-B14F-4D97-AF65-F5344CB8AC3E}">
        <p14:creationId xmlns:p14="http://schemas.microsoft.com/office/powerpoint/2010/main" val="90669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5</a:t>
            </a:fld>
            <a:endParaRPr lang="en-US"/>
          </a:p>
        </p:txBody>
      </p:sp>
    </p:spTree>
    <p:extLst>
      <p:ext uri="{BB962C8B-B14F-4D97-AF65-F5344CB8AC3E}">
        <p14:creationId xmlns:p14="http://schemas.microsoft.com/office/powerpoint/2010/main" val="3487372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6</a:t>
            </a:fld>
            <a:endParaRPr lang="en-US"/>
          </a:p>
        </p:txBody>
      </p:sp>
    </p:spTree>
    <p:extLst>
      <p:ext uri="{BB962C8B-B14F-4D97-AF65-F5344CB8AC3E}">
        <p14:creationId xmlns:p14="http://schemas.microsoft.com/office/powerpoint/2010/main" val="4245191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7</a:t>
            </a:fld>
            <a:endParaRPr lang="en-US"/>
          </a:p>
        </p:txBody>
      </p:sp>
    </p:spTree>
    <p:extLst>
      <p:ext uri="{BB962C8B-B14F-4D97-AF65-F5344CB8AC3E}">
        <p14:creationId xmlns:p14="http://schemas.microsoft.com/office/powerpoint/2010/main" val="3892945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8</a:t>
            </a:fld>
            <a:endParaRPr lang="en-US"/>
          </a:p>
        </p:txBody>
      </p:sp>
    </p:spTree>
    <p:extLst>
      <p:ext uri="{BB962C8B-B14F-4D97-AF65-F5344CB8AC3E}">
        <p14:creationId xmlns:p14="http://schemas.microsoft.com/office/powerpoint/2010/main" val="2644756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9</a:t>
            </a:fld>
            <a:endParaRPr lang="en-US"/>
          </a:p>
        </p:txBody>
      </p:sp>
    </p:spTree>
    <p:extLst>
      <p:ext uri="{BB962C8B-B14F-4D97-AF65-F5344CB8AC3E}">
        <p14:creationId xmlns:p14="http://schemas.microsoft.com/office/powerpoint/2010/main" val="260090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1742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88192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401905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52288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189E55-02D6-D742-8814-E812E014209E}"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145246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189E55-02D6-D742-8814-E812E014209E}"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283377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189E55-02D6-D742-8814-E812E014209E}"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75284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189E55-02D6-D742-8814-E812E014209E}"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09840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89E55-02D6-D742-8814-E812E014209E}"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193652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89E55-02D6-D742-8814-E812E014209E}"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277865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89E55-02D6-D742-8814-E812E014209E}"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4256180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89E55-02D6-D742-8814-E812E014209E}" type="datetimeFigureOut">
              <a:rPr lang="en-US" smtClean="0"/>
              <a:t>4/22/2019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41F6F-5318-F745-9D52-88D6E8ED2E79}" type="slidenum">
              <a:rPr lang="en-US" smtClean="0"/>
              <a:t>‹#›</a:t>
            </a:fld>
            <a:endParaRPr lang="en-US"/>
          </a:p>
        </p:txBody>
      </p:sp>
    </p:spTree>
    <p:extLst>
      <p:ext uri="{BB962C8B-B14F-4D97-AF65-F5344CB8AC3E}">
        <p14:creationId xmlns:p14="http://schemas.microsoft.com/office/powerpoint/2010/main" val="1101090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msudenver.edu/media/content/officeofthecontroller/documents/policies/FoodandBeveragePolicy08-05-15.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msudenver.edu/controll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mailto:AccountsPayable@msudenver.edu-" TargetMode="External"/><Relationship Id="rId3" Type="http://schemas.openxmlformats.org/officeDocument/2006/relationships/image" Target="../media/image2.jpg"/><Relationship Id="rId7" Type="http://schemas.openxmlformats.org/officeDocument/2006/relationships/hyperlink" Target="mailto:Payroll@msudenver.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Grants@msudenver.edu-" TargetMode="External"/><Relationship Id="rId5" Type="http://schemas.openxmlformats.org/officeDocument/2006/relationships/hyperlink" Target="mailto:AcctSvcs@msudenver.edu-" TargetMode="External"/><Relationship Id="rId4" Type="http://schemas.openxmlformats.org/officeDocument/2006/relationships/hyperlink" Target="mailto:CorporateCard@msudenver.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Heather.Monacchio@ricoh-usa.com" TargetMode="External"/><Relationship Id="rId4" Type="http://schemas.openxmlformats.org/officeDocument/2006/relationships/hyperlink" Target="mailto:beverly.dinges@ricoh-usa.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Tclark58@msudenver.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descr="powerpoint template cover p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fontScale="90000"/>
          </a:bodyPr>
          <a:lstStyle/>
          <a:p>
            <a:r>
              <a:rPr lang="en-US" sz="6000" i="1" dirty="0" smtClean="0">
                <a:solidFill>
                  <a:schemeClr val="bg1"/>
                </a:solidFill>
              </a:rPr>
              <a:t>MONEY MATTERS</a:t>
            </a:r>
            <a:br>
              <a:rPr lang="en-US" sz="6000" i="1" dirty="0" smtClean="0">
                <a:solidFill>
                  <a:schemeClr val="bg1"/>
                </a:solidFill>
              </a:rPr>
            </a:br>
            <a:r>
              <a:rPr lang="en-US" sz="3200" dirty="0" smtClean="0">
                <a:solidFill>
                  <a:schemeClr val="bg1"/>
                </a:solidFill>
              </a:rPr>
              <a:t>Wednesday, </a:t>
            </a:r>
            <a:r>
              <a:rPr lang="en-US" sz="3200" dirty="0" smtClean="0">
                <a:solidFill>
                  <a:schemeClr val="bg1"/>
                </a:solidFill>
              </a:rPr>
              <a:t>April 24, 2019</a:t>
            </a:r>
            <a:endParaRPr lang="en-US" sz="3200" dirty="0">
              <a:solidFill>
                <a:schemeClr val="bg1"/>
              </a:solidFill>
            </a:endParaRPr>
          </a:p>
        </p:txBody>
      </p:sp>
    </p:spTree>
    <p:extLst>
      <p:ext uri="{BB962C8B-B14F-4D97-AF65-F5344CB8AC3E}">
        <p14:creationId xmlns:p14="http://schemas.microsoft.com/office/powerpoint/2010/main" val="1023914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a:bodyPr>
          <a:lstStyle/>
          <a:p>
            <a:pPr lvl="0"/>
            <a:r>
              <a:rPr lang="en-US" dirty="0" smtClean="0"/>
              <a:t>Sales Tax on the C-Card (</a:t>
            </a:r>
            <a:r>
              <a:rPr lang="en-US" dirty="0" err="1" smtClean="0"/>
              <a:t>con’t</a:t>
            </a:r>
            <a:r>
              <a:rPr lang="en-US" dirty="0" smtClean="0"/>
              <a:t>)</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4339650"/>
          </a:xfrm>
          <a:prstGeom prst="rect">
            <a:avLst/>
          </a:prstGeom>
          <a:noFill/>
        </p:spPr>
        <p:txBody>
          <a:bodyPr wrap="square" rtlCol="0">
            <a:spAutoFit/>
          </a:bodyPr>
          <a:lstStyle/>
          <a:p>
            <a:pPr algn="ctr"/>
            <a:r>
              <a:rPr lang="en-US" sz="2800" b="1" u="sng" dirty="0" smtClean="0"/>
              <a:t>Proposal</a:t>
            </a:r>
            <a:endParaRPr lang="en-US" sz="2800" b="1" u="sng" dirty="0" smtClean="0"/>
          </a:p>
          <a:p>
            <a:r>
              <a:rPr lang="en-US" sz="2800" dirty="0"/>
              <a:t>	</a:t>
            </a:r>
            <a:endParaRPr lang="en-US" sz="2800" dirty="0" smtClean="0"/>
          </a:p>
          <a:p>
            <a:r>
              <a:rPr lang="en-US" sz="2800" b="1" u="sng" dirty="0" smtClean="0"/>
              <a:t>Sales Tax Amount:</a:t>
            </a:r>
            <a:r>
              <a:rPr lang="en-US" sz="2800" b="1" dirty="0" smtClean="0"/>
              <a:t>			</a:t>
            </a:r>
            <a:r>
              <a:rPr lang="en-US" sz="2800" b="1" i="1" dirty="0" smtClean="0"/>
              <a:t>		</a:t>
            </a:r>
            <a:r>
              <a:rPr lang="en-US" sz="2800" b="1" u="sng" dirty="0" smtClean="0"/>
              <a:t>Action</a:t>
            </a:r>
          </a:p>
          <a:p>
            <a:r>
              <a:rPr lang="en-US" sz="2800" dirty="0"/>
              <a:t>	</a:t>
            </a:r>
            <a:r>
              <a:rPr lang="en-US" sz="2800" dirty="0" smtClean="0"/>
              <a:t>&lt; = $5.00					No action taken</a:t>
            </a:r>
          </a:p>
          <a:p>
            <a:r>
              <a:rPr lang="en-US" sz="2800" dirty="0"/>
              <a:t>	</a:t>
            </a:r>
            <a:r>
              <a:rPr lang="en-US" sz="2800" dirty="0" smtClean="0"/>
              <a:t>&gt; $5.00					Vendor refund of tax required</a:t>
            </a:r>
            <a:endParaRPr lang="en-US" sz="2800" dirty="0"/>
          </a:p>
          <a:p>
            <a:endParaRPr lang="en-US" sz="2000" dirty="0" smtClean="0"/>
          </a:p>
          <a:p>
            <a:endParaRPr lang="en-US" sz="2000" dirty="0"/>
          </a:p>
          <a:p>
            <a:endParaRPr lang="en-US" sz="2000" dirty="0" smtClean="0"/>
          </a:p>
          <a:p>
            <a:endParaRPr lang="en-US" sz="2000" dirty="0"/>
          </a:p>
          <a:p>
            <a:endParaRPr lang="en-US" sz="2000" dirty="0" smtClean="0"/>
          </a:p>
          <a:p>
            <a:endParaRPr lang="en-US" sz="1200" dirty="0" smtClean="0"/>
          </a:p>
          <a:p>
            <a:endParaRPr lang="en-US" sz="1200" dirty="0"/>
          </a:p>
          <a:p>
            <a:endParaRPr lang="en-US" sz="1200" dirty="0" smtClean="0"/>
          </a:p>
        </p:txBody>
      </p:sp>
    </p:spTree>
    <p:extLst>
      <p:ext uri="{BB962C8B-B14F-4D97-AF65-F5344CB8AC3E}">
        <p14:creationId xmlns:p14="http://schemas.microsoft.com/office/powerpoint/2010/main" val="1127909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a:bodyPr>
          <a:lstStyle/>
          <a:p>
            <a:pPr lvl="0"/>
            <a:r>
              <a:rPr lang="en-US" dirty="0" smtClean="0"/>
              <a:t>SPO or </a:t>
            </a:r>
            <a:r>
              <a:rPr lang="en-US" dirty="0" smtClean="0"/>
              <a:t>NPO</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279779" y="1286852"/>
            <a:ext cx="8584442" cy="5693866"/>
          </a:xfrm>
          <a:prstGeom prst="rect">
            <a:avLst/>
          </a:prstGeom>
          <a:noFill/>
        </p:spPr>
        <p:txBody>
          <a:bodyPr wrap="square" rtlCol="0">
            <a:spAutoFit/>
          </a:bodyPr>
          <a:lstStyle/>
          <a:p>
            <a:r>
              <a:rPr lang="en-US" sz="2400" b="1" u="sng" dirty="0" smtClean="0"/>
              <a:t>What is an SPO and an NPO?</a:t>
            </a:r>
          </a:p>
          <a:p>
            <a:r>
              <a:rPr lang="en-US" sz="2000" dirty="0" smtClean="0"/>
              <a:t>	</a:t>
            </a:r>
            <a:r>
              <a:rPr lang="en-US" sz="2000" b="1" dirty="0" smtClean="0"/>
              <a:t>An SPO (Special Purchase Order) is </a:t>
            </a:r>
          </a:p>
          <a:p>
            <a:r>
              <a:rPr lang="en-US" sz="2000" dirty="0"/>
              <a:t>	</a:t>
            </a:r>
            <a:r>
              <a:rPr lang="en-US" sz="2000" dirty="0" smtClean="0"/>
              <a:t>	- </a:t>
            </a:r>
            <a:r>
              <a:rPr lang="en-US" sz="2000" dirty="0" smtClean="0"/>
              <a:t>a document that serves as a promise to pay for goods,</a:t>
            </a:r>
          </a:p>
          <a:p>
            <a:r>
              <a:rPr lang="en-US" sz="2000" dirty="0"/>
              <a:t>	</a:t>
            </a:r>
            <a:r>
              <a:rPr lang="en-US" sz="2000" dirty="0" smtClean="0"/>
              <a:t>	- encumbers (earmarks) funds for a particular purpose,</a:t>
            </a:r>
          </a:p>
          <a:p>
            <a:r>
              <a:rPr lang="en-US" sz="2000" dirty="0"/>
              <a:t>	</a:t>
            </a:r>
            <a:r>
              <a:rPr lang="en-US" sz="2000" dirty="0" smtClean="0"/>
              <a:t>	- contains terms and conditions surrounding the purchase,</a:t>
            </a:r>
          </a:p>
          <a:p>
            <a:r>
              <a:rPr lang="en-US" sz="2000" dirty="0"/>
              <a:t>	</a:t>
            </a:r>
            <a:r>
              <a:rPr lang="en-US" sz="2000" dirty="0" smtClean="0"/>
              <a:t>	- Is only for purchases of goods under $10K.</a:t>
            </a:r>
          </a:p>
          <a:p>
            <a:endParaRPr lang="en-US" sz="2000" dirty="0"/>
          </a:p>
          <a:p>
            <a:r>
              <a:rPr lang="en-US" sz="2000" dirty="0" smtClean="0"/>
              <a:t>	</a:t>
            </a:r>
            <a:r>
              <a:rPr lang="en-US" sz="2000" b="1" dirty="0" smtClean="0"/>
              <a:t>An NPO (Non-Employee Purchase Order) is</a:t>
            </a:r>
          </a:p>
          <a:p>
            <a:r>
              <a:rPr lang="en-US" sz="2000" dirty="0"/>
              <a:t>	</a:t>
            </a:r>
            <a:r>
              <a:rPr lang="en-US" sz="2000" dirty="0" smtClean="0"/>
              <a:t>	- a number that alleviates the need to resubmit NPS packets when 			you are simply making multiple payments on a previously approved NPS 		form,</a:t>
            </a:r>
          </a:p>
          <a:p>
            <a:r>
              <a:rPr lang="en-US" sz="2000" dirty="0"/>
              <a:t>	</a:t>
            </a:r>
            <a:r>
              <a:rPr lang="en-US" sz="2000" dirty="0" smtClean="0"/>
              <a:t>	-</a:t>
            </a:r>
            <a:r>
              <a:rPr lang="en-US" sz="2000" dirty="0"/>
              <a:t> encumbers (earmarks) funds for a particular purpose,</a:t>
            </a:r>
          </a:p>
          <a:p>
            <a:r>
              <a:rPr lang="en-US" sz="2000" dirty="0"/>
              <a:t>	</a:t>
            </a:r>
            <a:r>
              <a:rPr lang="en-US" sz="2000" dirty="0" smtClean="0"/>
              <a:t>	- </a:t>
            </a:r>
            <a:r>
              <a:rPr lang="en-US" sz="2000" dirty="0" smtClean="0"/>
              <a:t>does not contain terms or conditions,</a:t>
            </a:r>
          </a:p>
          <a:p>
            <a:r>
              <a:rPr lang="en-US" sz="2000" dirty="0"/>
              <a:t>	</a:t>
            </a:r>
            <a:r>
              <a:rPr lang="en-US" sz="2000" dirty="0" smtClean="0"/>
              <a:t>	- Is only for use on the NPS (i.e. services under $10K).</a:t>
            </a:r>
            <a:endParaRPr lang="en-US" sz="2000" dirty="0" smtClean="0"/>
          </a:p>
          <a:p>
            <a:endParaRPr lang="en-US" sz="2000" b="1" u="sng" dirty="0"/>
          </a:p>
          <a:p>
            <a:endParaRPr lang="en-US" sz="2000" b="1" u="sng" dirty="0" smtClean="0"/>
          </a:p>
          <a:p>
            <a:endParaRPr lang="en-US" sz="2000" b="1" u="sng" dirty="0"/>
          </a:p>
          <a:p>
            <a:endParaRPr lang="en-US" sz="2000" dirty="0"/>
          </a:p>
        </p:txBody>
      </p:sp>
    </p:spTree>
    <p:extLst>
      <p:ext uri="{BB962C8B-B14F-4D97-AF65-F5344CB8AC3E}">
        <p14:creationId xmlns:p14="http://schemas.microsoft.com/office/powerpoint/2010/main" val="1191625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a:bodyPr>
          <a:lstStyle/>
          <a:p>
            <a:pPr lvl="0"/>
            <a:r>
              <a:rPr lang="en-US" dirty="0" smtClean="0"/>
              <a:t>SPO or </a:t>
            </a:r>
            <a:r>
              <a:rPr lang="en-US" dirty="0" smtClean="0"/>
              <a:t>NPO (</a:t>
            </a:r>
            <a:r>
              <a:rPr lang="en-US" dirty="0" err="1" smtClean="0"/>
              <a:t>con’t</a:t>
            </a:r>
            <a:r>
              <a:rPr lang="en-US" dirty="0" smtClean="0"/>
              <a:t>)</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1631216"/>
          </a:xfrm>
          <a:prstGeom prst="rect">
            <a:avLst/>
          </a:prstGeom>
          <a:noFill/>
        </p:spPr>
        <p:txBody>
          <a:bodyPr wrap="square" rtlCol="0">
            <a:spAutoFit/>
          </a:bodyPr>
          <a:lstStyle/>
          <a:p>
            <a:r>
              <a:rPr lang="en-US" sz="2000" b="1" u="sng" dirty="0" smtClean="0"/>
              <a:t>When do I need an SPO vs an NPO?</a:t>
            </a:r>
          </a:p>
          <a:p>
            <a:endParaRPr lang="en-US" sz="2000" b="1" u="sng" dirty="0"/>
          </a:p>
          <a:p>
            <a:endParaRPr lang="en-US" sz="2000" b="1" u="sng" dirty="0" smtClean="0"/>
          </a:p>
          <a:p>
            <a:endParaRPr lang="en-US" sz="2000" b="1" u="sng" dirty="0"/>
          </a:p>
          <a:p>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1645858355"/>
              </p:ext>
            </p:extLst>
          </p:nvPr>
        </p:nvGraphicFramePr>
        <p:xfrm>
          <a:off x="694591" y="2490958"/>
          <a:ext cx="8009794" cy="2672080"/>
        </p:xfrm>
        <a:graphic>
          <a:graphicData uri="http://schemas.openxmlformats.org/drawingml/2006/table">
            <a:tbl>
              <a:tblPr firstRow="1" bandRow="1">
                <a:tableStyleId>{5C22544A-7EE6-4342-B048-85BDC9FD1C3A}</a:tableStyleId>
              </a:tblPr>
              <a:tblGrid>
                <a:gridCol w="1608993">
                  <a:extLst>
                    <a:ext uri="{9D8B030D-6E8A-4147-A177-3AD203B41FA5}">
                      <a16:colId xmlns:a16="http://schemas.microsoft.com/office/drawing/2014/main" val="2918334170"/>
                    </a:ext>
                  </a:extLst>
                </a:gridCol>
                <a:gridCol w="1067403">
                  <a:extLst>
                    <a:ext uri="{9D8B030D-6E8A-4147-A177-3AD203B41FA5}">
                      <a16:colId xmlns:a16="http://schemas.microsoft.com/office/drawing/2014/main" val="1005918931"/>
                    </a:ext>
                  </a:extLst>
                </a:gridCol>
                <a:gridCol w="1338198">
                  <a:extLst>
                    <a:ext uri="{9D8B030D-6E8A-4147-A177-3AD203B41FA5}">
                      <a16:colId xmlns:a16="http://schemas.microsoft.com/office/drawing/2014/main" val="4143025311"/>
                    </a:ext>
                  </a:extLst>
                </a:gridCol>
                <a:gridCol w="1338198">
                  <a:extLst>
                    <a:ext uri="{9D8B030D-6E8A-4147-A177-3AD203B41FA5}">
                      <a16:colId xmlns:a16="http://schemas.microsoft.com/office/drawing/2014/main" val="3632399558"/>
                    </a:ext>
                  </a:extLst>
                </a:gridCol>
                <a:gridCol w="2657002">
                  <a:extLst>
                    <a:ext uri="{9D8B030D-6E8A-4147-A177-3AD203B41FA5}">
                      <a16:colId xmlns:a16="http://schemas.microsoft.com/office/drawing/2014/main" val="662522158"/>
                    </a:ext>
                  </a:extLst>
                </a:gridCol>
              </a:tblGrid>
              <a:tr h="370840">
                <a:tc>
                  <a:txBody>
                    <a:bodyPr/>
                    <a:lstStyle/>
                    <a:p>
                      <a:endParaRPr lang="en-US" dirty="0"/>
                    </a:p>
                  </a:txBody>
                  <a:tcPr/>
                </a:tc>
                <a:tc>
                  <a:txBody>
                    <a:bodyPr/>
                    <a:lstStyle/>
                    <a:p>
                      <a:r>
                        <a:rPr lang="en-US" dirty="0" smtClean="0"/>
                        <a:t>SPO</a:t>
                      </a:r>
                      <a:endParaRPr lang="en-US" dirty="0"/>
                    </a:p>
                  </a:txBody>
                  <a:tcPr/>
                </a:tc>
                <a:tc>
                  <a:txBody>
                    <a:bodyPr/>
                    <a:lstStyle/>
                    <a:p>
                      <a:r>
                        <a:rPr lang="en-US" dirty="0" smtClean="0"/>
                        <a:t>NPO</a:t>
                      </a:r>
                      <a:endParaRPr lang="en-US" dirty="0"/>
                    </a:p>
                  </a:txBody>
                  <a:tcPr/>
                </a:tc>
                <a:tc>
                  <a:txBody>
                    <a:bodyPr/>
                    <a:lstStyle/>
                    <a:p>
                      <a:r>
                        <a:rPr lang="en-US" dirty="0" smtClean="0"/>
                        <a:t>CPS</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1928022130"/>
                  </a:ext>
                </a:extLst>
              </a:tr>
              <a:tr h="370840">
                <a:tc>
                  <a:txBody>
                    <a:bodyPr/>
                    <a:lstStyle/>
                    <a:p>
                      <a:r>
                        <a:rPr lang="en-US" dirty="0" smtClean="0"/>
                        <a:t>Goods &lt; $10K</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endParaRPr lang="en-US" dirty="0"/>
                    </a:p>
                  </a:txBody>
                  <a:tcPr/>
                </a:tc>
                <a:extLst>
                  <a:ext uri="{0D108BD9-81ED-4DB2-BD59-A6C34878D82A}">
                    <a16:rowId xmlns:a16="http://schemas.microsoft.com/office/drawing/2014/main" val="55858376"/>
                  </a:ext>
                </a:extLst>
              </a:tr>
              <a:tr h="370840">
                <a:tc>
                  <a:txBody>
                    <a:bodyPr/>
                    <a:lstStyle/>
                    <a:p>
                      <a:r>
                        <a:rPr lang="en-US" dirty="0" smtClean="0"/>
                        <a:t>Goods &gt; $10K</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PO required</a:t>
                      </a:r>
                      <a:endParaRPr lang="en-US" dirty="0"/>
                    </a:p>
                  </a:txBody>
                  <a:tcPr/>
                </a:tc>
                <a:extLst>
                  <a:ext uri="{0D108BD9-81ED-4DB2-BD59-A6C34878D82A}">
                    <a16:rowId xmlns:a16="http://schemas.microsoft.com/office/drawing/2014/main" val="1425023287"/>
                  </a:ext>
                </a:extLst>
              </a:tr>
              <a:tr h="1003691">
                <a:tc>
                  <a:txBody>
                    <a:bodyPr/>
                    <a:lstStyle/>
                    <a:p>
                      <a:r>
                        <a:rPr lang="en-US" dirty="0" smtClean="0"/>
                        <a:t>Service</a:t>
                      </a:r>
                      <a:r>
                        <a:rPr lang="en-US" baseline="0" dirty="0" smtClean="0"/>
                        <a:t> &lt; $10K</a:t>
                      </a:r>
                      <a:endParaRPr lang="en-US" dirty="0"/>
                    </a:p>
                  </a:txBody>
                  <a:tcPr/>
                </a:tc>
                <a:tc>
                  <a:txBody>
                    <a:bodyPr/>
                    <a:lstStyle/>
                    <a:p>
                      <a:r>
                        <a:rPr lang="en-US" dirty="0" smtClean="0"/>
                        <a:t>No</a:t>
                      </a:r>
                      <a:endParaRPr lang="en-US" dirty="0"/>
                    </a:p>
                  </a:txBody>
                  <a:tcPr/>
                </a:tc>
                <a:tc>
                  <a:txBody>
                    <a:bodyPr/>
                    <a:lstStyle/>
                    <a:p>
                      <a:r>
                        <a:rPr lang="en-US" dirty="0" smtClean="0"/>
                        <a:t>Maybe</a:t>
                      </a:r>
                      <a:endParaRPr lang="en-US" dirty="0"/>
                    </a:p>
                  </a:txBody>
                  <a:tcPr/>
                </a:tc>
                <a:tc>
                  <a:txBody>
                    <a:bodyPr/>
                    <a:lstStyle/>
                    <a:p>
                      <a:r>
                        <a:rPr lang="en-US" dirty="0" smtClean="0"/>
                        <a:t>Yes</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NPO</a:t>
                      </a:r>
                      <a:r>
                        <a:rPr lang="en-US" baseline="0" dirty="0" smtClean="0"/>
                        <a:t> only needed </a:t>
                      </a:r>
                      <a:r>
                        <a:rPr lang="en-US" dirty="0" smtClean="0"/>
                        <a:t>if making  multiple</a:t>
                      </a:r>
                      <a:r>
                        <a:rPr lang="en-US" baseline="0" dirty="0" smtClean="0"/>
                        <a:t> payments</a:t>
                      </a:r>
                      <a:endParaRPr lang="en-US" dirty="0" smtClean="0"/>
                    </a:p>
                    <a:p>
                      <a:endParaRPr lang="en-US" dirty="0"/>
                    </a:p>
                  </a:txBody>
                  <a:tcPr/>
                </a:tc>
                <a:extLst>
                  <a:ext uri="{0D108BD9-81ED-4DB2-BD59-A6C34878D82A}">
                    <a16:rowId xmlns:a16="http://schemas.microsoft.com/office/drawing/2014/main" val="2942512387"/>
                  </a:ext>
                </a:extLst>
              </a:tr>
              <a:tr h="370840">
                <a:tc>
                  <a:txBody>
                    <a:bodyPr/>
                    <a:lstStyle/>
                    <a:p>
                      <a:r>
                        <a:rPr lang="en-US" dirty="0" smtClean="0"/>
                        <a:t>Service &gt; $10</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PO required</a:t>
                      </a:r>
                      <a:endParaRPr lang="en-US" dirty="0"/>
                    </a:p>
                  </a:txBody>
                  <a:tcPr/>
                </a:tc>
                <a:extLst>
                  <a:ext uri="{0D108BD9-81ED-4DB2-BD59-A6C34878D82A}">
                    <a16:rowId xmlns:a16="http://schemas.microsoft.com/office/drawing/2014/main" val="914048390"/>
                  </a:ext>
                </a:extLst>
              </a:tr>
            </a:tbl>
          </a:graphicData>
        </a:graphic>
      </p:graphicFrame>
    </p:spTree>
    <p:extLst>
      <p:ext uri="{BB962C8B-B14F-4D97-AF65-F5344CB8AC3E}">
        <p14:creationId xmlns:p14="http://schemas.microsoft.com/office/powerpoint/2010/main" val="2866902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a:bodyPr>
          <a:lstStyle/>
          <a:p>
            <a:pPr lvl="0"/>
            <a:r>
              <a:rPr lang="en-US" dirty="0" smtClean="0"/>
              <a:t>Ricoh Update:</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255594"/>
            <a:ext cx="8584442" cy="5170646"/>
          </a:xfrm>
          <a:prstGeom prst="rect">
            <a:avLst/>
          </a:prstGeom>
          <a:noFill/>
        </p:spPr>
        <p:txBody>
          <a:bodyPr wrap="square" rtlCol="0">
            <a:spAutoFit/>
          </a:bodyPr>
          <a:lstStyle/>
          <a:p>
            <a:r>
              <a:rPr lang="en-US" sz="2400" b="1" u="sng" dirty="0" smtClean="0"/>
              <a:t>Some problems we’ve heard: </a:t>
            </a:r>
            <a:r>
              <a:rPr lang="en-US" sz="2400" b="1" dirty="0" smtClean="0"/>
              <a:t>	  </a:t>
            </a:r>
            <a:r>
              <a:rPr lang="en-US" sz="2400" b="1" u="sng" dirty="0" smtClean="0"/>
              <a:t>Hopefully some resolutions:</a:t>
            </a:r>
          </a:p>
          <a:p>
            <a:r>
              <a:rPr lang="en-US" dirty="0" smtClean="0"/>
              <a:t>- I’m not getting charged the base rent		-Accounts Payable pays the base rent outside 									of your C-Card.  You should be able to see 										these payments in Banner.</a:t>
            </a:r>
          </a:p>
          <a:p>
            <a:r>
              <a:rPr lang="en-US" dirty="0" smtClean="0"/>
              <a:t>- I’m not getting charged the usage fee		-Contact </a:t>
            </a:r>
            <a:r>
              <a:rPr lang="en-US" b="1" dirty="0"/>
              <a:t>Heather R </a:t>
            </a:r>
            <a:r>
              <a:rPr lang="en-US" b="1" dirty="0" err="1" smtClean="0"/>
              <a:t>Monacchio</a:t>
            </a:r>
            <a:r>
              <a:rPr lang="en-US" b="1" dirty="0" smtClean="0"/>
              <a:t> </a:t>
            </a:r>
            <a:r>
              <a:rPr lang="en-US" dirty="0" smtClean="0"/>
              <a:t>at Ricoh.  This 									should be charged to your C-Card 												automatically each month.</a:t>
            </a:r>
          </a:p>
          <a:p>
            <a:r>
              <a:rPr lang="en-US" dirty="0" smtClean="0"/>
              <a:t>- My copier isn’t working				- Contact </a:t>
            </a:r>
            <a:r>
              <a:rPr lang="en-US" b="1" dirty="0"/>
              <a:t>Heather R </a:t>
            </a:r>
            <a:r>
              <a:rPr lang="en-US" b="1" dirty="0" err="1"/>
              <a:t>Monacchio</a:t>
            </a:r>
            <a:r>
              <a:rPr lang="en-US" b="1" dirty="0"/>
              <a:t> </a:t>
            </a:r>
            <a:r>
              <a:rPr lang="en-US" dirty="0" smtClean="0"/>
              <a:t>at Ricoh.  You 									are under contact and it should be serviced 										and operational.</a:t>
            </a:r>
          </a:p>
          <a:p>
            <a:r>
              <a:rPr lang="en-US" dirty="0" smtClean="0"/>
              <a:t>- I’m not getting base rent invoices 		-These are paid by AP and invoices are not 										scheduled to come to your department</a:t>
            </a:r>
            <a:r>
              <a:rPr lang="en-US" dirty="0" smtClean="0"/>
              <a:t>.  										We’re working on a pilot group to get these 										charges on your C-Card eventually.</a:t>
            </a:r>
            <a:endParaRPr lang="en-US" dirty="0" smtClean="0"/>
          </a:p>
          <a:p>
            <a:r>
              <a:rPr lang="en-US" dirty="0" smtClean="0"/>
              <a:t>- I’m not getting usage fee invoices		-Contact </a:t>
            </a:r>
            <a:r>
              <a:rPr lang="en-US" b="1" dirty="0"/>
              <a:t>Heather R </a:t>
            </a:r>
            <a:r>
              <a:rPr lang="en-US" b="1" dirty="0" err="1" smtClean="0"/>
              <a:t>Monacchio</a:t>
            </a:r>
            <a:r>
              <a:rPr lang="en-US" dirty="0" smtClean="0"/>
              <a:t> at Ricoh.  										They will get you set up with an account at 										MyRicoh.com where you can get your 											invoices on-line.</a:t>
            </a:r>
            <a:endParaRPr lang="en-US" dirty="0" smtClean="0"/>
          </a:p>
        </p:txBody>
      </p:sp>
    </p:spTree>
    <p:extLst>
      <p:ext uri="{BB962C8B-B14F-4D97-AF65-F5344CB8AC3E}">
        <p14:creationId xmlns:p14="http://schemas.microsoft.com/office/powerpoint/2010/main" val="4099348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a:bodyPr>
          <a:lstStyle/>
          <a:p>
            <a:pPr lvl="0"/>
            <a:r>
              <a:rPr lang="en-US" dirty="0" smtClean="0"/>
              <a:t>Ricoh Update (</a:t>
            </a:r>
            <a:r>
              <a:rPr lang="en-US" dirty="0" err="1" smtClean="0"/>
              <a:t>con’t</a:t>
            </a:r>
            <a:r>
              <a:rPr lang="en-US" dirty="0" smtClean="0"/>
              <a:t>):</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2400657"/>
          </a:xfrm>
          <a:prstGeom prst="rect">
            <a:avLst/>
          </a:prstGeom>
          <a:noFill/>
        </p:spPr>
        <p:txBody>
          <a:bodyPr wrap="square" rtlCol="0">
            <a:spAutoFit/>
          </a:bodyPr>
          <a:lstStyle/>
          <a:p>
            <a:r>
              <a:rPr lang="en-US" sz="2400" b="1" u="sng" dirty="0" smtClean="0"/>
              <a:t>A suggestion we’ve received:</a:t>
            </a:r>
            <a:r>
              <a:rPr lang="en-US" sz="2400" b="1" dirty="0" smtClean="0"/>
              <a:t>            </a:t>
            </a:r>
            <a:r>
              <a:rPr lang="en-US" sz="2400" b="1" u="sng" dirty="0" smtClean="0"/>
              <a:t>Some Challenges we see:</a:t>
            </a:r>
          </a:p>
          <a:p>
            <a:r>
              <a:rPr lang="en-US" dirty="0" smtClean="0"/>
              <a:t>- Pay costs for the whole year- up front		- If something is missed it’s missed for an 										   entire year.</a:t>
            </a:r>
          </a:p>
          <a:p>
            <a:r>
              <a:rPr lang="en-US" dirty="0"/>
              <a:t>	</a:t>
            </a:r>
            <a:r>
              <a:rPr lang="en-US" dirty="0" smtClean="0"/>
              <a:t>								- Risk of double paying.</a:t>
            </a:r>
          </a:p>
          <a:p>
            <a:r>
              <a:rPr lang="en-US" dirty="0"/>
              <a:t>	</a:t>
            </a:r>
            <a:r>
              <a:rPr lang="en-US" dirty="0" smtClean="0"/>
              <a:t>								- Everyone has a different cycle start and end 									  date so it would be difficult for us to know 										  which payments are missing.</a:t>
            </a:r>
          </a:p>
          <a:p>
            <a:r>
              <a:rPr lang="en-US" dirty="0"/>
              <a:t>	</a:t>
            </a:r>
            <a:r>
              <a:rPr lang="en-US" dirty="0" smtClean="0"/>
              <a:t>								- Time value of money.</a:t>
            </a:r>
            <a:endParaRPr lang="en-US" dirty="0" smtClean="0"/>
          </a:p>
        </p:txBody>
      </p:sp>
      <p:sp>
        <p:nvSpPr>
          <p:cNvPr id="7" name="TextBox 6"/>
          <p:cNvSpPr txBox="1"/>
          <p:nvPr/>
        </p:nvSpPr>
        <p:spPr>
          <a:xfrm>
            <a:off x="1210614" y="4623515"/>
            <a:ext cx="6413679" cy="707886"/>
          </a:xfrm>
          <a:prstGeom prst="rect">
            <a:avLst/>
          </a:prstGeom>
          <a:noFill/>
        </p:spPr>
        <p:txBody>
          <a:bodyPr wrap="square" rtlCol="0">
            <a:spAutoFit/>
          </a:bodyPr>
          <a:lstStyle/>
          <a:p>
            <a:pPr algn="ctr"/>
            <a:r>
              <a:rPr lang="en-US" sz="2000" b="1" dirty="0" smtClean="0">
                <a:solidFill>
                  <a:schemeClr val="accent1"/>
                </a:solidFill>
              </a:rPr>
              <a:t>What are your thoughts on annual payments and do you have other suggestions or concerns?</a:t>
            </a:r>
            <a:endParaRPr lang="en-US" sz="2000" b="1" dirty="0">
              <a:solidFill>
                <a:schemeClr val="accent1"/>
              </a:solidFill>
            </a:endParaRPr>
          </a:p>
        </p:txBody>
      </p:sp>
    </p:spTree>
    <p:extLst>
      <p:ext uri="{BB962C8B-B14F-4D97-AF65-F5344CB8AC3E}">
        <p14:creationId xmlns:p14="http://schemas.microsoft.com/office/powerpoint/2010/main" val="802851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fontScale="90000"/>
          </a:bodyPr>
          <a:lstStyle/>
          <a:p>
            <a:pPr lvl="0"/>
            <a:r>
              <a:rPr lang="en-US" dirty="0" smtClean="0"/>
              <a:t>Food and Beverage List of Attendees</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5016758"/>
          </a:xfrm>
          <a:prstGeom prst="rect">
            <a:avLst/>
          </a:prstGeom>
          <a:noFill/>
        </p:spPr>
        <p:txBody>
          <a:bodyPr wrap="square" rtlCol="0">
            <a:spAutoFit/>
          </a:bodyPr>
          <a:lstStyle/>
          <a:p>
            <a:r>
              <a:rPr lang="en-US" sz="2400" dirty="0" smtClean="0"/>
              <a:t>There is a Food and Beverage Policy (link below) that says a list of attendees must accompany official functions.</a:t>
            </a:r>
          </a:p>
          <a:p>
            <a:endParaRPr lang="en-US" sz="2400" dirty="0"/>
          </a:p>
          <a:p>
            <a:r>
              <a:rPr lang="en-US" sz="2400" dirty="0" smtClean="0"/>
              <a:t>We need help with the wording of the policy:</a:t>
            </a:r>
          </a:p>
          <a:p>
            <a:endParaRPr lang="en-US" sz="2400" dirty="0" smtClean="0">
              <a:hlinkClick r:id="rId4"/>
            </a:endParaRPr>
          </a:p>
          <a:p>
            <a:r>
              <a:rPr lang="en-US" sz="2400" u="sng" dirty="0" smtClean="0"/>
              <a:t>Current Wording</a:t>
            </a:r>
          </a:p>
          <a:p>
            <a:r>
              <a:rPr lang="en-US" dirty="0" smtClean="0"/>
              <a:t>“</a:t>
            </a:r>
            <a:r>
              <a:rPr lang="en-US" sz="2000" dirty="0" smtClean="0"/>
              <a:t>…a </a:t>
            </a:r>
            <a:r>
              <a:rPr lang="en-US" sz="2000" dirty="0"/>
              <a:t>list of attendees must be obtained and remitted to Accounts </a:t>
            </a:r>
            <a:r>
              <a:rPr lang="en-US" sz="2000" dirty="0" smtClean="0"/>
              <a:t>Payable”.</a:t>
            </a:r>
            <a:endParaRPr lang="en-US" sz="2000" dirty="0">
              <a:hlinkClick r:id="rId4"/>
            </a:endParaRPr>
          </a:p>
          <a:p>
            <a:endParaRPr lang="en-US" dirty="0"/>
          </a:p>
          <a:p>
            <a:r>
              <a:rPr lang="en-US" sz="2400" u="sng" dirty="0"/>
              <a:t>Proposed Wording:</a:t>
            </a:r>
          </a:p>
          <a:p>
            <a:r>
              <a:rPr lang="en-US" sz="2000" dirty="0"/>
              <a:t>“…a list of attendees </a:t>
            </a:r>
            <a:r>
              <a:rPr lang="en-US" sz="2000" dirty="0" smtClean="0"/>
              <a:t>and/or a general description of invited guests </a:t>
            </a:r>
            <a:r>
              <a:rPr lang="en-US" sz="2000" dirty="0"/>
              <a:t>must be obtained and remitted to Accounts Payable.”</a:t>
            </a:r>
            <a:endParaRPr lang="en-US" sz="2000" dirty="0">
              <a:hlinkClick r:id="rId4"/>
            </a:endParaRPr>
          </a:p>
          <a:p>
            <a:endParaRPr lang="en-US" sz="2000" dirty="0">
              <a:hlinkClick r:id="rId4"/>
            </a:endParaRPr>
          </a:p>
          <a:p>
            <a:r>
              <a:rPr lang="en-US" dirty="0" smtClean="0">
                <a:hlinkClick r:id="rId4"/>
              </a:rPr>
              <a:t>https</a:t>
            </a:r>
            <a:r>
              <a:rPr lang="en-US" dirty="0">
                <a:hlinkClick r:id="rId4"/>
              </a:rPr>
              <a:t>://</a:t>
            </a:r>
            <a:r>
              <a:rPr lang="en-US" dirty="0" smtClean="0">
                <a:hlinkClick r:id="rId4"/>
              </a:rPr>
              <a:t>msudenver.edu/media/content/officeofthecontroller/documents/policies/FoodandBeveragePolicy08-05-15.pdf</a:t>
            </a:r>
            <a:endParaRPr lang="en-US" dirty="0" smtClean="0"/>
          </a:p>
          <a:p>
            <a:endParaRPr lang="en-US" dirty="0" smtClean="0"/>
          </a:p>
        </p:txBody>
      </p:sp>
    </p:spTree>
    <p:extLst>
      <p:ext uri="{BB962C8B-B14F-4D97-AF65-F5344CB8AC3E}">
        <p14:creationId xmlns:p14="http://schemas.microsoft.com/office/powerpoint/2010/main" val="3305971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a:bodyPr>
          <a:lstStyle/>
          <a:p>
            <a:pPr lvl="0"/>
            <a:r>
              <a:rPr lang="en-US" dirty="0" smtClean="0"/>
              <a:t>Final Invoice on Encumbrances</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4708981"/>
          </a:xfrm>
          <a:prstGeom prst="rect">
            <a:avLst/>
          </a:prstGeom>
          <a:noFill/>
        </p:spPr>
        <p:txBody>
          <a:bodyPr wrap="square" rtlCol="0">
            <a:spAutoFit/>
          </a:bodyPr>
          <a:lstStyle/>
          <a:p>
            <a:r>
              <a:rPr lang="en-US" sz="2400" dirty="0" smtClean="0"/>
              <a:t>We found a way to reduce some manual work, but we need your help.</a:t>
            </a:r>
          </a:p>
          <a:p>
            <a:endParaRPr lang="en-US" sz="2400" dirty="0"/>
          </a:p>
          <a:p>
            <a:r>
              <a:rPr lang="en-US" sz="2400" dirty="0" smtClean="0"/>
              <a:t>If you set up an encumbrance and the amount of all the invoices is less than the total encumbrance we are looking for the best way to ask if it’s the last invoice…</a:t>
            </a:r>
          </a:p>
          <a:p>
            <a:endParaRPr lang="en-US" sz="2400" dirty="0"/>
          </a:p>
          <a:p>
            <a:endParaRPr lang="en-US" sz="2400" dirty="0" smtClean="0"/>
          </a:p>
          <a:p>
            <a:endParaRPr lang="en-US" sz="2400" dirty="0"/>
          </a:p>
          <a:p>
            <a:endParaRPr lang="en-US" sz="2400" dirty="0" smtClean="0"/>
          </a:p>
          <a:p>
            <a:r>
              <a:rPr lang="en-US" sz="2400" dirty="0" smtClean="0"/>
              <a:t>Suggestion:</a:t>
            </a:r>
            <a:endParaRPr lang="en-US" sz="2400" dirty="0"/>
          </a:p>
          <a:p>
            <a:r>
              <a:rPr lang="en-US" b="1" dirty="0"/>
              <a:t>If this is your FINAL payment against your encumbrance, please let us know to close the </a:t>
            </a:r>
            <a:r>
              <a:rPr lang="en-US" b="1" dirty="0" smtClean="0"/>
              <a:t>encumbrance.</a:t>
            </a:r>
            <a:endParaRPr lang="en-US" dirty="0" smtClean="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098" y="3526689"/>
            <a:ext cx="2143125" cy="2143125"/>
          </a:xfrm>
          <a:prstGeom prst="rect">
            <a:avLst/>
          </a:prstGeom>
        </p:spPr>
      </p:pic>
    </p:spTree>
    <p:extLst>
      <p:ext uri="{BB962C8B-B14F-4D97-AF65-F5344CB8AC3E}">
        <p14:creationId xmlns:p14="http://schemas.microsoft.com/office/powerpoint/2010/main" val="2245914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fontScale="90000"/>
          </a:bodyPr>
          <a:lstStyle/>
          <a:p>
            <a:pPr lvl="0"/>
            <a:r>
              <a:rPr lang="en-US" dirty="0" smtClean="0"/>
              <a:t>When to </a:t>
            </a:r>
            <a:r>
              <a:rPr lang="en-US" dirty="0" smtClean="0"/>
              <a:t>Create FOAPAL components</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2585323"/>
          </a:xfrm>
          <a:prstGeom prst="rect">
            <a:avLst/>
          </a:prstGeom>
          <a:noFill/>
        </p:spPr>
        <p:txBody>
          <a:bodyPr wrap="square" rtlCol="0">
            <a:spAutoFit/>
          </a:bodyPr>
          <a:lstStyle/>
          <a:p>
            <a:r>
              <a:rPr lang="en-US" sz="2400" dirty="0" smtClean="0"/>
              <a:t>Please help us reduce re-work and last minute rushes by requesting FOAPAL components well in advance of when you need them.  </a:t>
            </a:r>
          </a:p>
          <a:p>
            <a:endParaRPr lang="en-US" sz="2400" dirty="0"/>
          </a:p>
          <a:p>
            <a:r>
              <a:rPr lang="en-US" sz="2400" dirty="0" smtClean="0"/>
              <a:t>Best practice is to create new FOAPAL before the start of a fiscal year effective July 1</a:t>
            </a:r>
            <a:r>
              <a:rPr lang="en-US" sz="2400" baseline="30000" dirty="0" smtClean="0"/>
              <a:t>st</a:t>
            </a:r>
            <a:r>
              <a:rPr lang="en-US" sz="2400" dirty="0" smtClean="0"/>
              <a:t> of that new fiscal year.</a:t>
            </a:r>
          </a:p>
          <a:p>
            <a:endParaRPr lang="en-US" sz="2400" dirty="0"/>
          </a:p>
          <a:p>
            <a:endParaRPr lang="en-US" dirty="0" smtClean="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51" y="3680657"/>
            <a:ext cx="1857375" cy="24669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3806" y="3434105"/>
            <a:ext cx="3982994" cy="2781969"/>
          </a:xfrm>
          <a:prstGeom prst="rect">
            <a:avLst/>
          </a:prstGeom>
        </p:spPr>
      </p:pic>
      <p:sp>
        <p:nvSpPr>
          <p:cNvPr id="9" name="Rectangle 8"/>
          <p:cNvSpPr/>
          <p:nvPr/>
        </p:nvSpPr>
        <p:spPr>
          <a:xfrm>
            <a:off x="4823030" y="4006628"/>
            <a:ext cx="50206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F</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5372889" y="4127824"/>
            <a:ext cx="64312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O</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6036534" y="4248619"/>
            <a:ext cx="815363"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A</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6663401" y="4088901"/>
            <a:ext cx="542136"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P</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7253335" y="3741040"/>
            <a:ext cx="585417"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A</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7991203" y="4056916"/>
            <a:ext cx="476412"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L</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62820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fontScale="90000"/>
          </a:bodyPr>
          <a:lstStyle/>
          <a:p>
            <a:pPr lvl="0"/>
            <a:r>
              <a:rPr lang="en-US" dirty="0" smtClean="0"/>
              <a:t>Insurance Coverage on Travel Status</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75573" y="1539947"/>
            <a:ext cx="8584442" cy="4801314"/>
          </a:xfrm>
          <a:prstGeom prst="rect">
            <a:avLst/>
          </a:prstGeom>
          <a:noFill/>
        </p:spPr>
        <p:txBody>
          <a:bodyPr wrap="square" rtlCol="0">
            <a:spAutoFit/>
          </a:bodyPr>
          <a:lstStyle/>
          <a:p>
            <a:r>
              <a:rPr lang="en-US" sz="2400" b="1" dirty="0" smtClean="0"/>
              <a:t>Am I covered under MSU Denver’s insurance when I’m traveling*?</a:t>
            </a:r>
          </a:p>
          <a:p>
            <a:r>
              <a:rPr lang="en-US" sz="2000" dirty="0" smtClean="0"/>
              <a:t>	</a:t>
            </a:r>
            <a:r>
              <a:rPr lang="en-US" dirty="0" smtClean="0"/>
              <a:t>				</a:t>
            </a:r>
          </a:p>
          <a:p>
            <a:r>
              <a:rPr lang="en-US" b="1" dirty="0" smtClean="0"/>
              <a:t>	What is generally covered				What generally isn’t covered</a:t>
            </a:r>
          </a:p>
          <a:p>
            <a:r>
              <a:rPr lang="en-US" b="1" dirty="0" smtClean="0"/>
              <a:t>	</a:t>
            </a:r>
            <a:r>
              <a:rPr lang="en-US" dirty="0" smtClean="0"/>
              <a:t>- (L) damage you caused to someone		-damage to your property 			</a:t>
            </a:r>
            <a:r>
              <a:rPr lang="en-US" dirty="0"/>
              <a:t>	 </a:t>
            </a:r>
            <a:r>
              <a:rPr lang="en-US" dirty="0" smtClean="0"/>
              <a:t>  else's </a:t>
            </a:r>
            <a:r>
              <a:rPr lang="en-US" dirty="0"/>
              <a:t>property while you were working.	 regardless of who </a:t>
            </a:r>
            <a:r>
              <a:rPr lang="en-US" dirty="0" smtClean="0"/>
              <a:t>causes the 												 damage.</a:t>
            </a:r>
            <a:r>
              <a:rPr lang="en-US" dirty="0" smtClean="0"/>
              <a:t>								</a:t>
            </a:r>
          </a:p>
          <a:p>
            <a:r>
              <a:rPr lang="en-US" dirty="0"/>
              <a:t>	</a:t>
            </a:r>
            <a:r>
              <a:rPr lang="en-US" dirty="0" smtClean="0"/>
              <a:t>-(WC) personal injury you sustain while 	-personal injury you sustain while 			 you are working						 you are not working, i.e. in transit.					</a:t>
            </a:r>
          </a:p>
          <a:p>
            <a:r>
              <a:rPr lang="en-US" dirty="0"/>
              <a:t>	</a:t>
            </a:r>
            <a:r>
              <a:rPr lang="en-US" dirty="0" smtClean="0"/>
              <a:t>-(L&amp;WC)Employees						-Students</a:t>
            </a:r>
          </a:p>
          <a:p>
            <a:r>
              <a:rPr lang="en-US" dirty="0"/>
              <a:t>	</a:t>
            </a:r>
            <a:r>
              <a:rPr lang="en-US" dirty="0" smtClean="0"/>
              <a:t>- (L) Authorized Volunteer				</a:t>
            </a:r>
            <a:endParaRPr lang="en-US" sz="1600" dirty="0" smtClean="0"/>
          </a:p>
          <a:p>
            <a:r>
              <a:rPr lang="en-US" sz="1600" dirty="0" smtClean="0"/>
              <a:t>										-</a:t>
            </a:r>
            <a:r>
              <a:rPr lang="en-US" dirty="0" smtClean="0"/>
              <a:t>Lost </a:t>
            </a:r>
            <a:r>
              <a:rPr lang="en-US" dirty="0"/>
              <a:t>or stolen belongings		</a:t>
            </a:r>
          </a:p>
          <a:p>
            <a:endParaRPr lang="en-US" sz="1600" dirty="0"/>
          </a:p>
          <a:p>
            <a:endParaRPr lang="en-US" sz="1600" dirty="0"/>
          </a:p>
          <a:p>
            <a:r>
              <a:rPr lang="en-US" sz="1600" dirty="0" smtClean="0"/>
              <a:t>*Insurance coverage is based on circumstances unique to each case and there is no expressed or implied coverage with the information presented on this slide.</a:t>
            </a:r>
            <a:endParaRPr lang="en-US" sz="1600" dirty="0" smtClean="0"/>
          </a:p>
        </p:txBody>
      </p:sp>
    </p:spTree>
    <p:extLst>
      <p:ext uri="{BB962C8B-B14F-4D97-AF65-F5344CB8AC3E}">
        <p14:creationId xmlns:p14="http://schemas.microsoft.com/office/powerpoint/2010/main" val="3653084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a:bodyPr>
          <a:lstStyle/>
          <a:p>
            <a:pPr lvl="0"/>
            <a:r>
              <a:rPr lang="en-US" dirty="0" smtClean="0"/>
              <a:t>Mail Slips for Mail</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457200" y="1542501"/>
            <a:ext cx="8164286" cy="1877437"/>
          </a:xfrm>
          <a:prstGeom prst="rect">
            <a:avLst/>
          </a:prstGeom>
          <a:noFill/>
        </p:spPr>
        <p:txBody>
          <a:bodyPr wrap="square" rtlCol="0">
            <a:spAutoFit/>
          </a:bodyPr>
          <a:lstStyle/>
          <a:p>
            <a:pPr algn="ctr"/>
            <a:r>
              <a:rPr lang="en-US" sz="2800" b="1" dirty="0" smtClean="0"/>
              <a:t>If you use AHEC mail services to mail something you must use a mail slip</a:t>
            </a:r>
            <a:r>
              <a:rPr lang="en-US" sz="2000" b="1" dirty="0" smtClean="0"/>
              <a:t>.</a:t>
            </a:r>
            <a:endParaRPr lang="en-US" sz="2000" b="1" dirty="0"/>
          </a:p>
          <a:p>
            <a:endParaRPr lang="en-US" sz="2000" b="1" dirty="0" smtClean="0"/>
          </a:p>
          <a:p>
            <a:endParaRPr lang="en-US" sz="2000" b="1" dirty="0"/>
          </a:p>
          <a:p>
            <a:endParaRPr lang="en-US" sz="2000" b="1" dirty="0" smtClean="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83" y="4112627"/>
            <a:ext cx="3513952" cy="2252533"/>
          </a:xfrm>
          <a:prstGeom prst="rect">
            <a:avLst/>
          </a:prstGeom>
        </p:spPr>
      </p:pic>
      <p:pic>
        <p:nvPicPr>
          <p:cNvPr id="11" name="Picture 10"/>
          <p:cNvPicPr>
            <a:picLocks noChangeAspect="1"/>
          </p:cNvPicPr>
          <p:nvPr/>
        </p:nvPicPr>
        <p:blipFill rotWithShape="1">
          <a:blip r:embed="rId5"/>
          <a:srcRect l="50199" t="17636" r="8426" b="18287"/>
          <a:stretch/>
        </p:blipFill>
        <p:spPr>
          <a:xfrm>
            <a:off x="3653094" y="2409589"/>
            <a:ext cx="4792548" cy="3955571"/>
          </a:xfrm>
          <a:prstGeom prst="rect">
            <a:avLst/>
          </a:prstGeom>
        </p:spPr>
      </p:pic>
    </p:spTree>
    <p:extLst>
      <p:ext uri="{BB962C8B-B14F-4D97-AF65-F5344CB8AC3E}">
        <p14:creationId xmlns:p14="http://schemas.microsoft.com/office/powerpoint/2010/main" val="2226762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a:bodyPr>
          <a:lstStyle/>
          <a:p>
            <a:r>
              <a:rPr lang="en-US" dirty="0" smtClean="0"/>
              <a:t>Introduction:</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1078772" y="1341120"/>
            <a:ext cx="6863445" cy="646331"/>
          </a:xfrm>
          <a:prstGeom prst="rect">
            <a:avLst/>
          </a:prstGeom>
          <a:noFill/>
        </p:spPr>
        <p:txBody>
          <a:bodyPr wrap="square" rtlCol="0">
            <a:spAutoFit/>
          </a:bodyPr>
          <a:lstStyle/>
          <a:p>
            <a:r>
              <a:rPr lang="en-US" dirty="0" smtClean="0"/>
              <a:t>Liza Larsen: Controller</a:t>
            </a:r>
          </a:p>
          <a:p>
            <a:r>
              <a:rPr lang="en-US" dirty="0"/>
              <a:t>Webpage: </a:t>
            </a:r>
            <a:r>
              <a:rPr lang="en-US" dirty="0">
                <a:hlinkClick r:id="rId4"/>
              </a:rPr>
              <a:t>https://www.msudenver.edu/controller</a:t>
            </a:r>
            <a:r>
              <a:rPr lang="en-US" dirty="0" smtClean="0">
                <a:hlinkClick r:id="rId4"/>
              </a:rPr>
              <a:t>/</a:t>
            </a:r>
            <a:endParaRPr lang="en-US" dirty="0"/>
          </a:p>
        </p:txBody>
      </p:sp>
      <p:pic>
        <p:nvPicPr>
          <p:cNvPr id="5" name="Picture 4"/>
          <p:cNvPicPr>
            <a:picLocks noChangeAspect="1"/>
          </p:cNvPicPr>
          <p:nvPr/>
        </p:nvPicPr>
        <p:blipFill rotWithShape="1">
          <a:blip r:embed="rId5"/>
          <a:srcRect l="8359" t="6016" r="10150"/>
          <a:stretch/>
        </p:blipFill>
        <p:spPr>
          <a:xfrm>
            <a:off x="1078772" y="2023046"/>
            <a:ext cx="6505458" cy="4063926"/>
          </a:xfrm>
          <a:prstGeom prst="rect">
            <a:avLst/>
          </a:prstGeom>
        </p:spPr>
      </p:pic>
    </p:spTree>
    <p:extLst>
      <p:ext uri="{BB962C8B-B14F-4D97-AF65-F5344CB8AC3E}">
        <p14:creationId xmlns:p14="http://schemas.microsoft.com/office/powerpoint/2010/main" val="261047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a:bodyPr>
          <a:lstStyle/>
          <a:p>
            <a:pPr lvl="0"/>
            <a:r>
              <a:rPr lang="en-US" dirty="0" smtClean="0"/>
              <a:t>Action Plan Update </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296214" y="1255595"/>
            <a:ext cx="8390586" cy="4370427"/>
          </a:xfrm>
          <a:prstGeom prst="rect">
            <a:avLst/>
          </a:prstGeom>
          <a:noFill/>
        </p:spPr>
        <p:txBody>
          <a:bodyPr wrap="square" rtlCol="0">
            <a:spAutoFit/>
          </a:bodyPr>
          <a:lstStyle/>
          <a:p>
            <a:r>
              <a:rPr lang="en-US" sz="2400" b="1" u="sng" dirty="0" smtClean="0"/>
              <a:t>Some of Accounting Services Tasks for Fiscal year 2019 and 2020:</a:t>
            </a:r>
          </a:p>
          <a:p>
            <a:r>
              <a:rPr lang="en-US" sz="2000" dirty="0"/>
              <a:t>	</a:t>
            </a:r>
            <a:r>
              <a:rPr lang="en-US" sz="2000" dirty="0" smtClean="0"/>
              <a:t>- Customer Service Improvements</a:t>
            </a:r>
          </a:p>
          <a:p>
            <a:r>
              <a:rPr lang="en-US" sz="2000" dirty="0"/>
              <a:t>	</a:t>
            </a:r>
            <a:r>
              <a:rPr lang="en-US" sz="2000" dirty="0" smtClean="0"/>
              <a:t>	Survey’s sent out in Sept last year,</a:t>
            </a:r>
          </a:p>
          <a:p>
            <a:r>
              <a:rPr lang="en-US" sz="2000" dirty="0"/>
              <a:t>	</a:t>
            </a:r>
            <a:r>
              <a:rPr lang="en-US" sz="2000" dirty="0" smtClean="0"/>
              <a:t>	Each area in Accounting Services developed a plan to improve 			customer service.</a:t>
            </a:r>
            <a:endParaRPr lang="en-US" sz="2000" dirty="0" smtClean="0"/>
          </a:p>
          <a:p>
            <a:r>
              <a:rPr lang="en-US" sz="2000" dirty="0"/>
              <a:t>	</a:t>
            </a:r>
            <a:r>
              <a:rPr lang="en-US" sz="2000" dirty="0" smtClean="0"/>
              <a:t>- Communication Plan</a:t>
            </a:r>
          </a:p>
          <a:p>
            <a:r>
              <a:rPr lang="en-US" sz="2000" dirty="0"/>
              <a:t>	</a:t>
            </a:r>
            <a:r>
              <a:rPr lang="en-US" sz="2000" dirty="0" smtClean="0"/>
              <a:t>	We’re developing a plan that will broaden our communication 			efforts with ideas such as:</a:t>
            </a:r>
          </a:p>
          <a:p>
            <a:r>
              <a:rPr lang="en-US" dirty="0"/>
              <a:t>	</a:t>
            </a:r>
            <a:r>
              <a:rPr lang="en-US" dirty="0" smtClean="0"/>
              <a:t>		-Early Bird Stories</a:t>
            </a:r>
          </a:p>
          <a:p>
            <a:r>
              <a:rPr lang="en-US" dirty="0"/>
              <a:t>	</a:t>
            </a:r>
            <a:r>
              <a:rPr lang="en-US" dirty="0" smtClean="0"/>
              <a:t>		-Meeting with Faculty Senate and Fiscal Managers on a regular basis</a:t>
            </a:r>
          </a:p>
          <a:p>
            <a:r>
              <a:rPr lang="en-US" dirty="0"/>
              <a:t>	</a:t>
            </a:r>
            <a:r>
              <a:rPr lang="en-US" dirty="0" smtClean="0"/>
              <a:t>		-Traveling Road Shows about specific topics to specific audiences</a:t>
            </a:r>
          </a:p>
          <a:p>
            <a:r>
              <a:rPr lang="en-US" sz="2000" dirty="0"/>
              <a:t>	</a:t>
            </a:r>
            <a:r>
              <a:rPr lang="en-US" sz="2000" dirty="0" smtClean="0"/>
              <a:t>- Contact Training</a:t>
            </a:r>
          </a:p>
          <a:p>
            <a:r>
              <a:rPr lang="en-US" sz="2000" dirty="0"/>
              <a:t>	</a:t>
            </a:r>
            <a:r>
              <a:rPr lang="en-US" sz="2000" dirty="0" smtClean="0"/>
              <a:t>	Pilot group starting within the next month or so.</a:t>
            </a:r>
            <a:endParaRPr lang="en-US" sz="2000" dirty="0" smtClean="0"/>
          </a:p>
          <a:p>
            <a:r>
              <a:rPr lang="en-US" sz="2000" dirty="0"/>
              <a:t>	</a:t>
            </a:r>
            <a:r>
              <a:rPr lang="en-US" sz="2000" dirty="0" smtClean="0"/>
              <a:t>-Purchasing Review- Pending</a:t>
            </a:r>
            <a:endParaRPr lang="en-US" sz="2000" dirty="0"/>
          </a:p>
        </p:txBody>
      </p:sp>
    </p:spTree>
    <p:extLst>
      <p:ext uri="{BB962C8B-B14F-4D97-AF65-F5344CB8AC3E}">
        <p14:creationId xmlns:p14="http://schemas.microsoft.com/office/powerpoint/2010/main" val="865364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105508" y="274637"/>
            <a:ext cx="8924191" cy="1357215"/>
          </a:xfrm>
        </p:spPr>
        <p:txBody>
          <a:bodyPr>
            <a:normAutofit/>
          </a:bodyPr>
          <a:lstStyle/>
          <a:p>
            <a:r>
              <a:rPr lang="en-US" sz="4000" dirty="0" smtClean="0"/>
              <a:t>Staffing Update	</a:t>
            </a:r>
            <a:endParaRPr lang="en-US" sz="40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204715" y="1631852"/>
            <a:ext cx="8824983" cy="2246769"/>
          </a:xfrm>
          <a:prstGeom prst="rect">
            <a:avLst/>
          </a:prstGeom>
          <a:noFill/>
        </p:spPr>
        <p:txBody>
          <a:bodyPr wrap="square" rtlCol="0">
            <a:spAutoFit/>
          </a:bodyPr>
          <a:lstStyle/>
          <a:p>
            <a:r>
              <a:rPr lang="en-US" sz="2000" b="1" dirty="0" smtClean="0"/>
              <a:t>We </a:t>
            </a:r>
            <a:r>
              <a:rPr lang="en-US" sz="2000" b="1" dirty="0" smtClean="0"/>
              <a:t>currently have three vacancies</a:t>
            </a:r>
          </a:p>
          <a:p>
            <a:r>
              <a:rPr lang="en-US" sz="2000" b="1" dirty="0"/>
              <a:t>	</a:t>
            </a:r>
            <a:r>
              <a:rPr lang="en-US" sz="2000" b="1" dirty="0" smtClean="0"/>
              <a:t>Payroll Manager - </a:t>
            </a:r>
            <a:r>
              <a:rPr lang="en-US" sz="2000" dirty="0" smtClean="0"/>
              <a:t>Should start on May 6th</a:t>
            </a:r>
          </a:p>
          <a:p>
            <a:r>
              <a:rPr lang="en-US" sz="2000" b="1" dirty="0"/>
              <a:t>	</a:t>
            </a:r>
            <a:r>
              <a:rPr lang="en-US" sz="2000" b="1" dirty="0" smtClean="0"/>
              <a:t>Tax Compliance Accountant </a:t>
            </a:r>
            <a:r>
              <a:rPr lang="en-US" sz="2000" dirty="0" smtClean="0"/>
              <a:t>– Currently interviewing</a:t>
            </a:r>
          </a:p>
          <a:p>
            <a:r>
              <a:rPr lang="en-US" sz="2000" b="1" dirty="0"/>
              <a:t>	</a:t>
            </a:r>
            <a:r>
              <a:rPr lang="en-US" sz="2000" b="1" dirty="0" smtClean="0"/>
              <a:t>Grant Compliance Accountant </a:t>
            </a:r>
            <a:r>
              <a:rPr lang="en-US" sz="2000" dirty="0"/>
              <a:t>– Currently </a:t>
            </a:r>
            <a:r>
              <a:rPr lang="en-US" sz="2000" dirty="0" smtClean="0"/>
              <a:t>interviewing</a:t>
            </a:r>
          </a:p>
          <a:p>
            <a:endParaRPr lang="en-US" sz="2000" b="1" dirty="0"/>
          </a:p>
          <a:p>
            <a:r>
              <a:rPr lang="en-US" sz="2000" b="1" dirty="0" smtClean="0"/>
              <a:t>Molly Dougherty</a:t>
            </a:r>
            <a:r>
              <a:rPr lang="en-US" sz="2000" dirty="0" smtClean="0"/>
              <a:t> New Admin who among other things assists with encumbrances.</a:t>
            </a:r>
          </a:p>
          <a:p>
            <a:endParaRPr lang="en-US" sz="2000" b="1" dirty="0" smtClean="0"/>
          </a:p>
        </p:txBody>
      </p:sp>
    </p:spTree>
    <p:extLst>
      <p:ext uri="{BB962C8B-B14F-4D97-AF65-F5344CB8AC3E}">
        <p14:creationId xmlns:p14="http://schemas.microsoft.com/office/powerpoint/2010/main" val="3659840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765808" y="134419"/>
            <a:ext cx="10675614" cy="6662621"/>
          </a:xfrm>
        </p:spPr>
      </p:pic>
      <p:sp>
        <p:nvSpPr>
          <p:cNvPr id="2" name="Title 1"/>
          <p:cNvSpPr>
            <a:spLocks noGrp="1"/>
          </p:cNvSpPr>
          <p:nvPr>
            <p:ph type="title"/>
          </p:nvPr>
        </p:nvSpPr>
        <p:spPr/>
        <p:txBody>
          <a:bodyPr>
            <a:normAutofit fontScale="90000"/>
          </a:bodyPr>
          <a:lstStyle/>
          <a:p>
            <a:r>
              <a:rPr lang="en-US" dirty="0" smtClean="0"/>
              <a:t>Housekeeping:</a:t>
            </a:r>
            <a:br>
              <a:rPr lang="en-US" dirty="0" smtClean="0"/>
            </a:br>
            <a:r>
              <a:rPr lang="en-US" sz="2700" dirty="0" err="1"/>
              <a:t>M</a:t>
            </a:r>
            <a:r>
              <a:rPr lang="en-US" sz="2700" dirty="0" err="1" smtClean="0"/>
              <a:t>isc</a:t>
            </a:r>
            <a:r>
              <a:rPr lang="en-US" sz="2700" dirty="0" smtClean="0"/>
              <a:t> reminders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571501" y="1557857"/>
            <a:ext cx="8229600" cy="4247317"/>
          </a:xfrm>
          <a:prstGeom prst="rect">
            <a:avLst/>
          </a:prstGeom>
          <a:noFill/>
        </p:spPr>
        <p:txBody>
          <a:bodyPr wrap="square" rtlCol="0">
            <a:spAutoFit/>
          </a:bodyPr>
          <a:lstStyle/>
          <a:p>
            <a:r>
              <a:rPr lang="en-US" sz="2400" dirty="0" smtClean="0"/>
              <a:t>Accounting Services has several E-Mail addresses to better support your questions.</a:t>
            </a:r>
          </a:p>
          <a:p>
            <a:endParaRPr lang="en-US" sz="2400" dirty="0"/>
          </a:p>
          <a:p>
            <a:r>
              <a:rPr lang="en-US" dirty="0" smtClean="0">
                <a:hlinkClick r:id="rId4"/>
              </a:rPr>
              <a:t>CorporateCard@msudenver.edu-</a:t>
            </a:r>
            <a:r>
              <a:rPr lang="en-US" dirty="0" smtClean="0"/>
              <a:t> Anything related to C-Cards, including statement submission.</a:t>
            </a:r>
          </a:p>
          <a:p>
            <a:endParaRPr lang="en-US" dirty="0"/>
          </a:p>
          <a:p>
            <a:r>
              <a:rPr lang="en-US" dirty="0" smtClean="0">
                <a:hlinkClick r:id="rId5"/>
              </a:rPr>
              <a:t>AcctSvcs@msudenver.edu-</a:t>
            </a:r>
            <a:r>
              <a:rPr lang="en-US" dirty="0"/>
              <a:t> </a:t>
            </a:r>
            <a:r>
              <a:rPr lang="en-US" dirty="0" smtClean="0"/>
              <a:t>Requests for </a:t>
            </a:r>
            <a:r>
              <a:rPr lang="en-US" dirty="0"/>
              <a:t>w</a:t>
            </a:r>
            <a:r>
              <a:rPr lang="en-US" dirty="0" smtClean="0"/>
              <a:t>ire payments, Banner Finance security and FOAPAL setups/changes.</a:t>
            </a:r>
          </a:p>
          <a:p>
            <a:endParaRPr lang="en-US" dirty="0"/>
          </a:p>
          <a:p>
            <a:r>
              <a:rPr lang="en-US" dirty="0" smtClean="0">
                <a:hlinkClick r:id="rId6"/>
              </a:rPr>
              <a:t>Grants@msudenver.edu-</a:t>
            </a:r>
            <a:r>
              <a:rPr lang="en-US" dirty="0" smtClean="0"/>
              <a:t> Anything related to Grants.</a:t>
            </a:r>
          </a:p>
          <a:p>
            <a:endParaRPr lang="en-US" dirty="0"/>
          </a:p>
          <a:p>
            <a:r>
              <a:rPr lang="en-US" dirty="0" smtClean="0">
                <a:hlinkClick r:id="rId7"/>
              </a:rPr>
              <a:t>Payroll@msudenver.edu-</a:t>
            </a:r>
            <a:r>
              <a:rPr lang="en-US" dirty="0" smtClean="0"/>
              <a:t> Anything related to </a:t>
            </a:r>
            <a:r>
              <a:rPr lang="en-US" dirty="0" smtClean="0"/>
              <a:t>Payroll.</a:t>
            </a:r>
            <a:endParaRPr lang="en-US" dirty="0" smtClean="0"/>
          </a:p>
          <a:p>
            <a:endParaRPr lang="en-US" dirty="0"/>
          </a:p>
          <a:p>
            <a:r>
              <a:rPr lang="en-US" dirty="0" smtClean="0">
                <a:hlinkClick r:id="rId8"/>
              </a:rPr>
              <a:t>AccountsPayable@msudenver.edu-</a:t>
            </a:r>
            <a:r>
              <a:rPr lang="en-US" dirty="0" smtClean="0"/>
              <a:t> Payment requests and SPO submission.</a:t>
            </a:r>
          </a:p>
        </p:txBody>
      </p:sp>
    </p:spTree>
    <p:extLst>
      <p:ext uri="{BB962C8B-B14F-4D97-AF65-F5344CB8AC3E}">
        <p14:creationId xmlns:p14="http://schemas.microsoft.com/office/powerpoint/2010/main" val="1970166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765808" y="134419"/>
            <a:ext cx="10675614" cy="6662621"/>
          </a:xfrm>
        </p:spPr>
      </p:pic>
      <p:sp>
        <p:nvSpPr>
          <p:cNvPr id="2" name="Title 1"/>
          <p:cNvSpPr>
            <a:spLocks noGrp="1"/>
          </p:cNvSpPr>
          <p:nvPr>
            <p:ph type="title"/>
          </p:nvPr>
        </p:nvSpPr>
        <p:spPr/>
        <p:txBody>
          <a:bodyPr>
            <a:normAutofit/>
          </a:bodyPr>
          <a:lstStyle/>
          <a:p>
            <a:r>
              <a:rPr lang="en-US" dirty="0" smtClean="0"/>
              <a:t>Housekeeping (</a:t>
            </a:r>
            <a:r>
              <a:rPr lang="en-US" dirty="0" err="1" smtClean="0"/>
              <a:t>con’t</a:t>
            </a:r>
            <a:r>
              <a:rPr lang="en-US" dirty="0" smtClean="0"/>
              <a:t>):</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571501" y="1557857"/>
            <a:ext cx="8229600" cy="5724644"/>
          </a:xfrm>
          <a:prstGeom prst="rect">
            <a:avLst/>
          </a:prstGeom>
          <a:noFill/>
        </p:spPr>
        <p:txBody>
          <a:bodyPr wrap="square" numCol="2" rtlCol="0">
            <a:spAutoFit/>
          </a:bodyPr>
          <a:lstStyle/>
          <a:p>
            <a:r>
              <a:rPr lang="en-US" sz="2400" dirty="0" smtClean="0"/>
              <a:t>Ricoh contact information:</a:t>
            </a:r>
          </a:p>
          <a:p>
            <a:endParaRPr lang="en-US" dirty="0" smtClean="0"/>
          </a:p>
          <a:p>
            <a:r>
              <a:rPr lang="en-US" u="sng" dirty="0"/>
              <a:t>New </a:t>
            </a:r>
            <a:r>
              <a:rPr lang="en-US" u="sng" dirty="0"/>
              <a:t>Copiers &amp; changes to copiers:</a:t>
            </a:r>
          </a:p>
          <a:p>
            <a:r>
              <a:rPr lang="en-US" b="1" dirty="0"/>
              <a:t>Beverly </a:t>
            </a:r>
            <a:r>
              <a:rPr lang="en-US" b="1" dirty="0" err="1"/>
              <a:t>Dinges</a:t>
            </a:r>
            <a:endParaRPr lang="en-US" dirty="0"/>
          </a:p>
          <a:p>
            <a:r>
              <a:rPr lang="en-US" dirty="0"/>
              <a:t>Major Accounts- Higher Education</a:t>
            </a:r>
          </a:p>
          <a:p>
            <a:r>
              <a:rPr lang="en-US" dirty="0"/>
              <a:t>Ricoh USA, INC</a:t>
            </a:r>
          </a:p>
          <a:p>
            <a:r>
              <a:rPr lang="en-US" dirty="0"/>
              <a:t>7245 S Havana St., Suite 300</a:t>
            </a:r>
          </a:p>
          <a:p>
            <a:r>
              <a:rPr lang="en-US" dirty="0"/>
              <a:t>Centennial, CO 80112</a:t>
            </a:r>
          </a:p>
          <a:p>
            <a:r>
              <a:rPr lang="en-US" dirty="0"/>
              <a:t>Phone: 970-310-3838</a:t>
            </a:r>
          </a:p>
          <a:p>
            <a:r>
              <a:rPr lang="en-US" u="sng" dirty="0">
                <a:hlinkClick r:id="rId4"/>
              </a:rPr>
              <a:t>beverly.dinges@ricoh-usa.com</a:t>
            </a:r>
            <a:endParaRPr lang="en-US" dirty="0"/>
          </a:p>
          <a:p>
            <a:r>
              <a:rPr lang="en-US" dirty="0"/>
              <a:t> </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u="sng" dirty="0" smtClean="0"/>
              <a:t>Monthly </a:t>
            </a:r>
            <a:r>
              <a:rPr lang="en-US" u="sng" dirty="0"/>
              <a:t>usage fee invoices and payments:</a:t>
            </a:r>
          </a:p>
          <a:p>
            <a:r>
              <a:rPr lang="en-US" b="1" dirty="0"/>
              <a:t>Heather R </a:t>
            </a:r>
            <a:r>
              <a:rPr lang="en-US" b="1" dirty="0" err="1"/>
              <a:t>Monacchio</a:t>
            </a:r>
            <a:endParaRPr lang="en-US" dirty="0"/>
          </a:p>
          <a:p>
            <a:r>
              <a:rPr lang="en-US" dirty="0"/>
              <a:t>Area Customer Support Specialist - Rocky Mountain</a:t>
            </a:r>
          </a:p>
          <a:p>
            <a:r>
              <a:rPr lang="en-US" dirty="0"/>
              <a:t>RICOH USA</a:t>
            </a:r>
          </a:p>
          <a:p>
            <a:r>
              <a:rPr lang="en-US" dirty="0"/>
              <a:t>7360 S. </a:t>
            </a:r>
            <a:r>
              <a:rPr lang="en-US" dirty="0" err="1"/>
              <a:t>Kyrene</a:t>
            </a:r>
            <a:r>
              <a:rPr lang="en-US" dirty="0"/>
              <a:t> Rd. Suite 101</a:t>
            </a:r>
          </a:p>
          <a:p>
            <a:r>
              <a:rPr lang="en-US" dirty="0"/>
              <a:t>Tempe, AZ. 85283</a:t>
            </a:r>
          </a:p>
          <a:p>
            <a:r>
              <a:rPr lang="en-US" b="1" dirty="0"/>
              <a:t>Work Phone: 480-379-7024 (Office)</a:t>
            </a:r>
            <a:endParaRPr lang="en-US" dirty="0"/>
          </a:p>
          <a:p>
            <a:r>
              <a:rPr lang="en-US" b="1" dirty="0"/>
              <a:t>Phone: 480-547-0396 (Cell)</a:t>
            </a:r>
            <a:endParaRPr lang="en-US" dirty="0"/>
          </a:p>
          <a:p>
            <a:r>
              <a:rPr lang="en-US" b="1" u="sng" dirty="0">
                <a:hlinkClick r:id="rId5"/>
              </a:rPr>
              <a:t>Heather.Monacchio@ricoh-usa.com</a:t>
            </a:r>
            <a:endParaRPr lang="en-US" dirty="0"/>
          </a:p>
          <a:p>
            <a:r>
              <a:rPr lang="en-US" dirty="0" smtClean="0"/>
              <a:t>.</a:t>
            </a:r>
            <a:endParaRPr lang="en-US" dirty="0" smtClean="0"/>
          </a:p>
        </p:txBody>
      </p:sp>
    </p:spTree>
    <p:extLst>
      <p:ext uri="{BB962C8B-B14F-4D97-AF65-F5344CB8AC3E}">
        <p14:creationId xmlns:p14="http://schemas.microsoft.com/office/powerpoint/2010/main" val="1847316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765808" y="134419"/>
            <a:ext cx="10675614" cy="6662621"/>
          </a:xfrm>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THANK YOU!</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57698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smtClean="0"/>
              <a:t>Agenda:</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457200" y="1010194"/>
            <a:ext cx="8164286" cy="5042406"/>
          </a:xfrm>
          <a:prstGeom prst="rect">
            <a:avLst/>
          </a:prstGeom>
          <a:noFill/>
        </p:spPr>
        <p:txBody>
          <a:bodyPr wrap="square" rtlCol="0">
            <a:spAutoFit/>
          </a:bodyPr>
          <a:lstStyle/>
          <a:p>
            <a:pPr>
              <a:spcAft>
                <a:spcPts val="200"/>
              </a:spcAft>
            </a:pPr>
            <a:r>
              <a:rPr lang="en-US" sz="2000" b="1" dirty="0" smtClean="0"/>
              <a:t>-Fiscal Year End Deadlines: </a:t>
            </a:r>
            <a:r>
              <a:rPr lang="en-US" sz="2000" dirty="0" smtClean="0"/>
              <a:t>Dates to watch out for.</a:t>
            </a:r>
            <a:endParaRPr lang="en-US" sz="2000" b="1" dirty="0" smtClean="0"/>
          </a:p>
          <a:p>
            <a:pPr>
              <a:spcAft>
                <a:spcPts val="200"/>
              </a:spcAft>
            </a:pPr>
            <a:r>
              <a:rPr lang="en-US" sz="2000" b="1" dirty="0" smtClean="0"/>
              <a:t>-Chrome River: </a:t>
            </a:r>
            <a:r>
              <a:rPr lang="en-US" sz="2000" dirty="0" smtClean="0"/>
              <a:t>Smooth Sailing.</a:t>
            </a:r>
            <a:endParaRPr lang="en-US" sz="2000" dirty="0" smtClean="0"/>
          </a:p>
          <a:p>
            <a:pPr>
              <a:spcAft>
                <a:spcPts val="200"/>
              </a:spcAft>
            </a:pPr>
            <a:r>
              <a:rPr lang="en-US" sz="2000" b="1" dirty="0"/>
              <a:t>-Corporate Card </a:t>
            </a:r>
            <a:r>
              <a:rPr lang="en-US" sz="2000" b="1" dirty="0" smtClean="0"/>
              <a:t>Points: </a:t>
            </a:r>
            <a:r>
              <a:rPr lang="en-US" sz="2000" dirty="0" smtClean="0"/>
              <a:t>A thing of the past.</a:t>
            </a:r>
            <a:endParaRPr lang="en-US" sz="2000" dirty="0"/>
          </a:p>
          <a:p>
            <a:pPr>
              <a:spcAft>
                <a:spcPts val="200"/>
              </a:spcAft>
            </a:pPr>
            <a:r>
              <a:rPr lang="en-US" sz="2000" b="1" dirty="0"/>
              <a:t>-Sales Tax on the C-Card: </a:t>
            </a:r>
            <a:r>
              <a:rPr lang="en-US" sz="2000" dirty="0"/>
              <a:t>Is it allowed?</a:t>
            </a:r>
            <a:endParaRPr lang="en-US" sz="2000" b="1" dirty="0" smtClean="0"/>
          </a:p>
          <a:p>
            <a:pPr>
              <a:spcAft>
                <a:spcPts val="200"/>
              </a:spcAft>
            </a:pPr>
            <a:r>
              <a:rPr lang="en-US" sz="2000" b="1" dirty="0" smtClean="0"/>
              <a:t>-SPO or NPS: </a:t>
            </a:r>
            <a:r>
              <a:rPr lang="en-US" sz="2000" dirty="0" smtClean="0"/>
              <a:t>What’s the difference?</a:t>
            </a:r>
            <a:endParaRPr lang="en-US" sz="2000" b="1" dirty="0" smtClean="0"/>
          </a:p>
          <a:p>
            <a:pPr>
              <a:spcAft>
                <a:spcPts val="200"/>
              </a:spcAft>
            </a:pPr>
            <a:r>
              <a:rPr lang="en-US" sz="2000" b="1" dirty="0" smtClean="0"/>
              <a:t>-Ricoh Update: </a:t>
            </a:r>
            <a:r>
              <a:rPr lang="en-US" sz="2000" dirty="0" smtClean="0"/>
              <a:t>Update on invoices and payments.</a:t>
            </a:r>
          </a:p>
          <a:p>
            <a:pPr>
              <a:spcAft>
                <a:spcPts val="200"/>
              </a:spcAft>
            </a:pPr>
            <a:r>
              <a:rPr lang="en-US" sz="2000" b="1" dirty="0" smtClean="0"/>
              <a:t>-Food and Beverage: </a:t>
            </a:r>
            <a:r>
              <a:rPr lang="en-US" sz="2000" dirty="0" smtClean="0"/>
              <a:t>What information needs to be submitted for a list of attendees? Help with policy.</a:t>
            </a:r>
          </a:p>
          <a:p>
            <a:pPr>
              <a:spcAft>
                <a:spcPts val="200"/>
              </a:spcAft>
            </a:pPr>
            <a:r>
              <a:rPr lang="en-US" sz="2000" b="1" dirty="0" smtClean="0"/>
              <a:t>-Last Invoice on Encumbrances: </a:t>
            </a:r>
            <a:r>
              <a:rPr lang="en-US" sz="2000" dirty="0" smtClean="0"/>
              <a:t>Help with request.</a:t>
            </a:r>
          </a:p>
          <a:p>
            <a:pPr>
              <a:spcAft>
                <a:spcPts val="200"/>
              </a:spcAft>
            </a:pPr>
            <a:r>
              <a:rPr lang="en-US" sz="2000" b="1" dirty="0" smtClean="0"/>
              <a:t>-When to Create a FOAPAL: </a:t>
            </a:r>
            <a:r>
              <a:rPr lang="en-US" sz="2000" dirty="0" smtClean="0"/>
              <a:t>Help with timing.</a:t>
            </a:r>
          </a:p>
          <a:p>
            <a:pPr>
              <a:spcAft>
                <a:spcPts val="200"/>
              </a:spcAft>
            </a:pPr>
            <a:r>
              <a:rPr lang="en-US" sz="2000" b="1" dirty="0" smtClean="0"/>
              <a:t>-Insurance Coverage on Travel Status: </a:t>
            </a:r>
            <a:r>
              <a:rPr lang="en-US" sz="2000" dirty="0" smtClean="0"/>
              <a:t>What’s covered and what isn’t.</a:t>
            </a:r>
          </a:p>
          <a:p>
            <a:pPr>
              <a:spcAft>
                <a:spcPts val="200"/>
              </a:spcAft>
            </a:pPr>
            <a:r>
              <a:rPr lang="en-US" sz="2000" b="1" dirty="0" smtClean="0"/>
              <a:t>-Mail Slips for Mail:  </a:t>
            </a:r>
            <a:r>
              <a:rPr lang="en-US" sz="2000" dirty="0" smtClean="0"/>
              <a:t>What are they and do you need them?</a:t>
            </a:r>
          </a:p>
          <a:p>
            <a:pPr>
              <a:spcAft>
                <a:spcPts val="200"/>
              </a:spcAft>
            </a:pPr>
            <a:r>
              <a:rPr lang="en-US" sz="2000" b="1" dirty="0" smtClean="0"/>
              <a:t>-Action Plan Update- </a:t>
            </a:r>
            <a:r>
              <a:rPr lang="en-US" sz="2000" dirty="0" smtClean="0"/>
              <a:t>What has Accounting Services been doing?</a:t>
            </a:r>
            <a:endParaRPr lang="en-US" sz="2000" b="1" dirty="0" smtClean="0"/>
          </a:p>
          <a:p>
            <a:pPr>
              <a:spcAft>
                <a:spcPts val="200"/>
              </a:spcAft>
            </a:pPr>
            <a:r>
              <a:rPr lang="en-US" sz="2000" b="1" dirty="0" smtClean="0"/>
              <a:t>-Staffing Updates- </a:t>
            </a:r>
            <a:r>
              <a:rPr lang="en-US" sz="2000" dirty="0" smtClean="0"/>
              <a:t>W</a:t>
            </a:r>
            <a:r>
              <a:rPr lang="en-US" sz="2000" dirty="0" smtClean="0"/>
              <a:t>ho’s who in the zoo.</a:t>
            </a:r>
          </a:p>
          <a:p>
            <a:pPr>
              <a:spcAft>
                <a:spcPts val="200"/>
              </a:spcAft>
            </a:pPr>
            <a:r>
              <a:rPr lang="en-US" sz="2000" b="1" dirty="0" smtClean="0"/>
              <a:t>-</a:t>
            </a:r>
            <a:r>
              <a:rPr lang="en-US" sz="2000" b="1" dirty="0"/>
              <a:t>Housekeeping-</a:t>
            </a:r>
            <a:r>
              <a:rPr lang="en-US" sz="2000" dirty="0"/>
              <a:t> </a:t>
            </a:r>
            <a:r>
              <a:rPr lang="en-US" sz="2000" dirty="0" err="1"/>
              <a:t>Misc</a:t>
            </a:r>
            <a:r>
              <a:rPr lang="en-US" sz="2000" dirty="0"/>
              <a:t> reminders</a:t>
            </a:r>
            <a:r>
              <a:rPr lang="en-US" sz="2000" dirty="0" smtClean="0"/>
              <a:t>.</a:t>
            </a:r>
            <a:endParaRPr lang="en-US" sz="2000" b="1" dirty="0"/>
          </a:p>
        </p:txBody>
      </p:sp>
    </p:spTree>
    <p:extLst>
      <p:ext uri="{BB962C8B-B14F-4D97-AF65-F5344CB8AC3E}">
        <p14:creationId xmlns:p14="http://schemas.microsoft.com/office/powerpoint/2010/main" val="3397851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a:bodyPr>
          <a:lstStyle/>
          <a:p>
            <a:pPr lvl="0"/>
            <a:r>
              <a:rPr lang="en-US" dirty="0" smtClean="0"/>
              <a:t>Fiscal Year End Deadlines: </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4093428"/>
          </a:xfrm>
          <a:prstGeom prst="rect">
            <a:avLst/>
          </a:prstGeom>
          <a:noFill/>
        </p:spPr>
        <p:txBody>
          <a:bodyPr wrap="square" rtlCol="0">
            <a:spAutoFit/>
          </a:bodyPr>
          <a:lstStyle/>
          <a:p>
            <a:r>
              <a:rPr lang="en-US" sz="2000" b="1" u="sng" dirty="0" smtClean="0"/>
              <a:t>Dates to Remember:</a:t>
            </a:r>
          </a:p>
          <a:p>
            <a:pPr>
              <a:spcAft>
                <a:spcPts val="600"/>
              </a:spcAft>
            </a:pPr>
            <a:r>
              <a:rPr lang="en-US" sz="2000" dirty="0"/>
              <a:t>	</a:t>
            </a:r>
            <a:r>
              <a:rPr lang="en-US" sz="2000" dirty="0" smtClean="0"/>
              <a:t>- April 26</a:t>
            </a:r>
            <a:r>
              <a:rPr lang="en-US" sz="2000" baseline="30000" dirty="0" smtClean="0"/>
              <a:t>th</a:t>
            </a:r>
            <a:r>
              <a:rPr lang="en-US" sz="2000" dirty="0" smtClean="0"/>
              <a:t> : 	Transfer requests due for all items from 07/01/18 – 03/31/19</a:t>
            </a:r>
          </a:p>
          <a:p>
            <a:pPr>
              <a:spcAft>
                <a:spcPts val="600"/>
              </a:spcAft>
            </a:pPr>
            <a:r>
              <a:rPr lang="en-US" sz="2000" dirty="0" smtClean="0"/>
              <a:t>	- May 14</a:t>
            </a:r>
            <a:r>
              <a:rPr lang="en-US" sz="2000" baseline="30000" dirty="0" smtClean="0"/>
              <a:t>th</a:t>
            </a:r>
            <a:r>
              <a:rPr lang="en-US" sz="2000" dirty="0" smtClean="0"/>
              <a:t>  : 	Transfer requests due for all items from 04/01/19 - 04/30/19</a:t>
            </a:r>
          </a:p>
          <a:p>
            <a:pPr>
              <a:spcAft>
                <a:spcPts val="600"/>
              </a:spcAft>
            </a:pPr>
            <a:r>
              <a:rPr lang="en-US" sz="2000" dirty="0"/>
              <a:t>	</a:t>
            </a:r>
            <a:r>
              <a:rPr lang="en-US" sz="2000" dirty="0" smtClean="0"/>
              <a:t>- June 7</a:t>
            </a:r>
            <a:r>
              <a:rPr lang="en-US" sz="2000" baseline="30000" dirty="0" smtClean="0"/>
              <a:t>th</a:t>
            </a:r>
            <a:r>
              <a:rPr lang="en-US" sz="2000" dirty="0" smtClean="0"/>
              <a:t>    : 	Finalize all completed travel with an advance</a:t>
            </a:r>
          </a:p>
          <a:p>
            <a:r>
              <a:rPr lang="en-US" sz="2000" dirty="0"/>
              <a:t>	</a:t>
            </a:r>
            <a:r>
              <a:rPr lang="en-US" sz="2000" dirty="0" smtClean="0"/>
              <a:t>- June 14</a:t>
            </a:r>
            <a:r>
              <a:rPr lang="en-US" sz="2000" baseline="30000" dirty="0" smtClean="0"/>
              <a:t>th </a:t>
            </a:r>
            <a:r>
              <a:rPr lang="en-US" sz="2000" dirty="0" smtClean="0"/>
              <a:t> : 	Transfer requests due for all items from 05/01/19 - 05/31/19</a:t>
            </a:r>
          </a:p>
          <a:p>
            <a:pPr>
              <a:spcAft>
                <a:spcPts val="600"/>
              </a:spcAft>
            </a:pPr>
            <a:r>
              <a:rPr lang="en-US" sz="2000" dirty="0"/>
              <a:t>	</a:t>
            </a:r>
            <a:r>
              <a:rPr lang="en-US" sz="2000" dirty="0" smtClean="0"/>
              <a:t>			Review Signatory log </a:t>
            </a:r>
          </a:p>
          <a:p>
            <a:r>
              <a:rPr lang="en-US" sz="2000" dirty="0"/>
              <a:t>	</a:t>
            </a:r>
            <a:r>
              <a:rPr lang="en-US" sz="2000" dirty="0" smtClean="0"/>
              <a:t>- June 27</a:t>
            </a:r>
            <a:r>
              <a:rPr lang="en-US" sz="2000" baseline="30000" dirty="0" smtClean="0"/>
              <a:t>th</a:t>
            </a:r>
            <a:r>
              <a:rPr lang="en-US" sz="2000" dirty="0"/>
              <a:t> </a:t>
            </a:r>
            <a:r>
              <a:rPr lang="en-US" sz="2000" dirty="0" smtClean="0"/>
              <a:t>:	Last check/ACH run for FY19</a:t>
            </a:r>
          </a:p>
          <a:p>
            <a:r>
              <a:rPr lang="en-US" sz="2000" dirty="0"/>
              <a:t>	</a:t>
            </a:r>
            <a:r>
              <a:rPr lang="en-US" sz="2000" dirty="0" smtClean="0"/>
              <a:t>			Last day to make deposits at the Cashiers Office- </a:t>
            </a:r>
            <a:r>
              <a:rPr lang="en-US" sz="2000" u="sng" dirty="0" smtClean="0"/>
              <a:t>Noon</a:t>
            </a:r>
          </a:p>
          <a:p>
            <a:pPr algn="ctr"/>
            <a:r>
              <a:rPr lang="en-US" sz="2000" b="1" dirty="0" smtClean="0">
                <a:solidFill>
                  <a:srgbClr val="FF0000"/>
                </a:solidFill>
              </a:rPr>
              <a:t>(PLEASE CONTACT QUYNH NGUYEN IF YOU ARE OWED MONEY THAT YOU HAVEN’T RECEIVED BY THIS DATE)</a:t>
            </a:r>
            <a:endParaRPr lang="en-US" sz="2000" b="1" dirty="0">
              <a:solidFill>
                <a:srgbClr val="FF0000"/>
              </a:solidFill>
            </a:endParaRPr>
          </a:p>
          <a:p>
            <a:r>
              <a:rPr lang="en-US" sz="2000" dirty="0"/>
              <a:t>	</a:t>
            </a:r>
            <a:r>
              <a:rPr lang="en-US" sz="2000" dirty="0" smtClean="0"/>
              <a:t>			Approval of time entry closes for SM13</a:t>
            </a:r>
          </a:p>
          <a:p>
            <a:r>
              <a:rPr lang="en-US" sz="2000" dirty="0"/>
              <a:t>	</a:t>
            </a:r>
            <a:endParaRPr lang="en-US" sz="2000" dirty="0" smtClean="0"/>
          </a:p>
        </p:txBody>
      </p:sp>
    </p:spTree>
    <p:extLst>
      <p:ext uri="{BB962C8B-B14F-4D97-AF65-F5344CB8AC3E}">
        <p14:creationId xmlns:p14="http://schemas.microsoft.com/office/powerpoint/2010/main" val="4264351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a:bodyPr>
          <a:lstStyle/>
          <a:p>
            <a:pPr lvl="0"/>
            <a:r>
              <a:rPr lang="en-US" dirty="0" smtClean="0"/>
              <a:t>Fiscal Year End Deadlines (</a:t>
            </a:r>
            <a:r>
              <a:rPr lang="en-US" dirty="0" err="1" smtClean="0"/>
              <a:t>con’t</a:t>
            </a:r>
            <a:r>
              <a:rPr lang="en-US" dirty="0" smtClean="0"/>
              <a:t>): </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2554545"/>
          </a:xfrm>
          <a:prstGeom prst="rect">
            <a:avLst/>
          </a:prstGeom>
          <a:noFill/>
        </p:spPr>
        <p:txBody>
          <a:bodyPr wrap="square" rtlCol="0">
            <a:spAutoFit/>
          </a:bodyPr>
          <a:lstStyle/>
          <a:p>
            <a:r>
              <a:rPr lang="en-US" sz="2000" b="1" u="sng" dirty="0" smtClean="0"/>
              <a:t>Dates to Remember:</a:t>
            </a:r>
          </a:p>
          <a:p>
            <a:pPr>
              <a:spcAft>
                <a:spcPts val="600"/>
              </a:spcAft>
            </a:pPr>
            <a:r>
              <a:rPr lang="en-US" sz="2000" dirty="0"/>
              <a:t>	</a:t>
            </a:r>
            <a:r>
              <a:rPr lang="en-US" sz="2000" dirty="0" smtClean="0"/>
              <a:t>- July 3</a:t>
            </a:r>
            <a:r>
              <a:rPr lang="en-US" sz="2000" baseline="30000" dirty="0" smtClean="0"/>
              <a:t>rd</a:t>
            </a:r>
            <a:r>
              <a:rPr lang="en-US" sz="2000" dirty="0" smtClean="0"/>
              <a:t>   :	Last day to submit C-Card expense reports in Chrome River.</a:t>
            </a:r>
          </a:p>
          <a:p>
            <a:pPr>
              <a:spcAft>
                <a:spcPts val="600"/>
              </a:spcAft>
            </a:pPr>
            <a:r>
              <a:rPr lang="en-US" sz="2000" dirty="0"/>
              <a:t>	</a:t>
            </a:r>
            <a:r>
              <a:rPr lang="en-US" sz="2000" dirty="0" smtClean="0"/>
              <a:t>- July 5</a:t>
            </a:r>
            <a:r>
              <a:rPr lang="en-US" sz="2000" baseline="30000" dirty="0" smtClean="0"/>
              <a:t>th</a:t>
            </a:r>
            <a:r>
              <a:rPr lang="en-US" sz="2000" dirty="0" smtClean="0"/>
              <a:t>   : 	Last day to approve a C-Card expense report in Chrome River. </a:t>
            </a:r>
          </a:p>
          <a:p>
            <a:pPr>
              <a:spcAft>
                <a:spcPts val="600"/>
              </a:spcAft>
            </a:pPr>
            <a:r>
              <a:rPr lang="en-US" sz="2000" dirty="0"/>
              <a:t>	</a:t>
            </a:r>
            <a:r>
              <a:rPr lang="en-US" sz="2000" dirty="0" smtClean="0"/>
              <a:t>- July 9</a:t>
            </a:r>
            <a:r>
              <a:rPr lang="en-US" sz="2000" baseline="30000" dirty="0" smtClean="0"/>
              <a:t>th</a:t>
            </a:r>
            <a:r>
              <a:rPr lang="en-US" sz="2000" dirty="0" smtClean="0"/>
              <a:t>   :	Transfer requests and accruals for 4* Funds due.</a:t>
            </a:r>
          </a:p>
          <a:p>
            <a:pPr>
              <a:spcAft>
                <a:spcPts val="600"/>
              </a:spcAft>
            </a:pPr>
            <a:r>
              <a:rPr lang="en-US" sz="2000" dirty="0"/>
              <a:t>	</a:t>
            </a:r>
            <a:r>
              <a:rPr lang="en-US" sz="2000" dirty="0" smtClean="0"/>
              <a:t>- July 11</a:t>
            </a:r>
            <a:r>
              <a:rPr lang="en-US" sz="2000" baseline="30000" dirty="0" smtClean="0"/>
              <a:t>th</a:t>
            </a:r>
            <a:r>
              <a:rPr lang="en-US" sz="2000" dirty="0" smtClean="0"/>
              <a:t> :	Transfer requests and accruals for all other Funds due. </a:t>
            </a:r>
            <a:r>
              <a:rPr lang="en-US" sz="2000" u="sng" dirty="0" smtClean="0"/>
              <a:t>Noon</a:t>
            </a:r>
          </a:p>
          <a:p>
            <a:endParaRPr lang="en-US" sz="2000" u="sng" dirty="0" smtClean="0"/>
          </a:p>
          <a:p>
            <a:endParaRPr lang="en-US" sz="2000" dirty="0" smtClean="0"/>
          </a:p>
        </p:txBody>
      </p:sp>
    </p:spTree>
    <p:extLst>
      <p:ext uri="{BB962C8B-B14F-4D97-AF65-F5344CB8AC3E}">
        <p14:creationId xmlns:p14="http://schemas.microsoft.com/office/powerpoint/2010/main" val="1547187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a:bodyPr>
          <a:lstStyle/>
          <a:p>
            <a:pPr lvl="0"/>
            <a:r>
              <a:rPr lang="en-US" dirty="0" smtClean="0"/>
              <a:t>Chrome River</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4247317"/>
          </a:xfrm>
          <a:prstGeom prst="rect">
            <a:avLst/>
          </a:prstGeom>
          <a:noFill/>
        </p:spPr>
        <p:txBody>
          <a:bodyPr wrap="square" rtlCol="0">
            <a:spAutoFit/>
          </a:bodyPr>
          <a:lstStyle/>
          <a:p>
            <a:r>
              <a:rPr lang="en-US" sz="2800" dirty="0" smtClean="0"/>
              <a:t>Chrome River is the University’s new cloud based travel and expense module</a:t>
            </a:r>
            <a:r>
              <a:rPr lang="en-US" sz="2000" dirty="0" smtClean="0"/>
              <a:t>.  </a:t>
            </a:r>
            <a:endParaRPr lang="en-US" sz="2000" dirty="0"/>
          </a:p>
          <a:p>
            <a:endParaRPr lang="en-US" sz="2000" dirty="0" smtClean="0"/>
          </a:p>
          <a:p>
            <a:pPr>
              <a:spcAft>
                <a:spcPts val="600"/>
              </a:spcAft>
            </a:pPr>
            <a:r>
              <a:rPr lang="en-US" sz="2000" b="1" dirty="0" smtClean="0"/>
              <a:t>Quick Facts</a:t>
            </a:r>
            <a:r>
              <a:rPr lang="en-US" sz="2000" dirty="0" smtClean="0"/>
              <a:t>:	</a:t>
            </a:r>
            <a:r>
              <a:rPr lang="en-US" dirty="0" smtClean="0"/>
              <a:t>-The project started 2 years ago in April, 2017.</a:t>
            </a:r>
          </a:p>
          <a:p>
            <a:pPr>
              <a:spcAft>
                <a:spcPts val="600"/>
              </a:spcAft>
            </a:pPr>
            <a:r>
              <a:rPr lang="en-US" dirty="0"/>
              <a:t>	</a:t>
            </a:r>
            <a:r>
              <a:rPr lang="en-US" dirty="0" smtClean="0"/>
              <a:t>		- It went live on 4/22/19</a:t>
            </a:r>
          </a:p>
          <a:p>
            <a:pPr>
              <a:spcAft>
                <a:spcPts val="600"/>
              </a:spcAft>
            </a:pPr>
            <a:r>
              <a:rPr lang="en-US" dirty="0"/>
              <a:t>	</a:t>
            </a:r>
            <a:r>
              <a:rPr lang="en-US" dirty="0" smtClean="0"/>
              <a:t>		- A pilot group of campus users helped create the system.  </a:t>
            </a:r>
          </a:p>
          <a:p>
            <a:pPr>
              <a:spcAft>
                <a:spcPts val="600"/>
              </a:spcAft>
            </a:pPr>
            <a:r>
              <a:rPr lang="en-US" dirty="0" smtClean="0"/>
              <a:t>			- You no longer have to submit backup on the C-Card statement 	</a:t>
            </a:r>
            <a:r>
              <a:rPr lang="en-US" u="sng" dirty="0" smtClean="0"/>
              <a:t>AND</a:t>
            </a:r>
            <a:r>
              <a:rPr lang="en-US" dirty="0" smtClean="0"/>
              <a:t> the TA 			   form, it only needs to go once in an expense report.</a:t>
            </a:r>
          </a:p>
          <a:p>
            <a:pPr>
              <a:spcAft>
                <a:spcPts val="600"/>
              </a:spcAft>
            </a:pPr>
            <a:r>
              <a:rPr lang="en-US" dirty="0"/>
              <a:t>	</a:t>
            </a:r>
            <a:r>
              <a:rPr lang="en-US" dirty="0" smtClean="0"/>
              <a:t>		- Per Diem is preloaded, no more checking webpages for correct rates.</a:t>
            </a:r>
          </a:p>
          <a:p>
            <a:pPr>
              <a:spcAft>
                <a:spcPts val="600"/>
              </a:spcAft>
            </a:pPr>
            <a:r>
              <a:rPr lang="en-US" dirty="0"/>
              <a:t>	</a:t>
            </a:r>
            <a:r>
              <a:rPr lang="en-US" dirty="0" smtClean="0"/>
              <a:t>		- No more attaching </a:t>
            </a:r>
            <a:r>
              <a:rPr lang="en-US" dirty="0" err="1" smtClean="0"/>
              <a:t>mapquest</a:t>
            </a:r>
            <a:r>
              <a:rPr lang="en-US" dirty="0" smtClean="0"/>
              <a:t> maps to mileage forms.</a:t>
            </a:r>
          </a:p>
          <a:p>
            <a:r>
              <a:rPr lang="en-US" dirty="0"/>
              <a:t>	</a:t>
            </a:r>
            <a:r>
              <a:rPr lang="en-US" dirty="0" smtClean="0"/>
              <a:t>		- Receipts can be attached and approvals can be done from your </a:t>
            </a:r>
            <a:r>
              <a:rPr lang="en-US" dirty="0" smtClean="0"/>
              <a:t>cell 					  phone.</a:t>
            </a:r>
            <a:endParaRPr lang="en-US" dirty="0" smtClean="0"/>
          </a:p>
        </p:txBody>
      </p:sp>
    </p:spTree>
    <p:extLst>
      <p:ext uri="{BB962C8B-B14F-4D97-AF65-F5344CB8AC3E}">
        <p14:creationId xmlns:p14="http://schemas.microsoft.com/office/powerpoint/2010/main" val="2380647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a:bodyPr>
          <a:lstStyle/>
          <a:p>
            <a:pPr lvl="0"/>
            <a:r>
              <a:rPr lang="en-US" dirty="0" smtClean="0"/>
              <a:t>Chrome River (</a:t>
            </a:r>
            <a:r>
              <a:rPr lang="en-US" dirty="0" err="1" smtClean="0"/>
              <a:t>con’t</a:t>
            </a:r>
            <a:r>
              <a:rPr lang="en-US" dirty="0" smtClean="0"/>
              <a:t>)</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367208"/>
            <a:ext cx="8584442" cy="4909036"/>
          </a:xfrm>
          <a:prstGeom prst="rect">
            <a:avLst/>
          </a:prstGeom>
          <a:noFill/>
        </p:spPr>
        <p:txBody>
          <a:bodyPr wrap="square" rtlCol="0">
            <a:spAutoFit/>
          </a:bodyPr>
          <a:lstStyle/>
          <a:p>
            <a:r>
              <a:rPr lang="en-US" sz="2000" b="1" u="sng" dirty="0" smtClean="0"/>
              <a:t>Corporate Card Transactions:</a:t>
            </a:r>
          </a:p>
          <a:p>
            <a:pPr marL="342900" indent="-342900">
              <a:buFontTx/>
              <a:buChar char="-"/>
            </a:pPr>
            <a:r>
              <a:rPr lang="en-US" sz="2000" dirty="0" smtClean="0"/>
              <a:t>Any C-Card transaction with a posting date of April 21</a:t>
            </a:r>
            <a:r>
              <a:rPr lang="en-US" sz="2000" baseline="30000" dirty="0" smtClean="0"/>
              <a:t>st</a:t>
            </a:r>
            <a:r>
              <a:rPr lang="en-US" sz="2000" dirty="0" smtClean="0"/>
              <a:t> or later must be submitted via an expense report in </a:t>
            </a:r>
            <a:r>
              <a:rPr lang="en-US" sz="2000" dirty="0" smtClean="0"/>
              <a:t>Chrome River.</a:t>
            </a:r>
          </a:p>
          <a:p>
            <a:pPr marL="342900" indent="-342900">
              <a:buFontTx/>
              <a:buChar char="-"/>
            </a:pPr>
            <a:r>
              <a:rPr lang="en-US" sz="2000" dirty="0" smtClean="0"/>
              <a:t>There are no more “statement dates”.  You can take up to 30 days to submit a C-card transaction in Chrome River.  </a:t>
            </a:r>
          </a:p>
          <a:p>
            <a:pPr marL="342900" indent="-342900">
              <a:buFontTx/>
              <a:buChar char="-"/>
            </a:pPr>
            <a:r>
              <a:rPr lang="en-US" sz="2000" dirty="0" smtClean="0"/>
              <a:t>Automated reminders will be sent from Chrome River, which you can opt out of.</a:t>
            </a:r>
          </a:p>
          <a:p>
            <a:pPr marL="342900" indent="-342900">
              <a:buFontTx/>
              <a:buChar char="-"/>
            </a:pPr>
            <a:r>
              <a:rPr lang="en-US" sz="2000" dirty="0" smtClean="0"/>
              <a:t>Questions on how to submit an expense report?  Contact Troy Clark </a:t>
            </a:r>
            <a:r>
              <a:rPr lang="en-US" sz="2000" dirty="0" smtClean="0">
                <a:hlinkClick r:id="rId4"/>
              </a:rPr>
              <a:t>Tclark58@msudenver.edu</a:t>
            </a:r>
            <a:endParaRPr lang="en-US" sz="2000" dirty="0" smtClean="0"/>
          </a:p>
          <a:p>
            <a:pPr lvl="1"/>
            <a:endParaRPr lang="en-US" sz="2000" dirty="0" smtClean="0"/>
          </a:p>
          <a:p>
            <a:r>
              <a:rPr lang="en-US" sz="2000" b="1" u="sng" dirty="0" smtClean="0"/>
              <a:t>Travel Transactions:</a:t>
            </a:r>
          </a:p>
          <a:p>
            <a:pPr marL="342900" indent="-342900">
              <a:spcAft>
                <a:spcPts val="600"/>
              </a:spcAft>
              <a:buFontTx/>
              <a:buChar char="-"/>
            </a:pPr>
            <a:r>
              <a:rPr lang="en-US" sz="2000" dirty="0" smtClean="0"/>
              <a:t>Any travel started under the old paper system can be finalized the old way.</a:t>
            </a:r>
          </a:p>
          <a:p>
            <a:pPr marL="342900" indent="-342900">
              <a:spcAft>
                <a:spcPts val="600"/>
              </a:spcAft>
              <a:buFontTx/>
              <a:buChar char="-"/>
            </a:pPr>
            <a:r>
              <a:rPr lang="en-US" sz="2000" dirty="0" smtClean="0"/>
              <a:t>New travel requests must be initiated via Chrome River.</a:t>
            </a:r>
          </a:p>
          <a:p>
            <a:pPr marL="342900" indent="-342900">
              <a:spcAft>
                <a:spcPts val="600"/>
              </a:spcAft>
              <a:buFontTx/>
              <a:buChar char="-"/>
            </a:pPr>
            <a:r>
              <a:rPr lang="en-US" sz="2000" dirty="0" smtClean="0"/>
              <a:t>Travel documents must have a preapproval.  </a:t>
            </a:r>
            <a:r>
              <a:rPr lang="en-US" sz="2000" i="1" dirty="0" smtClean="0"/>
              <a:t>This is not a new requirement.</a:t>
            </a:r>
          </a:p>
          <a:p>
            <a:pPr>
              <a:spcAft>
                <a:spcPts val="600"/>
              </a:spcAft>
            </a:pPr>
            <a:endParaRPr lang="en-US" dirty="0" smtClean="0"/>
          </a:p>
        </p:txBody>
      </p:sp>
    </p:spTree>
    <p:extLst>
      <p:ext uri="{BB962C8B-B14F-4D97-AF65-F5344CB8AC3E}">
        <p14:creationId xmlns:p14="http://schemas.microsoft.com/office/powerpoint/2010/main" val="3235550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a:bodyPr>
          <a:lstStyle/>
          <a:p>
            <a:pPr lvl="0"/>
            <a:r>
              <a:rPr lang="en-US" dirty="0" smtClean="0"/>
              <a:t>Corporate Card Points</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3293209"/>
          </a:xfrm>
          <a:prstGeom prst="rect">
            <a:avLst/>
          </a:prstGeom>
          <a:noFill/>
        </p:spPr>
        <p:txBody>
          <a:bodyPr wrap="square" rtlCol="0">
            <a:spAutoFit/>
          </a:bodyPr>
          <a:lstStyle/>
          <a:p>
            <a:r>
              <a:rPr lang="en-US" sz="2400" dirty="0" smtClean="0"/>
              <a:t>In February, 2019 we reviewed the C-Card point system and sent communication out to the campus asking for feedback.</a:t>
            </a:r>
          </a:p>
          <a:p>
            <a:endParaRPr lang="en-US" sz="2000" dirty="0"/>
          </a:p>
          <a:p>
            <a:pPr lvl="1"/>
            <a:r>
              <a:rPr lang="en-US" sz="2400" dirty="0" smtClean="0"/>
              <a:t>Most people were in favor of moving towards dedicated efforts targeted at specific cardholders, so we adopted that new process starting on March 5.</a:t>
            </a:r>
          </a:p>
          <a:p>
            <a:pPr lvl="1"/>
            <a:endParaRPr lang="en-US" sz="2400" dirty="0"/>
          </a:p>
          <a:p>
            <a:pPr lvl="1"/>
            <a:r>
              <a:rPr lang="en-US" sz="2400" dirty="0" smtClean="0"/>
              <a:t>Any concerns or questions about that change?</a:t>
            </a:r>
          </a:p>
          <a:p>
            <a:endParaRPr lang="en-US" sz="2000" dirty="0"/>
          </a:p>
        </p:txBody>
      </p:sp>
    </p:spTree>
    <p:extLst>
      <p:ext uri="{BB962C8B-B14F-4D97-AF65-F5344CB8AC3E}">
        <p14:creationId xmlns:p14="http://schemas.microsoft.com/office/powerpoint/2010/main" val="305473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980957"/>
          </a:xfrm>
        </p:spPr>
        <p:txBody>
          <a:bodyPr>
            <a:normAutofit/>
          </a:bodyPr>
          <a:lstStyle/>
          <a:p>
            <a:pPr lvl="0"/>
            <a:r>
              <a:rPr lang="en-US" dirty="0" smtClean="0"/>
              <a:t>Sales Tax on the C-Card</a:t>
            </a:r>
            <a:endParaRPr lang="en-US" sz="31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0251" y="1542501"/>
            <a:ext cx="8584442" cy="4955203"/>
          </a:xfrm>
          <a:prstGeom prst="rect">
            <a:avLst/>
          </a:prstGeom>
          <a:noFill/>
        </p:spPr>
        <p:txBody>
          <a:bodyPr wrap="square" rtlCol="0">
            <a:spAutoFit/>
          </a:bodyPr>
          <a:lstStyle/>
          <a:p>
            <a:pPr algn="ctr"/>
            <a:r>
              <a:rPr lang="en-US" sz="2400" b="1" u="sng" dirty="0" smtClean="0"/>
              <a:t>MSU Denver is tax exempt and when you use the C-Card </a:t>
            </a:r>
          </a:p>
          <a:p>
            <a:pPr algn="ctr"/>
            <a:r>
              <a:rPr lang="en-US" sz="2400" b="1" u="sng" dirty="0" smtClean="0"/>
              <a:t>you </a:t>
            </a:r>
            <a:r>
              <a:rPr lang="en-US" sz="2400" b="1" u="sng" dirty="0" smtClean="0"/>
              <a:t>should not be paying tax*.</a:t>
            </a:r>
            <a:endParaRPr lang="en-US" sz="2400" b="1" u="sng" dirty="0" smtClean="0"/>
          </a:p>
          <a:p>
            <a:r>
              <a:rPr lang="en-US" sz="2000" dirty="0"/>
              <a:t>	</a:t>
            </a:r>
            <a:endParaRPr lang="en-US" sz="2000" dirty="0" smtClean="0"/>
          </a:p>
          <a:p>
            <a:r>
              <a:rPr lang="en-US" sz="2400" b="1" dirty="0" smtClean="0"/>
              <a:t>What happens when you do pay tax?</a:t>
            </a:r>
          </a:p>
          <a:p>
            <a:r>
              <a:rPr lang="en-US" sz="2000" dirty="0"/>
              <a:t>	</a:t>
            </a:r>
            <a:r>
              <a:rPr lang="en-US" sz="2000" dirty="0" smtClean="0"/>
              <a:t>- your department wastes limited resources.</a:t>
            </a:r>
          </a:p>
          <a:p>
            <a:r>
              <a:rPr lang="en-US" sz="2000" dirty="0"/>
              <a:t>	</a:t>
            </a:r>
            <a:r>
              <a:rPr lang="en-US" sz="2000" dirty="0" smtClean="0"/>
              <a:t>- we reach out to you to have you get a refund from the vendor.</a:t>
            </a:r>
          </a:p>
          <a:p>
            <a:r>
              <a:rPr lang="en-US" sz="2000" dirty="0"/>
              <a:t>	</a:t>
            </a:r>
            <a:r>
              <a:rPr lang="en-US" sz="2000" dirty="0" smtClean="0"/>
              <a:t>- you have to work with the vendors to get the refunds.</a:t>
            </a:r>
          </a:p>
          <a:p>
            <a:r>
              <a:rPr lang="en-US" sz="2000" dirty="0"/>
              <a:t>	</a:t>
            </a:r>
            <a:r>
              <a:rPr lang="en-US" sz="2000" dirty="0" smtClean="0"/>
              <a:t>- you have to submit extra documents to support the refund on your card.</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1200" dirty="0" smtClean="0"/>
              <a:t>* There are some exceptions to our tax exempt status that would require you to pay sales tax, such as buying items for the purpose </a:t>
            </a:r>
            <a:r>
              <a:rPr lang="en-US" sz="1200" dirty="0" smtClean="0"/>
              <a:t>of </a:t>
            </a:r>
            <a:r>
              <a:rPr lang="en-US" sz="1200" dirty="0" smtClean="0"/>
              <a:t>resale</a:t>
            </a:r>
            <a:endParaRPr lang="en-US" sz="1200" dirty="0"/>
          </a:p>
        </p:txBody>
      </p:sp>
    </p:spTree>
    <p:extLst>
      <p:ext uri="{BB962C8B-B14F-4D97-AF65-F5344CB8AC3E}">
        <p14:creationId xmlns:p14="http://schemas.microsoft.com/office/powerpoint/2010/main" val="1843339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116408</TotalTime>
  <Words>934</Words>
  <Application>Microsoft Office PowerPoint</Application>
  <PresentationFormat>On-screen Show (4:3)</PresentationFormat>
  <Paragraphs>305</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MONEY MATTERS Wednesday, April 24, 2019</vt:lpstr>
      <vt:lpstr>Introduction:</vt:lpstr>
      <vt:lpstr>Agenda:</vt:lpstr>
      <vt:lpstr>Fiscal Year End Deadlines: </vt:lpstr>
      <vt:lpstr>Fiscal Year End Deadlines (con’t): </vt:lpstr>
      <vt:lpstr>Chrome River</vt:lpstr>
      <vt:lpstr>Chrome River (con’t)</vt:lpstr>
      <vt:lpstr>Corporate Card Points</vt:lpstr>
      <vt:lpstr>Sales Tax on the C-Card</vt:lpstr>
      <vt:lpstr>Sales Tax on the C-Card (con’t)</vt:lpstr>
      <vt:lpstr>SPO or NPO</vt:lpstr>
      <vt:lpstr>SPO or NPO (con’t)</vt:lpstr>
      <vt:lpstr>Ricoh Update:</vt:lpstr>
      <vt:lpstr>Ricoh Update (con’t):</vt:lpstr>
      <vt:lpstr>Food and Beverage List of Attendees</vt:lpstr>
      <vt:lpstr>Final Invoice on Encumbrances</vt:lpstr>
      <vt:lpstr>When to Create FOAPAL components</vt:lpstr>
      <vt:lpstr>Insurance Coverage on Travel Status</vt:lpstr>
      <vt:lpstr>Mail Slips for Mail</vt:lpstr>
      <vt:lpstr>Action Plan Update </vt:lpstr>
      <vt:lpstr>Staffing Update </vt:lpstr>
      <vt:lpstr>Housekeeping: Misc reminders</vt:lpstr>
      <vt:lpstr>Housekeeping (con’t):</vt:lpstr>
      <vt:lpstr>       THANK YOU!</vt:lpstr>
    </vt:vector>
  </TitlesOfParts>
  <Company>Metropolitan State University of Denver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Information Technology</dc:creator>
  <cp:lastModifiedBy>Larsen, Liza</cp:lastModifiedBy>
  <cp:revision>279</cp:revision>
  <cp:lastPrinted>2019-04-24T15:01:38Z</cp:lastPrinted>
  <dcterms:created xsi:type="dcterms:W3CDTF">2013-08-31T00:08:14Z</dcterms:created>
  <dcterms:modified xsi:type="dcterms:W3CDTF">2019-05-03T20:29:55Z</dcterms:modified>
</cp:coreProperties>
</file>