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66CE565-3447-4ADF-B1BE-FABFC0655D35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5F89C4C-90F3-4D3C-A25B-EC65A5E961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E565-3447-4ADF-B1BE-FABFC0655D35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9C4C-90F3-4D3C-A25B-EC65A5E961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E565-3447-4ADF-B1BE-FABFC0655D35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9C4C-90F3-4D3C-A25B-EC65A5E961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E565-3447-4ADF-B1BE-FABFC0655D35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9C4C-90F3-4D3C-A25B-EC65A5E961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E565-3447-4ADF-B1BE-FABFC0655D35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9C4C-90F3-4D3C-A25B-EC65A5E961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E565-3447-4ADF-B1BE-FABFC0655D35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9C4C-90F3-4D3C-A25B-EC65A5E961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E565-3447-4ADF-B1BE-FABFC0655D35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9C4C-90F3-4D3C-A25B-EC65A5E961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E565-3447-4ADF-B1BE-FABFC0655D35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9C4C-90F3-4D3C-A25B-EC65A5E961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E565-3447-4ADF-B1BE-FABFC0655D35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89C4C-90F3-4D3C-A25B-EC65A5E961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66CE565-3447-4ADF-B1BE-FABFC0655D35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5F89C4C-90F3-4D3C-A25B-EC65A5E961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66CE565-3447-4ADF-B1BE-FABFC0655D35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5F89C4C-90F3-4D3C-A25B-EC65A5E9615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66CE565-3447-4ADF-B1BE-FABFC0655D35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5F89C4C-90F3-4D3C-A25B-EC65A5E9615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cisecuritystandards.org/security_standards/documents.php?association=PCI-DS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895600"/>
            <a:ext cx="5799668" cy="2057400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en-US" sz="4000" dirty="0"/>
              <a:t>Payment Card Industry  Data Security Standards (PCI-DSS) Training</a:t>
            </a:r>
          </a:p>
        </p:txBody>
      </p:sp>
      <p:pic>
        <p:nvPicPr>
          <p:cNvPr id="1027" name="Picture 3" descr="I:\Jenny\Cashier Procedures and Forms\Logo for email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60488"/>
            <a:ext cx="21717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73115"/>
            <a:ext cx="2473714" cy="88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62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955" y="817582"/>
            <a:ext cx="6965245" cy="1202485"/>
          </a:xfrm>
        </p:spPr>
        <p:txBody>
          <a:bodyPr/>
          <a:lstStyle/>
          <a:p>
            <a:r>
              <a:rPr lang="en-US" dirty="0"/>
              <a:t>What is PCI-DSS?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798" y="2438400"/>
            <a:ext cx="6196405" cy="3214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PCI security is the vital result of applying the information security best practices in the </a:t>
            </a:r>
            <a:r>
              <a:rPr lang="en-US" dirty="0">
                <a:hlinkClick r:id="rId2" tooltip="Payment Card Industry Data Security Standard (PCI DSS)"/>
              </a:rPr>
              <a:t>Payment Card Industry Data Security Standard (PCI DSS)</a:t>
            </a:r>
            <a:r>
              <a:rPr lang="en-US" dirty="0"/>
              <a:t>. The standard includes 12 requirements for any business that stores, processes or transmits payment cardholder data. These requirements specify the framework for a secure payment environment.</a:t>
            </a:r>
          </a:p>
        </p:txBody>
      </p:sp>
    </p:spTree>
    <p:extLst>
      <p:ext uri="{BB962C8B-B14F-4D97-AF65-F5344CB8AC3E}">
        <p14:creationId xmlns:p14="http://schemas.microsoft.com/office/powerpoint/2010/main" val="30386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 Requirements</a:t>
            </a:r>
          </a:p>
        </p:txBody>
      </p:sp>
      <p:pic>
        <p:nvPicPr>
          <p:cNvPr id="6" name="Content Placeholder 3"/>
          <p:cNvPicPr/>
          <p:nvPr/>
        </p:nvPicPr>
        <p:blipFill rotWithShape="1">
          <a:blip r:embed="rId2"/>
          <a:srcRect l="27403" t="31621" r="12660" b="9467"/>
          <a:stretch/>
        </p:blipFill>
        <p:spPr bwMode="auto">
          <a:xfrm>
            <a:off x="1602733" y="2833132"/>
            <a:ext cx="5947410" cy="2641600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98294" y="5474732"/>
            <a:ext cx="602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 need to focus on Requirement 3.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20574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majority of these requirements are handled by ITS, Office of Cashiering, &amp; department managers.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2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/>
              <a:t>Requirement 3:</a:t>
            </a:r>
            <a:br>
              <a:rPr lang="en-US" dirty="0"/>
            </a:br>
            <a:r>
              <a:rPr lang="en-US" sz="3100" dirty="0"/>
              <a:t>Protecting Cardholder Information</a:t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7" name="Content Placeholder 3"/>
          <p:cNvPicPr>
            <a:picLocks/>
          </p:cNvPicPr>
          <p:nvPr/>
        </p:nvPicPr>
        <p:blipFill rotWithShape="1">
          <a:blip r:embed="rId2"/>
          <a:srcRect l="61955" t="33270" r="16716" b="10465"/>
          <a:stretch/>
        </p:blipFill>
        <p:spPr bwMode="auto">
          <a:xfrm>
            <a:off x="5029200" y="2451981"/>
            <a:ext cx="2926672" cy="3702867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1900989"/>
            <a:ext cx="6196405" cy="77634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</a:rPr>
              <a:t>What is Cardholder Information?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8103" y="2595254"/>
            <a:ext cx="365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Calibri" panose="020F0502020204030204" pitchFamily="34" charset="0"/>
              </a:rPr>
              <a:t>Cardholder data refers to any information on a customer’s payment card: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Primary Account Number (PAN) – number printed or embossed on the front of the 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Expiration date of the 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Cardholder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Any magnetic stripes embedded on the back of the 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Data chips within the 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Security code on the card</a:t>
            </a:r>
          </a:p>
        </p:txBody>
      </p:sp>
    </p:spTree>
    <p:extLst>
      <p:ext uri="{BB962C8B-B14F-4D97-AF65-F5344CB8AC3E}">
        <p14:creationId xmlns:p14="http://schemas.microsoft.com/office/powerpoint/2010/main" val="161049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Accepting Credit/Debit Cards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In order to process a card over the phone, we need the following information: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Cardholder’s Name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16 digit card number (Visa, MasterCard, or Discover)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Expiration Date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Telephone number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Billing Zip Code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Note: We do not need the security code to process a card. Please do not ask for or store this information</a:t>
            </a:r>
            <a:r>
              <a:rPr lang="en-US" sz="1600" dirty="0"/>
              <a:t>.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0" lvl="1" indent="0">
              <a:buNone/>
            </a:pPr>
            <a:r>
              <a:rPr lang="en-US" sz="2400" dirty="0"/>
              <a:t>For security, all cardholder information should be processed in the cashiering system immediately.</a:t>
            </a:r>
          </a:p>
          <a:p>
            <a:pPr marL="365760" lvl="1" indent="0">
              <a:buNone/>
            </a:pPr>
            <a:endParaRPr lang="en-US" sz="1800" dirty="0"/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1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/>
              <a:t>Accepting Credit/Debit</a:t>
            </a:r>
            <a:br>
              <a:rPr lang="en-US" dirty="0"/>
            </a:br>
            <a:r>
              <a:rPr lang="en-US" dirty="0"/>
              <a:t>Card Don’ts</a:t>
            </a:r>
          </a:p>
        </p:txBody>
      </p:sp>
      <p:pic>
        <p:nvPicPr>
          <p:cNvPr id="2050" name="Picture 2" descr="C:\Users\lsmit192\AppData\Local\Microsoft\Windows\Temporary Internet Files\Content.IE5\842NSUPC\Stop-Sign-Shiny-12086-large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43200"/>
            <a:ext cx="2895600" cy="298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64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/>
              <a:t>Accepting Credit/Debit</a:t>
            </a:r>
            <a:br>
              <a:rPr lang="en-US" dirty="0"/>
            </a:br>
            <a:r>
              <a:rPr lang="en-US" dirty="0"/>
              <a:t>Card Don’ts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438400"/>
            <a:ext cx="6196405" cy="321474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Card numbers should </a:t>
            </a:r>
            <a:r>
              <a:rPr lang="en-US" u="sng" dirty="0"/>
              <a:t>never</a:t>
            </a:r>
            <a:r>
              <a:rPr lang="en-US" dirty="0"/>
              <a:t> be faxed or emailed because they travel through a public network and transmissions are not encrypted.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Card numbers should </a:t>
            </a:r>
            <a:r>
              <a:rPr lang="en-US" u="sng" dirty="0"/>
              <a:t>never</a:t>
            </a:r>
            <a:r>
              <a:rPr lang="en-US" dirty="0"/>
              <a:t> be unsecured for any period of time.  If payments are not processed immediately, they should be locked in a secure location with limited access.  Please do not leave this information lying around on desks or printers.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Card numbers should </a:t>
            </a:r>
            <a:r>
              <a:rPr lang="en-US" u="sng" dirty="0"/>
              <a:t>never</a:t>
            </a:r>
            <a:r>
              <a:rPr lang="en-US" dirty="0"/>
              <a:t> be saved on PCs, laptops, smart phones, etc.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Card numbers should </a:t>
            </a:r>
            <a:r>
              <a:rPr lang="en-US" u="sng" dirty="0"/>
              <a:t>never</a:t>
            </a:r>
            <a:r>
              <a:rPr lang="en-US" dirty="0"/>
              <a:t> be mailed from one department to another.  Please hand deliver this information to the Office of Cashiering.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If you must store information that contains card numbers, the numbers </a:t>
            </a:r>
            <a:r>
              <a:rPr lang="en-US" b="1" dirty="0"/>
              <a:t>must </a:t>
            </a:r>
            <a:r>
              <a:rPr lang="en-US" dirty="0"/>
              <a:t>be blacked out or deleted (if using an electronic source) </a:t>
            </a:r>
            <a:r>
              <a:rPr lang="en-US" u="sng" dirty="0"/>
              <a:t>before</a:t>
            </a:r>
            <a:r>
              <a:rPr lang="en-US" dirty="0"/>
              <a:t> storing.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Cashiering accounts should </a:t>
            </a:r>
            <a:r>
              <a:rPr lang="en-US" u="sng" dirty="0"/>
              <a:t>never</a:t>
            </a:r>
            <a:r>
              <a:rPr lang="en-US" dirty="0"/>
              <a:t> be shared.  Only process payments on your account.</a:t>
            </a:r>
          </a:p>
        </p:txBody>
      </p:sp>
    </p:spTree>
    <p:extLst>
      <p:ext uri="{BB962C8B-B14F-4D97-AF65-F5344CB8AC3E}">
        <p14:creationId xmlns:p14="http://schemas.microsoft.com/office/powerpoint/2010/main" val="148547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/>
              <a:t>Consequences for not being PCI Compliant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438400"/>
            <a:ext cx="6196405" cy="313854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entire university will lose the ability to accept credit and debit cards as a form of payment.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It is </a:t>
            </a:r>
            <a:r>
              <a:rPr lang="en-US" u="sng" dirty="0">
                <a:solidFill>
                  <a:schemeClr val="accent2"/>
                </a:solidFill>
              </a:rPr>
              <a:t>very important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that we keep cardholder information secure.</a:t>
            </a:r>
          </a:p>
        </p:txBody>
      </p:sp>
    </p:spTree>
    <p:extLst>
      <p:ext uri="{BB962C8B-B14F-4D97-AF65-F5344CB8AC3E}">
        <p14:creationId xmlns:p14="http://schemas.microsoft.com/office/powerpoint/2010/main" val="278564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358</TotalTime>
  <Words>442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Brush Script MT</vt:lpstr>
      <vt:lpstr>Constantia</vt:lpstr>
      <vt:lpstr>Franklin Gothic Book</vt:lpstr>
      <vt:lpstr>Rage Italic</vt:lpstr>
      <vt:lpstr>Wingdings</vt:lpstr>
      <vt:lpstr>Pushpin</vt:lpstr>
      <vt:lpstr>Payment Card Industry  Data Security Standards (PCI-DSS) Training</vt:lpstr>
      <vt:lpstr>What is PCI-DSS?</vt:lpstr>
      <vt:lpstr>PCI Requirements</vt:lpstr>
      <vt:lpstr>Requirement 3: Protecting Cardholder Information </vt:lpstr>
      <vt:lpstr>Accepting Credit/Debit Cards</vt:lpstr>
      <vt:lpstr>Accepting Credit/Debit Card Don’ts</vt:lpstr>
      <vt:lpstr>Accepting Credit/Debit Card Don’ts</vt:lpstr>
      <vt:lpstr>Consequences for not being PCI Compliant</vt:lpstr>
    </vt:vector>
  </TitlesOfParts>
  <Company>MSCD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Payment Card Industry (PCI) Training</dc:title>
  <dc:creator>infotech</dc:creator>
  <cp:lastModifiedBy>Smith, Lyndsey</cp:lastModifiedBy>
  <cp:revision>26</cp:revision>
  <dcterms:created xsi:type="dcterms:W3CDTF">2015-03-03T16:41:06Z</dcterms:created>
  <dcterms:modified xsi:type="dcterms:W3CDTF">2021-09-22T16:40:54Z</dcterms:modified>
</cp:coreProperties>
</file>