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1" r:id="rId1"/>
  </p:sldMasterIdLst>
  <p:notesMasterIdLst>
    <p:notesMasterId r:id="rId27"/>
  </p:notesMasterIdLst>
  <p:sldIdLst>
    <p:sldId id="256" r:id="rId2"/>
    <p:sldId id="262" r:id="rId3"/>
    <p:sldId id="321" r:id="rId4"/>
    <p:sldId id="319" r:id="rId5"/>
    <p:sldId id="323" r:id="rId6"/>
    <p:sldId id="318" r:id="rId7"/>
    <p:sldId id="309" r:id="rId8"/>
    <p:sldId id="290" r:id="rId9"/>
    <p:sldId id="314" r:id="rId10"/>
    <p:sldId id="299" r:id="rId11"/>
    <p:sldId id="300" r:id="rId12"/>
    <p:sldId id="301" r:id="rId13"/>
    <p:sldId id="302" r:id="rId14"/>
    <p:sldId id="315" r:id="rId15"/>
    <p:sldId id="304" r:id="rId16"/>
    <p:sldId id="305" r:id="rId17"/>
    <p:sldId id="306" r:id="rId18"/>
    <p:sldId id="307" r:id="rId19"/>
    <p:sldId id="316" r:id="rId20"/>
    <p:sldId id="268" r:id="rId21"/>
    <p:sldId id="296" r:id="rId22"/>
    <p:sldId id="297" r:id="rId23"/>
    <p:sldId id="298" r:id="rId24"/>
    <p:sldId id="322" r:id="rId25"/>
    <p:sldId id="283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A65"/>
    <a:srgbClr val="BF1D40"/>
    <a:srgbClr val="C7B377"/>
    <a:srgbClr val="3F266B"/>
    <a:srgbClr val="F2B229"/>
    <a:srgbClr val="732840"/>
    <a:srgbClr val="FFD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78"/>
    <p:restoredTop sz="92687"/>
  </p:normalViewPr>
  <p:slideViewPr>
    <p:cSldViewPr snapToGrid="0" snapToObjects="1">
      <p:cViewPr varScale="1">
        <p:scale>
          <a:sx n="79" d="100"/>
          <a:sy n="79" d="100"/>
        </p:scale>
        <p:origin x="1824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9FB99F-625B-42DE-B716-2B0C71DD86D2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5855C7-55E2-4942-AED2-6F603AF79827}">
      <dgm:prSet phldrT="[Text]" custT="1"/>
      <dgm:spPr>
        <a:solidFill>
          <a:schemeClr val="accent4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sz="2200" dirty="0">
              <a:solidFill>
                <a:schemeClr val="tx1"/>
              </a:solidFill>
            </a:rPr>
            <a:t>Fall 2020</a:t>
          </a:r>
        </a:p>
      </dgm:t>
    </dgm:pt>
    <dgm:pt modelId="{3BBA4F06-30DF-499F-A23B-3855D3305D1C}" type="parTrans" cxnId="{B7A7A336-511D-469A-96D0-7A50C77E2A8E}">
      <dgm:prSet/>
      <dgm:spPr/>
      <dgm:t>
        <a:bodyPr/>
        <a:lstStyle/>
        <a:p>
          <a:endParaRPr lang="en-US"/>
        </a:p>
      </dgm:t>
    </dgm:pt>
    <dgm:pt modelId="{4F4EA892-23BE-4D09-91B9-7EDAA8242B95}" type="sibTrans" cxnId="{B7A7A336-511D-469A-96D0-7A50C77E2A8E}">
      <dgm:prSet/>
      <dgm:spPr/>
      <dgm:t>
        <a:bodyPr/>
        <a:lstStyle/>
        <a:p>
          <a:endParaRPr lang="en-US"/>
        </a:p>
      </dgm:t>
    </dgm:pt>
    <dgm:pt modelId="{7A518516-ADCD-4AE8-9A36-0705D0BE9555}">
      <dgm:prSet phldrT="[Text]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bg1"/>
          </a:solidFill>
        </a:ln>
      </dgm:spPr>
      <dgm:t>
        <a:bodyPr anchor="ctr"/>
        <a:lstStyle/>
        <a:p>
          <a:pPr>
            <a:buNone/>
          </a:pPr>
          <a:r>
            <a:rPr lang="en-US" dirty="0"/>
            <a:t>	Workshops with leadership</a:t>
          </a:r>
        </a:p>
      </dgm:t>
    </dgm:pt>
    <dgm:pt modelId="{87D92FCA-B3DC-4731-A76F-9ABB154EFBB9}" type="parTrans" cxnId="{39213019-5752-47D6-A858-B2A982321D4C}">
      <dgm:prSet/>
      <dgm:spPr/>
      <dgm:t>
        <a:bodyPr/>
        <a:lstStyle/>
        <a:p>
          <a:endParaRPr lang="en-US"/>
        </a:p>
      </dgm:t>
    </dgm:pt>
    <dgm:pt modelId="{24C890F6-2C01-463C-BF1C-6896D9D4FA65}" type="sibTrans" cxnId="{39213019-5752-47D6-A858-B2A982321D4C}">
      <dgm:prSet/>
      <dgm:spPr/>
      <dgm:t>
        <a:bodyPr/>
        <a:lstStyle/>
        <a:p>
          <a:endParaRPr lang="en-US"/>
        </a:p>
      </dgm:t>
    </dgm:pt>
    <dgm:pt modelId="{D7D1AA9A-C82B-413F-8AEA-63FAACF4BBD7}">
      <dgm:prSet phldrT="[Text]" custT="1"/>
      <dgm:spPr>
        <a:solidFill>
          <a:schemeClr val="accent4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sz="2200" dirty="0">
              <a:solidFill>
                <a:schemeClr val="tx1"/>
              </a:solidFill>
            </a:rPr>
            <a:t>Spring 2021</a:t>
          </a:r>
        </a:p>
      </dgm:t>
    </dgm:pt>
    <dgm:pt modelId="{7D4AF0A3-655F-4A98-B0DF-C364F0C3CF9E}" type="parTrans" cxnId="{FE4DF66E-19D2-4212-8629-D8002F07AA7B}">
      <dgm:prSet/>
      <dgm:spPr/>
      <dgm:t>
        <a:bodyPr/>
        <a:lstStyle/>
        <a:p>
          <a:endParaRPr lang="en-US"/>
        </a:p>
      </dgm:t>
    </dgm:pt>
    <dgm:pt modelId="{80EDC31D-0F85-47AA-92DE-00E971F09D0B}" type="sibTrans" cxnId="{FE4DF66E-19D2-4212-8629-D8002F07AA7B}">
      <dgm:prSet/>
      <dgm:spPr/>
      <dgm:t>
        <a:bodyPr/>
        <a:lstStyle/>
        <a:p>
          <a:endParaRPr lang="en-US"/>
        </a:p>
      </dgm:t>
    </dgm:pt>
    <dgm:pt modelId="{E9A802A6-13C9-4A20-9B97-12EE9DF7A99F}">
      <dgm:prSet phldrT="[Text]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bg1"/>
          </a:solidFill>
        </a:ln>
      </dgm:spPr>
      <dgm:t>
        <a:bodyPr anchor="ctr"/>
        <a:lstStyle/>
        <a:p>
          <a:pPr>
            <a:buNone/>
          </a:pPr>
          <a:r>
            <a:rPr lang="en-US" dirty="0"/>
            <a:t>	Community Engagement Days</a:t>
          </a:r>
        </a:p>
      </dgm:t>
    </dgm:pt>
    <dgm:pt modelId="{99C488DD-EB01-4E8E-A533-273CA1FCF481}" type="parTrans" cxnId="{C0FF63FE-F200-4316-B3E1-99E6F12966A1}">
      <dgm:prSet/>
      <dgm:spPr/>
      <dgm:t>
        <a:bodyPr/>
        <a:lstStyle/>
        <a:p>
          <a:endParaRPr lang="en-US"/>
        </a:p>
      </dgm:t>
    </dgm:pt>
    <dgm:pt modelId="{C7B0F263-2745-4D5F-92B0-DB041FAC2A44}" type="sibTrans" cxnId="{C0FF63FE-F200-4316-B3E1-99E6F12966A1}">
      <dgm:prSet/>
      <dgm:spPr/>
      <dgm:t>
        <a:bodyPr/>
        <a:lstStyle/>
        <a:p>
          <a:endParaRPr lang="en-US"/>
        </a:p>
      </dgm:t>
    </dgm:pt>
    <dgm:pt modelId="{889AA0A9-19D5-42FC-8E0F-E681E59FA037}">
      <dgm:prSet phldrT="[Text]" custT="1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sz="2200" dirty="0"/>
            <a:t>Fall 2021</a:t>
          </a:r>
        </a:p>
      </dgm:t>
    </dgm:pt>
    <dgm:pt modelId="{CC623D5A-0BFC-42DE-89E6-0120375AD22B}" type="parTrans" cxnId="{EBBCD555-4935-4F69-AB26-3533D29C67C2}">
      <dgm:prSet/>
      <dgm:spPr/>
      <dgm:t>
        <a:bodyPr/>
        <a:lstStyle/>
        <a:p>
          <a:endParaRPr lang="en-US"/>
        </a:p>
      </dgm:t>
    </dgm:pt>
    <dgm:pt modelId="{C967FFB2-DFD5-4BF1-A1F5-C20C198B5048}" type="sibTrans" cxnId="{EBBCD555-4935-4F69-AB26-3533D29C67C2}">
      <dgm:prSet/>
      <dgm:spPr/>
      <dgm:t>
        <a:bodyPr/>
        <a:lstStyle/>
        <a:p>
          <a:endParaRPr lang="en-US"/>
        </a:p>
      </dgm:t>
    </dgm:pt>
    <dgm:pt modelId="{17D0B48E-750A-4C6C-A72A-801EAD9BF5F9}">
      <dgm:prSet phldrT="[Text]"/>
      <dgm:spPr>
        <a:solidFill>
          <a:schemeClr val="accent5">
            <a:lumMod val="20000"/>
            <a:lumOff val="80000"/>
            <a:alpha val="90000"/>
          </a:schemeClr>
        </a:solidFill>
        <a:ln>
          <a:noFill/>
        </a:ln>
      </dgm:spPr>
      <dgm:t>
        <a:bodyPr anchor="ctr"/>
        <a:lstStyle/>
        <a:p>
          <a:pPr>
            <a:buNone/>
          </a:pPr>
          <a:r>
            <a:rPr lang="en-US" dirty="0"/>
            <a:t>	Socialization and re-engage the Community</a:t>
          </a:r>
        </a:p>
      </dgm:t>
    </dgm:pt>
    <dgm:pt modelId="{DC78CA70-41C9-4DA8-B0A5-09EC44A8C5CD}" type="parTrans" cxnId="{F9E9DEC0-8CA2-46F2-90B9-08908F06D2F4}">
      <dgm:prSet/>
      <dgm:spPr/>
      <dgm:t>
        <a:bodyPr/>
        <a:lstStyle/>
        <a:p>
          <a:endParaRPr lang="en-US"/>
        </a:p>
      </dgm:t>
    </dgm:pt>
    <dgm:pt modelId="{835BC4CE-9524-4CC6-89BB-49C02E9C88F5}" type="sibTrans" cxnId="{F9E9DEC0-8CA2-46F2-90B9-08908F06D2F4}">
      <dgm:prSet/>
      <dgm:spPr/>
      <dgm:t>
        <a:bodyPr/>
        <a:lstStyle/>
        <a:p>
          <a:endParaRPr lang="en-US"/>
        </a:p>
      </dgm:t>
    </dgm:pt>
    <dgm:pt modelId="{A4220928-4986-401F-8151-4682BCE72AA4}">
      <dgm:prSet custT="1"/>
      <dgm:spPr>
        <a:solidFill>
          <a:schemeClr val="accent4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sz="2200" dirty="0">
              <a:solidFill>
                <a:schemeClr val="tx1"/>
              </a:solidFill>
            </a:rPr>
            <a:t>Summer 2021</a:t>
          </a:r>
        </a:p>
      </dgm:t>
    </dgm:pt>
    <dgm:pt modelId="{7225A389-75B3-4E01-B2E3-09509D8902FB}" type="parTrans" cxnId="{141F7004-B164-401C-A390-A4D7E2531335}">
      <dgm:prSet/>
      <dgm:spPr/>
      <dgm:t>
        <a:bodyPr/>
        <a:lstStyle/>
        <a:p>
          <a:endParaRPr lang="en-US"/>
        </a:p>
      </dgm:t>
    </dgm:pt>
    <dgm:pt modelId="{4C19FBF8-2EF3-40E2-9FCA-5A148118EF72}" type="sibTrans" cxnId="{141F7004-B164-401C-A390-A4D7E2531335}">
      <dgm:prSet/>
      <dgm:spPr/>
      <dgm:t>
        <a:bodyPr/>
        <a:lstStyle/>
        <a:p>
          <a:endParaRPr lang="en-US"/>
        </a:p>
      </dgm:t>
    </dgm:pt>
    <dgm:pt modelId="{0ABBE549-0ED6-4E0E-B324-94453F002F39}">
      <dgm:prSet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bg1"/>
          </a:solidFill>
        </a:ln>
      </dgm:spPr>
      <dgm:t>
        <a:bodyPr anchor="ctr"/>
        <a:lstStyle/>
        <a:p>
          <a:pPr>
            <a:buNone/>
          </a:pPr>
          <a:r>
            <a:rPr lang="en-US" dirty="0"/>
            <a:t>	Strategic Plan Previews</a:t>
          </a:r>
        </a:p>
      </dgm:t>
    </dgm:pt>
    <dgm:pt modelId="{972F24C6-0005-4159-AA8E-3409C5EEFB35}" type="parTrans" cxnId="{5A0EE235-5606-4952-BB31-BC2D2D6321FB}">
      <dgm:prSet/>
      <dgm:spPr/>
      <dgm:t>
        <a:bodyPr/>
        <a:lstStyle/>
        <a:p>
          <a:endParaRPr lang="en-US"/>
        </a:p>
      </dgm:t>
    </dgm:pt>
    <dgm:pt modelId="{415BE84C-C9DE-4680-AF65-5D00A9D089AF}" type="sibTrans" cxnId="{5A0EE235-5606-4952-BB31-BC2D2D6321FB}">
      <dgm:prSet/>
      <dgm:spPr/>
      <dgm:t>
        <a:bodyPr/>
        <a:lstStyle/>
        <a:p>
          <a:endParaRPr lang="en-US"/>
        </a:p>
      </dgm:t>
    </dgm:pt>
    <dgm:pt modelId="{E0A4A473-D44C-4B06-AC72-39217DF9E7AF}">
      <dgm:prSet custT="1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sz="2200" dirty="0"/>
            <a:t>January 2022</a:t>
          </a:r>
        </a:p>
      </dgm:t>
    </dgm:pt>
    <dgm:pt modelId="{96942257-40B8-434B-B7EF-7DD973ABF1F6}" type="parTrans" cxnId="{BB261983-DC84-4B7E-A8CA-C9CD9B6A5908}">
      <dgm:prSet/>
      <dgm:spPr/>
      <dgm:t>
        <a:bodyPr/>
        <a:lstStyle/>
        <a:p>
          <a:endParaRPr lang="en-US"/>
        </a:p>
      </dgm:t>
    </dgm:pt>
    <dgm:pt modelId="{91835360-A458-4D9F-89BD-181B36C550E4}" type="sibTrans" cxnId="{BB261983-DC84-4B7E-A8CA-C9CD9B6A5908}">
      <dgm:prSet/>
      <dgm:spPr/>
      <dgm:t>
        <a:bodyPr/>
        <a:lstStyle/>
        <a:p>
          <a:endParaRPr lang="en-US"/>
        </a:p>
      </dgm:t>
    </dgm:pt>
    <dgm:pt modelId="{8752EBA6-DD25-4EFB-8AEB-166AB02E168E}">
      <dgm:prSet/>
      <dgm:spPr>
        <a:solidFill>
          <a:schemeClr val="accent5">
            <a:lumMod val="20000"/>
            <a:lumOff val="80000"/>
            <a:alpha val="90000"/>
          </a:schemeClr>
        </a:solidFill>
        <a:ln>
          <a:noFill/>
        </a:ln>
      </dgm:spPr>
      <dgm:t>
        <a:bodyPr anchor="ctr"/>
        <a:lstStyle/>
        <a:p>
          <a:pPr>
            <a:buNone/>
          </a:pPr>
          <a:r>
            <a:rPr lang="en-US" dirty="0"/>
            <a:t>	Strategic Plan implementation begins</a:t>
          </a:r>
        </a:p>
      </dgm:t>
    </dgm:pt>
    <dgm:pt modelId="{C994B82F-EFEF-4129-BFB7-4FFB5EB3A5DB}" type="parTrans" cxnId="{1972E8C8-ECFC-4F70-96CB-984D153D2E20}">
      <dgm:prSet/>
      <dgm:spPr/>
      <dgm:t>
        <a:bodyPr/>
        <a:lstStyle/>
        <a:p>
          <a:endParaRPr lang="en-US"/>
        </a:p>
      </dgm:t>
    </dgm:pt>
    <dgm:pt modelId="{B0C37ADE-1E86-4DCA-AB8D-39772FC361F8}" type="sibTrans" cxnId="{1972E8C8-ECFC-4F70-96CB-984D153D2E20}">
      <dgm:prSet/>
      <dgm:spPr/>
      <dgm:t>
        <a:bodyPr/>
        <a:lstStyle/>
        <a:p>
          <a:endParaRPr lang="en-US"/>
        </a:p>
      </dgm:t>
    </dgm:pt>
    <dgm:pt modelId="{2A717A15-1A96-41E6-AD86-A1486187CD3A}" type="pres">
      <dgm:prSet presAssocID="{5D9FB99F-625B-42DE-B716-2B0C71DD86D2}" presName="Name0" presStyleCnt="0">
        <dgm:presLayoutVars>
          <dgm:dir/>
          <dgm:animLvl val="lvl"/>
          <dgm:resizeHandles/>
        </dgm:presLayoutVars>
      </dgm:prSet>
      <dgm:spPr/>
    </dgm:pt>
    <dgm:pt modelId="{E0389065-07AC-4E3A-8417-5E64E0C6D2FD}" type="pres">
      <dgm:prSet presAssocID="{FE5855C7-55E2-4942-AED2-6F603AF79827}" presName="linNode" presStyleCnt="0"/>
      <dgm:spPr/>
    </dgm:pt>
    <dgm:pt modelId="{FC2FB51D-1CAD-4D12-92CF-BC958DC32FC7}" type="pres">
      <dgm:prSet presAssocID="{FE5855C7-55E2-4942-AED2-6F603AF79827}" presName="parentShp" presStyleLbl="node1" presStyleIdx="0" presStyleCnt="5" custScaleX="66847">
        <dgm:presLayoutVars>
          <dgm:bulletEnabled val="1"/>
        </dgm:presLayoutVars>
      </dgm:prSet>
      <dgm:spPr/>
    </dgm:pt>
    <dgm:pt modelId="{0A07D09C-D539-4852-AFD4-0C0414006847}" type="pres">
      <dgm:prSet presAssocID="{FE5855C7-55E2-4942-AED2-6F603AF79827}" presName="childShp" presStyleLbl="bgAccFollowNode1" presStyleIdx="0" presStyleCnt="5" custScaleX="122102">
        <dgm:presLayoutVars>
          <dgm:bulletEnabled val="1"/>
        </dgm:presLayoutVars>
      </dgm:prSet>
      <dgm:spPr/>
    </dgm:pt>
    <dgm:pt modelId="{8EBDAC65-B9B1-4D1B-8BA3-0ABE47902D6D}" type="pres">
      <dgm:prSet presAssocID="{4F4EA892-23BE-4D09-91B9-7EDAA8242B95}" presName="spacing" presStyleCnt="0"/>
      <dgm:spPr/>
    </dgm:pt>
    <dgm:pt modelId="{9C40BFBC-5A4E-4325-967A-E9273A9B0A11}" type="pres">
      <dgm:prSet presAssocID="{D7D1AA9A-C82B-413F-8AEA-63FAACF4BBD7}" presName="linNode" presStyleCnt="0"/>
      <dgm:spPr/>
    </dgm:pt>
    <dgm:pt modelId="{4127F254-B4DC-4340-9629-B81A8971F705}" type="pres">
      <dgm:prSet presAssocID="{D7D1AA9A-C82B-413F-8AEA-63FAACF4BBD7}" presName="parentShp" presStyleLbl="node1" presStyleIdx="1" presStyleCnt="5" custScaleX="74477">
        <dgm:presLayoutVars>
          <dgm:bulletEnabled val="1"/>
        </dgm:presLayoutVars>
      </dgm:prSet>
      <dgm:spPr/>
    </dgm:pt>
    <dgm:pt modelId="{BD362613-6446-497C-A0C2-004028D3BBA1}" type="pres">
      <dgm:prSet presAssocID="{D7D1AA9A-C82B-413F-8AEA-63FAACF4BBD7}" presName="childShp" presStyleLbl="bgAccFollowNode1" presStyleIdx="1" presStyleCnt="5" custScaleX="135284">
        <dgm:presLayoutVars>
          <dgm:bulletEnabled val="1"/>
        </dgm:presLayoutVars>
      </dgm:prSet>
      <dgm:spPr/>
    </dgm:pt>
    <dgm:pt modelId="{1525C830-0D58-49F6-8D88-F6E203BF1A63}" type="pres">
      <dgm:prSet presAssocID="{80EDC31D-0F85-47AA-92DE-00E971F09D0B}" presName="spacing" presStyleCnt="0"/>
      <dgm:spPr/>
    </dgm:pt>
    <dgm:pt modelId="{CAF63607-6F08-4CCE-BCB2-0DEF7AD46973}" type="pres">
      <dgm:prSet presAssocID="{A4220928-4986-401F-8151-4682BCE72AA4}" presName="linNode" presStyleCnt="0"/>
      <dgm:spPr/>
    </dgm:pt>
    <dgm:pt modelId="{24DD58FC-33F7-4B1D-8C3C-2FA46F8573D4}" type="pres">
      <dgm:prSet presAssocID="{A4220928-4986-401F-8151-4682BCE72AA4}" presName="parentShp" presStyleLbl="node1" presStyleIdx="2" presStyleCnt="5" custScaleX="67251" custLinFactNeighborX="-13111">
        <dgm:presLayoutVars>
          <dgm:bulletEnabled val="1"/>
        </dgm:presLayoutVars>
      </dgm:prSet>
      <dgm:spPr/>
    </dgm:pt>
    <dgm:pt modelId="{46209FC3-51E7-490F-A072-AFCD2B7945B7}" type="pres">
      <dgm:prSet presAssocID="{A4220928-4986-401F-8151-4682BCE72AA4}" presName="childShp" presStyleLbl="bgAccFollowNode1" presStyleIdx="2" presStyleCnt="5" custScaleX="121690">
        <dgm:presLayoutVars>
          <dgm:bulletEnabled val="1"/>
        </dgm:presLayoutVars>
      </dgm:prSet>
      <dgm:spPr/>
    </dgm:pt>
    <dgm:pt modelId="{230C373B-5BBE-4770-B243-3ECF78E7FC94}" type="pres">
      <dgm:prSet presAssocID="{4C19FBF8-2EF3-40E2-9FCA-5A148118EF72}" presName="spacing" presStyleCnt="0"/>
      <dgm:spPr/>
    </dgm:pt>
    <dgm:pt modelId="{93F7E5FC-4FC5-4C26-A737-91E9540951E2}" type="pres">
      <dgm:prSet presAssocID="{889AA0A9-19D5-42FC-8E0F-E681E59FA037}" presName="linNode" presStyleCnt="0"/>
      <dgm:spPr/>
    </dgm:pt>
    <dgm:pt modelId="{85CFD700-7A23-476C-9198-6EE68265E2AF}" type="pres">
      <dgm:prSet presAssocID="{889AA0A9-19D5-42FC-8E0F-E681E59FA037}" presName="parentShp" presStyleLbl="node1" presStyleIdx="3" presStyleCnt="5" custScaleX="78860">
        <dgm:presLayoutVars>
          <dgm:bulletEnabled val="1"/>
        </dgm:presLayoutVars>
      </dgm:prSet>
      <dgm:spPr/>
    </dgm:pt>
    <dgm:pt modelId="{2AED6081-B72F-49D1-AF61-7A8EEF7A3095}" type="pres">
      <dgm:prSet presAssocID="{889AA0A9-19D5-42FC-8E0F-E681E59FA037}" presName="childShp" presStyleLbl="bgAccFollowNode1" presStyleIdx="3" presStyleCnt="5" custScaleX="142287">
        <dgm:presLayoutVars>
          <dgm:bulletEnabled val="1"/>
        </dgm:presLayoutVars>
      </dgm:prSet>
      <dgm:spPr/>
    </dgm:pt>
    <dgm:pt modelId="{9BE78347-C463-4F2A-8934-25607045F00A}" type="pres">
      <dgm:prSet presAssocID="{C967FFB2-DFD5-4BF1-A1F5-C20C198B5048}" presName="spacing" presStyleCnt="0"/>
      <dgm:spPr/>
    </dgm:pt>
    <dgm:pt modelId="{E669955B-FC76-4FC1-B36B-E31CD4A6A5E2}" type="pres">
      <dgm:prSet presAssocID="{E0A4A473-D44C-4B06-AC72-39217DF9E7AF}" presName="linNode" presStyleCnt="0"/>
      <dgm:spPr/>
    </dgm:pt>
    <dgm:pt modelId="{DE059ABA-6546-4598-AF17-10554DBF0067}" type="pres">
      <dgm:prSet presAssocID="{E0A4A473-D44C-4B06-AC72-39217DF9E7AF}" presName="parentShp" presStyleLbl="node1" presStyleIdx="4" presStyleCnt="5" custScaleX="76083">
        <dgm:presLayoutVars>
          <dgm:bulletEnabled val="1"/>
        </dgm:presLayoutVars>
      </dgm:prSet>
      <dgm:spPr/>
    </dgm:pt>
    <dgm:pt modelId="{5CE76143-C0CF-4C42-849D-60F83345DF6F}" type="pres">
      <dgm:prSet presAssocID="{E0A4A473-D44C-4B06-AC72-39217DF9E7AF}" presName="childShp" presStyleLbl="bgAccFollowNode1" presStyleIdx="4" presStyleCnt="5" custScaleX="139403">
        <dgm:presLayoutVars>
          <dgm:bulletEnabled val="1"/>
        </dgm:presLayoutVars>
      </dgm:prSet>
      <dgm:spPr/>
    </dgm:pt>
  </dgm:ptLst>
  <dgm:cxnLst>
    <dgm:cxn modelId="{141F7004-B164-401C-A390-A4D7E2531335}" srcId="{5D9FB99F-625B-42DE-B716-2B0C71DD86D2}" destId="{A4220928-4986-401F-8151-4682BCE72AA4}" srcOrd="2" destOrd="0" parTransId="{7225A389-75B3-4E01-B2E3-09509D8902FB}" sibTransId="{4C19FBF8-2EF3-40E2-9FCA-5A148118EF72}"/>
    <dgm:cxn modelId="{39213019-5752-47D6-A858-B2A982321D4C}" srcId="{FE5855C7-55E2-4942-AED2-6F603AF79827}" destId="{7A518516-ADCD-4AE8-9A36-0705D0BE9555}" srcOrd="0" destOrd="0" parTransId="{87D92FCA-B3DC-4731-A76F-9ABB154EFBB9}" sibTransId="{24C890F6-2C01-463C-BF1C-6896D9D4FA65}"/>
    <dgm:cxn modelId="{3E2C1926-CAF4-4803-AC31-DFEDEE8286A8}" type="presOf" srcId="{E9A802A6-13C9-4A20-9B97-12EE9DF7A99F}" destId="{BD362613-6446-497C-A0C2-004028D3BBA1}" srcOrd="0" destOrd="0" presId="urn:microsoft.com/office/officeart/2005/8/layout/vList6"/>
    <dgm:cxn modelId="{176B1335-CBF0-4DC8-9995-E1FF324BC560}" type="presOf" srcId="{889AA0A9-19D5-42FC-8E0F-E681E59FA037}" destId="{85CFD700-7A23-476C-9198-6EE68265E2AF}" srcOrd="0" destOrd="0" presId="urn:microsoft.com/office/officeart/2005/8/layout/vList6"/>
    <dgm:cxn modelId="{5A0EE235-5606-4952-BB31-BC2D2D6321FB}" srcId="{A4220928-4986-401F-8151-4682BCE72AA4}" destId="{0ABBE549-0ED6-4E0E-B324-94453F002F39}" srcOrd="0" destOrd="0" parTransId="{972F24C6-0005-4159-AA8E-3409C5EEFB35}" sibTransId="{415BE84C-C9DE-4680-AF65-5D00A9D089AF}"/>
    <dgm:cxn modelId="{B7A7A336-511D-469A-96D0-7A50C77E2A8E}" srcId="{5D9FB99F-625B-42DE-B716-2B0C71DD86D2}" destId="{FE5855C7-55E2-4942-AED2-6F603AF79827}" srcOrd="0" destOrd="0" parTransId="{3BBA4F06-30DF-499F-A23B-3855D3305D1C}" sibTransId="{4F4EA892-23BE-4D09-91B9-7EDAA8242B95}"/>
    <dgm:cxn modelId="{E1E50245-9EF2-4D87-8B46-3C5CE3DC98A3}" type="presOf" srcId="{A4220928-4986-401F-8151-4682BCE72AA4}" destId="{24DD58FC-33F7-4B1D-8C3C-2FA46F8573D4}" srcOrd="0" destOrd="0" presId="urn:microsoft.com/office/officeart/2005/8/layout/vList6"/>
    <dgm:cxn modelId="{FE4DF66E-19D2-4212-8629-D8002F07AA7B}" srcId="{5D9FB99F-625B-42DE-B716-2B0C71DD86D2}" destId="{D7D1AA9A-C82B-413F-8AEA-63FAACF4BBD7}" srcOrd="1" destOrd="0" parTransId="{7D4AF0A3-655F-4A98-B0DF-C364F0C3CF9E}" sibTransId="{80EDC31D-0F85-47AA-92DE-00E971F09D0B}"/>
    <dgm:cxn modelId="{EBBCD555-4935-4F69-AB26-3533D29C67C2}" srcId="{5D9FB99F-625B-42DE-B716-2B0C71DD86D2}" destId="{889AA0A9-19D5-42FC-8E0F-E681E59FA037}" srcOrd="3" destOrd="0" parTransId="{CC623D5A-0BFC-42DE-89E6-0120375AD22B}" sibTransId="{C967FFB2-DFD5-4BF1-A1F5-C20C198B5048}"/>
    <dgm:cxn modelId="{BB261983-DC84-4B7E-A8CA-C9CD9B6A5908}" srcId="{5D9FB99F-625B-42DE-B716-2B0C71DD86D2}" destId="{E0A4A473-D44C-4B06-AC72-39217DF9E7AF}" srcOrd="4" destOrd="0" parTransId="{96942257-40B8-434B-B7EF-7DD973ABF1F6}" sibTransId="{91835360-A458-4D9F-89BD-181B36C550E4}"/>
    <dgm:cxn modelId="{86796685-643E-4256-AD49-D4FF83B0EAA4}" type="presOf" srcId="{D7D1AA9A-C82B-413F-8AEA-63FAACF4BBD7}" destId="{4127F254-B4DC-4340-9629-B81A8971F705}" srcOrd="0" destOrd="0" presId="urn:microsoft.com/office/officeart/2005/8/layout/vList6"/>
    <dgm:cxn modelId="{7CAF659B-FB8B-4530-B8E0-599A6E655CEA}" type="presOf" srcId="{5D9FB99F-625B-42DE-B716-2B0C71DD86D2}" destId="{2A717A15-1A96-41E6-AD86-A1486187CD3A}" srcOrd="0" destOrd="0" presId="urn:microsoft.com/office/officeart/2005/8/layout/vList6"/>
    <dgm:cxn modelId="{F8E19DAE-47E2-4C1D-82C7-70100D18D687}" type="presOf" srcId="{E0A4A473-D44C-4B06-AC72-39217DF9E7AF}" destId="{DE059ABA-6546-4598-AF17-10554DBF0067}" srcOrd="0" destOrd="0" presId="urn:microsoft.com/office/officeart/2005/8/layout/vList6"/>
    <dgm:cxn modelId="{FE0CF6B9-934F-4B10-933F-CC656A1F34B1}" type="presOf" srcId="{0ABBE549-0ED6-4E0E-B324-94453F002F39}" destId="{46209FC3-51E7-490F-A072-AFCD2B7945B7}" srcOrd="0" destOrd="0" presId="urn:microsoft.com/office/officeart/2005/8/layout/vList6"/>
    <dgm:cxn modelId="{F9E9DEC0-8CA2-46F2-90B9-08908F06D2F4}" srcId="{889AA0A9-19D5-42FC-8E0F-E681E59FA037}" destId="{17D0B48E-750A-4C6C-A72A-801EAD9BF5F9}" srcOrd="0" destOrd="0" parTransId="{DC78CA70-41C9-4DA8-B0A5-09EC44A8C5CD}" sibTransId="{835BC4CE-9524-4CC6-89BB-49C02E9C88F5}"/>
    <dgm:cxn modelId="{1972E8C8-ECFC-4F70-96CB-984D153D2E20}" srcId="{E0A4A473-D44C-4B06-AC72-39217DF9E7AF}" destId="{8752EBA6-DD25-4EFB-8AEB-166AB02E168E}" srcOrd="0" destOrd="0" parTransId="{C994B82F-EFEF-4129-BFB7-4FFB5EB3A5DB}" sibTransId="{B0C37ADE-1E86-4DCA-AB8D-39772FC361F8}"/>
    <dgm:cxn modelId="{F01BB3E2-E5F1-4C79-B0B3-B20AB5D1FB04}" type="presOf" srcId="{8752EBA6-DD25-4EFB-8AEB-166AB02E168E}" destId="{5CE76143-C0CF-4C42-849D-60F83345DF6F}" srcOrd="0" destOrd="0" presId="urn:microsoft.com/office/officeart/2005/8/layout/vList6"/>
    <dgm:cxn modelId="{A3E79FE3-6B88-49E7-83AB-1BFFD0497B7A}" type="presOf" srcId="{17D0B48E-750A-4C6C-A72A-801EAD9BF5F9}" destId="{2AED6081-B72F-49D1-AF61-7A8EEF7A3095}" srcOrd="0" destOrd="0" presId="urn:microsoft.com/office/officeart/2005/8/layout/vList6"/>
    <dgm:cxn modelId="{A9B376E5-2C16-4BEB-8257-C00AFCCD3573}" type="presOf" srcId="{FE5855C7-55E2-4942-AED2-6F603AF79827}" destId="{FC2FB51D-1CAD-4D12-92CF-BC958DC32FC7}" srcOrd="0" destOrd="0" presId="urn:microsoft.com/office/officeart/2005/8/layout/vList6"/>
    <dgm:cxn modelId="{2FF0E6EF-B28F-4D35-AA02-15BD78AABF7C}" type="presOf" srcId="{7A518516-ADCD-4AE8-9A36-0705D0BE9555}" destId="{0A07D09C-D539-4852-AFD4-0C0414006847}" srcOrd="0" destOrd="0" presId="urn:microsoft.com/office/officeart/2005/8/layout/vList6"/>
    <dgm:cxn modelId="{C0FF63FE-F200-4316-B3E1-99E6F12966A1}" srcId="{D7D1AA9A-C82B-413F-8AEA-63FAACF4BBD7}" destId="{E9A802A6-13C9-4A20-9B97-12EE9DF7A99F}" srcOrd="0" destOrd="0" parTransId="{99C488DD-EB01-4E8E-A533-273CA1FCF481}" sibTransId="{C7B0F263-2745-4D5F-92B0-DB041FAC2A44}"/>
    <dgm:cxn modelId="{E5C3E334-034B-4192-8EBC-9CE62AE3CB1C}" type="presParOf" srcId="{2A717A15-1A96-41E6-AD86-A1486187CD3A}" destId="{E0389065-07AC-4E3A-8417-5E64E0C6D2FD}" srcOrd="0" destOrd="0" presId="urn:microsoft.com/office/officeart/2005/8/layout/vList6"/>
    <dgm:cxn modelId="{53172EA9-041E-4AC4-B93A-883546D7D50D}" type="presParOf" srcId="{E0389065-07AC-4E3A-8417-5E64E0C6D2FD}" destId="{FC2FB51D-1CAD-4D12-92CF-BC958DC32FC7}" srcOrd="0" destOrd="0" presId="urn:microsoft.com/office/officeart/2005/8/layout/vList6"/>
    <dgm:cxn modelId="{1DC3DB7D-5345-457D-9CEA-80B299D8708F}" type="presParOf" srcId="{E0389065-07AC-4E3A-8417-5E64E0C6D2FD}" destId="{0A07D09C-D539-4852-AFD4-0C0414006847}" srcOrd="1" destOrd="0" presId="urn:microsoft.com/office/officeart/2005/8/layout/vList6"/>
    <dgm:cxn modelId="{2A50EC39-2132-48D4-8905-443A61B5FA87}" type="presParOf" srcId="{2A717A15-1A96-41E6-AD86-A1486187CD3A}" destId="{8EBDAC65-B9B1-4D1B-8BA3-0ABE47902D6D}" srcOrd="1" destOrd="0" presId="urn:microsoft.com/office/officeart/2005/8/layout/vList6"/>
    <dgm:cxn modelId="{42FF9DDA-E909-4684-AA47-6EAD81BE3F37}" type="presParOf" srcId="{2A717A15-1A96-41E6-AD86-A1486187CD3A}" destId="{9C40BFBC-5A4E-4325-967A-E9273A9B0A11}" srcOrd="2" destOrd="0" presId="urn:microsoft.com/office/officeart/2005/8/layout/vList6"/>
    <dgm:cxn modelId="{12C64984-A947-49F5-A087-BDDC13854114}" type="presParOf" srcId="{9C40BFBC-5A4E-4325-967A-E9273A9B0A11}" destId="{4127F254-B4DC-4340-9629-B81A8971F705}" srcOrd="0" destOrd="0" presId="urn:microsoft.com/office/officeart/2005/8/layout/vList6"/>
    <dgm:cxn modelId="{F53A6A46-C48C-4629-B786-E9A4998E6E52}" type="presParOf" srcId="{9C40BFBC-5A4E-4325-967A-E9273A9B0A11}" destId="{BD362613-6446-497C-A0C2-004028D3BBA1}" srcOrd="1" destOrd="0" presId="urn:microsoft.com/office/officeart/2005/8/layout/vList6"/>
    <dgm:cxn modelId="{A0F6A5ED-5795-4277-A735-10260037A239}" type="presParOf" srcId="{2A717A15-1A96-41E6-AD86-A1486187CD3A}" destId="{1525C830-0D58-49F6-8D88-F6E203BF1A63}" srcOrd="3" destOrd="0" presId="urn:microsoft.com/office/officeart/2005/8/layout/vList6"/>
    <dgm:cxn modelId="{FF27EB97-448E-4D07-9211-2CEDBFEAB94C}" type="presParOf" srcId="{2A717A15-1A96-41E6-AD86-A1486187CD3A}" destId="{CAF63607-6F08-4CCE-BCB2-0DEF7AD46973}" srcOrd="4" destOrd="0" presId="urn:microsoft.com/office/officeart/2005/8/layout/vList6"/>
    <dgm:cxn modelId="{64DD28BF-5752-4000-AE3B-985BD43C2291}" type="presParOf" srcId="{CAF63607-6F08-4CCE-BCB2-0DEF7AD46973}" destId="{24DD58FC-33F7-4B1D-8C3C-2FA46F8573D4}" srcOrd="0" destOrd="0" presId="urn:microsoft.com/office/officeart/2005/8/layout/vList6"/>
    <dgm:cxn modelId="{C466B1E5-3162-475B-AC74-7CB33E1EDD61}" type="presParOf" srcId="{CAF63607-6F08-4CCE-BCB2-0DEF7AD46973}" destId="{46209FC3-51E7-490F-A072-AFCD2B7945B7}" srcOrd="1" destOrd="0" presId="urn:microsoft.com/office/officeart/2005/8/layout/vList6"/>
    <dgm:cxn modelId="{794907B4-E188-4846-97AE-F2EE4B84EB71}" type="presParOf" srcId="{2A717A15-1A96-41E6-AD86-A1486187CD3A}" destId="{230C373B-5BBE-4770-B243-3ECF78E7FC94}" srcOrd="5" destOrd="0" presId="urn:microsoft.com/office/officeart/2005/8/layout/vList6"/>
    <dgm:cxn modelId="{9C166572-D062-4B0C-915D-DB1CC152A1AA}" type="presParOf" srcId="{2A717A15-1A96-41E6-AD86-A1486187CD3A}" destId="{93F7E5FC-4FC5-4C26-A737-91E9540951E2}" srcOrd="6" destOrd="0" presId="urn:microsoft.com/office/officeart/2005/8/layout/vList6"/>
    <dgm:cxn modelId="{018153AC-9797-49DF-9737-FAD9CA037306}" type="presParOf" srcId="{93F7E5FC-4FC5-4C26-A737-91E9540951E2}" destId="{85CFD700-7A23-476C-9198-6EE68265E2AF}" srcOrd="0" destOrd="0" presId="urn:microsoft.com/office/officeart/2005/8/layout/vList6"/>
    <dgm:cxn modelId="{E39BA6E1-4E98-4877-B278-DD59672FD464}" type="presParOf" srcId="{93F7E5FC-4FC5-4C26-A737-91E9540951E2}" destId="{2AED6081-B72F-49D1-AF61-7A8EEF7A3095}" srcOrd="1" destOrd="0" presId="urn:microsoft.com/office/officeart/2005/8/layout/vList6"/>
    <dgm:cxn modelId="{B818B2D8-1703-4373-9062-2B2F8523A68E}" type="presParOf" srcId="{2A717A15-1A96-41E6-AD86-A1486187CD3A}" destId="{9BE78347-C463-4F2A-8934-25607045F00A}" srcOrd="7" destOrd="0" presId="urn:microsoft.com/office/officeart/2005/8/layout/vList6"/>
    <dgm:cxn modelId="{A2FA7F13-64FE-498C-9367-2CBF64A09C8C}" type="presParOf" srcId="{2A717A15-1A96-41E6-AD86-A1486187CD3A}" destId="{E669955B-FC76-4FC1-B36B-E31CD4A6A5E2}" srcOrd="8" destOrd="0" presId="urn:microsoft.com/office/officeart/2005/8/layout/vList6"/>
    <dgm:cxn modelId="{8C98B6CC-5C96-47C2-9D39-7E64B82A875E}" type="presParOf" srcId="{E669955B-FC76-4FC1-B36B-E31CD4A6A5E2}" destId="{DE059ABA-6546-4598-AF17-10554DBF0067}" srcOrd="0" destOrd="0" presId="urn:microsoft.com/office/officeart/2005/8/layout/vList6"/>
    <dgm:cxn modelId="{FAF5BFDF-D34C-438C-8C02-92C5D7779F48}" type="presParOf" srcId="{E669955B-FC76-4FC1-B36B-E31CD4A6A5E2}" destId="{5CE76143-C0CF-4C42-849D-60F83345DF6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07D09C-D539-4852-AFD4-0C0414006847}">
      <dsp:nvSpPr>
        <dsp:cNvPr id="0" name=""/>
        <dsp:cNvSpPr/>
      </dsp:nvSpPr>
      <dsp:spPr>
        <a:xfrm>
          <a:off x="2223957" y="1536"/>
          <a:ext cx="6093385" cy="831986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20000"/>
            <a:lumOff val="80000"/>
            <a:alpha val="90000"/>
          </a:schemeClr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200" kern="1200" dirty="0"/>
            <a:t>	Workshops with leadership</a:t>
          </a:r>
        </a:p>
      </dsp:txBody>
      <dsp:txXfrm>
        <a:off x="2223957" y="105534"/>
        <a:ext cx="5781390" cy="623990"/>
      </dsp:txXfrm>
    </dsp:sp>
    <dsp:sp modelId="{FC2FB51D-1CAD-4D12-92CF-BC958DC32FC7}">
      <dsp:nvSpPr>
        <dsp:cNvPr id="0" name=""/>
        <dsp:cNvSpPr/>
      </dsp:nvSpPr>
      <dsp:spPr>
        <a:xfrm>
          <a:off x="0" y="1536"/>
          <a:ext cx="2223957" cy="831986"/>
        </a:xfrm>
        <a:prstGeom prst="roundRect">
          <a:avLst/>
        </a:prstGeom>
        <a:solidFill>
          <a:schemeClr val="accent4"/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</a:rPr>
            <a:t>Fall 2020</a:t>
          </a:r>
        </a:p>
      </dsp:txBody>
      <dsp:txXfrm>
        <a:off x="40614" y="42150"/>
        <a:ext cx="2142729" cy="750758"/>
      </dsp:txXfrm>
    </dsp:sp>
    <dsp:sp modelId="{BD362613-6446-497C-A0C2-004028D3BBA1}">
      <dsp:nvSpPr>
        <dsp:cNvPr id="0" name=""/>
        <dsp:cNvSpPr/>
      </dsp:nvSpPr>
      <dsp:spPr>
        <a:xfrm>
          <a:off x="2234798" y="916721"/>
          <a:ext cx="6078735" cy="831986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20000"/>
            <a:lumOff val="80000"/>
            <a:alpha val="90000"/>
          </a:schemeClr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200" kern="1200" dirty="0"/>
            <a:t>	Community Engagement Days</a:t>
          </a:r>
        </a:p>
      </dsp:txBody>
      <dsp:txXfrm>
        <a:off x="2234798" y="1020719"/>
        <a:ext cx="5766740" cy="623990"/>
      </dsp:txXfrm>
    </dsp:sp>
    <dsp:sp modelId="{4127F254-B4DC-4340-9629-B81A8971F705}">
      <dsp:nvSpPr>
        <dsp:cNvPr id="0" name=""/>
        <dsp:cNvSpPr/>
      </dsp:nvSpPr>
      <dsp:spPr>
        <a:xfrm>
          <a:off x="3808" y="916721"/>
          <a:ext cx="2230990" cy="831986"/>
        </a:xfrm>
        <a:prstGeom prst="roundRect">
          <a:avLst/>
        </a:prstGeom>
        <a:solidFill>
          <a:schemeClr val="accent4"/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</a:rPr>
            <a:t>Spring 2021</a:t>
          </a:r>
        </a:p>
      </dsp:txBody>
      <dsp:txXfrm>
        <a:off x="44422" y="957335"/>
        <a:ext cx="2149762" cy="750758"/>
      </dsp:txXfrm>
    </dsp:sp>
    <dsp:sp modelId="{46209FC3-51E7-490F-A072-AFCD2B7945B7}">
      <dsp:nvSpPr>
        <dsp:cNvPr id="0" name=""/>
        <dsp:cNvSpPr/>
      </dsp:nvSpPr>
      <dsp:spPr>
        <a:xfrm>
          <a:off x="2240958" y="1831906"/>
          <a:ext cx="6072824" cy="831986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20000"/>
            <a:lumOff val="80000"/>
            <a:alpha val="90000"/>
          </a:schemeClr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200" kern="1200" dirty="0"/>
            <a:t>	Strategic Plan Previews</a:t>
          </a:r>
        </a:p>
      </dsp:txBody>
      <dsp:txXfrm>
        <a:off x="2240958" y="1935904"/>
        <a:ext cx="5760829" cy="623990"/>
      </dsp:txXfrm>
    </dsp:sp>
    <dsp:sp modelId="{24DD58FC-33F7-4B1D-8C3C-2FA46F8573D4}">
      <dsp:nvSpPr>
        <dsp:cNvPr id="0" name=""/>
        <dsp:cNvSpPr/>
      </dsp:nvSpPr>
      <dsp:spPr>
        <a:xfrm>
          <a:off x="0" y="1831906"/>
          <a:ext cx="2237398" cy="831986"/>
        </a:xfrm>
        <a:prstGeom prst="roundRect">
          <a:avLst/>
        </a:prstGeom>
        <a:solidFill>
          <a:schemeClr val="accent4"/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</a:rPr>
            <a:t>Summer 2021</a:t>
          </a:r>
        </a:p>
      </dsp:txBody>
      <dsp:txXfrm>
        <a:off x="40614" y="1872520"/>
        <a:ext cx="2156170" cy="750758"/>
      </dsp:txXfrm>
    </dsp:sp>
    <dsp:sp modelId="{2AED6081-B72F-49D1-AF61-7A8EEF7A3095}">
      <dsp:nvSpPr>
        <dsp:cNvPr id="0" name=""/>
        <dsp:cNvSpPr/>
      </dsp:nvSpPr>
      <dsp:spPr>
        <a:xfrm>
          <a:off x="2245858" y="2747091"/>
          <a:ext cx="6067491" cy="831986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lumMod val="20000"/>
            <a:lumOff val="80000"/>
            <a:alpha val="90000"/>
          </a:schemeClr>
        </a:solid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200" kern="1200" dirty="0"/>
            <a:t>	Socialization and re-engage the Community</a:t>
          </a:r>
        </a:p>
      </dsp:txBody>
      <dsp:txXfrm>
        <a:off x="2245858" y="2851089"/>
        <a:ext cx="5755496" cy="623990"/>
      </dsp:txXfrm>
    </dsp:sp>
    <dsp:sp modelId="{85CFD700-7A23-476C-9198-6EE68265E2AF}">
      <dsp:nvSpPr>
        <dsp:cNvPr id="0" name=""/>
        <dsp:cNvSpPr/>
      </dsp:nvSpPr>
      <dsp:spPr>
        <a:xfrm>
          <a:off x="3993" y="2747091"/>
          <a:ext cx="2241865" cy="831986"/>
        </a:xfrm>
        <a:prstGeom prst="roundRect">
          <a:avLst/>
        </a:prstGeom>
        <a:solidFill>
          <a:schemeClr val="accent2"/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Fall 2021</a:t>
          </a:r>
        </a:p>
      </dsp:txBody>
      <dsp:txXfrm>
        <a:off x="44607" y="2787705"/>
        <a:ext cx="2160637" cy="750758"/>
      </dsp:txXfrm>
    </dsp:sp>
    <dsp:sp modelId="{5CE76143-C0CF-4C42-849D-60F83345DF6F}">
      <dsp:nvSpPr>
        <dsp:cNvPr id="0" name=""/>
        <dsp:cNvSpPr/>
      </dsp:nvSpPr>
      <dsp:spPr>
        <a:xfrm>
          <a:off x="2220336" y="3662276"/>
          <a:ext cx="6093972" cy="831986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lumMod val="20000"/>
            <a:lumOff val="80000"/>
            <a:alpha val="90000"/>
          </a:schemeClr>
        </a:solid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200" kern="1200" dirty="0"/>
            <a:t>	Strategic Plan implementation begins</a:t>
          </a:r>
        </a:p>
      </dsp:txBody>
      <dsp:txXfrm>
        <a:off x="2220336" y="3766274"/>
        <a:ext cx="5781977" cy="623990"/>
      </dsp:txXfrm>
    </dsp:sp>
    <dsp:sp modelId="{DE059ABA-6546-4598-AF17-10554DBF0067}">
      <dsp:nvSpPr>
        <dsp:cNvPr id="0" name=""/>
        <dsp:cNvSpPr/>
      </dsp:nvSpPr>
      <dsp:spPr>
        <a:xfrm>
          <a:off x="3034" y="3662276"/>
          <a:ext cx="2217301" cy="831986"/>
        </a:xfrm>
        <a:prstGeom prst="roundRect">
          <a:avLst/>
        </a:prstGeom>
        <a:solidFill>
          <a:schemeClr val="accent2"/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January 2022</a:t>
          </a:r>
        </a:p>
      </dsp:txBody>
      <dsp:txXfrm>
        <a:off x="43648" y="3702890"/>
        <a:ext cx="2136073" cy="750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784E13-276A-FD41-9D58-E1D842383C46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B882F8A-25A7-754D-BD13-5577021DC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749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Nationalism" TargetMode="External"/><Relationship Id="rId3" Type="http://schemas.openxmlformats.org/officeDocument/2006/relationships/hyperlink" Target="https://en.wikipedia.org/wiki/State_(polity)" TargetMode="External"/><Relationship Id="rId7" Type="http://schemas.openxmlformats.org/officeDocument/2006/relationships/hyperlink" Target="https://en.wikipedia.org/wiki/Internationalism_(politics)#cite_note-3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iki/Internationalism_(politics)#cite_note-:0-2" TargetMode="External"/><Relationship Id="rId5" Type="http://schemas.openxmlformats.org/officeDocument/2006/relationships/hyperlink" Target="https://en.wikipedia.org/wiki/Internationalism_(politics)#cite_note-1" TargetMode="External"/><Relationship Id="rId10" Type="http://schemas.openxmlformats.org/officeDocument/2006/relationships/hyperlink" Target="https://en.wikipedia.org/wiki/United_Nations" TargetMode="External"/><Relationship Id="rId4" Type="http://schemas.openxmlformats.org/officeDocument/2006/relationships/hyperlink" Target="https://en.wikipedia.org/wiki/Nation" TargetMode="External"/><Relationship Id="rId9" Type="http://schemas.openxmlformats.org/officeDocument/2006/relationships/hyperlink" Target="https://en.wikipedia.org/wiki/Isolationism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you at the Board next week!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82F8A-25A7-754D-BD13-5577021DCD2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898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82F8A-25A7-754D-BD13-5577021DCD2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1952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Elevate partner collaboration with a shared understanding of the strategy and vision for a healthy, vibrant campus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82F8A-25A7-754D-BD13-5577021DCD2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530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Switch order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82F8A-25A7-754D-BD13-5577021DCD2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87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Shared does not refer to classrooms – this can be lounges, hallways, corridors, outdoor areas, entrances and exits, etc.; Instead of “Reclaim” maybe “Return to”?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82F8A-25A7-754D-BD13-5577021DCD2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790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Examples of investment being used for the greater good of the whole campus:</a:t>
            </a:r>
          </a:p>
          <a:p>
            <a:pPr lvl="2"/>
            <a:r>
              <a:rPr lang="en-US" dirty="0"/>
              <a:t>Auraria Library</a:t>
            </a:r>
          </a:p>
          <a:p>
            <a:pPr lvl="2"/>
            <a:r>
              <a:rPr lang="en-US" dirty="0"/>
              <a:t>Steam to Natural Gas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82F8A-25A7-754D-BD13-5577021DCD2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044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500" dirty="0"/>
              <a:t>Third bullet – need equity among our operating systems; whether or not they are intended, there are consequences! All at fault because we have not been collaborative – the collaborative system was harder/required more effort…; we failed to provide a system for all – we recognize that and we want to fix it! CU is leading the charge  but the digital divide remains – where can we be stronger together? Cybersecurity!! </a:t>
            </a:r>
            <a:r>
              <a:rPr lang="en-US" sz="4500" dirty="0" err="1"/>
              <a:t>WiFi</a:t>
            </a:r>
            <a:r>
              <a:rPr lang="en-US" sz="4500" dirty="0"/>
              <a:t> Platform!! EQUAL ACCESS TO TECH FOR ALL!!!!!!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82F8A-25A7-754D-BD13-5577021DCD2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066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last bullet previously read exactly the same as the first bullet on the Vibrant Campus slide – tried to differentiate to make it sounds like a “partner strategy” i.e. something we could do that would benefit their ultimate goal which is to strengthen student recruitment and retention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82F8A-25A7-754D-BD13-5577021DCD2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557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you at the Board next week!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82F8A-25A7-754D-BD13-5577021DCD2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094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you at the Board next week!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82F8A-25A7-754D-BD13-5577021DCD2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89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Internationalism is a political principle that advocates greater political or economic cooperation among states and nations.</a:t>
            </a:r>
          </a:p>
          <a:p>
            <a:endParaRPr lang="en-US" dirty="0"/>
          </a:p>
          <a:p>
            <a:r>
              <a:rPr lang="en-US" b="1" dirty="0"/>
              <a:t>Internationalism</a:t>
            </a:r>
            <a:r>
              <a:rPr lang="en-US" dirty="0"/>
              <a:t> is a political principle that advocates greater political or economic cooperation among </a:t>
            </a:r>
            <a:r>
              <a:rPr lang="en-US" dirty="0">
                <a:hlinkClick r:id="rId3" tooltip="State (polity)"/>
              </a:rPr>
              <a:t>states</a:t>
            </a:r>
            <a:r>
              <a:rPr lang="en-US" dirty="0"/>
              <a:t> and </a:t>
            </a:r>
            <a:r>
              <a:rPr lang="en-US" dirty="0">
                <a:hlinkClick r:id="rId4" tooltip="Nation"/>
              </a:rPr>
              <a:t>nations</a:t>
            </a:r>
            <a:r>
              <a:rPr lang="en-US" dirty="0"/>
              <a:t>.</a:t>
            </a:r>
            <a:r>
              <a:rPr lang="en-US" baseline="30000" dirty="0">
                <a:hlinkClick r:id="rId5"/>
              </a:rPr>
              <a:t>[1]</a:t>
            </a:r>
            <a:r>
              <a:rPr lang="en-US" dirty="0"/>
              <a:t> It is associated with other political movements and ideologies, but can also reflect a doctrine, belief system, or movement in itself.</a:t>
            </a:r>
            <a:r>
              <a:rPr lang="en-US" baseline="30000" dirty="0">
                <a:hlinkClick r:id="rId6"/>
              </a:rPr>
              <a:t>[2]</a:t>
            </a:r>
            <a:endParaRPr lang="en-US" dirty="0"/>
          </a:p>
          <a:p>
            <a:r>
              <a:rPr lang="en-US" dirty="0"/>
              <a:t>Supporters of internationalism are known as internationalists and generally believe that </a:t>
            </a:r>
            <a:r>
              <a:rPr lang="en-US" b="1" dirty="0"/>
              <a:t>humans should unite across national, political, cultural, racial, or class boundaries to advance their common interests, or that governments should cooperate because their mutual long-term interests are of greater importance than their short-term disputes.</a:t>
            </a:r>
            <a:r>
              <a:rPr lang="en-US" b="1" baseline="30000" dirty="0">
                <a:hlinkClick r:id="rId7"/>
              </a:rPr>
              <a:t>[3]</a:t>
            </a:r>
            <a:endParaRPr lang="en-US" b="1" dirty="0"/>
          </a:p>
          <a:p>
            <a:r>
              <a:rPr lang="en-US" dirty="0"/>
              <a:t>Internationalism has several interpretations and meanings, but is usually characterized by opposition to </a:t>
            </a:r>
            <a:r>
              <a:rPr lang="en-US" dirty="0">
                <a:hlinkClick r:id="rId8" tooltip="Nationalism"/>
              </a:rPr>
              <a:t>nationalism</a:t>
            </a:r>
            <a:r>
              <a:rPr lang="en-US" dirty="0"/>
              <a:t> and </a:t>
            </a:r>
            <a:r>
              <a:rPr lang="en-US" dirty="0">
                <a:hlinkClick r:id="rId9" tooltip="Isolationism"/>
              </a:rPr>
              <a:t>isolationism</a:t>
            </a:r>
            <a:r>
              <a:rPr lang="en-US" dirty="0"/>
              <a:t>; support for international institutions, such as the </a:t>
            </a:r>
            <a:r>
              <a:rPr lang="en-US" dirty="0">
                <a:hlinkClick r:id="rId10"/>
              </a:rPr>
              <a:t>United Nations</a:t>
            </a:r>
            <a:r>
              <a:rPr lang="en-US" dirty="0"/>
              <a:t>; and a cosmopolitan outlook that promotes and respects other cultures and customs.</a:t>
            </a:r>
            <a:r>
              <a:rPr lang="en-US" baseline="30000" dirty="0">
                <a:hlinkClick r:id="rId6"/>
              </a:rPr>
              <a:t>[2]</a:t>
            </a:r>
            <a:endParaRPr lang="en-US" dirty="0"/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82F8A-25A7-754D-BD13-5577021DCD2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974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82F8A-25A7-754D-BD13-5577021DCD2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07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Create synergy for our students regardless of institution; Tivoli, AELC, Outdoor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82F8A-25A7-754D-BD13-5577021DCD2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358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3"/>
            <a:r>
              <a:rPr lang="en-US" dirty="0"/>
              <a:t>Cinco de Mayo, Jewish Colorado Walk-a-Thon, Pride Month, outdoor concerts/live music, etc.</a:t>
            </a:r>
          </a:p>
          <a:p>
            <a:pPr lvl="3"/>
            <a:r>
              <a:rPr lang="en-US" dirty="0"/>
              <a:t>Creation of a Director of All Campus Events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82F8A-25A7-754D-BD13-5577021DCD2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79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Lease 5</a:t>
            </a:r>
            <a:r>
              <a:rPr lang="en-US" baseline="30000" dirty="0"/>
              <a:t>th</a:t>
            </a:r>
            <a:r>
              <a:rPr lang="en-US" dirty="0"/>
              <a:t> Street Garage retail space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82F8A-25A7-754D-BD13-5577021DCD2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9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 of the statute is all about public-private partnerships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82F8A-25A7-754D-BD13-5577021DCD2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84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PUT ELEVATE SERVICE LAST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82F8A-25A7-754D-BD13-5577021DCD2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56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Reinforce partner designations as Hispanic/Minority Serving Institutions</a:t>
            </a:r>
          </a:p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82F8A-25A7-754D-BD13-5577021DCD2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99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0910CAED-A083-0B4A-B7AA-86DF9EA658A9}" type="datetime1">
              <a:rPr lang="en-US" smtClean="0"/>
              <a:t>9/20/2021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127934C0-610F-E348-AC7B-C89520A772EC}" type="datetime1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BA6419D6-F2AC-FF47-BF51-AB06C7E1648A}" type="datetime1">
              <a:rPr lang="en-US" smtClean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766048" cy="9906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2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299E6F3-5C32-114C-BDB2-98C479388F22}" type="datetime1">
              <a:rPr lang="en-US" smtClean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321D3C92-9A2F-C748-BB95-8EE6EBE31FBE}" type="datetime1">
              <a:rPr lang="en-US" smtClean="0"/>
              <a:t>9/20/2021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18CCE2F-554D-3C4C-904E-3BBC4A098BA8}" type="slidenum">
              <a:rPr kumimoji="0" lang="en-US" smtClean="0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F7BF0E4-3BEE-804D-A204-1D8CA874079D}"/>
              </a:ext>
            </a:extLst>
          </p:cNvPr>
          <p:cNvSpPr txBox="1"/>
          <p:nvPr userDrawn="1"/>
        </p:nvSpPr>
        <p:spPr>
          <a:xfrm rot="20375655">
            <a:off x="-251337" y="327143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355F279-31D9-B843-8A3A-DA8F851579B7}"/>
              </a:ext>
            </a:extLst>
          </p:cNvPr>
          <p:cNvSpPr txBox="1"/>
          <p:nvPr userDrawn="1"/>
        </p:nvSpPr>
        <p:spPr>
          <a:xfrm rot="20375655">
            <a:off x="2569004" y="300302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008C32E-15EB-B942-B214-C2CFF29906A4}"/>
              </a:ext>
            </a:extLst>
          </p:cNvPr>
          <p:cNvSpPr txBox="1"/>
          <p:nvPr userDrawn="1"/>
        </p:nvSpPr>
        <p:spPr>
          <a:xfrm rot="20375655">
            <a:off x="5503646" y="327144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A1BBBE1-13A7-0047-8392-3BCC73F96FB2}"/>
              </a:ext>
            </a:extLst>
          </p:cNvPr>
          <p:cNvSpPr txBox="1"/>
          <p:nvPr userDrawn="1"/>
        </p:nvSpPr>
        <p:spPr>
          <a:xfrm rot="20375655">
            <a:off x="-104810" y="2113608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0A73BF6-8400-8B47-B208-CF2F305729A2}"/>
              </a:ext>
            </a:extLst>
          </p:cNvPr>
          <p:cNvSpPr txBox="1"/>
          <p:nvPr userDrawn="1"/>
        </p:nvSpPr>
        <p:spPr>
          <a:xfrm rot="20375655">
            <a:off x="2715531" y="2086767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9AA2F62-364E-794A-ABDB-8DCD269B5855}"/>
              </a:ext>
            </a:extLst>
          </p:cNvPr>
          <p:cNvSpPr txBox="1"/>
          <p:nvPr userDrawn="1"/>
        </p:nvSpPr>
        <p:spPr>
          <a:xfrm rot="20375655">
            <a:off x="5650173" y="2113609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75CD03A-E600-0B43-B07E-C51E3A81D30C}"/>
              </a:ext>
            </a:extLst>
          </p:cNvPr>
          <p:cNvSpPr txBox="1"/>
          <p:nvPr userDrawn="1"/>
        </p:nvSpPr>
        <p:spPr>
          <a:xfrm rot="20375655">
            <a:off x="-154693" y="3897283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49E2E63-BFCC-DA4F-B2C9-E810B680DCBE}"/>
              </a:ext>
            </a:extLst>
          </p:cNvPr>
          <p:cNvSpPr txBox="1"/>
          <p:nvPr userDrawn="1"/>
        </p:nvSpPr>
        <p:spPr>
          <a:xfrm rot="20375655">
            <a:off x="2665648" y="3870442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43393B0-418C-6146-AF24-C1D2026B9479}"/>
              </a:ext>
            </a:extLst>
          </p:cNvPr>
          <p:cNvSpPr txBox="1"/>
          <p:nvPr userDrawn="1"/>
        </p:nvSpPr>
        <p:spPr>
          <a:xfrm rot="20375655">
            <a:off x="5600290" y="3897284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FF4FAA8-3A0B-8F44-90F5-16947AC951CD}"/>
              </a:ext>
            </a:extLst>
          </p:cNvPr>
          <p:cNvSpPr txBox="1"/>
          <p:nvPr userDrawn="1"/>
        </p:nvSpPr>
        <p:spPr>
          <a:xfrm rot="20375655">
            <a:off x="-104810" y="5710589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1F77C1F-AB48-AA4C-BD95-98CDD761CF9B}"/>
              </a:ext>
            </a:extLst>
          </p:cNvPr>
          <p:cNvSpPr txBox="1"/>
          <p:nvPr userDrawn="1"/>
        </p:nvSpPr>
        <p:spPr>
          <a:xfrm rot="20375655">
            <a:off x="2715531" y="5683748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1921364-1A1A-AD40-96FA-22ABCC9FBFBC}"/>
              </a:ext>
            </a:extLst>
          </p:cNvPr>
          <p:cNvSpPr txBox="1"/>
          <p:nvPr userDrawn="1"/>
        </p:nvSpPr>
        <p:spPr>
          <a:xfrm rot="20375655">
            <a:off x="5650173" y="5710590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10A0F032-9DDC-A84D-9509-4148B362B4E9}" type="datetime1">
              <a:rPr lang="en-US" smtClean="0"/>
              <a:t>9/20/2021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0311B904-ADE9-6244-AA7D-6DFCEE0F41DF}" type="datetime1">
              <a:rPr lang="en-US" smtClean="0"/>
              <a:t>9/20/2021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9263BE2-F40D-3E44-8BE9-6C7278B7C6A8}" type="datetime1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12C48F25-F59B-364C-8505-4737CF0B46C4}" type="datetime1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66717C-B01C-4644-932A-04790F7C3353}"/>
              </a:ext>
            </a:extLst>
          </p:cNvPr>
          <p:cNvSpPr txBox="1"/>
          <p:nvPr userDrawn="1"/>
        </p:nvSpPr>
        <p:spPr>
          <a:xfrm rot="20375655">
            <a:off x="-251337" y="327143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D69C8F-B6FD-0646-A3F7-82F08164D823}"/>
              </a:ext>
            </a:extLst>
          </p:cNvPr>
          <p:cNvSpPr txBox="1"/>
          <p:nvPr userDrawn="1"/>
        </p:nvSpPr>
        <p:spPr>
          <a:xfrm rot="20375655">
            <a:off x="2569004" y="300302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45E2A3-48BE-4E40-826C-C9BF324E8A52}"/>
              </a:ext>
            </a:extLst>
          </p:cNvPr>
          <p:cNvSpPr txBox="1"/>
          <p:nvPr userDrawn="1"/>
        </p:nvSpPr>
        <p:spPr>
          <a:xfrm rot="20375655">
            <a:off x="5503646" y="327144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92F934-1421-F747-A3AA-814722593C8F}"/>
              </a:ext>
            </a:extLst>
          </p:cNvPr>
          <p:cNvSpPr txBox="1"/>
          <p:nvPr userDrawn="1"/>
        </p:nvSpPr>
        <p:spPr>
          <a:xfrm rot="20375655">
            <a:off x="-104810" y="2113608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EE3C0A-33CD-154B-AFD1-214F1807B628}"/>
              </a:ext>
            </a:extLst>
          </p:cNvPr>
          <p:cNvSpPr txBox="1"/>
          <p:nvPr userDrawn="1"/>
        </p:nvSpPr>
        <p:spPr>
          <a:xfrm rot="20375655">
            <a:off x="2715531" y="2086767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F07579-9354-2746-A68C-0BF9D1CDDB26}"/>
              </a:ext>
            </a:extLst>
          </p:cNvPr>
          <p:cNvSpPr txBox="1"/>
          <p:nvPr userDrawn="1"/>
        </p:nvSpPr>
        <p:spPr>
          <a:xfrm rot="20375655">
            <a:off x="5650173" y="2113609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F0F668-1D3E-9C43-872A-BA673B9452BB}"/>
              </a:ext>
            </a:extLst>
          </p:cNvPr>
          <p:cNvSpPr txBox="1"/>
          <p:nvPr userDrawn="1"/>
        </p:nvSpPr>
        <p:spPr>
          <a:xfrm rot="20375655">
            <a:off x="-154693" y="3897283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24CF66-330E-9146-8651-C3130AB0104D}"/>
              </a:ext>
            </a:extLst>
          </p:cNvPr>
          <p:cNvSpPr txBox="1"/>
          <p:nvPr userDrawn="1"/>
        </p:nvSpPr>
        <p:spPr>
          <a:xfrm rot="20375655">
            <a:off x="2665648" y="3870442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F37653-14A9-7146-B6EF-9BA775BBF0AF}"/>
              </a:ext>
            </a:extLst>
          </p:cNvPr>
          <p:cNvSpPr txBox="1"/>
          <p:nvPr userDrawn="1"/>
        </p:nvSpPr>
        <p:spPr>
          <a:xfrm rot="20375655">
            <a:off x="5600290" y="3897284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FEB9B1-8389-A549-9161-3DA77DF7A92C}"/>
              </a:ext>
            </a:extLst>
          </p:cNvPr>
          <p:cNvSpPr txBox="1"/>
          <p:nvPr userDrawn="1"/>
        </p:nvSpPr>
        <p:spPr>
          <a:xfrm rot="20375655">
            <a:off x="-104810" y="5710589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82F64A7-E11B-AF4F-8A64-F5B4561EEFF4}"/>
              </a:ext>
            </a:extLst>
          </p:cNvPr>
          <p:cNvSpPr txBox="1"/>
          <p:nvPr userDrawn="1"/>
        </p:nvSpPr>
        <p:spPr>
          <a:xfrm rot="20375655">
            <a:off x="2715531" y="5683748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C401BAA-7FDC-8444-A6C3-24AA2D0A088B}"/>
              </a:ext>
            </a:extLst>
          </p:cNvPr>
          <p:cNvSpPr txBox="1"/>
          <p:nvPr userDrawn="1"/>
        </p:nvSpPr>
        <p:spPr>
          <a:xfrm rot="20375655">
            <a:off x="5650173" y="5710590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8F3AF44-2589-5341-884F-846F7B2BECB5}" type="datetime1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A7709670-ECDF-5E42-800A-6B71C2295515}" type="datetime1">
              <a:rPr lang="en-US" smtClean="0"/>
              <a:t>9/20/2021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A8FD188-D9D9-754F-B516-559749AA779C}"/>
              </a:ext>
            </a:extLst>
          </p:cNvPr>
          <p:cNvSpPr txBox="1"/>
          <p:nvPr userDrawn="1"/>
        </p:nvSpPr>
        <p:spPr>
          <a:xfrm rot="20375655">
            <a:off x="-251337" y="327143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0009095-8B70-8E4A-97D5-43D7DC5B2600}"/>
              </a:ext>
            </a:extLst>
          </p:cNvPr>
          <p:cNvSpPr txBox="1"/>
          <p:nvPr userDrawn="1"/>
        </p:nvSpPr>
        <p:spPr>
          <a:xfrm rot="20375655">
            <a:off x="2569004" y="300302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FC99A67-6842-2F4E-84CC-E46E9D8FCA2F}"/>
              </a:ext>
            </a:extLst>
          </p:cNvPr>
          <p:cNvSpPr txBox="1"/>
          <p:nvPr userDrawn="1"/>
        </p:nvSpPr>
        <p:spPr>
          <a:xfrm rot="20375655">
            <a:off x="5503646" y="327144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F56B3CE-1A67-F94A-AB57-546000C91935}"/>
              </a:ext>
            </a:extLst>
          </p:cNvPr>
          <p:cNvSpPr txBox="1"/>
          <p:nvPr userDrawn="1"/>
        </p:nvSpPr>
        <p:spPr>
          <a:xfrm rot="20375655">
            <a:off x="-104810" y="2113608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B98E702-F3A7-394D-BD13-4FA68D43301A}"/>
              </a:ext>
            </a:extLst>
          </p:cNvPr>
          <p:cNvSpPr txBox="1"/>
          <p:nvPr userDrawn="1"/>
        </p:nvSpPr>
        <p:spPr>
          <a:xfrm rot="20375655">
            <a:off x="2715531" y="2086767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2A890C7-DD9F-5B4D-A0C3-9C1710641BF5}"/>
              </a:ext>
            </a:extLst>
          </p:cNvPr>
          <p:cNvSpPr txBox="1"/>
          <p:nvPr userDrawn="1"/>
        </p:nvSpPr>
        <p:spPr>
          <a:xfrm rot="20375655">
            <a:off x="5650173" y="2113609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C604E01-4C52-2B43-9722-1481E5231AB5}"/>
              </a:ext>
            </a:extLst>
          </p:cNvPr>
          <p:cNvSpPr txBox="1"/>
          <p:nvPr userDrawn="1"/>
        </p:nvSpPr>
        <p:spPr>
          <a:xfrm rot="20375655">
            <a:off x="-154693" y="3897283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8B5447-42B3-F44A-B841-215863B216E6}"/>
              </a:ext>
            </a:extLst>
          </p:cNvPr>
          <p:cNvSpPr txBox="1"/>
          <p:nvPr userDrawn="1"/>
        </p:nvSpPr>
        <p:spPr>
          <a:xfrm rot="20375655">
            <a:off x="2665648" y="3870442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6E48591-5E21-3E42-804B-570397EAEC61}"/>
              </a:ext>
            </a:extLst>
          </p:cNvPr>
          <p:cNvSpPr txBox="1"/>
          <p:nvPr userDrawn="1"/>
        </p:nvSpPr>
        <p:spPr>
          <a:xfrm rot="20375655">
            <a:off x="5600290" y="3897284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9581CE2-82F3-BD48-924C-D82FDCACFC00}"/>
              </a:ext>
            </a:extLst>
          </p:cNvPr>
          <p:cNvSpPr txBox="1"/>
          <p:nvPr userDrawn="1"/>
        </p:nvSpPr>
        <p:spPr>
          <a:xfrm rot="20375655">
            <a:off x="-104810" y="5710589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F355BC1-D252-C142-AB5B-5F0C8866CB05}"/>
              </a:ext>
            </a:extLst>
          </p:cNvPr>
          <p:cNvSpPr txBox="1"/>
          <p:nvPr userDrawn="1"/>
        </p:nvSpPr>
        <p:spPr>
          <a:xfrm rot="20375655">
            <a:off x="2715531" y="5683748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B874D26-DC98-B34D-9D59-DD18CCBE2A20}"/>
              </a:ext>
            </a:extLst>
          </p:cNvPr>
          <p:cNvSpPr txBox="1"/>
          <p:nvPr userDrawn="1"/>
        </p:nvSpPr>
        <p:spPr>
          <a:xfrm rot="20375655">
            <a:off x="5650173" y="5710590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086559C-07A3-D244-A58D-CC128D83B7B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CAD2539-43F7-2B45-B32E-B744CD071CEA}" type="slidenum">
              <a:rPr lang="en-US" smtClean="0"/>
              <a:t>‹#›</a:t>
            </a:fld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ED04EB0-8F7A-884D-AC66-FBCF509B74F9}"/>
              </a:ext>
            </a:extLst>
          </p:cNvPr>
          <p:cNvSpPr txBox="1"/>
          <p:nvPr userDrawn="1"/>
        </p:nvSpPr>
        <p:spPr>
          <a:xfrm rot="20375655">
            <a:off x="-251337" y="327143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2A1FC37-05E8-694D-AC13-36586760EA31}"/>
              </a:ext>
            </a:extLst>
          </p:cNvPr>
          <p:cNvSpPr txBox="1"/>
          <p:nvPr userDrawn="1"/>
        </p:nvSpPr>
        <p:spPr>
          <a:xfrm rot="20375655">
            <a:off x="2569004" y="300302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0A0641E-BEE7-DD4C-BB05-E1CBFC4A3E80}"/>
              </a:ext>
            </a:extLst>
          </p:cNvPr>
          <p:cNvSpPr txBox="1"/>
          <p:nvPr userDrawn="1"/>
        </p:nvSpPr>
        <p:spPr>
          <a:xfrm rot="20375655">
            <a:off x="5503646" y="327144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6814308-8D19-E347-92F4-AD074A0BC11A}"/>
              </a:ext>
            </a:extLst>
          </p:cNvPr>
          <p:cNvSpPr txBox="1"/>
          <p:nvPr userDrawn="1"/>
        </p:nvSpPr>
        <p:spPr>
          <a:xfrm rot="20375655">
            <a:off x="-104810" y="2113608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E4C3211-286A-4446-8B36-4F31DD6A9927}"/>
              </a:ext>
            </a:extLst>
          </p:cNvPr>
          <p:cNvSpPr txBox="1"/>
          <p:nvPr userDrawn="1"/>
        </p:nvSpPr>
        <p:spPr>
          <a:xfrm rot="20375655">
            <a:off x="2715531" y="2086767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631E4F-08A6-744B-8F20-60177238B848}"/>
              </a:ext>
            </a:extLst>
          </p:cNvPr>
          <p:cNvSpPr txBox="1"/>
          <p:nvPr userDrawn="1"/>
        </p:nvSpPr>
        <p:spPr>
          <a:xfrm rot="20375655">
            <a:off x="5650173" y="2113609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700571C-4487-3947-8EE2-5097523E9CF0}"/>
              </a:ext>
            </a:extLst>
          </p:cNvPr>
          <p:cNvSpPr txBox="1"/>
          <p:nvPr userDrawn="1"/>
        </p:nvSpPr>
        <p:spPr>
          <a:xfrm rot="20375655">
            <a:off x="-154693" y="3897283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C8214B6-2BDE-0F4B-9AAF-FB23CD509B73}"/>
              </a:ext>
            </a:extLst>
          </p:cNvPr>
          <p:cNvSpPr txBox="1"/>
          <p:nvPr userDrawn="1"/>
        </p:nvSpPr>
        <p:spPr>
          <a:xfrm rot="20375655">
            <a:off x="2665648" y="3870442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73FDDB-82CA-9E42-8D27-AA6FEA1AAC5F}"/>
              </a:ext>
            </a:extLst>
          </p:cNvPr>
          <p:cNvSpPr txBox="1"/>
          <p:nvPr userDrawn="1"/>
        </p:nvSpPr>
        <p:spPr>
          <a:xfrm rot="20375655">
            <a:off x="5600290" y="3897284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6312E15-6DCC-6744-AD17-6DD810938864}"/>
              </a:ext>
            </a:extLst>
          </p:cNvPr>
          <p:cNvSpPr txBox="1"/>
          <p:nvPr userDrawn="1"/>
        </p:nvSpPr>
        <p:spPr>
          <a:xfrm rot="20375655">
            <a:off x="-104810" y="5710589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2EDCEAA-9288-F940-969D-067B8183D6FE}"/>
              </a:ext>
            </a:extLst>
          </p:cNvPr>
          <p:cNvSpPr txBox="1"/>
          <p:nvPr userDrawn="1"/>
        </p:nvSpPr>
        <p:spPr>
          <a:xfrm rot="20375655">
            <a:off x="2715531" y="5683748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9758E5A-29E2-FF41-8A41-D7C0F47FF9A4}"/>
              </a:ext>
            </a:extLst>
          </p:cNvPr>
          <p:cNvSpPr txBox="1"/>
          <p:nvPr userDrawn="1"/>
        </p:nvSpPr>
        <p:spPr>
          <a:xfrm rot="20375655">
            <a:off x="5650173" y="5710590"/>
            <a:ext cx="3375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qfreeaccountssjc1.az1.qualtrics.com/jfe/form/SV_3Cbz08YxsqsSmii" TargetMode="External"/><Relationship Id="rId4" Type="http://schemas.openxmlformats.org/officeDocument/2006/relationships/hyperlink" Target="mailto:akern@msudenver.edu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619822"/>
            <a:ext cx="7343480" cy="18288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cap="none" dirty="0">
                <a:solidFill>
                  <a:schemeClr val="bg1"/>
                </a:solidFill>
              </a:rPr>
              <a:t>Strategic Plan Preview for the </a:t>
            </a:r>
            <a:br>
              <a:rPr lang="en-US" sz="3600" b="1" cap="none" dirty="0">
                <a:solidFill>
                  <a:schemeClr val="bg1"/>
                </a:solidFill>
              </a:rPr>
            </a:br>
            <a:r>
              <a:rPr lang="en-US" sz="3600" b="1" cap="none" dirty="0">
                <a:solidFill>
                  <a:schemeClr val="bg1"/>
                </a:solidFill>
              </a:rPr>
              <a:t>MSU Denver Community Cabinet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729260"/>
            <a:ext cx="7343480" cy="4011579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200" b="1" dirty="0"/>
              <a:t>Colleen Walker </a:t>
            </a:r>
            <a:br>
              <a:rPr lang="en-US" sz="2400" dirty="0"/>
            </a:br>
            <a:r>
              <a:rPr lang="en-US" sz="1600" dirty="0"/>
              <a:t>AHEC</a:t>
            </a:r>
            <a:r>
              <a:rPr lang="en-US" sz="2400" dirty="0"/>
              <a:t> </a:t>
            </a:r>
            <a:r>
              <a:rPr lang="en-US" sz="1600" dirty="0"/>
              <a:t>Chief Executive Officer</a:t>
            </a:r>
          </a:p>
          <a:p>
            <a:pPr algn="ctr"/>
            <a:r>
              <a:rPr lang="en-US" sz="2200" dirty="0"/>
              <a:t>__________________</a:t>
            </a:r>
            <a:br>
              <a:rPr lang="en-US" sz="2200" dirty="0"/>
            </a:br>
            <a:br>
              <a:rPr lang="en-US" sz="2200" dirty="0"/>
            </a:br>
            <a:r>
              <a:rPr lang="en-US" sz="2400" i="1" dirty="0"/>
              <a:t>In partnership with MSU Denver</a:t>
            </a:r>
            <a:br>
              <a:rPr lang="en-US" sz="1800" dirty="0"/>
            </a:br>
            <a:endParaRPr lang="en-US" sz="1800" dirty="0"/>
          </a:p>
          <a:p>
            <a:pPr algn="ctr"/>
            <a:r>
              <a:rPr lang="en-US" sz="2200" b="1" dirty="0">
                <a:solidFill>
                  <a:schemeClr val="bg1"/>
                </a:solidFill>
              </a:rPr>
              <a:t>Eric Mason</a:t>
            </a:r>
            <a:br>
              <a:rPr lang="en-US" sz="22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Interim Vice President Strategy, Marketing and Communications</a:t>
            </a:r>
            <a:br>
              <a:rPr lang="en-US" sz="1800" dirty="0">
                <a:solidFill>
                  <a:schemeClr val="bg1"/>
                </a:solidFill>
                <a:effectLst/>
                <a:latin typeface="Helvetica Neue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200" dirty="0">
              <a:solidFill>
                <a:schemeClr val="bg1"/>
              </a:solidFill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solidFill>
                  <a:schemeClr val="bg1"/>
                </a:solidFill>
              </a:rPr>
              <a:t>Amy Kern</a:t>
            </a:r>
            <a:br>
              <a:rPr lang="en-US" sz="22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Associate Professor, Industrial Design Department</a:t>
            </a:r>
          </a:p>
          <a:p>
            <a:pPr algn="r"/>
            <a:r>
              <a:rPr lang="en-US" sz="2200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91BB0E-F191-BE4A-B8E3-20E551255E10}"/>
              </a:ext>
            </a:extLst>
          </p:cNvPr>
          <p:cNvSpPr txBox="1"/>
          <p:nvPr/>
        </p:nvSpPr>
        <p:spPr>
          <a:xfrm rot="20375655">
            <a:off x="2923555" y="346800"/>
            <a:ext cx="27605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DD31A5-50C9-7341-A74C-7322B65955D3}"/>
              </a:ext>
            </a:extLst>
          </p:cNvPr>
          <p:cNvSpPr txBox="1"/>
          <p:nvPr/>
        </p:nvSpPr>
        <p:spPr>
          <a:xfrm rot="20375655">
            <a:off x="5858197" y="373642"/>
            <a:ext cx="27605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BA6359-C73B-B84D-A731-2F860289242E}"/>
              </a:ext>
            </a:extLst>
          </p:cNvPr>
          <p:cNvSpPr txBox="1"/>
          <p:nvPr/>
        </p:nvSpPr>
        <p:spPr>
          <a:xfrm rot="20375655">
            <a:off x="256556" y="2205884"/>
            <a:ext cx="27605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ED555F-E061-624D-82CE-E2581E2C1360}"/>
              </a:ext>
            </a:extLst>
          </p:cNvPr>
          <p:cNvSpPr txBox="1"/>
          <p:nvPr/>
        </p:nvSpPr>
        <p:spPr>
          <a:xfrm rot="20375655">
            <a:off x="6011539" y="2205885"/>
            <a:ext cx="27605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1D4B37-CB89-2744-AE7D-F6EE9BC2AAF9}"/>
              </a:ext>
            </a:extLst>
          </p:cNvPr>
          <p:cNvSpPr txBox="1"/>
          <p:nvPr/>
        </p:nvSpPr>
        <p:spPr>
          <a:xfrm rot="20375655">
            <a:off x="214467" y="3889560"/>
            <a:ext cx="27605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671352-F0E4-A04B-9763-9438715417AD}"/>
              </a:ext>
            </a:extLst>
          </p:cNvPr>
          <p:cNvSpPr txBox="1"/>
          <p:nvPr/>
        </p:nvSpPr>
        <p:spPr>
          <a:xfrm rot="20375655">
            <a:off x="3034808" y="3862719"/>
            <a:ext cx="27605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720A7B0-5EE4-284B-A237-183CE507FD02}"/>
              </a:ext>
            </a:extLst>
          </p:cNvPr>
          <p:cNvSpPr txBox="1"/>
          <p:nvPr/>
        </p:nvSpPr>
        <p:spPr>
          <a:xfrm rot="20375655">
            <a:off x="5969450" y="3889561"/>
            <a:ext cx="27605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FC68D0-5E9B-1148-A70A-77A92942BF51}"/>
              </a:ext>
            </a:extLst>
          </p:cNvPr>
          <p:cNvSpPr txBox="1"/>
          <p:nvPr/>
        </p:nvSpPr>
        <p:spPr>
          <a:xfrm rot="20375655">
            <a:off x="378701" y="5600077"/>
            <a:ext cx="27605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CB2EABB-36B2-484F-ABAE-E18215198D06}"/>
              </a:ext>
            </a:extLst>
          </p:cNvPr>
          <p:cNvSpPr txBox="1"/>
          <p:nvPr/>
        </p:nvSpPr>
        <p:spPr>
          <a:xfrm rot="20375655">
            <a:off x="3070084" y="5573236"/>
            <a:ext cx="27605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F04196-0A39-BB41-81E1-AA0059063A2C}"/>
              </a:ext>
            </a:extLst>
          </p:cNvPr>
          <p:cNvSpPr txBox="1"/>
          <p:nvPr/>
        </p:nvSpPr>
        <p:spPr>
          <a:xfrm rot="20375655">
            <a:off x="6004726" y="5600078"/>
            <a:ext cx="27605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0" spc="600" dirty="0">
                <a:solidFill>
                  <a:schemeClr val="tx1">
                    <a:alpha val="6000"/>
                  </a:schemeClr>
                </a:solidFill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212180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187502-713A-D543-BFFA-5B140A6CEA4B}"/>
              </a:ext>
            </a:extLst>
          </p:cNvPr>
          <p:cNvSpPr txBox="1"/>
          <p:nvPr/>
        </p:nvSpPr>
        <p:spPr>
          <a:xfrm>
            <a:off x="7545788" y="217905"/>
            <a:ext cx="1598212" cy="492443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chemeClr val="bg1"/>
                </a:solidFill>
              </a:rPr>
              <a:t>Theme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200" b="1" i="1" dirty="0">
                <a:solidFill>
                  <a:schemeClr val="bg1"/>
                </a:solidFill>
              </a:rPr>
              <a:t>Experience Auraria</a:t>
            </a:r>
            <a:endParaRPr lang="en-US" sz="1400" b="1" i="1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BE27-1B81-A249-A82A-F2CE72D9B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74154"/>
            <a:ext cx="8766047" cy="6712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Vibrant Campus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31C12-5782-6A40-A70E-3BF5387C3DE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39896"/>
          </a:xfrm>
        </p:spPr>
        <p:txBody>
          <a:bodyPr>
            <a:normAutofit/>
          </a:bodyPr>
          <a:lstStyle/>
          <a:p>
            <a:r>
              <a:rPr lang="en-US" sz="2800" dirty="0"/>
              <a:t>Initiatives</a:t>
            </a:r>
            <a:endParaRPr lang="en-US" dirty="0"/>
          </a:p>
          <a:p>
            <a:pPr lvl="1"/>
            <a:r>
              <a:rPr lang="en-US" dirty="0"/>
              <a:t>Enhance student experience by improving common spaces </a:t>
            </a:r>
          </a:p>
          <a:p>
            <a:pPr lvl="2"/>
            <a:r>
              <a:rPr lang="en-US" dirty="0"/>
              <a:t>Tivoli Student Union</a:t>
            </a:r>
          </a:p>
          <a:p>
            <a:pPr lvl="1"/>
            <a:r>
              <a:rPr lang="en-US" dirty="0"/>
              <a:t>Improve amenities to increase engagement and utilization</a:t>
            </a:r>
          </a:p>
          <a:p>
            <a:pPr lvl="2"/>
            <a:r>
              <a:rPr lang="en-US" dirty="0"/>
              <a:t>Hair and nail salons, shipping services, variety of food vendors, convenience store, etc.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207F5E-A22E-FA48-BA7F-19EC73A7725D}"/>
              </a:ext>
            </a:extLst>
          </p:cNvPr>
          <p:cNvSpPr/>
          <p:nvPr/>
        </p:nvSpPr>
        <p:spPr>
          <a:xfrm>
            <a:off x="0" y="1281051"/>
            <a:ext cx="543098" cy="2286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01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187502-713A-D543-BFFA-5B140A6CEA4B}"/>
              </a:ext>
            </a:extLst>
          </p:cNvPr>
          <p:cNvSpPr txBox="1"/>
          <p:nvPr/>
        </p:nvSpPr>
        <p:spPr>
          <a:xfrm>
            <a:off x="7545788" y="217905"/>
            <a:ext cx="1598212" cy="492443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chemeClr val="bg1"/>
                </a:solidFill>
              </a:rPr>
              <a:t>Theme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200" b="1" i="1" dirty="0">
                <a:solidFill>
                  <a:schemeClr val="bg1"/>
                </a:solidFill>
              </a:rPr>
              <a:t>Experience Auraria</a:t>
            </a:r>
            <a:endParaRPr lang="en-US" sz="1400" b="1" i="1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BE27-1B81-A249-A82A-F2CE72D9B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74154"/>
            <a:ext cx="8766047" cy="6712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Vibrant 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31C12-5782-6A40-A70E-3BF5387C3DE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39896"/>
          </a:xfrm>
        </p:spPr>
        <p:txBody>
          <a:bodyPr>
            <a:normAutofit/>
          </a:bodyPr>
          <a:lstStyle/>
          <a:p>
            <a:r>
              <a:rPr lang="en-US" sz="2800" dirty="0"/>
              <a:t>Initiatives</a:t>
            </a:r>
            <a:endParaRPr lang="en-US" dirty="0"/>
          </a:p>
          <a:p>
            <a:pPr lvl="1"/>
            <a:r>
              <a:rPr lang="en-US" dirty="0"/>
              <a:t>Actively foster a connected community</a:t>
            </a:r>
          </a:p>
          <a:p>
            <a:pPr lvl="2"/>
            <a:r>
              <a:rPr lang="en-US" dirty="0"/>
              <a:t>Cultivate a common sense of belonging</a:t>
            </a:r>
          </a:p>
          <a:p>
            <a:pPr lvl="1"/>
            <a:r>
              <a:rPr lang="en-US" dirty="0"/>
              <a:t>Create Auraria as a destination</a:t>
            </a:r>
          </a:p>
          <a:p>
            <a:pPr lvl="2"/>
            <a:r>
              <a:rPr lang="en-US" dirty="0"/>
              <a:t>Community-oriented festivals and events that celebrate diversity</a:t>
            </a:r>
          </a:p>
          <a:p>
            <a:pPr lvl="1"/>
            <a:r>
              <a:rPr lang="en-US" dirty="0"/>
              <a:t>Embrace our historical sense of place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13AC03-D67E-1C48-B8CB-0A39A01DF09E}"/>
              </a:ext>
            </a:extLst>
          </p:cNvPr>
          <p:cNvSpPr/>
          <p:nvPr/>
        </p:nvSpPr>
        <p:spPr>
          <a:xfrm>
            <a:off x="0" y="1281051"/>
            <a:ext cx="543098" cy="2286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647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187502-713A-D543-BFFA-5B140A6CEA4B}"/>
              </a:ext>
            </a:extLst>
          </p:cNvPr>
          <p:cNvSpPr txBox="1"/>
          <p:nvPr/>
        </p:nvSpPr>
        <p:spPr>
          <a:xfrm>
            <a:off x="7545788" y="217905"/>
            <a:ext cx="1598212" cy="492443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chemeClr val="bg1"/>
                </a:solidFill>
              </a:rPr>
              <a:t>Theme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200" b="1" i="1" dirty="0">
                <a:solidFill>
                  <a:schemeClr val="bg1"/>
                </a:solidFill>
              </a:rPr>
              <a:t>Experience Auraria</a:t>
            </a:r>
            <a:endParaRPr lang="en-US" sz="1400" b="1" i="1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BE27-1B81-A249-A82A-F2CE72D9B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74154"/>
            <a:ext cx="8766047" cy="6712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Increase Alternative Revenue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31C12-5782-6A40-A70E-3BF5387C3DE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39896"/>
          </a:xfrm>
        </p:spPr>
        <p:txBody>
          <a:bodyPr>
            <a:normAutofit/>
          </a:bodyPr>
          <a:lstStyle/>
          <a:p>
            <a:r>
              <a:rPr lang="en-US" sz="2800" dirty="0"/>
              <a:t>Initiatives</a:t>
            </a:r>
            <a:endParaRPr lang="en-US" dirty="0"/>
          </a:p>
          <a:p>
            <a:pPr lvl="1"/>
            <a:r>
              <a:rPr lang="en-US" dirty="0"/>
              <a:t>Generate revenue sources that activate campus</a:t>
            </a:r>
          </a:p>
          <a:p>
            <a:pPr lvl="2"/>
            <a:r>
              <a:rPr lang="en-US" dirty="0"/>
              <a:t>Host events, i.e. Farmers Market, Art Fair, Flea Market</a:t>
            </a:r>
          </a:p>
          <a:p>
            <a:pPr lvl="1"/>
            <a:r>
              <a:rPr lang="en-US" dirty="0"/>
              <a:t>Explore viable, innovative funding models</a:t>
            </a:r>
          </a:p>
          <a:p>
            <a:pPr lvl="2"/>
            <a:r>
              <a:rPr lang="en-US" dirty="0"/>
              <a:t>Social impact bonds</a:t>
            </a:r>
          </a:p>
          <a:p>
            <a:pPr lvl="2"/>
            <a:r>
              <a:rPr lang="en-US" dirty="0"/>
              <a:t>Public-Private Partnerships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80DFB5-96DE-124E-B024-545DE8AF7750}"/>
              </a:ext>
            </a:extLst>
          </p:cNvPr>
          <p:cNvSpPr/>
          <p:nvPr/>
        </p:nvSpPr>
        <p:spPr>
          <a:xfrm>
            <a:off x="0" y="1281051"/>
            <a:ext cx="543098" cy="2286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1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187502-713A-D543-BFFA-5B140A6CEA4B}"/>
              </a:ext>
            </a:extLst>
          </p:cNvPr>
          <p:cNvSpPr txBox="1"/>
          <p:nvPr/>
        </p:nvSpPr>
        <p:spPr>
          <a:xfrm>
            <a:off x="7545788" y="217905"/>
            <a:ext cx="1598212" cy="492443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chemeClr val="bg1"/>
                </a:solidFill>
              </a:rPr>
              <a:t>Theme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200" b="1" i="1" dirty="0">
                <a:solidFill>
                  <a:schemeClr val="bg1"/>
                </a:solidFill>
              </a:rPr>
              <a:t>Experience Auraria</a:t>
            </a:r>
            <a:endParaRPr lang="en-US" sz="1400" b="1" i="1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BE27-1B81-A249-A82A-F2CE72D9B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74154"/>
            <a:ext cx="7545788" cy="6712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Community-Minded 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Mixed-Use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31C12-5782-6A40-A70E-3BF5387C3DE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39896"/>
          </a:xfrm>
        </p:spPr>
        <p:txBody>
          <a:bodyPr>
            <a:normAutofit/>
          </a:bodyPr>
          <a:lstStyle/>
          <a:p>
            <a:r>
              <a:rPr lang="en-US" sz="2800" dirty="0"/>
              <a:t>Initiatives</a:t>
            </a:r>
            <a:endParaRPr lang="en-US" dirty="0"/>
          </a:p>
          <a:p>
            <a:pPr lvl="1"/>
            <a:r>
              <a:rPr lang="en-US" dirty="0"/>
              <a:t>Research demand for and feasibility of expanding campus development in an efficient, effective way</a:t>
            </a:r>
          </a:p>
          <a:p>
            <a:pPr lvl="1"/>
            <a:r>
              <a:rPr lang="en-US" dirty="0"/>
              <a:t>Partner with local experts to explore potential for housing development through P3 or other partnership opportunities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F6C0DB-4042-B14A-8E78-A2F00FDD4AE8}"/>
              </a:ext>
            </a:extLst>
          </p:cNvPr>
          <p:cNvSpPr/>
          <p:nvPr/>
        </p:nvSpPr>
        <p:spPr>
          <a:xfrm>
            <a:off x="0" y="1281051"/>
            <a:ext cx="543098" cy="2286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834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9DE4BF92-F92E-3444-85B0-F1CA270444D1}"/>
              </a:ext>
            </a:extLst>
          </p:cNvPr>
          <p:cNvSpPr/>
          <p:nvPr/>
        </p:nvSpPr>
        <p:spPr>
          <a:xfrm>
            <a:off x="6459579" y="1121621"/>
            <a:ext cx="1901229" cy="57443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42F850B-CA22-AC49-9907-1015A4EAE5D5}"/>
              </a:ext>
            </a:extLst>
          </p:cNvPr>
          <p:cNvSpPr/>
          <p:nvPr/>
        </p:nvSpPr>
        <p:spPr>
          <a:xfrm>
            <a:off x="3621386" y="1129432"/>
            <a:ext cx="1901229" cy="57443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B54887B-3371-2D41-8F25-8DA4518F1F13}"/>
              </a:ext>
            </a:extLst>
          </p:cNvPr>
          <p:cNvSpPr/>
          <p:nvPr/>
        </p:nvSpPr>
        <p:spPr>
          <a:xfrm>
            <a:off x="738200" y="1129432"/>
            <a:ext cx="1901229" cy="57443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A381F96-73B2-4748-99C1-D826A46F82C4}"/>
              </a:ext>
            </a:extLst>
          </p:cNvPr>
          <p:cNvSpPr/>
          <p:nvPr/>
        </p:nvSpPr>
        <p:spPr>
          <a:xfrm>
            <a:off x="0" y="1113692"/>
            <a:ext cx="9144000" cy="495696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B57BB2-E50B-6746-A553-6DC3A7E78A41}"/>
              </a:ext>
            </a:extLst>
          </p:cNvPr>
          <p:cNvSpPr txBox="1">
            <a:spLocks/>
          </p:cNvSpPr>
          <p:nvPr/>
        </p:nvSpPr>
        <p:spPr>
          <a:xfrm>
            <a:off x="0" y="228600"/>
            <a:ext cx="8766048" cy="990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</a:rPr>
              <a:t>Strategy Map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C329B1-3E99-C24E-8D2A-DE5C3BCB27F6}"/>
              </a:ext>
            </a:extLst>
          </p:cNvPr>
          <p:cNvSpPr txBox="1"/>
          <p:nvPr/>
        </p:nvSpPr>
        <p:spPr>
          <a:xfrm>
            <a:off x="541532" y="1178091"/>
            <a:ext cx="2294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Experience Auraria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CC800A-0253-864E-9840-150B8BE49AE2}"/>
              </a:ext>
            </a:extLst>
          </p:cNvPr>
          <p:cNvSpPr txBox="1"/>
          <p:nvPr/>
        </p:nvSpPr>
        <p:spPr>
          <a:xfrm>
            <a:off x="541533" y="1852996"/>
            <a:ext cx="2294564" cy="102412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Vibrant Campus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453E7E-0809-D64E-B5BA-CFC1E9509B1A}"/>
              </a:ext>
            </a:extLst>
          </p:cNvPr>
          <p:cNvSpPr txBox="1"/>
          <p:nvPr/>
        </p:nvSpPr>
        <p:spPr>
          <a:xfrm>
            <a:off x="541532" y="3047383"/>
            <a:ext cx="2294564" cy="102412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Vibrant Community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32D94F-8FD8-794B-B445-A35E1950554B}"/>
              </a:ext>
            </a:extLst>
          </p:cNvPr>
          <p:cNvSpPr txBox="1"/>
          <p:nvPr/>
        </p:nvSpPr>
        <p:spPr>
          <a:xfrm>
            <a:off x="541532" y="4251958"/>
            <a:ext cx="2294564" cy="102412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Increase Alternative Revenue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3C9AFA-880C-1D4D-B28F-A0C98C3894DA}"/>
              </a:ext>
            </a:extLst>
          </p:cNvPr>
          <p:cNvSpPr txBox="1"/>
          <p:nvPr/>
        </p:nvSpPr>
        <p:spPr>
          <a:xfrm>
            <a:off x="541532" y="5458185"/>
            <a:ext cx="2294564" cy="102155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Community-Minded Mix-Use Development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193274-DA44-4E47-9157-0807D400562D}"/>
              </a:ext>
            </a:extLst>
          </p:cNvPr>
          <p:cNvSpPr txBox="1"/>
          <p:nvPr/>
        </p:nvSpPr>
        <p:spPr>
          <a:xfrm>
            <a:off x="3414139" y="1176874"/>
            <a:ext cx="2315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Expand Impact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822546-5676-8C44-B41C-68DB08BB0053}"/>
              </a:ext>
            </a:extLst>
          </p:cNvPr>
          <p:cNvSpPr txBox="1"/>
          <p:nvPr/>
        </p:nvSpPr>
        <p:spPr>
          <a:xfrm>
            <a:off x="3469710" y="1852997"/>
            <a:ext cx="2204580" cy="1024128"/>
          </a:xfrm>
          <a:prstGeom prst="roundRect">
            <a:avLst/>
          </a:prstGeom>
          <a:solidFill>
            <a:schemeClr val="bg2">
              <a:lumMod val="5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Sustaining the Voice and Legacy of Auraria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559A823-ECB2-D947-B111-64038C1ED178}"/>
              </a:ext>
            </a:extLst>
          </p:cNvPr>
          <p:cNvSpPr txBox="1"/>
          <p:nvPr/>
        </p:nvSpPr>
        <p:spPr>
          <a:xfrm>
            <a:off x="3469710" y="4247408"/>
            <a:ext cx="2204580" cy="1024128"/>
          </a:xfrm>
          <a:prstGeom prst="roundRect">
            <a:avLst/>
          </a:prstGeom>
          <a:solidFill>
            <a:schemeClr val="bg2">
              <a:lumMod val="5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Structured for Success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6D7A64-8A6F-6545-A038-47F398D8F6D8}"/>
              </a:ext>
            </a:extLst>
          </p:cNvPr>
          <p:cNvSpPr txBox="1"/>
          <p:nvPr/>
        </p:nvSpPr>
        <p:spPr>
          <a:xfrm>
            <a:off x="3469710" y="5456533"/>
            <a:ext cx="2204580" cy="1024128"/>
          </a:xfrm>
          <a:prstGeom prst="roundRect">
            <a:avLst/>
          </a:prstGeom>
          <a:solidFill>
            <a:schemeClr val="bg2">
              <a:lumMod val="5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Reclaiming our Identity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D8B875-56D0-F343-83FC-F3B5A8FC95BB}"/>
              </a:ext>
            </a:extLst>
          </p:cNvPr>
          <p:cNvSpPr txBox="1"/>
          <p:nvPr/>
        </p:nvSpPr>
        <p:spPr>
          <a:xfrm>
            <a:off x="3469710" y="3050846"/>
            <a:ext cx="2204580" cy="1024128"/>
          </a:xfrm>
          <a:prstGeom prst="roundRect">
            <a:avLst/>
          </a:prstGeom>
          <a:solidFill>
            <a:schemeClr val="bg2">
              <a:lumMod val="5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Creative and Flexible Funding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DC5E3F-07F6-784D-AEFA-4E3C94769834}"/>
              </a:ext>
            </a:extLst>
          </p:cNvPr>
          <p:cNvSpPr txBox="1"/>
          <p:nvPr/>
        </p:nvSpPr>
        <p:spPr>
          <a:xfrm>
            <a:off x="6307903" y="1169063"/>
            <a:ext cx="2204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Elevate Service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6E9441-0B41-E547-8048-D93BD823920F}"/>
              </a:ext>
            </a:extLst>
          </p:cNvPr>
          <p:cNvSpPr txBox="1"/>
          <p:nvPr/>
        </p:nvSpPr>
        <p:spPr>
          <a:xfrm>
            <a:off x="6262911" y="1852997"/>
            <a:ext cx="2294564" cy="102155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Return to the Original Spirit of a Shared Campus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C3FB27-081A-4748-B298-EBC2D85D372F}"/>
              </a:ext>
            </a:extLst>
          </p:cNvPr>
          <p:cNvSpPr txBox="1"/>
          <p:nvPr/>
        </p:nvSpPr>
        <p:spPr>
          <a:xfrm>
            <a:off x="6262911" y="3047383"/>
            <a:ext cx="2294564" cy="102412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Maximize Campus Revenue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F211A04-9A69-1E4B-BC86-AB5EC651C38B}"/>
              </a:ext>
            </a:extLst>
          </p:cNvPr>
          <p:cNvSpPr txBox="1"/>
          <p:nvPr/>
        </p:nvSpPr>
        <p:spPr>
          <a:xfrm>
            <a:off x="6262911" y="4251958"/>
            <a:ext cx="2294564" cy="102412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Eliminate the Digital Divide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5918BEF-0DAE-DC4D-9B87-A971A015E116}"/>
              </a:ext>
            </a:extLst>
          </p:cNvPr>
          <p:cNvSpPr txBox="1"/>
          <p:nvPr/>
        </p:nvSpPr>
        <p:spPr>
          <a:xfrm>
            <a:off x="6262911" y="5458185"/>
            <a:ext cx="2294564" cy="102155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Advocate for Auraria Campus Partner Strategies</a:t>
            </a:r>
          </a:p>
        </p:txBody>
      </p:sp>
    </p:spTree>
    <p:extLst>
      <p:ext uri="{BB962C8B-B14F-4D97-AF65-F5344CB8AC3E}">
        <p14:creationId xmlns:p14="http://schemas.microsoft.com/office/powerpoint/2010/main" val="3836381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187502-713A-D543-BFFA-5B140A6CEA4B}"/>
              </a:ext>
            </a:extLst>
          </p:cNvPr>
          <p:cNvSpPr txBox="1"/>
          <p:nvPr/>
        </p:nvSpPr>
        <p:spPr>
          <a:xfrm>
            <a:off x="7545788" y="217905"/>
            <a:ext cx="1598212" cy="49244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chemeClr val="bg1"/>
                </a:solidFill>
              </a:rPr>
              <a:t>Theme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200" b="1" i="1" dirty="0">
                <a:solidFill>
                  <a:schemeClr val="bg1"/>
                </a:solidFill>
              </a:rPr>
              <a:t>Expand Impact</a:t>
            </a:r>
            <a:endParaRPr lang="en-US" sz="1400" b="1" i="1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BE27-1B81-A249-A82A-F2CE72D9B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74154"/>
            <a:ext cx="7545788" cy="6712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Sustaining the Voice and 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Legacy of Auraria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31C12-5782-6A40-A70E-3BF5387C3DE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r>
              <a:rPr lang="en-US" sz="2800" dirty="0"/>
              <a:t>Initiatives</a:t>
            </a:r>
            <a:endParaRPr lang="en-US" dirty="0"/>
          </a:p>
          <a:p>
            <a:pPr lvl="1"/>
            <a:r>
              <a:rPr lang="en-US" dirty="0"/>
              <a:t>Honor and celebrate our history</a:t>
            </a:r>
          </a:p>
          <a:p>
            <a:pPr lvl="2"/>
            <a:r>
              <a:rPr lang="en-US" dirty="0"/>
              <a:t>Work with the Northern Arapahoe Tribe to construct a recognition garden in the Tivoli Quad</a:t>
            </a:r>
          </a:p>
          <a:p>
            <a:pPr lvl="1"/>
            <a:r>
              <a:rPr lang="en-US" dirty="0"/>
              <a:t>Engage in reconciliation</a:t>
            </a:r>
          </a:p>
          <a:p>
            <a:pPr lvl="2"/>
            <a:r>
              <a:rPr lang="en-US" dirty="0"/>
              <a:t>Adopt an Auraria land acknowledgement</a:t>
            </a:r>
          </a:p>
          <a:p>
            <a:pPr lvl="2"/>
            <a:r>
              <a:rPr lang="en-US" dirty="0"/>
              <a:t>9</a:t>
            </a:r>
            <a:r>
              <a:rPr lang="en-US" baseline="30000" dirty="0"/>
              <a:t>th</a:t>
            </a:r>
            <a:r>
              <a:rPr lang="en-US" dirty="0"/>
              <a:t> Street Park recognition of the Auraria neighborhood</a:t>
            </a:r>
          </a:p>
          <a:p>
            <a:pPr lvl="1"/>
            <a:r>
              <a:rPr lang="en-US" dirty="0"/>
              <a:t>Build community through diversity, equity and inclusion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18FA8E-4A3E-F345-8175-AA2DB5373E02}"/>
              </a:ext>
            </a:extLst>
          </p:cNvPr>
          <p:cNvSpPr/>
          <p:nvPr/>
        </p:nvSpPr>
        <p:spPr>
          <a:xfrm>
            <a:off x="0" y="1281051"/>
            <a:ext cx="543098" cy="2286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60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187502-713A-D543-BFFA-5B140A6CEA4B}"/>
              </a:ext>
            </a:extLst>
          </p:cNvPr>
          <p:cNvSpPr txBox="1"/>
          <p:nvPr/>
        </p:nvSpPr>
        <p:spPr>
          <a:xfrm>
            <a:off x="7545788" y="217905"/>
            <a:ext cx="1598212" cy="49244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chemeClr val="bg1"/>
                </a:solidFill>
              </a:rPr>
              <a:t>Theme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200" b="1" i="1" dirty="0">
                <a:solidFill>
                  <a:schemeClr val="bg1"/>
                </a:solidFill>
              </a:rPr>
              <a:t>Expand Impact</a:t>
            </a:r>
            <a:endParaRPr lang="en-US" sz="1400" b="1" i="1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BE27-1B81-A249-A82A-F2CE72D9B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74154"/>
            <a:ext cx="7545788" cy="6712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Creative and Flexible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31C12-5782-6A40-A70E-3BF5387C3DE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39896"/>
          </a:xfrm>
        </p:spPr>
        <p:txBody>
          <a:bodyPr>
            <a:normAutofit/>
          </a:bodyPr>
          <a:lstStyle/>
          <a:p>
            <a:r>
              <a:rPr lang="en-US" sz="2800" dirty="0"/>
              <a:t>Initiatives</a:t>
            </a:r>
            <a:endParaRPr lang="en-US" dirty="0"/>
          </a:p>
          <a:p>
            <a:pPr lvl="1"/>
            <a:r>
              <a:rPr lang="en-US" dirty="0"/>
              <a:t>Re-establish the Auraria Foundation</a:t>
            </a:r>
          </a:p>
          <a:p>
            <a:pPr lvl="2"/>
            <a:r>
              <a:rPr lang="en-US" dirty="0"/>
              <a:t>Increase grant and philanthropic funding</a:t>
            </a:r>
          </a:p>
          <a:p>
            <a:pPr lvl="1"/>
            <a:r>
              <a:rPr lang="en-US" dirty="0"/>
              <a:t>Create a business development plan to explore enhancing partnerships with revenue potential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B9F91F-3843-A348-A1A6-1F5A34002139}"/>
              </a:ext>
            </a:extLst>
          </p:cNvPr>
          <p:cNvSpPr/>
          <p:nvPr/>
        </p:nvSpPr>
        <p:spPr>
          <a:xfrm>
            <a:off x="0" y="1281051"/>
            <a:ext cx="543098" cy="2286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302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187502-713A-D543-BFFA-5B140A6CEA4B}"/>
              </a:ext>
            </a:extLst>
          </p:cNvPr>
          <p:cNvSpPr txBox="1"/>
          <p:nvPr/>
        </p:nvSpPr>
        <p:spPr>
          <a:xfrm>
            <a:off x="7545788" y="217905"/>
            <a:ext cx="1598212" cy="49244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chemeClr val="bg1"/>
                </a:solidFill>
              </a:rPr>
              <a:t>Theme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200" b="1" i="1" dirty="0">
                <a:solidFill>
                  <a:schemeClr val="bg1"/>
                </a:solidFill>
              </a:rPr>
              <a:t>Expand Impact</a:t>
            </a:r>
            <a:endParaRPr lang="en-US" sz="1400" b="1" i="1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BE27-1B81-A249-A82A-F2CE72D9B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74154"/>
            <a:ext cx="7545788" cy="6712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Structured for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31C12-5782-6A40-A70E-3BF5387C3DE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39896"/>
          </a:xfrm>
        </p:spPr>
        <p:txBody>
          <a:bodyPr>
            <a:normAutofit/>
          </a:bodyPr>
          <a:lstStyle/>
          <a:p>
            <a:r>
              <a:rPr lang="en-US" sz="2800" dirty="0"/>
              <a:t>Initiatives</a:t>
            </a:r>
          </a:p>
          <a:p>
            <a:pPr lvl="1"/>
            <a:r>
              <a:rPr lang="en-US" dirty="0"/>
              <a:t>Create a modern workforce to carry out the statutory duties, and guarantee the sustainability and financial security of the campus</a:t>
            </a:r>
          </a:p>
          <a:p>
            <a:pPr lvl="2"/>
            <a:r>
              <a:rPr lang="en-US" dirty="0"/>
              <a:t>Adequate staffing and salary equity</a:t>
            </a:r>
          </a:p>
          <a:p>
            <a:pPr lvl="2"/>
            <a:r>
              <a:rPr lang="en-US" dirty="0"/>
              <a:t>Hire dedicated professionals including a DEI Officer, Economic Development, and Philanthropy</a:t>
            </a:r>
          </a:p>
          <a:p>
            <a:pPr lvl="2"/>
            <a:r>
              <a:rPr lang="en-US" dirty="0"/>
              <a:t>Ensure AHEC employees have access to higher education and professional development opportunities</a:t>
            </a:r>
          </a:p>
          <a:p>
            <a:pPr lvl="1"/>
            <a:r>
              <a:rPr lang="en-US" dirty="0"/>
              <a:t>Prioritize diversity, equity and inclusion in all facets of our agency’s processes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14D474-B233-1F42-ADFD-7DE719D40682}"/>
              </a:ext>
            </a:extLst>
          </p:cNvPr>
          <p:cNvSpPr/>
          <p:nvPr/>
        </p:nvSpPr>
        <p:spPr>
          <a:xfrm>
            <a:off x="0" y="1281051"/>
            <a:ext cx="543098" cy="2286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4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187502-713A-D543-BFFA-5B140A6CEA4B}"/>
              </a:ext>
            </a:extLst>
          </p:cNvPr>
          <p:cNvSpPr txBox="1"/>
          <p:nvPr/>
        </p:nvSpPr>
        <p:spPr>
          <a:xfrm>
            <a:off x="7545788" y="217905"/>
            <a:ext cx="1598212" cy="49244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chemeClr val="bg1"/>
                </a:solidFill>
              </a:rPr>
              <a:t>Theme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200" b="1" i="1" dirty="0">
                <a:solidFill>
                  <a:schemeClr val="bg1"/>
                </a:solidFill>
              </a:rPr>
              <a:t>Expand Impact</a:t>
            </a:r>
            <a:endParaRPr lang="en-US" sz="1400" b="1" i="1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BE27-1B81-A249-A82A-F2CE72D9B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74154"/>
            <a:ext cx="7545788" cy="6712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Reclaiming our Identity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31C12-5782-6A40-A70E-3BF5387C3DE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39896"/>
          </a:xfrm>
        </p:spPr>
        <p:txBody>
          <a:bodyPr>
            <a:normAutofit/>
          </a:bodyPr>
          <a:lstStyle/>
          <a:p>
            <a:r>
              <a:rPr lang="en-US" sz="2800" dirty="0"/>
              <a:t>Initiatives</a:t>
            </a:r>
            <a:endParaRPr lang="en-US" dirty="0"/>
          </a:p>
          <a:p>
            <a:pPr lvl="1"/>
            <a:r>
              <a:rPr lang="en-US" dirty="0"/>
              <a:t>Refine our identity and develop a brand that reflects our mission </a:t>
            </a:r>
          </a:p>
          <a:p>
            <a:pPr lvl="2"/>
            <a:r>
              <a:rPr lang="en-US" dirty="0"/>
              <a:t>Embrace who we are and what we do</a:t>
            </a:r>
          </a:p>
          <a:p>
            <a:pPr lvl="2"/>
            <a:r>
              <a:rPr lang="en-US" dirty="0"/>
              <a:t>Promote the use of a uniform reference to “Auraria” and the “Auraria Campus”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7CB1A8-45C7-754D-9CC1-5D1B02268B25}"/>
              </a:ext>
            </a:extLst>
          </p:cNvPr>
          <p:cNvSpPr/>
          <p:nvPr/>
        </p:nvSpPr>
        <p:spPr>
          <a:xfrm>
            <a:off x="0" y="1281051"/>
            <a:ext cx="543098" cy="2286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5926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9DE4BF92-F92E-3444-85B0-F1CA270444D1}"/>
              </a:ext>
            </a:extLst>
          </p:cNvPr>
          <p:cNvSpPr/>
          <p:nvPr/>
        </p:nvSpPr>
        <p:spPr>
          <a:xfrm>
            <a:off x="6459579" y="1121621"/>
            <a:ext cx="1901229" cy="57443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42F850B-CA22-AC49-9907-1015A4EAE5D5}"/>
              </a:ext>
            </a:extLst>
          </p:cNvPr>
          <p:cNvSpPr/>
          <p:nvPr/>
        </p:nvSpPr>
        <p:spPr>
          <a:xfrm>
            <a:off x="3621386" y="1129432"/>
            <a:ext cx="1901229" cy="57443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B54887B-3371-2D41-8F25-8DA4518F1F13}"/>
              </a:ext>
            </a:extLst>
          </p:cNvPr>
          <p:cNvSpPr/>
          <p:nvPr/>
        </p:nvSpPr>
        <p:spPr>
          <a:xfrm>
            <a:off x="738200" y="1129432"/>
            <a:ext cx="1901229" cy="57443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A381F96-73B2-4748-99C1-D826A46F82C4}"/>
              </a:ext>
            </a:extLst>
          </p:cNvPr>
          <p:cNvSpPr/>
          <p:nvPr/>
        </p:nvSpPr>
        <p:spPr>
          <a:xfrm>
            <a:off x="0" y="1113692"/>
            <a:ext cx="9144000" cy="495696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B57BB2-E50B-6746-A553-6DC3A7E78A41}"/>
              </a:ext>
            </a:extLst>
          </p:cNvPr>
          <p:cNvSpPr txBox="1">
            <a:spLocks/>
          </p:cNvSpPr>
          <p:nvPr/>
        </p:nvSpPr>
        <p:spPr>
          <a:xfrm>
            <a:off x="0" y="228600"/>
            <a:ext cx="8766048" cy="990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</a:rPr>
              <a:t>Strategy Map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C329B1-3E99-C24E-8D2A-DE5C3BCB27F6}"/>
              </a:ext>
            </a:extLst>
          </p:cNvPr>
          <p:cNvSpPr txBox="1"/>
          <p:nvPr/>
        </p:nvSpPr>
        <p:spPr>
          <a:xfrm>
            <a:off x="541533" y="1192213"/>
            <a:ext cx="2294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Experience Auraria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CC800A-0253-864E-9840-150B8BE49AE2}"/>
              </a:ext>
            </a:extLst>
          </p:cNvPr>
          <p:cNvSpPr txBox="1"/>
          <p:nvPr/>
        </p:nvSpPr>
        <p:spPr>
          <a:xfrm>
            <a:off x="541533" y="1852996"/>
            <a:ext cx="2294564" cy="102412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Vibrant Campus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453E7E-0809-D64E-B5BA-CFC1E9509B1A}"/>
              </a:ext>
            </a:extLst>
          </p:cNvPr>
          <p:cNvSpPr txBox="1"/>
          <p:nvPr/>
        </p:nvSpPr>
        <p:spPr>
          <a:xfrm>
            <a:off x="541533" y="3053318"/>
            <a:ext cx="2294564" cy="102412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Vibrant Community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32D94F-8FD8-794B-B445-A35E1950554B}"/>
              </a:ext>
            </a:extLst>
          </p:cNvPr>
          <p:cNvSpPr txBox="1"/>
          <p:nvPr/>
        </p:nvSpPr>
        <p:spPr>
          <a:xfrm>
            <a:off x="541533" y="4251498"/>
            <a:ext cx="2294564" cy="102412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Increase Alternative Revenue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3C9AFA-880C-1D4D-B28F-A0C98C3894DA}"/>
              </a:ext>
            </a:extLst>
          </p:cNvPr>
          <p:cNvSpPr txBox="1"/>
          <p:nvPr/>
        </p:nvSpPr>
        <p:spPr>
          <a:xfrm>
            <a:off x="541533" y="5456533"/>
            <a:ext cx="2294564" cy="102155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Community-Minded Mix-Use Development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193274-DA44-4E47-9157-0807D400562D}"/>
              </a:ext>
            </a:extLst>
          </p:cNvPr>
          <p:cNvSpPr txBox="1"/>
          <p:nvPr/>
        </p:nvSpPr>
        <p:spPr>
          <a:xfrm>
            <a:off x="3414139" y="1176874"/>
            <a:ext cx="2315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Expand Impact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822546-5676-8C44-B41C-68DB08BB0053}"/>
              </a:ext>
            </a:extLst>
          </p:cNvPr>
          <p:cNvSpPr txBox="1"/>
          <p:nvPr/>
        </p:nvSpPr>
        <p:spPr>
          <a:xfrm>
            <a:off x="3469710" y="1854284"/>
            <a:ext cx="2204580" cy="102155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Sustaining the Voice and Legacy of Auraria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559A823-ECB2-D947-B111-64038C1ED178}"/>
              </a:ext>
            </a:extLst>
          </p:cNvPr>
          <p:cNvSpPr txBox="1"/>
          <p:nvPr/>
        </p:nvSpPr>
        <p:spPr>
          <a:xfrm>
            <a:off x="3469710" y="4251498"/>
            <a:ext cx="2204580" cy="102412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Structured for Success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6D7A64-8A6F-6545-A038-47F398D8F6D8}"/>
              </a:ext>
            </a:extLst>
          </p:cNvPr>
          <p:cNvSpPr txBox="1"/>
          <p:nvPr/>
        </p:nvSpPr>
        <p:spPr>
          <a:xfrm>
            <a:off x="3469710" y="5449678"/>
            <a:ext cx="2204580" cy="102412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Reclaiming our Brand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D8B875-56D0-F343-83FC-F3B5A8FC95BB}"/>
              </a:ext>
            </a:extLst>
          </p:cNvPr>
          <p:cNvSpPr txBox="1"/>
          <p:nvPr/>
        </p:nvSpPr>
        <p:spPr>
          <a:xfrm>
            <a:off x="3469710" y="3053318"/>
            <a:ext cx="2204580" cy="102412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Creative and Flexible Funding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DC5E3F-07F6-784D-AEFA-4E3C94769834}"/>
              </a:ext>
            </a:extLst>
          </p:cNvPr>
          <p:cNvSpPr txBox="1"/>
          <p:nvPr/>
        </p:nvSpPr>
        <p:spPr>
          <a:xfrm>
            <a:off x="6307903" y="1169063"/>
            <a:ext cx="2204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Elevate Service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6E9441-0B41-E547-8048-D93BD823920F}"/>
              </a:ext>
            </a:extLst>
          </p:cNvPr>
          <p:cNvSpPr txBox="1"/>
          <p:nvPr/>
        </p:nvSpPr>
        <p:spPr>
          <a:xfrm>
            <a:off x="6262911" y="1852997"/>
            <a:ext cx="2294564" cy="1021556"/>
          </a:xfrm>
          <a:prstGeom prst="roundRect">
            <a:avLst/>
          </a:prstGeom>
          <a:solidFill>
            <a:schemeClr val="accent3">
              <a:lumMod val="7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Return to the Original Spirit of a Shared Campus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C3FB27-081A-4748-B298-EBC2D85D372F}"/>
              </a:ext>
            </a:extLst>
          </p:cNvPr>
          <p:cNvSpPr txBox="1"/>
          <p:nvPr/>
        </p:nvSpPr>
        <p:spPr>
          <a:xfrm>
            <a:off x="6262911" y="3053318"/>
            <a:ext cx="2294564" cy="1024128"/>
          </a:xfrm>
          <a:prstGeom prst="roundRect">
            <a:avLst/>
          </a:prstGeom>
          <a:solidFill>
            <a:schemeClr val="accent3">
              <a:lumMod val="7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Maximize Campus Revenue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F211A04-9A69-1E4B-BC86-AB5EC651C38B}"/>
              </a:ext>
            </a:extLst>
          </p:cNvPr>
          <p:cNvSpPr txBox="1"/>
          <p:nvPr/>
        </p:nvSpPr>
        <p:spPr>
          <a:xfrm>
            <a:off x="6262911" y="4251498"/>
            <a:ext cx="2294564" cy="1024128"/>
          </a:xfrm>
          <a:prstGeom prst="roundRect">
            <a:avLst/>
          </a:prstGeom>
          <a:solidFill>
            <a:schemeClr val="accent3">
              <a:lumMod val="7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Eliminate the Digital Divide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5918BEF-0DAE-DC4D-9B87-A971A015E116}"/>
              </a:ext>
            </a:extLst>
          </p:cNvPr>
          <p:cNvSpPr txBox="1"/>
          <p:nvPr/>
        </p:nvSpPr>
        <p:spPr>
          <a:xfrm>
            <a:off x="6262911" y="5456534"/>
            <a:ext cx="2294564" cy="1021556"/>
          </a:xfrm>
          <a:prstGeom prst="roundRect">
            <a:avLst/>
          </a:prstGeom>
          <a:solidFill>
            <a:schemeClr val="accent3">
              <a:lumMod val="7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Advocate for Auraria Campus Partner Strategies</a:t>
            </a:r>
          </a:p>
        </p:txBody>
      </p:sp>
    </p:spTree>
    <p:extLst>
      <p:ext uri="{BB962C8B-B14F-4D97-AF65-F5344CB8AC3E}">
        <p14:creationId xmlns:p14="http://schemas.microsoft.com/office/powerpoint/2010/main" val="2994761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44D46-544B-A34D-B31D-588CD4A83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"/>
            <a:ext cx="8766048" cy="9906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Our Goal for the Strategic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E2325-0CAD-2C44-8F33-FB59FFEDD10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809345"/>
            <a:ext cx="8153400" cy="493768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Usher in a new era of </a:t>
            </a:r>
            <a:r>
              <a:rPr lang="en-US" sz="3000" b="1" i="1" dirty="0"/>
              <a:t>collaboration</a:t>
            </a:r>
            <a:r>
              <a:rPr lang="en-US" dirty="0"/>
              <a:t> </a:t>
            </a:r>
            <a:r>
              <a:rPr lang="en-US" sz="2800" dirty="0"/>
              <a:t>and </a:t>
            </a:r>
            <a:r>
              <a:rPr lang="en-US" sz="3000" b="1" i="1" dirty="0"/>
              <a:t>shared</a:t>
            </a:r>
            <a:r>
              <a:rPr lang="en-US" sz="3000" dirty="0"/>
              <a:t> </a:t>
            </a:r>
            <a:r>
              <a:rPr lang="en-US" sz="3000" b="1" i="1" dirty="0"/>
              <a:t>success</a:t>
            </a:r>
            <a:r>
              <a:rPr lang="en-US" sz="3000" dirty="0"/>
              <a:t> </a:t>
            </a:r>
            <a:r>
              <a:rPr lang="en-US" sz="2800" dirty="0"/>
              <a:t>for AHEC and campus partners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Elevate services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Activate campus 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Create financial sustainability 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Sustain the legacy of Auraria</a:t>
            </a:r>
          </a:p>
        </p:txBody>
      </p:sp>
    </p:spTree>
    <p:extLst>
      <p:ext uri="{BB962C8B-B14F-4D97-AF65-F5344CB8AC3E}">
        <p14:creationId xmlns:p14="http://schemas.microsoft.com/office/powerpoint/2010/main" val="38613373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187502-713A-D543-BFFA-5B140A6CEA4B}"/>
              </a:ext>
            </a:extLst>
          </p:cNvPr>
          <p:cNvSpPr txBox="1"/>
          <p:nvPr/>
        </p:nvSpPr>
        <p:spPr>
          <a:xfrm>
            <a:off x="7680960" y="217905"/>
            <a:ext cx="1463040" cy="492443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chemeClr val="bg1"/>
                </a:solidFill>
              </a:rPr>
              <a:t>Theme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200" b="1" i="1" dirty="0">
                <a:solidFill>
                  <a:schemeClr val="bg1"/>
                </a:solidFill>
              </a:rPr>
              <a:t>Elevate Service</a:t>
            </a:r>
            <a:endParaRPr lang="en-US" sz="1400" b="1" i="1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BE27-1B81-A249-A82A-F2CE72D9B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74154"/>
            <a:ext cx="8766047" cy="6712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Return to the 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Original Spirit of a Shared Campus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31C12-5782-6A40-A70E-3BF5387C3DE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Initiatives</a:t>
            </a:r>
            <a:endParaRPr lang="en-US" dirty="0"/>
          </a:p>
          <a:p>
            <a:pPr lvl="1"/>
            <a:r>
              <a:rPr lang="en-US" dirty="0"/>
              <a:t>Enhance stewardship of the campus</a:t>
            </a:r>
          </a:p>
          <a:p>
            <a:pPr lvl="1"/>
            <a:r>
              <a:rPr lang="en-US" dirty="0"/>
              <a:t>Optimize space utilization on campus</a:t>
            </a:r>
          </a:p>
          <a:p>
            <a:pPr lvl="2"/>
            <a:r>
              <a:rPr lang="en-US" dirty="0"/>
              <a:t>Conduct an annual space audit and report the results to partners and board</a:t>
            </a:r>
          </a:p>
          <a:p>
            <a:pPr lvl="1"/>
            <a:r>
              <a:rPr lang="en-US" dirty="0"/>
              <a:t>Develop a shared commitment for the maintenance and modernization of the common spaces to benefit recruitment and retention of each institution</a:t>
            </a:r>
          </a:p>
          <a:p>
            <a:pPr lvl="1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6C74D3-4800-F242-9E04-A706B37DE872}"/>
              </a:ext>
            </a:extLst>
          </p:cNvPr>
          <p:cNvSpPr/>
          <p:nvPr/>
        </p:nvSpPr>
        <p:spPr>
          <a:xfrm>
            <a:off x="0" y="1281051"/>
            <a:ext cx="543098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732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187502-713A-D543-BFFA-5B140A6CEA4B}"/>
              </a:ext>
            </a:extLst>
          </p:cNvPr>
          <p:cNvSpPr txBox="1"/>
          <p:nvPr/>
        </p:nvSpPr>
        <p:spPr>
          <a:xfrm>
            <a:off x="7680960" y="217905"/>
            <a:ext cx="1463040" cy="492443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chemeClr val="bg1"/>
                </a:solidFill>
              </a:rPr>
              <a:t>Theme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200" b="1" i="1" dirty="0">
                <a:solidFill>
                  <a:schemeClr val="bg1"/>
                </a:solidFill>
              </a:rPr>
              <a:t>Elevate Service</a:t>
            </a:r>
            <a:endParaRPr lang="en-US" sz="1400" b="1" i="1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BE27-1B81-A249-A82A-F2CE72D9B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74154"/>
            <a:ext cx="8766047" cy="6712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Maximize Campus Revenue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31C12-5782-6A40-A70E-3BF5387C3DE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39895"/>
          </a:xfrm>
        </p:spPr>
        <p:txBody>
          <a:bodyPr>
            <a:normAutofit/>
          </a:bodyPr>
          <a:lstStyle/>
          <a:p>
            <a:r>
              <a:rPr lang="en-US" sz="2800" dirty="0"/>
              <a:t>Initiatives</a:t>
            </a:r>
            <a:endParaRPr lang="en-US" dirty="0"/>
          </a:p>
          <a:p>
            <a:pPr lvl="1"/>
            <a:r>
              <a:rPr lang="en-US" dirty="0"/>
              <a:t>Improve common spaces through increased partner collaboration and support </a:t>
            </a:r>
          </a:p>
          <a:p>
            <a:pPr lvl="2"/>
            <a:r>
              <a:rPr lang="en-US" dirty="0"/>
              <a:t>Tivoli Student Union</a:t>
            </a:r>
          </a:p>
          <a:p>
            <a:pPr lvl="1"/>
            <a:r>
              <a:rPr lang="en-US" dirty="0"/>
              <a:t>Drive auxiliary revenue on campus</a:t>
            </a:r>
          </a:p>
          <a:p>
            <a:pPr lvl="1"/>
            <a:r>
              <a:rPr lang="en-US" dirty="0"/>
              <a:t>Maximize the investment from the State of Colorado for the greater good of the campus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E4F9C3-28F8-4841-9345-43EF5F6E9647}"/>
              </a:ext>
            </a:extLst>
          </p:cNvPr>
          <p:cNvSpPr/>
          <p:nvPr/>
        </p:nvSpPr>
        <p:spPr>
          <a:xfrm>
            <a:off x="0" y="1281051"/>
            <a:ext cx="543098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201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187502-713A-D543-BFFA-5B140A6CEA4B}"/>
              </a:ext>
            </a:extLst>
          </p:cNvPr>
          <p:cNvSpPr txBox="1"/>
          <p:nvPr/>
        </p:nvSpPr>
        <p:spPr>
          <a:xfrm>
            <a:off x="7680960" y="217905"/>
            <a:ext cx="1463040" cy="492443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chemeClr val="bg1"/>
                </a:solidFill>
              </a:rPr>
              <a:t>Theme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200" b="1" i="1" dirty="0">
                <a:solidFill>
                  <a:schemeClr val="bg1"/>
                </a:solidFill>
              </a:rPr>
              <a:t>Elevate Service</a:t>
            </a:r>
            <a:endParaRPr lang="en-US" sz="1400" b="1" i="1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BE27-1B81-A249-A82A-F2CE72D9B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74154"/>
            <a:ext cx="8766047" cy="6712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Eliminate the Digital Divide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31C12-5782-6A40-A70E-3BF5387C3DE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158820"/>
          </a:xfrm>
        </p:spPr>
        <p:txBody>
          <a:bodyPr>
            <a:normAutofit/>
          </a:bodyPr>
          <a:lstStyle/>
          <a:p>
            <a:r>
              <a:rPr lang="en-US" sz="2800" dirty="0"/>
              <a:t>Initiatives</a:t>
            </a:r>
            <a:endParaRPr lang="en-US" dirty="0"/>
          </a:p>
          <a:p>
            <a:pPr lvl="1"/>
            <a:r>
              <a:rPr lang="en-US" dirty="0"/>
              <a:t>Modernize technology infrastructure and processes </a:t>
            </a:r>
          </a:p>
          <a:p>
            <a:pPr lvl="2"/>
            <a:r>
              <a:rPr lang="en-US" dirty="0"/>
              <a:t>Redesign </a:t>
            </a:r>
            <a:r>
              <a:rPr lang="en-US" dirty="0" err="1"/>
              <a:t>WiFi</a:t>
            </a:r>
            <a:r>
              <a:rPr lang="en-US" dirty="0"/>
              <a:t> in the Tivoli Student Union and Library for a differentiated student and visitor experience</a:t>
            </a:r>
          </a:p>
          <a:p>
            <a:pPr lvl="1"/>
            <a:r>
              <a:rPr lang="en-US" dirty="0"/>
              <a:t>Design a solution that provides equitable service and access across common spaces</a:t>
            </a:r>
          </a:p>
          <a:p>
            <a:pPr lvl="2"/>
            <a:r>
              <a:rPr lang="en-US" dirty="0"/>
              <a:t>West end of campus currently has inadequate service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7033A9-3749-C94E-8128-C7C6368488EE}"/>
              </a:ext>
            </a:extLst>
          </p:cNvPr>
          <p:cNvSpPr/>
          <p:nvPr/>
        </p:nvSpPr>
        <p:spPr>
          <a:xfrm>
            <a:off x="0" y="1281051"/>
            <a:ext cx="543098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951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187502-713A-D543-BFFA-5B140A6CEA4B}"/>
              </a:ext>
            </a:extLst>
          </p:cNvPr>
          <p:cNvSpPr txBox="1"/>
          <p:nvPr/>
        </p:nvSpPr>
        <p:spPr>
          <a:xfrm>
            <a:off x="7680960" y="217905"/>
            <a:ext cx="1463040" cy="492443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chemeClr val="bg1"/>
                </a:solidFill>
              </a:rPr>
              <a:t>Theme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200" b="1" i="1" dirty="0">
                <a:solidFill>
                  <a:schemeClr val="bg1"/>
                </a:solidFill>
              </a:rPr>
              <a:t>Elevate Service</a:t>
            </a:r>
            <a:endParaRPr lang="en-US" sz="1400" b="1" i="1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BE27-1B81-A249-A82A-F2CE72D9B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74154"/>
            <a:ext cx="8766047" cy="6712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Advocate for Auraria Campus 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Partner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31C12-5782-6A40-A70E-3BF5387C3DE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883647"/>
          </a:xfrm>
        </p:spPr>
        <p:txBody>
          <a:bodyPr>
            <a:normAutofit/>
          </a:bodyPr>
          <a:lstStyle/>
          <a:p>
            <a:r>
              <a:rPr lang="en-US" sz="2800" dirty="0"/>
              <a:t>Initiatives</a:t>
            </a:r>
            <a:endParaRPr lang="en-US" dirty="0"/>
          </a:p>
          <a:p>
            <a:pPr lvl="1"/>
            <a:r>
              <a:rPr lang="en-US" dirty="0"/>
              <a:t>Increase collaborations between the institutions</a:t>
            </a:r>
          </a:p>
          <a:p>
            <a:pPr lvl="2"/>
            <a:r>
              <a:rPr lang="en-US" dirty="0"/>
              <a:t>Future</a:t>
            </a:r>
          </a:p>
          <a:p>
            <a:pPr lvl="3"/>
            <a:r>
              <a:rPr lang="en-US" dirty="0"/>
              <a:t>Reimagine the Tivoli Student Union</a:t>
            </a:r>
          </a:p>
          <a:p>
            <a:pPr lvl="2"/>
            <a:r>
              <a:rPr lang="en-US" dirty="0"/>
              <a:t>Current</a:t>
            </a:r>
          </a:p>
          <a:p>
            <a:pPr lvl="3"/>
            <a:r>
              <a:rPr lang="en-US" dirty="0"/>
              <a:t>Auraria Sustainable Campus Program is a successful student-supported collaboration</a:t>
            </a:r>
          </a:p>
          <a:p>
            <a:pPr lvl="3"/>
            <a:r>
              <a:rPr lang="en-US" dirty="0"/>
              <a:t>Auraria Early Learning Center is a valuable childcare resource and teaching laboratory</a:t>
            </a:r>
          </a:p>
          <a:p>
            <a:pPr lvl="1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F3573B-8EEC-264E-8300-546F7CA0BB5B}"/>
              </a:ext>
            </a:extLst>
          </p:cNvPr>
          <p:cNvSpPr/>
          <p:nvPr/>
        </p:nvSpPr>
        <p:spPr>
          <a:xfrm>
            <a:off x="0" y="1281051"/>
            <a:ext cx="543098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7892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4" descr="SWOT Analysis for Situation Analysis | Situation analysis, Swot analysis, Swot  analysis template">
            <a:extLst>
              <a:ext uri="{FF2B5EF4-FFF2-40B4-BE49-F238E27FC236}">
                <a16:creationId xmlns:a16="http://schemas.microsoft.com/office/drawing/2014/main" id="{B0D385E0-1C44-417C-8295-0273B82929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7" b="1488"/>
          <a:stretch/>
        </p:blipFill>
        <p:spPr bwMode="auto">
          <a:xfrm>
            <a:off x="1263194" y="1718836"/>
            <a:ext cx="7079046" cy="396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5798403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Email inquires or ideas to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akern@msudenver.edu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Take the anonymous survey at </a:t>
            </a:r>
            <a:r>
              <a:rPr lang="en-US" sz="1400" u="sng" dirty="0">
                <a:hlinkClick r:id="rId5"/>
              </a:rPr>
              <a:t>https://qfreeaccountssjc1.az1.qualtrics.com/jfe/form/SV_3Cbz08YxsqsSmii</a:t>
            </a:r>
            <a:r>
              <a:rPr lang="en-US" sz="1400" dirty="0"/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" y="0"/>
            <a:ext cx="914399" cy="4572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82606" y="12642"/>
            <a:ext cx="914399" cy="463555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EEC47E4-A170-498F-86E5-CFA767C0249E}"/>
              </a:ext>
            </a:extLst>
          </p:cNvPr>
          <p:cNvSpPr/>
          <p:nvPr/>
        </p:nvSpPr>
        <p:spPr>
          <a:xfrm>
            <a:off x="1190209" y="1749738"/>
            <a:ext cx="7225015" cy="3828990"/>
          </a:xfrm>
          <a:prstGeom prst="rect">
            <a:avLst/>
          </a:prstGeom>
          <a:noFill/>
          <a:ln w="24765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1EA256-C73D-4EDE-A002-C1A1041F9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28600"/>
            <a:ext cx="8762999" cy="9906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/>
                </a:solidFill>
              </a:rPr>
              <a:t>We are listening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F40C484-9731-47FF-9730-7ECCC19D0A4B}"/>
              </a:ext>
            </a:extLst>
          </p:cNvPr>
          <p:cNvSpPr txBox="1"/>
          <p:nvPr/>
        </p:nvSpPr>
        <p:spPr>
          <a:xfrm>
            <a:off x="1858187" y="2169348"/>
            <a:ext cx="19246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What resonates with you?</a:t>
            </a:r>
          </a:p>
          <a:p>
            <a:pPr algn="ctr"/>
            <a:endParaRPr lang="en-US" sz="1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8A72C40-77A2-4235-AE6D-2910AD47C215}"/>
              </a:ext>
            </a:extLst>
          </p:cNvPr>
          <p:cNvSpPr txBox="1"/>
          <p:nvPr/>
        </p:nvSpPr>
        <p:spPr>
          <a:xfrm>
            <a:off x="5771337" y="2215594"/>
            <a:ext cx="21094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What is missing?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26BB20B-BF47-439B-9973-53B8DF83C860}"/>
              </a:ext>
            </a:extLst>
          </p:cNvPr>
          <p:cNvSpPr txBox="1"/>
          <p:nvPr/>
        </p:nvSpPr>
        <p:spPr>
          <a:xfrm>
            <a:off x="1949984" y="4355812"/>
            <a:ext cx="17410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How can we work together?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4EBB903-4C5C-4C1C-801A-CD4043CF6A4D}"/>
              </a:ext>
            </a:extLst>
          </p:cNvPr>
          <p:cNvSpPr txBox="1"/>
          <p:nvPr/>
        </p:nvSpPr>
        <p:spPr>
          <a:xfrm>
            <a:off x="5771336" y="4355812"/>
            <a:ext cx="2109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Are there barriers to success?</a:t>
            </a:r>
          </a:p>
        </p:txBody>
      </p:sp>
    </p:spTree>
    <p:extLst>
      <p:ext uri="{BB962C8B-B14F-4D97-AF65-F5344CB8AC3E}">
        <p14:creationId xmlns:p14="http://schemas.microsoft.com/office/powerpoint/2010/main" val="15490430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05A1015-1781-F745-8BCA-2E0A104B8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0576" y="4648200"/>
            <a:ext cx="7583424" cy="685800"/>
          </a:xfrm>
        </p:spPr>
        <p:txBody>
          <a:bodyPr>
            <a:noAutofit/>
          </a:bodyPr>
          <a:lstStyle/>
          <a:p>
            <a:pPr algn="ctr"/>
            <a:r>
              <a:rPr lang="en-US" sz="4800" i="1" dirty="0"/>
              <a:t>Thank you!</a:t>
            </a:r>
          </a:p>
        </p:txBody>
      </p:sp>
      <p:pic>
        <p:nvPicPr>
          <p:cNvPr id="6" name="Picture Placeholder 5" descr="A group of people walking on a sidewalk in front of a building&#10;&#10;Description automatically generated with medium confidence">
            <a:extLst>
              <a:ext uri="{FF2B5EF4-FFF2-40B4-BE49-F238E27FC236}">
                <a16:creationId xmlns:a16="http://schemas.microsoft.com/office/drawing/2014/main" id="{DB3986D9-F06C-FA4E-A389-B067A777B2D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" t="9630" r="-67"/>
          <a:stretch/>
        </p:blipFill>
        <p:spPr>
          <a:xfrm>
            <a:off x="1560576" y="0"/>
            <a:ext cx="7588483" cy="4572000"/>
          </a:xfrm>
        </p:spPr>
      </p:pic>
    </p:spTree>
    <p:extLst>
      <p:ext uri="{BB962C8B-B14F-4D97-AF65-F5344CB8AC3E}">
        <p14:creationId xmlns:p14="http://schemas.microsoft.com/office/powerpoint/2010/main" val="1471477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44D46-544B-A34D-B31D-588CD4A83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"/>
            <a:ext cx="8766048" cy="9906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Engagement and Process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EAFA62F-90D0-486E-95F6-424D7A6BCE97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2519824"/>
              </p:ext>
            </p:extLst>
          </p:nvPr>
        </p:nvGraphicFramePr>
        <p:xfrm>
          <a:off x="612647" y="1666188"/>
          <a:ext cx="8317343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6877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WOT Analysis for Situation Analysis | Situation analysis, Swot analysis, Swot  analysis template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7" b="1488"/>
          <a:stretch/>
        </p:blipFill>
        <p:spPr bwMode="auto">
          <a:xfrm>
            <a:off x="495476" y="1794753"/>
            <a:ext cx="8153047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D7874B8-CAAB-45EF-96E3-F9E0B36B38CB}"/>
              </a:ext>
            </a:extLst>
          </p:cNvPr>
          <p:cNvSpPr/>
          <p:nvPr/>
        </p:nvSpPr>
        <p:spPr>
          <a:xfrm>
            <a:off x="571979" y="1794753"/>
            <a:ext cx="8076543" cy="4572000"/>
          </a:xfrm>
          <a:prstGeom prst="rect">
            <a:avLst/>
          </a:prstGeom>
          <a:noFill/>
          <a:ln w="3810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49D1491C-0804-4DC6-8A7E-F552C1306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28600"/>
            <a:ext cx="8762999" cy="9906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/>
                </a:solidFill>
              </a:rPr>
              <a:t>MSU Listening Sessions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6481" y="2279953"/>
            <a:ext cx="25799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What resonates as most important / relevant / proactive in this plan?</a:t>
            </a:r>
          </a:p>
          <a:p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5537606" y="2277980"/>
            <a:ext cx="25964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What is missing / under-valued in this plan?</a:t>
            </a:r>
          </a:p>
          <a:p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026482" y="4915463"/>
            <a:ext cx="25799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How can MSU Denver work with AHEC to realize shared goals?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37606" y="4915463"/>
            <a:ext cx="25964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Are there potential problems or barriers to supporting this plan and its success?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" y="0"/>
            <a:ext cx="914399" cy="4572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82606" y="12642"/>
            <a:ext cx="914399" cy="463555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84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12CF6-6BA4-C04A-8E4C-3770C0F3A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"/>
            <a:ext cx="8766048" cy="9906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MSU Feedback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893D4A1-22E3-410E-8BD4-A945697BB9F0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3" t="7687" r="10190" b="8264"/>
          <a:stretch/>
        </p:blipFill>
        <p:spPr>
          <a:xfrm>
            <a:off x="1595336" y="1704056"/>
            <a:ext cx="5953327" cy="4823205"/>
          </a:xfrm>
        </p:spPr>
      </p:pic>
    </p:spTree>
    <p:extLst>
      <p:ext uri="{BB962C8B-B14F-4D97-AF65-F5344CB8AC3E}">
        <p14:creationId xmlns:p14="http://schemas.microsoft.com/office/powerpoint/2010/main" val="1320200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6D9C35A-83A6-47A9-83BC-FA9B4A8C2E2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980083" y="1567308"/>
            <a:ext cx="6914590" cy="528678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BD2D902-06C6-4444-B0CF-20AE8847225D}"/>
              </a:ext>
            </a:extLst>
          </p:cNvPr>
          <p:cNvSpPr txBox="1"/>
          <p:nvPr/>
        </p:nvSpPr>
        <p:spPr>
          <a:xfrm>
            <a:off x="-8467" y="1240063"/>
            <a:ext cx="9144000" cy="2286139"/>
          </a:xfrm>
          <a:prstGeom prst="rect">
            <a:avLst/>
          </a:prstGeom>
          <a:noFill/>
        </p:spPr>
        <p:txBody>
          <a:bodyPr wrap="square" lIns="274320" tIns="182880" rIns="274320" bIns="182880" rtlCol="0">
            <a:spAutoFit/>
          </a:bodyPr>
          <a:lstStyle/>
          <a:p>
            <a:pPr algn="ctr">
              <a:lnSpc>
                <a:spcPct val="119000"/>
              </a:lnSpc>
            </a:pPr>
            <a:endParaRPr lang="en-US" sz="2400" b="1" dirty="0">
              <a:solidFill>
                <a:schemeClr val="accent2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chemeClr val="accent2"/>
                </a:solidFill>
              </a:rPr>
              <a:t>“</a:t>
            </a:r>
            <a:r>
              <a:rPr lang="en-US" sz="2200" b="1" dirty="0">
                <a:solidFill>
                  <a:schemeClr val="accent2"/>
                </a:solidFill>
              </a:rPr>
              <a:t>Internationalism does not mean the end of individual nations.</a:t>
            </a:r>
            <a:br>
              <a:rPr lang="en-US" sz="2400" b="1" dirty="0">
                <a:solidFill>
                  <a:schemeClr val="accent2"/>
                </a:solidFill>
              </a:rPr>
            </a:br>
            <a:r>
              <a:rPr lang="en-US" sz="2800" b="1" dirty="0">
                <a:solidFill>
                  <a:schemeClr val="accent2"/>
                </a:solidFill>
              </a:rPr>
              <a:t>Orchestras don't mean the end of violins.”</a:t>
            </a:r>
          </a:p>
          <a:p>
            <a:pPr algn="r"/>
            <a:endParaRPr lang="en-US" i="1" dirty="0">
              <a:solidFill>
                <a:schemeClr val="accent3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356EF6-61B9-4A4E-B45C-095F2F806D9E}"/>
              </a:ext>
            </a:extLst>
          </p:cNvPr>
          <p:cNvSpPr txBox="1"/>
          <p:nvPr/>
        </p:nvSpPr>
        <p:spPr>
          <a:xfrm>
            <a:off x="445061" y="5969727"/>
            <a:ext cx="8448431" cy="892552"/>
          </a:xfrm>
          <a:prstGeom prst="rect">
            <a:avLst/>
          </a:prstGeom>
          <a:noFill/>
        </p:spPr>
        <p:txBody>
          <a:bodyPr wrap="square" lIns="274320" tIns="182880" rIns="274320" bIns="182880" rtlCol="0">
            <a:spAutoFit/>
          </a:bodyPr>
          <a:lstStyle/>
          <a:p>
            <a:pPr algn="r"/>
            <a:r>
              <a:rPr lang="en-US" b="1" i="1" dirty="0">
                <a:solidFill>
                  <a:schemeClr val="accent2"/>
                </a:solidFill>
              </a:rPr>
              <a:t>Golda Meir </a:t>
            </a:r>
            <a:br>
              <a:rPr lang="en-US" b="1" i="1" dirty="0">
                <a:solidFill>
                  <a:schemeClr val="accent2"/>
                </a:solidFill>
              </a:rPr>
            </a:br>
            <a:r>
              <a:rPr lang="en-US" sz="1600" b="1" i="1" dirty="0">
                <a:solidFill>
                  <a:schemeClr val="accent2"/>
                </a:solidFill>
              </a:rPr>
              <a:t>Second Woman in World History to be Democratically Elected to Lead a Nation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BED4313-6500-4579-BB56-F557DDF63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3808"/>
            <a:ext cx="8745976" cy="9906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/>
                </a:solidFill>
              </a:rPr>
              <a:t>Inspiration</a:t>
            </a:r>
          </a:p>
        </p:txBody>
      </p:sp>
    </p:spTree>
    <p:extLst>
      <p:ext uri="{BB962C8B-B14F-4D97-AF65-F5344CB8AC3E}">
        <p14:creationId xmlns:p14="http://schemas.microsoft.com/office/powerpoint/2010/main" val="3162164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12CF6-6BA4-C04A-8E4C-3770C0F3A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"/>
            <a:ext cx="8766048" cy="9906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Our Joint Commitment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6224C-4138-924A-975D-479FAE51F1A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2920" y="1600200"/>
            <a:ext cx="8522723" cy="4963562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en-US" dirty="0"/>
              <a:t>Support student recruitment and retention</a:t>
            </a:r>
          </a:p>
          <a:p>
            <a:pPr>
              <a:lnSpc>
                <a:spcPct val="114000"/>
              </a:lnSpc>
            </a:pPr>
            <a:r>
              <a:rPr lang="en-US" dirty="0"/>
              <a:t>Respect the rights, differences, and dignity of all</a:t>
            </a:r>
          </a:p>
          <a:p>
            <a:pPr>
              <a:lnSpc>
                <a:spcPct val="114000"/>
              </a:lnSpc>
            </a:pPr>
            <a:r>
              <a:rPr lang="en-US" dirty="0"/>
              <a:t>Honor our past</a:t>
            </a:r>
          </a:p>
          <a:p>
            <a:pPr>
              <a:lnSpc>
                <a:spcPct val="114000"/>
              </a:lnSpc>
            </a:pPr>
            <a:r>
              <a:rPr lang="en-US" dirty="0"/>
              <a:t>Leverage our location</a:t>
            </a:r>
          </a:p>
          <a:p>
            <a:pPr>
              <a:lnSpc>
                <a:spcPct val="114000"/>
              </a:lnSpc>
            </a:pPr>
            <a:r>
              <a:rPr lang="en-US" dirty="0"/>
              <a:t>Be a desirable place to learn, work, and come together</a:t>
            </a:r>
          </a:p>
          <a:p>
            <a:pPr>
              <a:lnSpc>
                <a:spcPct val="114000"/>
              </a:lnSpc>
            </a:pPr>
            <a:r>
              <a:rPr lang="en-US" dirty="0"/>
              <a:t>Secure our financial future</a:t>
            </a:r>
          </a:p>
        </p:txBody>
      </p:sp>
    </p:spTree>
    <p:extLst>
      <p:ext uri="{BB962C8B-B14F-4D97-AF65-F5344CB8AC3E}">
        <p14:creationId xmlns:p14="http://schemas.microsoft.com/office/powerpoint/2010/main" val="1081370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9DE4BF92-F92E-3444-85B0-F1CA270444D1}"/>
              </a:ext>
            </a:extLst>
          </p:cNvPr>
          <p:cNvSpPr/>
          <p:nvPr/>
        </p:nvSpPr>
        <p:spPr>
          <a:xfrm>
            <a:off x="6504571" y="1121621"/>
            <a:ext cx="1901229" cy="57443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42F850B-CA22-AC49-9907-1015A4EAE5D5}"/>
              </a:ext>
            </a:extLst>
          </p:cNvPr>
          <p:cNvSpPr/>
          <p:nvPr/>
        </p:nvSpPr>
        <p:spPr>
          <a:xfrm>
            <a:off x="3621384" y="1129432"/>
            <a:ext cx="1901229" cy="57443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B54887B-3371-2D41-8F25-8DA4518F1F13}"/>
              </a:ext>
            </a:extLst>
          </p:cNvPr>
          <p:cNvSpPr/>
          <p:nvPr/>
        </p:nvSpPr>
        <p:spPr>
          <a:xfrm>
            <a:off x="738201" y="1129432"/>
            <a:ext cx="1901229" cy="57443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A381F96-73B2-4748-99C1-D826A46F82C4}"/>
              </a:ext>
            </a:extLst>
          </p:cNvPr>
          <p:cNvSpPr/>
          <p:nvPr/>
        </p:nvSpPr>
        <p:spPr>
          <a:xfrm>
            <a:off x="0" y="1113692"/>
            <a:ext cx="9144000" cy="495696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B57BB2-E50B-6746-A553-6DC3A7E78A41}"/>
              </a:ext>
            </a:extLst>
          </p:cNvPr>
          <p:cNvSpPr txBox="1">
            <a:spLocks/>
          </p:cNvSpPr>
          <p:nvPr/>
        </p:nvSpPr>
        <p:spPr>
          <a:xfrm>
            <a:off x="0" y="228600"/>
            <a:ext cx="8766048" cy="990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</a:rPr>
              <a:t>Strategy Map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C329B1-3E99-C24E-8D2A-DE5C3BCB27F6}"/>
              </a:ext>
            </a:extLst>
          </p:cNvPr>
          <p:cNvSpPr txBox="1"/>
          <p:nvPr/>
        </p:nvSpPr>
        <p:spPr>
          <a:xfrm>
            <a:off x="541533" y="1180328"/>
            <a:ext cx="2294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Experience Auraria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CC800A-0253-864E-9840-150B8BE49AE2}"/>
              </a:ext>
            </a:extLst>
          </p:cNvPr>
          <p:cNvSpPr txBox="1"/>
          <p:nvPr/>
        </p:nvSpPr>
        <p:spPr>
          <a:xfrm>
            <a:off x="6307903" y="1850060"/>
            <a:ext cx="2294564" cy="1021556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Return to the Original Spirit of a Shared Campus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453E7E-0809-D64E-B5BA-CFC1E9509B1A}"/>
              </a:ext>
            </a:extLst>
          </p:cNvPr>
          <p:cNvSpPr txBox="1"/>
          <p:nvPr/>
        </p:nvSpPr>
        <p:spPr>
          <a:xfrm>
            <a:off x="6307903" y="3051360"/>
            <a:ext cx="2294564" cy="1024128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Maximize Campus Revenue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32D94F-8FD8-794B-B445-A35E1950554B}"/>
              </a:ext>
            </a:extLst>
          </p:cNvPr>
          <p:cNvSpPr txBox="1"/>
          <p:nvPr/>
        </p:nvSpPr>
        <p:spPr>
          <a:xfrm>
            <a:off x="6307899" y="4251804"/>
            <a:ext cx="2294564" cy="1024128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Eliminate the Digital Divide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3C9AFA-880C-1D4D-B28F-A0C98C3894DA}"/>
              </a:ext>
            </a:extLst>
          </p:cNvPr>
          <p:cNvSpPr txBox="1"/>
          <p:nvPr/>
        </p:nvSpPr>
        <p:spPr>
          <a:xfrm>
            <a:off x="6307903" y="5456533"/>
            <a:ext cx="2294564" cy="1021556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Advocate for Auraria Campus Partner Strategies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193274-DA44-4E47-9157-0807D400562D}"/>
              </a:ext>
            </a:extLst>
          </p:cNvPr>
          <p:cNvSpPr txBox="1"/>
          <p:nvPr/>
        </p:nvSpPr>
        <p:spPr>
          <a:xfrm>
            <a:off x="3424716" y="1176874"/>
            <a:ext cx="2294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Expand Impact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822546-5676-8C44-B41C-68DB08BB0053}"/>
              </a:ext>
            </a:extLst>
          </p:cNvPr>
          <p:cNvSpPr txBox="1"/>
          <p:nvPr/>
        </p:nvSpPr>
        <p:spPr>
          <a:xfrm>
            <a:off x="586525" y="1850060"/>
            <a:ext cx="2204580" cy="1024128"/>
          </a:xfrm>
          <a:prstGeom prst="roundRect">
            <a:avLst/>
          </a:prstGeom>
          <a:solidFill>
            <a:schemeClr val="tx2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Vibrant Campus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559A823-ECB2-D947-B111-64038C1ED178}"/>
              </a:ext>
            </a:extLst>
          </p:cNvPr>
          <p:cNvSpPr txBox="1"/>
          <p:nvPr/>
        </p:nvSpPr>
        <p:spPr>
          <a:xfrm>
            <a:off x="586525" y="4256090"/>
            <a:ext cx="2204580" cy="1021556"/>
          </a:xfrm>
          <a:prstGeom prst="round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Increase Alternative Revenue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6D7A64-8A6F-6545-A038-47F398D8F6D8}"/>
              </a:ext>
            </a:extLst>
          </p:cNvPr>
          <p:cNvSpPr txBox="1"/>
          <p:nvPr/>
        </p:nvSpPr>
        <p:spPr>
          <a:xfrm>
            <a:off x="586525" y="5456533"/>
            <a:ext cx="2204580" cy="1021556"/>
          </a:xfrm>
          <a:prstGeom prst="round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Community-Minded Mix-Use Development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DC5E3F-07F6-784D-AEFA-4E3C94769834}"/>
              </a:ext>
            </a:extLst>
          </p:cNvPr>
          <p:cNvSpPr txBox="1"/>
          <p:nvPr/>
        </p:nvSpPr>
        <p:spPr>
          <a:xfrm>
            <a:off x="6307903" y="1169063"/>
            <a:ext cx="2294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Elevate Service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6E9441-0B41-E547-8048-D93BD823920F}"/>
              </a:ext>
            </a:extLst>
          </p:cNvPr>
          <p:cNvSpPr txBox="1"/>
          <p:nvPr/>
        </p:nvSpPr>
        <p:spPr>
          <a:xfrm>
            <a:off x="3424716" y="1850060"/>
            <a:ext cx="2294564" cy="1021556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Sustaining the Voice and Legacy of Auraria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C3FB27-081A-4748-B298-EBC2D85D372F}"/>
              </a:ext>
            </a:extLst>
          </p:cNvPr>
          <p:cNvSpPr txBox="1"/>
          <p:nvPr/>
        </p:nvSpPr>
        <p:spPr>
          <a:xfrm>
            <a:off x="3424716" y="3049646"/>
            <a:ext cx="2294564" cy="1024128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Creative and Flexible Funding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F211A04-9A69-1E4B-BC86-AB5EC651C38B}"/>
              </a:ext>
            </a:extLst>
          </p:cNvPr>
          <p:cNvSpPr txBox="1"/>
          <p:nvPr/>
        </p:nvSpPr>
        <p:spPr>
          <a:xfrm>
            <a:off x="3424716" y="4251804"/>
            <a:ext cx="2294564" cy="1024128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Structured for Success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5918BEF-0DAE-DC4D-9B87-A971A015E116}"/>
              </a:ext>
            </a:extLst>
          </p:cNvPr>
          <p:cNvSpPr txBox="1"/>
          <p:nvPr/>
        </p:nvSpPr>
        <p:spPr>
          <a:xfrm>
            <a:off x="3424716" y="5453961"/>
            <a:ext cx="2294564" cy="1024128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Reclaiming our Identity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A7709A6-C661-7240-B829-F2F8B0E95065}"/>
              </a:ext>
            </a:extLst>
          </p:cNvPr>
          <p:cNvSpPr txBox="1"/>
          <p:nvPr/>
        </p:nvSpPr>
        <p:spPr>
          <a:xfrm>
            <a:off x="541529" y="3054641"/>
            <a:ext cx="2294564" cy="1024128"/>
          </a:xfrm>
          <a:prstGeom prst="roundRect">
            <a:avLst/>
          </a:prstGeom>
          <a:solidFill>
            <a:schemeClr val="tx2"/>
          </a:solidFill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Vibrant Community</a:t>
            </a:r>
          </a:p>
        </p:txBody>
      </p:sp>
    </p:spTree>
    <p:extLst>
      <p:ext uri="{BB962C8B-B14F-4D97-AF65-F5344CB8AC3E}">
        <p14:creationId xmlns:p14="http://schemas.microsoft.com/office/powerpoint/2010/main" val="677289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9DE4BF92-F92E-3444-85B0-F1CA270444D1}"/>
              </a:ext>
            </a:extLst>
          </p:cNvPr>
          <p:cNvSpPr/>
          <p:nvPr/>
        </p:nvSpPr>
        <p:spPr>
          <a:xfrm>
            <a:off x="6459579" y="1121621"/>
            <a:ext cx="1901229" cy="57443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42F850B-CA22-AC49-9907-1015A4EAE5D5}"/>
              </a:ext>
            </a:extLst>
          </p:cNvPr>
          <p:cNvSpPr/>
          <p:nvPr/>
        </p:nvSpPr>
        <p:spPr>
          <a:xfrm>
            <a:off x="3621386" y="1129432"/>
            <a:ext cx="1901229" cy="57443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B54887B-3371-2D41-8F25-8DA4518F1F13}"/>
              </a:ext>
            </a:extLst>
          </p:cNvPr>
          <p:cNvSpPr/>
          <p:nvPr/>
        </p:nvSpPr>
        <p:spPr>
          <a:xfrm>
            <a:off x="738200" y="1129432"/>
            <a:ext cx="1901229" cy="57443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A381F96-73B2-4748-99C1-D826A46F82C4}"/>
              </a:ext>
            </a:extLst>
          </p:cNvPr>
          <p:cNvSpPr/>
          <p:nvPr/>
        </p:nvSpPr>
        <p:spPr>
          <a:xfrm>
            <a:off x="0" y="1113692"/>
            <a:ext cx="9144000" cy="495696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B57BB2-E50B-6746-A553-6DC3A7E78A41}"/>
              </a:ext>
            </a:extLst>
          </p:cNvPr>
          <p:cNvSpPr txBox="1">
            <a:spLocks/>
          </p:cNvSpPr>
          <p:nvPr/>
        </p:nvSpPr>
        <p:spPr>
          <a:xfrm>
            <a:off x="0" y="228600"/>
            <a:ext cx="8766048" cy="990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</a:rPr>
              <a:t>Strategy Map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C329B1-3E99-C24E-8D2A-DE5C3BCB27F6}"/>
              </a:ext>
            </a:extLst>
          </p:cNvPr>
          <p:cNvSpPr txBox="1"/>
          <p:nvPr/>
        </p:nvSpPr>
        <p:spPr>
          <a:xfrm>
            <a:off x="541532" y="1183382"/>
            <a:ext cx="2294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Experience Auraria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CC800A-0253-864E-9840-150B8BE49AE2}"/>
              </a:ext>
            </a:extLst>
          </p:cNvPr>
          <p:cNvSpPr txBox="1"/>
          <p:nvPr/>
        </p:nvSpPr>
        <p:spPr>
          <a:xfrm>
            <a:off x="541532" y="1850425"/>
            <a:ext cx="2294564" cy="1024128"/>
          </a:xfrm>
          <a:prstGeom prst="roundRect">
            <a:avLst/>
          </a:prstGeom>
          <a:solidFill>
            <a:schemeClr val="tx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Vibrant Campus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453E7E-0809-D64E-B5BA-CFC1E9509B1A}"/>
              </a:ext>
            </a:extLst>
          </p:cNvPr>
          <p:cNvSpPr txBox="1"/>
          <p:nvPr/>
        </p:nvSpPr>
        <p:spPr>
          <a:xfrm>
            <a:off x="541532" y="3051604"/>
            <a:ext cx="2294564" cy="1024128"/>
          </a:xfrm>
          <a:prstGeom prst="roundRect">
            <a:avLst/>
          </a:prstGeom>
          <a:solidFill>
            <a:schemeClr val="tx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Vibrant Community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32D94F-8FD8-794B-B445-A35E1950554B}"/>
              </a:ext>
            </a:extLst>
          </p:cNvPr>
          <p:cNvSpPr txBox="1"/>
          <p:nvPr/>
        </p:nvSpPr>
        <p:spPr>
          <a:xfrm>
            <a:off x="541532" y="4252783"/>
            <a:ext cx="2294564" cy="1024128"/>
          </a:xfrm>
          <a:prstGeom prst="roundRect">
            <a:avLst/>
          </a:prstGeom>
          <a:solidFill>
            <a:schemeClr val="tx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Increase Alternative Revenue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3C9AFA-880C-1D4D-B28F-A0C98C3894DA}"/>
              </a:ext>
            </a:extLst>
          </p:cNvPr>
          <p:cNvSpPr txBox="1"/>
          <p:nvPr/>
        </p:nvSpPr>
        <p:spPr>
          <a:xfrm>
            <a:off x="541532" y="5456533"/>
            <a:ext cx="2294564" cy="1021556"/>
          </a:xfrm>
          <a:prstGeom prst="roundRect">
            <a:avLst/>
          </a:prstGeom>
          <a:solidFill>
            <a:schemeClr val="tx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Community-Minded Mix-Use Development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193274-DA44-4E47-9157-0807D400562D}"/>
              </a:ext>
            </a:extLst>
          </p:cNvPr>
          <p:cNvSpPr txBox="1"/>
          <p:nvPr/>
        </p:nvSpPr>
        <p:spPr>
          <a:xfrm>
            <a:off x="3414139" y="1176874"/>
            <a:ext cx="2315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Expand Impact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822546-5676-8C44-B41C-68DB08BB0053}"/>
              </a:ext>
            </a:extLst>
          </p:cNvPr>
          <p:cNvSpPr txBox="1"/>
          <p:nvPr/>
        </p:nvSpPr>
        <p:spPr>
          <a:xfrm>
            <a:off x="3469710" y="1854284"/>
            <a:ext cx="2204580" cy="102155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Sustaining the Voice and Legacy of Auraria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559A823-ECB2-D947-B111-64038C1ED178}"/>
              </a:ext>
            </a:extLst>
          </p:cNvPr>
          <p:cNvSpPr txBox="1"/>
          <p:nvPr/>
        </p:nvSpPr>
        <p:spPr>
          <a:xfrm>
            <a:off x="3469710" y="4251496"/>
            <a:ext cx="2204580" cy="102412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Structured for Success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6D7A64-8A6F-6545-A038-47F398D8F6D8}"/>
              </a:ext>
            </a:extLst>
          </p:cNvPr>
          <p:cNvSpPr txBox="1"/>
          <p:nvPr/>
        </p:nvSpPr>
        <p:spPr>
          <a:xfrm>
            <a:off x="3469710" y="5453961"/>
            <a:ext cx="2204580" cy="102412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Reclaiming our Identity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D8B875-56D0-F343-83FC-F3B5A8FC95BB}"/>
              </a:ext>
            </a:extLst>
          </p:cNvPr>
          <p:cNvSpPr txBox="1"/>
          <p:nvPr/>
        </p:nvSpPr>
        <p:spPr>
          <a:xfrm>
            <a:off x="3469710" y="3051604"/>
            <a:ext cx="2204580" cy="102412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Creative and Flexible Funding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DC5E3F-07F6-784D-AEFA-4E3C94769834}"/>
              </a:ext>
            </a:extLst>
          </p:cNvPr>
          <p:cNvSpPr txBox="1"/>
          <p:nvPr/>
        </p:nvSpPr>
        <p:spPr>
          <a:xfrm>
            <a:off x="6307903" y="1169063"/>
            <a:ext cx="2204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Elevate Service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6E9441-0B41-E547-8048-D93BD823920F}"/>
              </a:ext>
            </a:extLst>
          </p:cNvPr>
          <p:cNvSpPr txBox="1"/>
          <p:nvPr/>
        </p:nvSpPr>
        <p:spPr>
          <a:xfrm>
            <a:off x="6262911" y="1852997"/>
            <a:ext cx="2294564" cy="102155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Return to the Original Spirit of a Shared Campus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C3FB27-081A-4748-B298-EBC2D85D372F}"/>
              </a:ext>
            </a:extLst>
          </p:cNvPr>
          <p:cNvSpPr txBox="1"/>
          <p:nvPr/>
        </p:nvSpPr>
        <p:spPr>
          <a:xfrm>
            <a:off x="6262911" y="3050320"/>
            <a:ext cx="2294564" cy="102412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Maximize Campus Revenue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F211A04-9A69-1E4B-BC86-AB5EC651C38B}"/>
              </a:ext>
            </a:extLst>
          </p:cNvPr>
          <p:cNvSpPr txBox="1"/>
          <p:nvPr/>
        </p:nvSpPr>
        <p:spPr>
          <a:xfrm>
            <a:off x="6262911" y="4251496"/>
            <a:ext cx="2294564" cy="102412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Eliminate the Digital Divide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5918BEF-0DAE-DC4D-9B87-A971A015E116}"/>
              </a:ext>
            </a:extLst>
          </p:cNvPr>
          <p:cNvSpPr txBox="1"/>
          <p:nvPr/>
        </p:nvSpPr>
        <p:spPr>
          <a:xfrm>
            <a:off x="6262911" y="5455248"/>
            <a:ext cx="2294564" cy="102155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Advocate for Auraria Campus Partner Strategies</a:t>
            </a:r>
          </a:p>
        </p:txBody>
      </p:sp>
    </p:spTree>
    <p:extLst>
      <p:ext uri="{BB962C8B-B14F-4D97-AF65-F5344CB8AC3E}">
        <p14:creationId xmlns:p14="http://schemas.microsoft.com/office/powerpoint/2010/main" val="28094878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HECtheme1">
  <a:themeElements>
    <a:clrScheme name="Custom 22">
      <a:dk1>
        <a:sysClr val="windowText" lastClr="000000"/>
      </a:dk1>
      <a:lt1>
        <a:sysClr val="window" lastClr="FFFFFF"/>
      </a:lt1>
      <a:dk2>
        <a:srgbClr val="0FA2E6"/>
      </a:dk2>
      <a:lt2>
        <a:srgbClr val="C6E7FC"/>
      </a:lt2>
      <a:accent1>
        <a:srgbClr val="000000"/>
      </a:accent1>
      <a:accent2>
        <a:srgbClr val="1568B2"/>
      </a:accent2>
      <a:accent3>
        <a:srgbClr val="007DC3"/>
      </a:accent3>
      <a:accent4>
        <a:srgbClr val="738AA7"/>
      </a:accent4>
      <a:accent5>
        <a:srgbClr val="548DD4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AHEC-EP Theme</Template>
  <TotalTime>4004</TotalTime>
  <Words>1589</Words>
  <Application>Microsoft Office PowerPoint</Application>
  <PresentationFormat>On-screen Show (4:3)</PresentationFormat>
  <Paragraphs>252</Paragraphs>
  <Slides>25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Helvetica Neue</vt:lpstr>
      <vt:lpstr>Wingdings</vt:lpstr>
      <vt:lpstr>Wingdings 2</vt:lpstr>
      <vt:lpstr>AHECtheme1</vt:lpstr>
      <vt:lpstr>Strategic Plan Preview for the  MSU Denver Community Cabinet</vt:lpstr>
      <vt:lpstr>Our Goal for the Strategic Plan</vt:lpstr>
      <vt:lpstr>Engagement and Process</vt:lpstr>
      <vt:lpstr>MSU Listening Sessions</vt:lpstr>
      <vt:lpstr>MSU Feedback</vt:lpstr>
      <vt:lpstr>Inspiration</vt:lpstr>
      <vt:lpstr>Our Joint Commitment</vt:lpstr>
      <vt:lpstr>PowerPoint Presentation</vt:lpstr>
      <vt:lpstr>PowerPoint Presentation</vt:lpstr>
      <vt:lpstr>Vibrant Campus</vt:lpstr>
      <vt:lpstr>Vibrant Community</vt:lpstr>
      <vt:lpstr>Increase Alternative Revenue</vt:lpstr>
      <vt:lpstr>Community-Minded  Mixed-Use Development</vt:lpstr>
      <vt:lpstr>PowerPoint Presentation</vt:lpstr>
      <vt:lpstr>Sustaining the Voice and  Legacy of Auraria</vt:lpstr>
      <vt:lpstr>Creative and Flexible Funding</vt:lpstr>
      <vt:lpstr>Structured for Success</vt:lpstr>
      <vt:lpstr>Reclaiming our Identity</vt:lpstr>
      <vt:lpstr>PowerPoint Presentation</vt:lpstr>
      <vt:lpstr>Return to the  Original Spirit of a Shared Campus</vt:lpstr>
      <vt:lpstr>Maximize Campus Revenue</vt:lpstr>
      <vt:lpstr>Eliminate the Digital Divide</vt:lpstr>
      <vt:lpstr>Advocate for Auraria Campus  Partner Strategies</vt:lpstr>
      <vt:lpstr>We are listening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Manning, Kayla</cp:lastModifiedBy>
  <cp:revision>162</cp:revision>
  <cp:lastPrinted>2021-08-25T18:36:49Z</cp:lastPrinted>
  <dcterms:created xsi:type="dcterms:W3CDTF">2016-08-05T17:05:50Z</dcterms:created>
  <dcterms:modified xsi:type="dcterms:W3CDTF">2021-09-20T17:27:23Z</dcterms:modified>
</cp:coreProperties>
</file>