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33"/>
  </p:notesMasterIdLst>
  <p:sldIdLst>
    <p:sldId id="316" r:id="rId2"/>
    <p:sldId id="315" r:id="rId3"/>
    <p:sldId id="257" r:id="rId4"/>
    <p:sldId id="318" r:id="rId5"/>
    <p:sldId id="295" r:id="rId6"/>
    <p:sldId id="296" r:id="rId7"/>
    <p:sldId id="291" r:id="rId8"/>
    <p:sldId id="304" r:id="rId9"/>
    <p:sldId id="317" r:id="rId10"/>
    <p:sldId id="289" r:id="rId11"/>
    <p:sldId id="302" r:id="rId12"/>
    <p:sldId id="311" r:id="rId13"/>
    <p:sldId id="301" r:id="rId14"/>
    <p:sldId id="307" r:id="rId15"/>
    <p:sldId id="329" r:id="rId16"/>
    <p:sldId id="319" r:id="rId17"/>
    <p:sldId id="299" r:id="rId18"/>
    <p:sldId id="309" r:id="rId19"/>
    <p:sldId id="322" r:id="rId20"/>
    <p:sldId id="323" r:id="rId21"/>
    <p:sldId id="256" r:id="rId22"/>
    <p:sldId id="324" r:id="rId23"/>
    <p:sldId id="259" r:id="rId24"/>
    <p:sldId id="258" r:id="rId25"/>
    <p:sldId id="325" r:id="rId26"/>
    <p:sldId id="326" r:id="rId27"/>
    <p:sldId id="327" r:id="rId28"/>
    <p:sldId id="328" r:id="rId29"/>
    <p:sldId id="313" r:id="rId30"/>
    <p:sldId id="274" r:id="rId31"/>
    <p:sldId id="280" r:id="rId32"/>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8026" autoAdjust="0"/>
  </p:normalViewPr>
  <p:slideViewPr>
    <p:cSldViewPr snapToGrid="0">
      <p:cViewPr varScale="1">
        <p:scale>
          <a:sx n="117" d="100"/>
          <a:sy n="117" d="100"/>
        </p:scale>
        <p:origin x="13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935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58750" indent="0" defTabSz="465887">
              <a:buNone/>
              <a:defRPr/>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ea typeface="MS PGothic" panose="020B0600070205080204" pitchFamily="34" charset="-128"/>
              </a:defRPr>
            </a:lvl1pPr>
            <a:lvl2pPr marL="742950" indent="-285750">
              <a:defRPr>
                <a:solidFill>
                  <a:schemeClr val="tx1"/>
                </a:solidFill>
                <a:latin typeface="Franklin Gothic Medium" panose="020B0603020102020204" pitchFamily="34" charset="0"/>
                <a:ea typeface="MS PGothic" panose="020B0600070205080204" pitchFamily="34" charset="-128"/>
              </a:defRPr>
            </a:lvl2pPr>
            <a:lvl3pPr marL="1143000" indent="-228600">
              <a:defRPr>
                <a:solidFill>
                  <a:schemeClr val="tx1"/>
                </a:solidFill>
                <a:latin typeface="Franklin Gothic Medium" panose="020B0603020102020204" pitchFamily="34" charset="0"/>
                <a:ea typeface="MS PGothic" panose="020B0600070205080204" pitchFamily="34" charset="-128"/>
              </a:defRPr>
            </a:lvl3pPr>
            <a:lvl4pPr marL="1600200" indent="-228600">
              <a:defRPr>
                <a:solidFill>
                  <a:schemeClr val="tx1"/>
                </a:solidFill>
                <a:latin typeface="Franklin Gothic Medium" panose="020B0603020102020204" pitchFamily="34" charset="0"/>
                <a:ea typeface="MS PGothic" panose="020B0600070205080204" pitchFamily="34" charset="-128"/>
              </a:defRPr>
            </a:lvl4pPr>
            <a:lvl5pPr marL="2057400" indent="-228600">
              <a:defRPr>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9pPr>
          </a:lstStyle>
          <a:p>
            <a:fld id="{E52D6087-E56D-409C-85DD-6AB78CBF4260}" type="slidenum">
              <a:rPr lang="en-US" altLang="en-US" smtClean="0"/>
              <a:pPr/>
              <a:t>10</a:t>
            </a:fld>
            <a:endParaRPr lang="en-US" altLang="en-US"/>
          </a:p>
        </p:txBody>
      </p:sp>
    </p:spTree>
    <p:extLst>
      <p:ext uri="{BB962C8B-B14F-4D97-AF65-F5344CB8AC3E}">
        <p14:creationId xmlns:p14="http://schemas.microsoft.com/office/powerpoint/2010/main" val="149686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ltLang="en-US" dirty="0"/>
          </a:p>
        </p:txBody>
      </p:sp>
    </p:spTree>
    <p:extLst>
      <p:ext uri="{BB962C8B-B14F-4D97-AF65-F5344CB8AC3E}">
        <p14:creationId xmlns:p14="http://schemas.microsoft.com/office/powerpoint/2010/main" val="287475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6015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1074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ea typeface="MS PGothic" panose="020B0600070205080204" pitchFamily="34" charset="-128"/>
              </a:defRPr>
            </a:lvl1pPr>
            <a:lvl2pPr marL="742950" indent="-285750">
              <a:defRPr>
                <a:solidFill>
                  <a:schemeClr val="tx1"/>
                </a:solidFill>
                <a:latin typeface="Franklin Gothic Medium" panose="020B0603020102020204" pitchFamily="34" charset="0"/>
                <a:ea typeface="MS PGothic" panose="020B0600070205080204" pitchFamily="34" charset="-128"/>
              </a:defRPr>
            </a:lvl2pPr>
            <a:lvl3pPr marL="1143000" indent="-228600">
              <a:defRPr>
                <a:solidFill>
                  <a:schemeClr val="tx1"/>
                </a:solidFill>
                <a:latin typeface="Franklin Gothic Medium" panose="020B0603020102020204" pitchFamily="34" charset="0"/>
                <a:ea typeface="MS PGothic" panose="020B0600070205080204" pitchFamily="34" charset="-128"/>
              </a:defRPr>
            </a:lvl3pPr>
            <a:lvl4pPr marL="1600200" indent="-228600">
              <a:defRPr>
                <a:solidFill>
                  <a:schemeClr val="tx1"/>
                </a:solidFill>
                <a:latin typeface="Franklin Gothic Medium" panose="020B0603020102020204" pitchFamily="34" charset="0"/>
                <a:ea typeface="MS PGothic" panose="020B0600070205080204" pitchFamily="34" charset="-128"/>
              </a:defRPr>
            </a:lvl4pPr>
            <a:lvl5pPr marL="2057400" indent="-228600">
              <a:defRPr>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9pPr>
          </a:lstStyle>
          <a:p>
            <a:fld id="{D13C12CC-0973-4447-8ADB-EA0E54DED2DB}" type="slidenum">
              <a:rPr lang="en-US" altLang="en-US" smtClean="0"/>
              <a:pPr/>
              <a:t>18</a:t>
            </a:fld>
            <a:endParaRPr lang="en-US" altLang="en-US"/>
          </a:p>
        </p:txBody>
      </p:sp>
    </p:spTree>
    <p:extLst>
      <p:ext uri="{BB962C8B-B14F-4D97-AF65-F5344CB8AC3E}">
        <p14:creationId xmlns:p14="http://schemas.microsoft.com/office/powerpoint/2010/main" val="399170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2641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747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4771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21232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978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45889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ltLang="en-US" dirty="0"/>
          </a:p>
        </p:txBody>
      </p:sp>
    </p:spTree>
    <p:extLst>
      <p:ext uri="{BB962C8B-B14F-4D97-AF65-F5344CB8AC3E}">
        <p14:creationId xmlns:p14="http://schemas.microsoft.com/office/powerpoint/2010/main" val="89871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ltLang="en-US" dirty="0"/>
          </a:p>
        </p:txBody>
      </p:sp>
    </p:spTree>
    <p:extLst>
      <p:ext uri="{BB962C8B-B14F-4D97-AF65-F5344CB8AC3E}">
        <p14:creationId xmlns:p14="http://schemas.microsoft.com/office/powerpoint/2010/main" val="123112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2391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a:buNone/>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ea typeface="MS PGothic" panose="020B0600070205080204" pitchFamily="34" charset="-128"/>
              </a:defRPr>
            </a:lvl1pPr>
            <a:lvl2pPr marL="755650" indent="-290513">
              <a:defRPr>
                <a:solidFill>
                  <a:schemeClr val="tx1"/>
                </a:solidFill>
                <a:latin typeface="Franklin Gothic Medium" panose="020B0603020102020204" pitchFamily="34" charset="0"/>
                <a:ea typeface="MS PGothic" panose="020B0600070205080204" pitchFamily="34" charset="-128"/>
              </a:defRPr>
            </a:lvl2pPr>
            <a:lvl3pPr marL="1163638" indent="-231775">
              <a:defRPr>
                <a:solidFill>
                  <a:schemeClr val="tx1"/>
                </a:solidFill>
                <a:latin typeface="Franklin Gothic Medium" panose="020B0603020102020204" pitchFamily="34" charset="0"/>
                <a:ea typeface="MS PGothic" panose="020B0600070205080204" pitchFamily="34" charset="-128"/>
              </a:defRPr>
            </a:lvl3pPr>
            <a:lvl4pPr marL="1630363" indent="-231775">
              <a:defRPr>
                <a:solidFill>
                  <a:schemeClr val="tx1"/>
                </a:solidFill>
                <a:latin typeface="Franklin Gothic Medium" panose="020B0603020102020204" pitchFamily="34" charset="0"/>
                <a:ea typeface="MS PGothic" panose="020B0600070205080204" pitchFamily="34" charset="-128"/>
              </a:defRPr>
            </a:lvl4pPr>
            <a:lvl5pPr marL="2095500" indent="-231775">
              <a:defRPr>
                <a:solidFill>
                  <a:schemeClr val="tx1"/>
                </a:solidFill>
                <a:latin typeface="Franklin Gothic Medium" panose="020B06030201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Franklin Gothic Medium" panose="020B0603020102020204" pitchFamily="34" charset="0"/>
                <a:ea typeface="MS PGothic" panose="020B0600070205080204" pitchFamily="34" charset="-128"/>
              </a:defRPr>
            </a:lvl9pPr>
          </a:lstStyle>
          <a:p>
            <a:fld id="{030DD11D-F15C-4516-8F0F-EE3E55358C1A}" type="slidenum">
              <a:rPr lang="en-US" altLang="en-US" smtClean="0"/>
              <a:pPr/>
              <a:t>7</a:t>
            </a:fld>
            <a:endParaRPr lang="en-US" altLang="en-US"/>
          </a:p>
        </p:txBody>
      </p:sp>
    </p:spTree>
    <p:extLst>
      <p:ext uri="{BB962C8B-B14F-4D97-AF65-F5344CB8AC3E}">
        <p14:creationId xmlns:p14="http://schemas.microsoft.com/office/powerpoint/2010/main" val="244363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7873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013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subTitle" idx="1"/>
          </p:nvPr>
        </p:nvSpPr>
        <p:spPr>
          <a:xfrm>
            <a:off x="685800" y="2840053"/>
            <a:ext cx="7772400" cy="784800"/>
          </a:xfrm>
          <a:prstGeom prst="rect">
            <a:avLst/>
          </a:prstGeom>
        </p:spPr>
        <p:txBody>
          <a:bodyPr wrap="square" lIns="91425" tIns="91425" rIns="91425" bIns="91425" anchor="t" anchorCtr="0"/>
          <a:lstStyle>
            <a:lvl1pPr lvl="0" algn="ctr" rtl="0">
              <a:spcBef>
                <a:spcPts val="0"/>
              </a:spcBef>
              <a:spcAft>
                <a:spcPts val="0"/>
              </a:spcAft>
              <a:buClr>
                <a:schemeClr val="lt2"/>
              </a:buClr>
              <a:buSzPts val="3000"/>
              <a:buNone/>
              <a:defRPr>
                <a:solidFill>
                  <a:schemeClr val="lt2"/>
                </a:solidFill>
              </a:defRPr>
            </a:lvl1pPr>
            <a:lvl2pPr lvl="1" algn="ctr" rtl="0">
              <a:spcBef>
                <a:spcPts val="0"/>
              </a:spcBef>
              <a:spcAft>
                <a:spcPts val="0"/>
              </a:spcAft>
              <a:buClr>
                <a:schemeClr val="lt2"/>
              </a:buClr>
              <a:buSzPts val="3000"/>
              <a:buNone/>
              <a:defRPr sz="3000">
                <a:solidFill>
                  <a:schemeClr val="lt2"/>
                </a:solidFill>
              </a:defRPr>
            </a:lvl2pPr>
            <a:lvl3pPr lvl="2" algn="ctr" rtl="0">
              <a:spcBef>
                <a:spcPts val="0"/>
              </a:spcBef>
              <a:spcAft>
                <a:spcPts val="0"/>
              </a:spcAft>
              <a:buClr>
                <a:schemeClr val="lt2"/>
              </a:buClr>
              <a:buSzPts val="3000"/>
              <a:buNone/>
              <a:defRPr sz="3000">
                <a:solidFill>
                  <a:schemeClr val="lt2"/>
                </a:solidFill>
              </a:defRPr>
            </a:lvl3pPr>
            <a:lvl4pPr lvl="3" algn="ctr" rtl="0">
              <a:spcBef>
                <a:spcPts val="0"/>
              </a:spcBef>
              <a:spcAft>
                <a:spcPts val="0"/>
              </a:spcAft>
              <a:buClr>
                <a:schemeClr val="lt2"/>
              </a:buClr>
              <a:buSzPts val="3000"/>
              <a:buNone/>
              <a:defRPr sz="3000">
                <a:solidFill>
                  <a:schemeClr val="lt2"/>
                </a:solidFill>
              </a:defRPr>
            </a:lvl4pPr>
            <a:lvl5pPr lvl="4" algn="ctr" rtl="0">
              <a:spcBef>
                <a:spcPts val="0"/>
              </a:spcBef>
              <a:spcAft>
                <a:spcPts val="0"/>
              </a:spcAft>
              <a:buClr>
                <a:schemeClr val="lt2"/>
              </a:buClr>
              <a:buSzPts val="3000"/>
              <a:buNone/>
              <a:defRPr sz="3000">
                <a:solidFill>
                  <a:schemeClr val="lt2"/>
                </a:solidFill>
              </a:defRPr>
            </a:lvl5pPr>
            <a:lvl6pPr lvl="5" algn="ctr" rtl="0">
              <a:spcBef>
                <a:spcPts val="0"/>
              </a:spcBef>
              <a:spcAft>
                <a:spcPts val="0"/>
              </a:spcAft>
              <a:buClr>
                <a:schemeClr val="lt2"/>
              </a:buClr>
              <a:buSzPts val="3000"/>
              <a:buNone/>
              <a:defRPr sz="3000">
                <a:solidFill>
                  <a:schemeClr val="lt2"/>
                </a:solidFill>
              </a:defRPr>
            </a:lvl6pPr>
            <a:lvl7pPr lvl="6" algn="ctr" rtl="0">
              <a:spcBef>
                <a:spcPts val="0"/>
              </a:spcBef>
              <a:spcAft>
                <a:spcPts val="0"/>
              </a:spcAft>
              <a:buClr>
                <a:schemeClr val="lt2"/>
              </a:buClr>
              <a:buSzPts val="3000"/>
              <a:buNone/>
              <a:defRPr sz="3000">
                <a:solidFill>
                  <a:schemeClr val="lt2"/>
                </a:solidFill>
              </a:defRPr>
            </a:lvl7pPr>
            <a:lvl8pPr lvl="7" algn="ctr" rtl="0">
              <a:spcBef>
                <a:spcPts val="0"/>
              </a:spcBef>
              <a:spcAft>
                <a:spcPts val="0"/>
              </a:spcAft>
              <a:buClr>
                <a:schemeClr val="lt2"/>
              </a:buClr>
              <a:buSzPts val="3000"/>
              <a:buNone/>
              <a:defRPr sz="3000">
                <a:solidFill>
                  <a:schemeClr val="lt2"/>
                </a:solidFill>
              </a:defRPr>
            </a:lvl8pPr>
            <a:lvl9pPr lvl="8" algn="ctr" rtl="0">
              <a:spcBef>
                <a:spcPts val="0"/>
              </a:spcBef>
              <a:spcAft>
                <a:spcPts val="0"/>
              </a:spcAft>
              <a:buClr>
                <a:schemeClr val="lt2"/>
              </a:buClr>
              <a:buSzPts val="3000"/>
              <a:buNone/>
              <a:defRPr sz="3000">
                <a:solidFill>
                  <a:schemeClr val="lt2"/>
                </a:solidFill>
              </a:defRPr>
            </a:lvl9pPr>
          </a:lstStyle>
          <a:p>
            <a:endParaRPr/>
          </a:p>
        </p:txBody>
      </p:sp>
      <p:sp>
        <p:nvSpPr>
          <p:cNvPr id="56" name="Shape 56"/>
          <p:cNvSpPr txBox="1">
            <a:spLocks noGrp="1"/>
          </p:cNvSpPr>
          <p:nvPr>
            <p:ph type="ctrTitle"/>
          </p:nvPr>
        </p:nvSpPr>
        <p:spPr>
          <a:xfrm>
            <a:off x="685800" y="1583342"/>
            <a:ext cx="7772400" cy="1159800"/>
          </a:xfrm>
          <a:prstGeom prst="rect">
            <a:avLst/>
          </a:prstGeom>
        </p:spPr>
        <p:txBody>
          <a:bodyPr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7" name="Shape 57"/>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p:spPr>
        <p:txBody>
          <a:bodyPr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Shape 60"/>
          <p:cNvSpPr txBox="1">
            <a:spLocks noGrp="1"/>
          </p:cNvSpPr>
          <p:nvPr>
            <p:ph type="body" idx="1"/>
          </p:nvPr>
        </p:nvSpPr>
        <p:spPr>
          <a:xfrm>
            <a:off x="457200" y="1200150"/>
            <a:ext cx="8229600" cy="3725700"/>
          </a:xfrm>
          <a:prstGeom prst="rect">
            <a:avLst/>
          </a:prstGeom>
        </p:spPr>
        <p:txBody>
          <a:bodyPr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Shape 61"/>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p:spPr>
        <p:txBody>
          <a:bodyPr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Shape 64"/>
          <p:cNvSpPr txBox="1">
            <a:spLocks noGrp="1"/>
          </p:cNvSpPr>
          <p:nvPr>
            <p:ph type="body" idx="1"/>
          </p:nvPr>
        </p:nvSpPr>
        <p:spPr>
          <a:xfrm>
            <a:off x="457200" y="1200150"/>
            <a:ext cx="3994500" cy="3725700"/>
          </a:xfrm>
          <a:prstGeom prst="rect">
            <a:avLst/>
          </a:prstGeom>
        </p:spPr>
        <p:txBody>
          <a:bodyPr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Shape 65"/>
          <p:cNvSpPr txBox="1">
            <a:spLocks noGrp="1"/>
          </p:cNvSpPr>
          <p:nvPr>
            <p:ph type="body" idx="2"/>
          </p:nvPr>
        </p:nvSpPr>
        <p:spPr>
          <a:xfrm>
            <a:off x="4692274" y="1200150"/>
            <a:ext cx="3994500" cy="3725700"/>
          </a:xfrm>
          <a:prstGeom prst="rect">
            <a:avLst/>
          </a:prstGeom>
        </p:spPr>
        <p:txBody>
          <a:bodyPr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Shape 66"/>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457200" y="4406309"/>
            <a:ext cx="8229600" cy="519600"/>
          </a:xfrm>
          <a:prstGeom prst="rect">
            <a:avLst/>
          </a:prstGeom>
        </p:spPr>
        <p:txBody>
          <a:bodyPr wrap="square" lIns="91425" tIns="91425" rIns="91425" bIns="91425" anchor="t" anchorCtr="0"/>
          <a:lstStyle>
            <a:lvl1pPr marL="457200" lvl="0" indent="-228600" algn="ctr" rtl="0">
              <a:spcBef>
                <a:spcPts val="0"/>
              </a:spcBef>
              <a:spcAft>
                <a:spcPts val="0"/>
              </a:spcAft>
              <a:buSzPts val="1800"/>
              <a:buNone/>
              <a:defRPr sz="1800"/>
            </a:lvl1pPr>
          </a:lstStyle>
          <a:p>
            <a:endParaRPr/>
          </a:p>
        </p:txBody>
      </p:sp>
      <p:sp>
        <p:nvSpPr>
          <p:cNvPr id="72" name="Shape 72"/>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1950"/>
            </a:lvl1pPr>
            <a:lvl2pPr>
              <a:defRPr sz="165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1950"/>
            </a:lvl1pPr>
            <a:lvl2pPr>
              <a:defRPr sz="165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03B9663-D38E-4301-907D-06033E6068DB}"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BB1D7-AEA5-4FEF-AA7D-89EBA8EE0516}" type="slidenum">
              <a:rPr lang="en-US" smtClean="0"/>
              <a:t>‹#›</a:t>
            </a:fld>
            <a:endParaRPr lang="en-US"/>
          </a:p>
        </p:txBody>
      </p:sp>
    </p:spTree>
    <p:extLst>
      <p:ext uri="{BB962C8B-B14F-4D97-AF65-F5344CB8AC3E}">
        <p14:creationId xmlns:p14="http://schemas.microsoft.com/office/powerpoint/2010/main" val="117362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276582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291828"/>
            <a:ext cx="4041775" cy="479822"/>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276582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C136A7B2-D188-4BB3-A70A-CBDE3C50C72B}" type="datetime1">
              <a:rPr lang="en-US" altLang="en-US"/>
              <a:pPr>
                <a:defRPr/>
              </a:pPr>
              <a:t>8/16/2020</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lgn="ctr">
              <a:defRPr/>
            </a:lvl1pPr>
          </a:lstStyle>
          <a:p>
            <a:pPr>
              <a:defRPr/>
            </a:pPr>
            <a:fld id="{6BB38721-B362-4701-8152-FBCD6CD89ED7}" type="slidenum">
              <a:rPr lang="en-US" altLang="en-US"/>
              <a:pPr>
                <a:defRPr/>
              </a:pPr>
              <a:t>‹#›</a:t>
            </a:fld>
            <a:endParaRPr lang="en-US" altLang="en-US"/>
          </a:p>
        </p:txBody>
      </p:sp>
    </p:spTree>
    <p:extLst>
      <p:ext uri="{BB962C8B-B14F-4D97-AF65-F5344CB8AC3E}">
        <p14:creationId xmlns:p14="http://schemas.microsoft.com/office/powerpoint/2010/main" val="115792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6EC9D766-4F4B-46BE-B1DE-7264EAC32DBB}" type="datetime1">
              <a:rPr lang="en-US" altLang="en-US"/>
              <a:pPr>
                <a:defRPr/>
              </a:pPr>
              <a:t>8/16/2020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a:lvl1pPr>
          </a:lstStyle>
          <a:p>
            <a:pPr>
              <a:defRPr/>
            </a:pPr>
            <a:fld id="{279C6B31-48F3-440C-A37D-DF422B21D31B}" type="slidenum">
              <a:rPr lang="en-US" altLang="en-US"/>
              <a:pPr>
                <a:defRPr/>
              </a:pPr>
              <a:t>‹#›</a:t>
            </a:fld>
            <a:endParaRPr lang="en-US" altLang="en-US"/>
          </a:p>
        </p:txBody>
      </p:sp>
    </p:spTree>
    <p:extLst>
      <p:ext uri="{BB962C8B-B14F-4D97-AF65-F5344CB8AC3E}">
        <p14:creationId xmlns:p14="http://schemas.microsoft.com/office/powerpoint/2010/main" val="238260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5DB9F9-27FE-4D49-93FF-38A3F0C17889}"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D9271-C602-4042-9707-E8F2C77147DF}" type="slidenum">
              <a:rPr lang="en-US" smtClean="0"/>
              <a:t>‹#›</a:t>
            </a:fld>
            <a:endParaRPr lang="en-US"/>
          </a:p>
        </p:txBody>
      </p:sp>
    </p:spTree>
    <p:extLst>
      <p:ext uri="{BB962C8B-B14F-4D97-AF65-F5344CB8AC3E}">
        <p14:creationId xmlns:p14="http://schemas.microsoft.com/office/powerpoint/2010/main" val="16884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5DB9F9-27FE-4D49-93FF-38A3F0C17889}"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D9271-C602-4042-9707-E8F2C77147DF}" type="slidenum">
              <a:rPr lang="en-US" smtClean="0"/>
              <a:t>‹#›</a:t>
            </a:fld>
            <a:endParaRPr lang="en-US"/>
          </a:p>
        </p:txBody>
      </p:sp>
    </p:spTree>
    <p:extLst>
      <p:ext uri="{BB962C8B-B14F-4D97-AF65-F5344CB8AC3E}">
        <p14:creationId xmlns:p14="http://schemas.microsoft.com/office/powerpoint/2010/main" val="67865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
    <p:bg>
      <p:bgPr>
        <a:solidFill>
          <a:schemeClr val="dk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lvl="0" rtl="0">
              <a:spcBef>
                <a:spcPts val="0"/>
              </a:spcBef>
              <a:spcAft>
                <a:spcPts val="0"/>
              </a:spcAft>
              <a:buClr>
                <a:schemeClr val="lt1"/>
              </a:buClr>
              <a:buSzPts val="3600"/>
              <a:buNone/>
              <a:defRPr sz="3600" b="1">
                <a:solidFill>
                  <a:schemeClr val="lt1"/>
                </a:solidFill>
              </a:defRPr>
            </a:lvl1pPr>
            <a:lvl2pPr lvl="1" rtl="0">
              <a:spcBef>
                <a:spcPts val="0"/>
              </a:spcBef>
              <a:spcAft>
                <a:spcPts val="0"/>
              </a:spcAft>
              <a:buClr>
                <a:schemeClr val="lt1"/>
              </a:buClr>
              <a:buSzPts val="3600"/>
              <a:buNone/>
              <a:defRPr sz="3600" b="1">
                <a:solidFill>
                  <a:schemeClr val="lt1"/>
                </a:solidFill>
              </a:defRPr>
            </a:lvl2pPr>
            <a:lvl3pPr lvl="2" rtl="0">
              <a:spcBef>
                <a:spcPts val="0"/>
              </a:spcBef>
              <a:spcAft>
                <a:spcPts val="0"/>
              </a:spcAft>
              <a:buClr>
                <a:schemeClr val="lt1"/>
              </a:buClr>
              <a:buSzPts val="3600"/>
              <a:buNone/>
              <a:defRPr sz="3600" b="1">
                <a:solidFill>
                  <a:schemeClr val="lt1"/>
                </a:solidFill>
              </a:defRPr>
            </a:lvl3pPr>
            <a:lvl4pPr lvl="3" rtl="0">
              <a:spcBef>
                <a:spcPts val="0"/>
              </a:spcBef>
              <a:spcAft>
                <a:spcPts val="0"/>
              </a:spcAft>
              <a:buClr>
                <a:schemeClr val="lt1"/>
              </a:buClr>
              <a:buSzPts val="3600"/>
              <a:buNone/>
              <a:defRPr sz="3600" b="1">
                <a:solidFill>
                  <a:schemeClr val="lt1"/>
                </a:solidFill>
              </a:defRPr>
            </a:lvl4pPr>
            <a:lvl5pPr lvl="4" rtl="0">
              <a:spcBef>
                <a:spcPts val="0"/>
              </a:spcBef>
              <a:spcAft>
                <a:spcPts val="0"/>
              </a:spcAft>
              <a:buClr>
                <a:schemeClr val="lt1"/>
              </a:buClr>
              <a:buSzPts val="3600"/>
              <a:buNone/>
              <a:defRPr sz="3600" b="1">
                <a:solidFill>
                  <a:schemeClr val="lt1"/>
                </a:solidFill>
              </a:defRPr>
            </a:lvl5pPr>
            <a:lvl6pPr lvl="5" rtl="0">
              <a:spcBef>
                <a:spcPts val="0"/>
              </a:spcBef>
              <a:spcAft>
                <a:spcPts val="0"/>
              </a:spcAft>
              <a:buClr>
                <a:schemeClr val="lt1"/>
              </a:buClr>
              <a:buSzPts val="3600"/>
              <a:buNone/>
              <a:defRPr sz="3600" b="1">
                <a:solidFill>
                  <a:schemeClr val="lt1"/>
                </a:solidFill>
              </a:defRPr>
            </a:lvl6pPr>
            <a:lvl7pPr lvl="6" rtl="0">
              <a:spcBef>
                <a:spcPts val="0"/>
              </a:spcBef>
              <a:spcAft>
                <a:spcPts val="0"/>
              </a:spcAft>
              <a:buClr>
                <a:schemeClr val="lt1"/>
              </a:buClr>
              <a:buSzPts val="3600"/>
              <a:buNone/>
              <a:defRPr sz="3600" b="1">
                <a:solidFill>
                  <a:schemeClr val="lt1"/>
                </a:solidFill>
              </a:defRPr>
            </a:lvl7pPr>
            <a:lvl8pPr lvl="7" rtl="0">
              <a:spcBef>
                <a:spcPts val="0"/>
              </a:spcBef>
              <a:spcAft>
                <a:spcPts val="0"/>
              </a:spcAft>
              <a:buClr>
                <a:schemeClr val="lt1"/>
              </a:buClr>
              <a:buSzPts val="3600"/>
              <a:buNone/>
              <a:defRPr sz="3600" b="1">
                <a:solidFill>
                  <a:schemeClr val="lt1"/>
                </a:solidFill>
              </a:defRPr>
            </a:lvl8pPr>
            <a:lvl9pPr lvl="8" rtl="0">
              <a:spcBef>
                <a:spcPts val="0"/>
              </a:spcBef>
              <a:spcAft>
                <a:spcPts val="0"/>
              </a:spcAft>
              <a:buClr>
                <a:schemeClr val="lt1"/>
              </a:buClr>
              <a:buSzPts val="3600"/>
              <a:buNone/>
              <a:defRPr sz="3600" b="1">
                <a:solidFill>
                  <a:schemeClr val="lt1"/>
                </a:solidFill>
              </a:defRPr>
            </a:lvl9pPr>
          </a:lstStyle>
          <a:p>
            <a:endParaRPr/>
          </a:p>
        </p:txBody>
      </p:sp>
      <p:sp>
        <p:nvSpPr>
          <p:cNvPr id="52" name="Shape 52"/>
          <p:cNvSpPr txBox="1">
            <a:spLocks noGrp="1"/>
          </p:cNvSpPr>
          <p:nvPr>
            <p:ph type="body" idx="1"/>
          </p:nvPr>
        </p:nvSpPr>
        <p:spPr>
          <a:xfrm>
            <a:off x="457200" y="1200150"/>
            <a:ext cx="8229600" cy="3725700"/>
          </a:xfrm>
          <a:prstGeom prst="rect">
            <a:avLst/>
          </a:prstGeom>
          <a:noFill/>
          <a:ln>
            <a:noFill/>
          </a:ln>
        </p:spPr>
        <p:txBody>
          <a:bodyPr wrap="square" lIns="91425" tIns="91425" rIns="91425" bIns="91425" anchor="t" anchorCtr="0"/>
          <a:lstStyle>
            <a:lvl1pPr marL="457200" lvl="0" indent="-419100" rtl="0">
              <a:spcBef>
                <a:spcPts val="600"/>
              </a:spcBef>
              <a:spcAft>
                <a:spcPts val="0"/>
              </a:spcAft>
              <a:buClr>
                <a:schemeClr val="lt1"/>
              </a:buClr>
              <a:buSzPts val="3000"/>
              <a:buChar char="●"/>
              <a:defRPr sz="3000">
                <a:solidFill>
                  <a:schemeClr val="lt1"/>
                </a:solidFill>
              </a:defRPr>
            </a:lvl1pPr>
            <a:lvl2pPr marL="914400" lvl="1" indent="-381000" rtl="0">
              <a:spcBef>
                <a:spcPts val="0"/>
              </a:spcBef>
              <a:spcAft>
                <a:spcPts val="0"/>
              </a:spcAft>
              <a:buClr>
                <a:schemeClr val="lt1"/>
              </a:buClr>
              <a:buSzPts val="2400"/>
              <a:buChar char="○"/>
              <a:defRPr sz="2400">
                <a:solidFill>
                  <a:schemeClr val="lt1"/>
                </a:solidFill>
              </a:defRPr>
            </a:lvl2pPr>
            <a:lvl3pPr marL="1371600" lvl="2" indent="-381000" rtl="0">
              <a:spcBef>
                <a:spcPts val="0"/>
              </a:spcBef>
              <a:spcAft>
                <a:spcPts val="0"/>
              </a:spcAft>
              <a:buClr>
                <a:schemeClr val="lt1"/>
              </a:buClr>
              <a:buSzPts val="2400"/>
              <a:buChar char="■"/>
              <a:defRPr sz="2400">
                <a:solidFill>
                  <a:schemeClr val="lt1"/>
                </a:solidFill>
              </a:defRPr>
            </a:lvl3pPr>
            <a:lvl4pPr marL="1828800" lvl="3" indent="-342900" rtl="0">
              <a:spcBef>
                <a:spcPts val="0"/>
              </a:spcBef>
              <a:spcAft>
                <a:spcPts val="0"/>
              </a:spcAft>
              <a:buClr>
                <a:schemeClr val="lt1"/>
              </a:buClr>
              <a:buSzPts val="1800"/>
              <a:buChar char="●"/>
              <a:defRPr sz="1800">
                <a:solidFill>
                  <a:schemeClr val="lt1"/>
                </a:solidFill>
              </a:defRPr>
            </a:lvl4pPr>
            <a:lvl5pPr marL="2286000" lvl="4" indent="-342900" rtl="0">
              <a:spcBef>
                <a:spcPts val="0"/>
              </a:spcBef>
              <a:spcAft>
                <a:spcPts val="0"/>
              </a:spcAft>
              <a:buClr>
                <a:schemeClr val="lt1"/>
              </a:buClr>
              <a:buSzPts val="1800"/>
              <a:buChar char="○"/>
              <a:defRPr sz="1800">
                <a:solidFill>
                  <a:schemeClr val="lt1"/>
                </a:solidFill>
              </a:defRPr>
            </a:lvl5pPr>
            <a:lvl6pPr marL="2743200" lvl="5" indent="-342900" rtl="0">
              <a:spcBef>
                <a:spcPts val="0"/>
              </a:spcBef>
              <a:spcAft>
                <a:spcPts val="0"/>
              </a:spcAft>
              <a:buClr>
                <a:schemeClr val="lt1"/>
              </a:buClr>
              <a:buSzPts val="1800"/>
              <a:buChar char="■"/>
              <a:defRPr sz="1800">
                <a:solidFill>
                  <a:schemeClr val="lt1"/>
                </a:solidFill>
              </a:defRPr>
            </a:lvl6pPr>
            <a:lvl7pPr marL="3200400" lvl="6" indent="-342900" rtl="0">
              <a:spcBef>
                <a:spcPts val="0"/>
              </a:spcBef>
              <a:spcAft>
                <a:spcPts val="0"/>
              </a:spcAft>
              <a:buClr>
                <a:schemeClr val="lt1"/>
              </a:buClr>
              <a:buSzPts val="1800"/>
              <a:buChar char="●"/>
              <a:defRPr sz="1800">
                <a:solidFill>
                  <a:schemeClr val="lt1"/>
                </a:solidFill>
              </a:defRPr>
            </a:lvl7pPr>
            <a:lvl8pPr marL="3657600" lvl="7" indent="-342900" rtl="0">
              <a:spcBef>
                <a:spcPts val="0"/>
              </a:spcBef>
              <a:spcAft>
                <a:spcPts val="0"/>
              </a:spcAft>
              <a:buClr>
                <a:schemeClr val="lt1"/>
              </a:buClr>
              <a:buSzPts val="1800"/>
              <a:buChar char="○"/>
              <a:defRPr sz="1800">
                <a:solidFill>
                  <a:schemeClr val="lt1"/>
                </a:solidFill>
              </a:defRPr>
            </a:lvl8pPr>
            <a:lvl9pPr marL="4114800" lvl="8" indent="-342900" rtl="0">
              <a:spcBef>
                <a:spcPts val="0"/>
              </a:spcBef>
              <a:spcAft>
                <a:spcPts val="0"/>
              </a:spcAft>
              <a:buClr>
                <a:schemeClr val="lt1"/>
              </a:buClr>
              <a:buSzPts val="1800"/>
              <a:buChar char="■"/>
              <a:defRPr sz="1800">
                <a:solidFill>
                  <a:schemeClr val="lt1"/>
                </a:solidFill>
              </a:defRPr>
            </a:lvl9pPr>
          </a:lstStyle>
          <a:p>
            <a:endParaRPr/>
          </a:p>
        </p:txBody>
      </p:sp>
      <p:sp>
        <p:nvSpPr>
          <p:cNvPr id="53" name="Shape 53"/>
          <p:cNvSpPr txBox="1">
            <a:spLocks noGrp="1"/>
          </p:cNvSpPr>
          <p:nvPr>
            <p:ph type="sldNum" idx="12"/>
          </p:nvPr>
        </p:nvSpPr>
        <p:spPr>
          <a:xfrm>
            <a:off x="8556791" y="4749851"/>
            <a:ext cx="548700" cy="393600"/>
          </a:xfrm>
          <a:prstGeom prst="rect">
            <a:avLst/>
          </a:prstGeom>
          <a:noFill/>
          <a:ln>
            <a:noFill/>
          </a:ln>
        </p:spPr>
        <p:txBody>
          <a:bodyPr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a:solidFill>
                  <a:schemeClr val="lt1"/>
                </a:solidFill>
              </a:rPr>
              <a:t>‹#›</a:t>
            </a:fld>
            <a:endParaRPr sz="1300">
              <a:solidFill>
                <a:schemeClr val="lt1"/>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ibiblio.org/pjones/blog/category/noemail/"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sudenver.edu/education/clinicalexperiencespartnershipsocep/mentorteache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D8rXJw7L8r22WFY1DHOMbX1wFGvwCcJl/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rive.google.com/file/d/1UftFKNT3dOcrW2WCfy2xqioYUtJrlDYs/view?usp=shar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drive.google.com/file/d/1YPbqM5NVop4EyrbBDVvGDd_NGopP2dPu/view?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sudenver.yuja.com/V/Video?v=1626908&amp;node=5633743&amp;a=2106448570&amp;autoplay=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ocep@msudenver.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stood.org/en/school-learning/for-educators/universal-design-for-learning/co-teaching-during-distance-learning-tips-for-partnering-virtually" TargetMode="External"/><Relationship Id="rId2" Type="http://schemas.openxmlformats.org/officeDocument/2006/relationships/hyperlink" Target="https://www.thetogethergroup.com/" TargetMode="External"/><Relationship Id="rId1" Type="http://schemas.openxmlformats.org/officeDocument/2006/relationships/slideLayout" Target="../slideLayouts/slideLayout9.xml"/><Relationship Id="rId5" Type="http://schemas.openxmlformats.org/officeDocument/2006/relationships/hyperlink" Target="http://www.ascd.org/publications/educational-leadership/jun20/vol77/num09/toc.aspx" TargetMode="External"/><Relationship Id="rId4" Type="http://schemas.openxmlformats.org/officeDocument/2006/relationships/hyperlink" Target="http://www.nea.org/tools/6-steps-to-successful-co-teaching.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blog.nise.institute/online-classroom-routines-making-online-instruction-work-now" TargetMode="External"/><Relationship Id="rId2" Type="http://schemas.openxmlformats.org/officeDocument/2006/relationships/hyperlink" Target="https://www.commonsense.org/education/top-picks/apps-and-websites-for-improving-parent-teacher-communication" TargetMode="External"/><Relationship Id="rId1" Type="http://schemas.openxmlformats.org/officeDocument/2006/relationships/slideLayout" Target="../slideLayouts/slideLayout9.xml"/><Relationship Id="rId5" Type="http://schemas.openxmlformats.org/officeDocument/2006/relationships/hyperlink" Target="https://www.educationworld.com/a_tech/using-padlet-in-the-classroom.shtml" TargetMode="External"/><Relationship Id="rId4" Type="http://schemas.openxmlformats.org/officeDocument/2006/relationships/hyperlink" Target="https://www.edutopia.org/blog/6-opening-and-closing-routines-new-teachers-rebecca-alb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www.msudenver.edu/media/content/schoolofeducation/soesite/studentteaching/STHANDBOOK2020-2021.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docs.google.com/document/d/14SceEkRJNPKiviTF5eY1Xjl-7bV-R-RFNUwYI__k-Kg/edit?usp=sha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67UVEiSuElQR3ydfZA5g_SfJvOv7fvic/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04OoJGeAqNk0srtOzSOTpy2By9Oj8ae/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EZkb5QICJl4HCp2x6FNwvEOTEGYrkKWg/view?usp=sharing" TargetMode="External"/><Relationship Id="rId7" Type="http://schemas.openxmlformats.org/officeDocument/2006/relationships/hyperlink" Target="https://drive.google.com/file/d/1LEXDFu8Zz967vDLVli7Uw-2W8MKLd1za/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drive.google.com/file/d/15umqnBKeFIWLS9oR0aepVH0JiZ3s7pQl/view?usp=sharing" TargetMode="External"/><Relationship Id="rId5" Type="http://schemas.openxmlformats.org/officeDocument/2006/relationships/hyperlink" Target="https://drive.google.com/file/d/1ZGTzaBTdK7gcg916xGKQUSbdZIquhJp7/view?usp=sharing" TargetMode="External"/><Relationship Id="rId4" Type="http://schemas.openxmlformats.org/officeDocument/2006/relationships/hyperlink" Target="https://drive.google.com/file/d/1qLpTU5sGjxMD5UN0eYqBeT5xDC2xzuT9/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B634F28-1642-4CCB-A35B-43F152264C42}"/>
              </a:ext>
            </a:extLst>
          </p:cNvPr>
          <p:cNvSpPr>
            <a:spLocks noGrp="1"/>
          </p:cNvSpPr>
          <p:nvPr>
            <p:ph type="subTitle" idx="1"/>
          </p:nvPr>
        </p:nvSpPr>
        <p:spPr>
          <a:xfrm>
            <a:off x="685800" y="3040685"/>
            <a:ext cx="7772400" cy="784800"/>
          </a:xfrm>
        </p:spPr>
        <p:txBody>
          <a:bodyPr/>
          <a:lstStyle/>
          <a:p>
            <a:r>
              <a:rPr lang="en-US" dirty="0"/>
              <a:t>MSU Denver - Fall 2020</a:t>
            </a:r>
          </a:p>
        </p:txBody>
      </p:sp>
      <p:sp>
        <p:nvSpPr>
          <p:cNvPr id="3" name="Title 2">
            <a:extLst>
              <a:ext uri="{FF2B5EF4-FFF2-40B4-BE49-F238E27FC236}">
                <a16:creationId xmlns:a16="http://schemas.microsoft.com/office/drawing/2014/main" id="{CB06C859-E688-4804-8B87-D57ACD6401BD}"/>
              </a:ext>
            </a:extLst>
          </p:cNvPr>
          <p:cNvSpPr>
            <a:spLocks noGrp="1"/>
          </p:cNvSpPr>
          <p:nvPr>
            <p:ph type="ctrTitle"/>
          </p:nvPr>
        </p:nvSpPr>
        <p:spPr>
          <a:xfrm>
            <a:off x="171449" y="1444172"/>
            <a:ext cx="8882743" cy="1596513"/>
          </a:xfrm>
        </p:spPr>
        <p:txBody>
          <a:bodyPr/>
          <a:lstStyle/>
          <a:p>
            <a:r>
              <a:rPr lang="en-US" dirty="0"/>
              <a:t>Pairs Collaboration Planning </a:t>
            </a:r>
            <a:br>
              <a:rPr lang="en-US" dirty="0"/>
            </a:br>
            <a:r>
              <a:rPr lang="en-US" dirty="0"/>
              <a:t>for Student Teaching</a:t>
            </a:r>
          </a:p>
        </p:txBody>
      </p:sp>
      <p:pic>
        <p:nvPicPr>
          <p:cNvPr id="1028" name="Picture 4">
            <a:extLst>
              <a:ext uri="{FF2B5EF4-FFF2-40B4-BE49-F238E27FC236}">
                <a16:creationId xmlns:a16="http://schemas.microsoft.com/office/drawing/2014/main" id="{40A7726D-634B-4F94-93CB-E4DBA194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F87159C0-E879-40D0-AD21-30C2925AA3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10400" y="3375660"/>
            <a:ext cx="2133600" cy="1767840"/>
          </a:xfrm>
          <a:prstGeom prst="rect">
            <a:avLst/>
          </a:prstGeom>
        </p:spPr>
      </p:pic>
      <p:sp>
        <p:nvSpPr>
          <p:cNvPr id="6" name="TextBox 5">
            <a:extLst>
              <a:ext uri="{FF2B5EF4-FFF2-40B4-BE49-F238E27FC236}">
                <a16:creationId xmlns:a16="http://schemas.microsoft.com/office/drawing/2014/main" id="{A881B1F4-5C87-476D-9EE7-41BA85E34063}"/>
              </a:ext>
            </a:extLst>
          </p:cNvPr>
          <p:cNvSpPr txBox="1"/>
          <p:nvPr/>
        </p:nvSpPr>
        <p:spPr>
          <a:xfrm>
            <a:off x="7010400" y="5143500"/>
            <a:ext cx="2133600" cy="369332"/>
          </a:xfrm>
          <a:prstGeom prst="rect">
            <a:avLst/>
          </a:prstGeom>
          <a:noFill/>
        </p:spPr>
        <p:txBody>
          <a:bodyPr wrap="square" rtlCol="0">
            <a:spAutoFit/>
          </a:bodyPr>
          <a:lstStyle/>
          <a:p>
            <a:r>
              <a:rPr lang="en-US" sz="900">
                <a:hlinkClick r:id="rId5" tooltip="http://ibiblio.org/pjones/blog/category/noemail/"/>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374349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8"/>
            <a:ext cx="8229600" cy="1500358"/>
          </a:xfrm>
        </p:spPr>
        <p:txBody>
          <a:bodyPr/>
          <a:lstStyle/>
          <a:p>
            <a:pPr>
              <a:defRPr/>
            </a:pPr>
            <a:r>
              <a:rPr lang="en-US" dirty="0"/>
              <a:t>No standard schedule of gradual release – </a:t>
            </a:r>
            <a:r>
              <a:rPr lang="en-US" sz="2400" dirty="0"/>
              <a:t>work with supervisor for each context</a:t>
            </a:r>
          </a:p>
        </p:txBody>
      </p:sp>
      <p:pic>
        <p:nvPicPr>
          <p:cNvPr id="25603" name="Content Placeholder 6" descr="apasick - Universal Design for Learn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1959" y="1913734"/>
            <a:ext cx="2985306" cy="2685429"/>
          </a:xfrm>
        </p:spPr>
      </p:pic>
      <p:pic>
        <p:nvPicPr>
          <p:cNvPr id="4" name="Picture 3" descr="Setting Goals – Diet Day 37 | Jeff Blo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430" y="1913734"/>
            <a:ext cx="3580572" cy="2685429"/>
          </a:xfrm>
          <a:prstGeom prst="rect">
            <a:avLst/>
          </a:prstGeom>
        </p:spPr>
      </p:pic>
    </p:spTree>
    <p:extLst>
      <p:ext uri="{BB962C8B-B14F-4D97-AF65-F5344CB8AC3E}">
        <p14:creationId xmlns:p14="http://schemas.microsoft.com/office/powerpoint/2010/main" val="52789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630366-2812-462F-9113-55FF4BE3B5F3}"/>
              </a:ext>
            </a:extLst>
          </p:cNvPr>
          <p:cNvSpPr>
            <a:spLocks noGrp="1"/>
          </p:cNvSpPr>
          <p:nvPr>
            <p:ph type="subTitle" idx="1"/>
          </p:nvPr>
        </p:nvSpPr>
        <p:spPr/>
        <p:txBody>
          <a:bodyPr/>
          <a:lstStyle/>
          <a:p>
            <a:r>
              <a:rPr lang="en-US" sz="2400" i="1" dirty="0"/>
              <a:t>*additional detail in handbook &amp; from supervisor</a:t>
            </a:r>
          </a:p>
        </p:txBody>
      </p:sp>
      <p:sp>
        <p:nvSpPr>
          <p:cNvPr id="7" name="Title 6"/>
          <p:cNvSpPr>
            <a:spLocks noGrp="1"/>
          </p:cNvSpPr>
          <p:nvPr>
            <p:ph type="ctrTitle"/>
          </p:nvPr>
        </p:nvSpPr>
        <p:spPr/>
        <p:txBody>
          <a:bodyPr/>
          <a:lstStyle/>
          <a:p>
            <a:r>
              <a:rPr lang="en-US" dirty="0">
                <a:solidFill>
                  <a:schemeClr val="accent4">
                    <a:lumMod val="60000"/>
                    <a:lumOff val="40000"/>
                  </a:schemeClr>
                </a:solidFill>
              </a:rPr>
              <a:t>Overview of Student Teaching Expectations</a:t>
            </a:r>
          </a:p>
        </p:txBody>
      </p:sp>
    </p:spTree>
    <p:extLst>
      <p:ext uri="{BB962C8B-B14F-4D97-AF65-F5344CB8AC3E}">
        <p14:creationId xmlns:p14="http://schemas.microsoft.com/office/powerpoint/2010/main" val="1440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for Residents:</a:t>
            </a:r>
          </a:p>
        </p:txBody>
      </p:sp>
      <p:sp>
        <p:nvSpPr>
          <p:cNvPr id="3" name="Text Placeholder 2"/>
          <p:cNvSpPr>
            <a:spLocks noGrp="1"/>
          </p:cNvSpPr>
          <p:nvPr>
            <p:ph type="body" idx="1"/>
          </p:nvPr>
        </p:nvSpPr>
        <p:spPr>
          <a:xfrm>
            <a:off x="457200" y="1551215"/>
            <a:ext cx="8229600" cy="3725700"/>
          </a:xfrm>
        </p:spPr>
        <p:txBody>
          <a:bodyPr/>
          <a:lstStyle/>
          <a:p>
            <a:r>
              <a:rPr lang="en-US" dirty="0">
                <a:solidFill>
                  <a:schemeClr val="accent4">
                    <a:lumMod val="60000"/>
                    <a:lumOff val="40000"/>
                  </a:schemeClr>
                </a:solidFill>
              </a:rPr>
              <a:t>Mentor teacher</a:t>
            </a:r>
          </a:p>
          <a:p>
            <a:r>
              <a:rPr lang="en-US" dirty="0">
                <a:solidFill>
                  <a:schemeClr val="bg1"/>
                </a:solidFill>
              </a:rPr>
              <a:t>Supervisor (will be reaching out)</a:t>
            </a:r>
          </a:p>
          <a:p>
            <a:r>
              <a:rPr lang="en-US" dirty="0">
                <a:solidFill>
                  <a:schemeClr val="accent4">
                    <a:lumMod val="60000"/>
                    <a:lumOff val="40000"/>
                  </a:schemeClr>
                </a:solidFill>
              </a:rPr>
              <a:t>Office of Clinical Experiences and Partnerships (OCEP) </a:t>
            </a:r>
          </a:p>
          <a:p>
            <a:r>
              <a:rPr lang="en-US" dirty="0">
                <a:solidFill>
                  <a:schemeClr val="bg1"/>
                </a:solidFill>
              </a:rPr>
              <a:t>School and district administrators, coaches, and other instructional support teams…</a:t>
            </a:r>
            <a:endParaRPr lang="en-US" dirty="0">
              <a:solidFill>
                <a:schemeClr val="accent4">
                  <a:lumMod val="60000"/>
                  <a:lumOff val="40000"/>
                </a:schemeClr>
              </a:solidFill>
            </a:endParaRPr>
          </a:p>
        </p:txBody>
      </p:sp>
      <p:sp>
        <p:nvSpPr>
          <p:cNvPr id="4" name="Speech Bubble: Oval 3">
            <a:extLst>
              <a:ext uri="{FF2B5EF4-FFF2-40B4-BE49-F238E27FC236}">
                <a16:creationId xmlns:a16="http://schemas.microsoft.com/office/drawing/2014/main" id="{09DBC417-1EFB-4B3C-AC70-9281EFB2B38E}"/>
              </a:ext>
            </a:extLst>
          </p:cNvPr>
          <p:cNvSpPr/>
          <p:nvPr/>
        </p:nvSpPr>
        <p:spPr>
          <a:xfrm>
            <a:off x="5249636" y="104321"/>
            <a:ext cx="4139293" cy="20428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We are here for you! </a:t>
            </a:r>
          </a:p>
          <a:p>
            <a:pPr algn="ctr"/>
            <a:r>
              <a:rPr lang="en-US" sz="2200" dirty="0"/>
              <a:t>Please do not hesitate to reach out. </a:t>
            </a:r>
          </a:p>
          <a:p>
            <a:pPr algn="ctr"/>
            <a:r>
              <a:rPr lang="en-US" sz="2200" dirty="0"/>
              <a:t>Go team! </a:t>
            </a:r>
          </a:p>
        </p:txBody>
      </p:sp>
    </p:spTree>
    <p:extLst>
      <p:ext uri="{BB962C8B-B14F-4D97-AF65-F5344CB8AC3E}">
        <p14:creationId xmlns:p14="http://schemas.microsoft.com/office/powerpoint/2010/main" val="135484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Teachers’ Schedules:</a:t>
            </a:r>
          </a:p>
        </p:txBody>
      </p:sp>
      <p:sp>
        <p:nvSpPr>
          <p:cNvPr id="3" name="Text Placeholder 2"/>
          <p:cNvSpPr>
            <a:spLocks noGrp="1"/>
          </p:cNvSpPr>
          <p:nvPr>
            <p:ph type="body" idx="1"/>
          </p:nvPr>
        </p:nvSpPr>
        <p:spPr/>
        <p:txBody>
          <a:bodyPr/>
          <a:lstStyle/>
          <a:p>
            <a:r>
              <a:rPr lang="en-US" sz="2400" dirty="0">
                <a:solidFill>
                  <a:schemeClr val="accent4"/>
                </a:solidFill>
              </a:rPr>
              <a:t>Start Date = August 17</a:t>
            </a:r>
            <a:r>
              <a:rPr lang="en-US" sz="2400" baseline="30000" dirty="0">
                <a:solidFill>
                  <a:schemeClr val="accent4"/>
                </a:solidFill>
              </a:rPr>
              <a:t>th</a:t>
            </a:r>
            <a:r>
              <a:rPr lang="en-US" sz="2400" dirty="0">
                <a:solidFill>
                  <a:schemeClr val="accent4"/>
                </a:solidFill>
              </a:rPr>
              <a:t>; End Date = *December 10</a:t>
            </a:r>
            <a:r>
              <a:rPr lang="en-US" sz="2400" baseline="30000" dirty="0">
                <a:solidFill>
                  <a:schemeClr val="accent4"/>
                </a:solidFill>
              </a:rPr>
              <a:t>th</a:t>
            </a:r>
            <a:r>
              <a:rPr lang="en-US" sz="2400" dirty="0">
                <a:solidFill>
                  <a:schemeClr val="accent4"/>
                </a:solidFill>
              </a:rPr>
              <a:t> </a:t>
            </a:r>
          </a:p>
          <a:p>
            <a:pPr lvl="1"/>
            <a:r>
              <a:rPr lang="en-US" sz="1800" dirty="0">
                <a:solidFill>
                  <a:schemeClr val="accent4"/>
                </a:solidFill>
              </a:rPr>
              <a:t>Beginning earlier than August 17</a:t>
            </a:r>
            <a:r>
              <a:rPr lang="en-US" sz="1800" baseline="30000" dirty="0">
                <a:solidFill>
                  <a:schemeClr val="accent4"/>
                </a:solidFill>
              </a:rPr>
              <a:t>th</a:t>
            </a:r>
            <a:r>
              <a:rPr lang="en-US" sz="1800" dirty="0">
                <a:solidFill>
                  <a:schemeClr val="accent4"/>
                </a:solidFill>
              </a:rPr>
              <a:t> does NOT mean ending earlier</a:t>
            </a:r>
          </a:p>
          <a:p>
            <a:pPr lvl="1"/>
            <a:r>
              <a:rPr lang="en-US" sz="1800" dirty="0">
                <a:solidFill>
                  <a:schemeClr val="accent4"/>
                </a:solidFill>
              </a:rPr>
              <a:t>* Unless make up days are needed</a:t>
            </a:r>
          </a:p>
          <a:p>
            <a:pPr marL="533400" lvl="1" indent="0">
              <a:buNone/>
            </a:pPr>
            <a:endParaRPr lang="en-US" sz="1800" dirty="0"/>
          </a:p>
          <a:p>
            <a:r>
              <a:rPr lang="en-US" sz="2400" dirty="0"/>
              <a:t>Are engaged with the classroom “full days” 5 days/week</a:t>
            </a:r>
          </a:p>
          <a:p>
            <a:pPr marL="38100" indent="0">
              <a:buNone/>
            </a:pPr>
            <a:r>
              <a:rPr lang="en-US" sz="2400" dirty="0"/>
              <a:t> </a:t>
            </a:r>
          </a:p>
          <a:p>
            <a:r>
              <a:rPr lang="en-US" sz="2400" dirty="0">
                <a:solidFill>
                  <a:schemeClr val="accent4"/>
                </a:solidFill>
              </a:rPr>
              <a:t>Follow assigned school and district calendar</a:t>
            </a:r>
          </a:p>
          <a:p>
            <a:pPr lvl="1"/>
            <a:r>
              <a:rPr lang="en-US" sz="1800" dirty="0">
                <a:solidFill>
                  <a:schemeClr val="accent4"/>
                </a:solidFill>
              </a:rPr>
              <a:t>Do NOT have MSU breaks. </a:t>
            </a:r>
          </a:p>
          <a:p>
            <a:pPr lvl="1"/>
            <a:r>
              <a:rPr lang="en-US" sz="1800" dirty="0">
                <a:solidFill>
                  <a:schemeClr val="accent4"/>
                </a:solidFill>
              </a:rPr>
              <a:t>There is no week off at Thanksgiving unless that is the district/school calendar.</a:t>
            </a:r>
          </a:p>
        </p:txBody>
      </p:sp>
    </p:spTree>
    <p:extLst>
      <p:ext uri="{BB962C8B-B14F-4D97-AF65-F5344CB8AC3E}">
        <p14:creationId xmlns:p14="http://schemas.microsoft.com/office/powerpoint/2010/main" val="133860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Teacher Evaluations of ST:</a:t>
            </a:r>
          </a:p>
        </p:txBody>
      </p:sp>
      <p:sp>
        <p:nvSpPr>
          <p:cNvPr id="3" name="Text Placeholder 2"/>
          <p:cNvSpPr>
            <a:spLocks noGrp="1"/>
          </p:cNvSpPr>
          <p:nvPr>
            <p:ph type="body" idx="1"/>
          </p:nvPr>
        </p:nvSpPr>
        <p:spPr>
          <a:xfrm>
            <a:off x="145143" y="1200150"/>
            <a:ext cx="8882743" cy="3725700"/>
          </a:xfrm>
        </p:spPr>
        <p:txBody>
          <a:bodyPr/>
          <a:lstStyle/>
          <a:p>
            <a:r>
              <a:rPr lang="en-US" sz="2800" dirty="0">
                <a:solidFill>
                  <a:schemeClr val="accent4"/>
                </a:solidFill>
              </a:rPr>
              <a:t>With supervisor, based on Colorado TQS:</a:t>
            </a:r>
          </a:p>
          <a:p>
            <a:pPr lvl="1"/>
            <a:r>
              <a:rPr lang="en-US" sz="2200" dirty="0">
                <a:solidFill>
                  <a:schemeClr val="accent4"/>
                </a:solidFill>
              </a:rPr>
              <a:t>1 mid-term evaluation in October</a:t>
            </a:r>
          </a:p>
          <a:p>
            <a:pPr lvl="1"/>
            <a:r>
              <a:rPr lang="en-US" sz="2200" dirty="0">
                <a:solidFill>
                  <a:schemeClr val="accent4"/>
                </a:solidFill>
              </a:rPr>
              <a:t>1 final evaluation in December </a:t>
            </a:r>
          </a:p>
          <a:p>
            <a:pPr marL="533400" lvl="1" indent="0">
              <a:buNone/>
            </a:pPr>
            <a:endParaRPr lang="en-US" sz="800" dirty="0">
              <a:solidFill>
                <a:schemeClr val="accent4"/>
              </a:solidFill>
            </a:endParaRPr>
          </a:p>
          <a:p>
            <a:r>
              <a:rPr lang="en-US" sz="2800" dirty="0"/>
              <a:t>Evaluation of overall teaching, engagement and professionalism. </a:t>
            </a:r>
          </a:p>
          <a:p>
            <a:pPr marL="38100" indent="0">
              <a:buNone/>
            </a:pPr>
            <a:endParaRPr lang="en-US" sz="800" dirty="0"/>
          </a:p>
          <a:p>
            <a:r>
              <a:rPr lang="en-US" sz="2800" dirty="0">
                <a:solidFill>
                  <a:schemeClr val="accent4"/>
                </a:solidFill>
              </a:rPr>
              <a:t>See Handbook and Mentor Teacher webpages for details: </a:t>
            </a:r>
            <a:r>
              <a:rPr lang="en-US" sz="1600" dirty="0">
                <a:hlinkClick r:id="rId2"/>
              </a:rPr>
              <a:t>https://msudenver.edu/education/clinicalexperiencespartnershipsocep/mentorteachers/</a:t>
            </a:r>
            <a:endParaRPr lang="en-US" sz="1600" dirty="0"/>
          </a:p>
          <a:p>
            <a:endParaRPr lang="en-US" sz="2800" dirty="0"/>
          </a:p>
        </p:txBody>
      </p:sp>
    </p:spTree>
    <p:extLst>
      <p:ext uri="{BB962C8B-B14F-4D97-AF65-F5344CB8AC3E}">
        <p14:creationId xmlns:p14="http://schemas.microsoft.com/office/powerpoint/2010/main" val="425444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BBE8-E20F-4F09-81C3-1E7364406363}"/>
              </a:ext>
            </a:extLst>
          </p:cNvPr>
          <p:cNvSpPr>
            <a:spLocks noGrp="1"/>
          </p:cNvSpPr>
          <p:nvPr>
            <p:ph type="title"/>
          </p:nvPr>
        </p:nvSpPr>
        <p:spPr/>
        <p:txBody>
          <a:bodyPr/>
          <a:lstStyle/>
          <a:p>
            <a:r>
              <a:rPr lang="en-US" dirty="0"/>
              <a:t>Supervisor Observations</a:t>
            </a:r>
          </a:p>
        </p:txBody>
      </p:sp>
      <p:sp>
        <p:nvSpPr>
          <p:cNvPr id="3" name="Text Placeholder 2">
            <a:extLst>
              <a:ext uri="{FF2B5EF4-FFF2-40B4-BE49-F238E27FC236}">
                <a16:creationId xmlns:a16="http://schemas.microsoft.com/office/drawing/2014/main" id="{AC81A83C-D136-4A14-B8B2-30F2F48DE682}"/>
              </a:ext>
            </a:extLst>
          </p:cNvPr>
          <p:cNvSpPr>
            <a:spLocks noGrp="1"/>
          </p:cNvSpPr>
          <p:nvPr>
            <p:ph type="body" idx="1"/>
          </p:nvPr>
        </p:nvSpPr>
        <p:spPr>
          <a:xfrm>
            <a:off x="457200" y="1063378"/>
            <a:ext cx="8229600" cy="3862472"/>
          </a:xfrm>
        </p:spPr>
        <p:txBody>
          <a:bodyPr/>
          <a:lstStyle/>
          <a:p>
            <a:r>
              <a:rPr lang="en-US" dirty="0"/>
              <a:t>4 across the semester</a:t>
            </a:r>
          </a:p>
          <a:p>
            <a:r>
              <a:rPr lang="en-US" dirty="0">
                <a:solidFill>
                  <a:schemeClr val="accent4">
                    <a:lumMod val="60000"/>
                    <a:lumOff val="40000"/>
                  </a:schemeClr>
                </a:solidFill>
              </a:rPr>
              <a:t>Will happen virtually in two potential ways:</a:t>
            </a:r>
          </a:p>
          <a:p>
            <a:pPr lvl="1"/>
            <a:r>
              <a:rPr lang="en-US" dirty="0"/>
              <a:t>recording of teaching, </a:t>
            </a:r>
          </a:p>
          <a:p>
            <a:pPr marL="533400" lvl="1" indent="0">
              <a:buNone/>
            </a:pPr>
            <a:r>
              <a:rPr lang="en-US" i="1" dirty="0"/>
              <a:t>and/or</a:t>
            </a:r>
          </a:p>
          <a:p>
            <a:pPr lvl="1"/>
            <a:r>
              <a:rPr lang="en-US" dirty="0"/>
              <a:t>access as guest to synchronous learning platforms</a:t>
            </a:r>
          </a:p>
          <a:p>
            <a:r>
              <a:rPr lang="en-US" dirty="0"/>
              <a:t>Teacher candidates will complete a data privacy and video regulation module – and </a:t>
            </a:r>
            <a:r>
              <a:rPr lang="en-US" b="1" dirty="0">
                <a:solidFill>
                  <a:srgbClr val="C00000"/>
                </a:solidFill>
              </a:rPr>
              <a:t>obtain permission before recording</a:t>
            </a:r>
            <a:endParaRPr lang="en-US" dirty="0">
              <a:solidFill>
                <a:srgbClr val="C00000"/>
              </a:solidFill>
            </a:endParaRPr>
          </a:p>
        </p:txBody>
      </p:sp>
    </p:spTree>
    <p:extLst>
      <p:ext uri="{BB962C8B-B14F-4D97-AF65-F5344CB8AC3E}">
        <p14:creationId xmlns:p14="http://schemas.microsoft.com/office/powerpoint/2010/main" val="2309886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017639"/>
            <a:ext cx="7772400" cy="1725503"/>
          </a:xfrm>
        </p:spPr>
        <p:txBody>
          <a:bodyPr/>
          <a:lstStyle/>
          <a:p>
            <a:r>
              <a:rPr lang="en-US" dirty="0">
                <a:solidFill>
                  <a:schemeClr val="accent4">
                    <a:lumMod val="60000"/>
                    <a:lumOff val="40000"/>
                  </a:schemeClr>
                </a:solidFill>
              </a:rPr>
              <a:t>Additional Resources</a:t>
            </a:r>
          </a:p>
        </p:txBody>
      </p:sp>
    </p:spTree>
    <p:extLst>
      <p:ext uri="{BB962C8B-B14F-4D97-AF65-F5344CB8AC3E}">
        <p14:creationId xmlns:p14="http://schemas.microsoft.com/office/powerpoint/2010/main" val="242002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4">
                    <a:lumMod val="60000"/>
                    <a:lumOff val="40000"/>
                  </a:schemeClr>
                </a:solidFill>
              </a:rPr>
              <a:t>Co-Teaching Models</a:t>
            </a:r>
          </a:p>
        </p:txBody>
      </p:sp>
      <p:sp>
        <p:nvSpPr>
          <p:cNvPr id="2" name="Subtitle 1">
            <a:extLst>
              <a:ext uri="{FF2B5EF4-FFF2-40B4-BE49-F238E27FC236}">
                <a16:creationId xmlns:a16="http://schemas.microsoft.com/office/drawing/2014/main" id="{D23BA22C-1B82-4D53-81F6-BA037842DD88}"/>
              </a:ext>
            </a:extLst>
          </p:cNvPr>
          <p:cNvSpPr>
            <a:spLocks noGrp="1"/>
          </p:cNvSpPr>
          <p:nvPr>
            <p:ph type="body" idx="1"/>
          </p:nvPr>
        </p:nvSpPr>
        <p:spPr/>
        <p:txBody>
          <a:bodyPr/>
          <a:lstStyle/>
          <a:p>
            <a:pPr>
              <a:spcAft>
                <a:spcPts val="600"/>
              </a:spcAft>
            </a:pPr>
            <a:r>
              <a:rPr lang="en-US" dirty="0"/>
              <a:t>LINK to 1-page </a:t>
            </a:r>
            <a:r>
              <a:rPr lang="en-US" dirty="0">
                <a:hlinkClick r:id="rId3"/>
              </a:rPr>
              <a:t>Overview of Co-Teaching Models</a:t>
            </a:r>
            <a:endParaRPr lang="en-US" dirty="0"/>
          </a:p>
          <a:p>
            <a:r>
              <a:rPr lang="en-US" dirty="0"/>
              <a:t>LINK to detailed </a:t>
            </a:r>
            <a:r>
              <a:rPr lang="en-US" dirty="0">
                <a:hlinkClick r:id="rId4"/>
              </a:rPr>
              <a:t>Co-Teaching Models PPT </a:t>
            </a:r>
            <a:endParaRPr lang="en-US" dirty="0"/>
          </a:p>
          <a:p>
            <a:endParaRPr lang="en-US" dirty="0"/>
          </a:p>
        </p:txBody>
      </p:sp>
    </p:spTree>
    <p:extLst>
      <p:ext uri="{BB962C8B-B14F-4D97-AF65-F5344CB8AC3E}">
        <p14:creationId xmlns:p14="http://schemas.microsoft.com/office/powerpoint/2010/main" val="346291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852" y="275035"/>
            <a:ext cx="7490398" cy="790575"/>
          </a:xfrm>
        </p:spPr>
        <p:txBody>
          <a:bodyPr/>
          <a:lstStyle/>
          <a:p>
            <a:pPr>
              <a:defRPr/>
            </a:pPr>
            <a:r>
              <a:rPr lang="en-US" sz="3000" dirty="0">
                <a:latin typeface="Calibri"/>
                <a:ea typeface="ＭＳ Ｐゴシック" charset="0"/>
                <a:cs typeface="Calibri"/>
              </a:rPr>
              <a:t>Co Teaching: </a:t>
            </a:r>
            <a:r>
              <a:rPr lang="en-US" sz="3000" dirty="0">
                <a:solidFill>
                  <a:schemeClr val="accent1"/>
                </a:solidFill>
                <a:latin typeface="Calibri"/>
                <a:ea typeface="ＭＳ Ｐゴシック" charset="0"/>
                <a:cs typeface="Calibri"/>
              </a:rPr>
              <a:t>TEACHER Benefits</a:t>
            </a:r>
          </a:p>
        </p:txBody>
      </p:sp>
      <p:sp>
        <p:nvSpPr>
          <p:cNvPr id="5" name="Rectangle 2"/>
          <p:cNvSpPr txBox="1">
            <a:spLocks noChangeArrowheads="1"/>
          </p:cNvSpPr>
          <p:nvPr/>
        </p:nvSpPr>
        <p:spPr>
          <a:xfrm>
            <a:off x="1915716" y="1614487"/>
            <a:ext cx="5484019" cy="2747963"/>
          </a:xfrm>
          <a:prstGeom prst="rect">
            <a:avLst/>
          </a:prstGeom>
        </p:spPr>
        <p:txBody>
          <a:bodyPr anchor="ctr"/>
          <a:lstStyle>
            <a:lvl1pPr algn="ctr" rtl="0" eaLnBrk="0" fontAlgn="base" hangingPunct="0">
              <a:spcBef>
                <a:spcPct val="0"/>
              </a:spcBef>
              <a:spcAft>
                <a:spcPct val="0"/>
              </a:spcAft>
              <a:defRPr sz="3200" kern="1200" cap="all" spc="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bg1"/>
                </a:solidFill>
                <a:latin typeface="Franklin Gothic Medium" charset="0"/>
                <a:ea typeface="ＭＳ Ｐゴシック" charset="0"/>
                <a:cs typeface="ＭＳ Ｐゴシック" charset="0"/>
              </a:defRPr>
            </a:lvl2pPr>
            <a:lvl3pPr algn="ctr" rtl="0" eaLnBrk="0" fontAlgn="base" hangingPunct="0">
              <a:spcBef>
                <a:spcPct val="0"/>
              </a:spcBef>
              <a:spcAft>
                <a:spcPct val="0"/>
              </a:spcAft>
              <a:defRPr sz="3200">
                <a:solidFill>
                  <a:schemeClr val="bg1"/>
                </a:solidFill>
                <a:latin typeface="Franklin Gothic Medium" charset="0"/>
                <a:ea typeface="ＭＳ Ｐゴシック" charset="0"/>
                <a:cs typeface="ＭＳ Ｐゴシック" charset="0"/>
              </a:defRPr>
            </a:lvl3pPr>
            <a:lvl4pPr algn="ctr" rtl="0" eaLnBrk="0" fontAlgn="base" hangingPunct="0">
              <a:spcBef>
                <a:spcPct val="0"/>
              </a:spcBef>
              <a:spcAft>
                <a:spcPct val="0"/>
              </a:spcAft>
              <a:defRPr sz="3200">
                <a:solidFill>
                  <a:schemeClr val="bg1"/>
                </a:solidFill>
                <a:latin typeface="Franklin Gothic Medium" charset="0"/>
                <a:ea typeface="ＭＳ Ｐゴシック" charset="0"/>
                <a:cs typeface="ＭＳ Ｐゴシック" charset="0"/>
              </a:defRPr>
            </a:lvl4pPr>
            <a:lvl5pPr algn="ctr" rtl="0" eaLnBrk="0" fontAlgn="base" hangingPunct="0">
              <a:spcBef>
                <a:spcPct val="0"/>
              </a:spcBef>
              <a:spcAft>
                <a:spcPct val="0"/>
              </a:spcAft>
              <a:defRPr sz="3200">
                <a:solidFill>
                  <a:schemeClr val="bg1"/>
                </a:solidFill>
                <a:latin typeface="Franklin Gothic Medium" charset="0"/>
                <a:ea typeface="ＭＳ Ｐゴシック" charset="0"/>
                <a:cs typeface="ＭＳ Ｐゴシック" charset="0"/>
              </a:defRPr>
            </a:lvl5pPr>
            <a:lvl6pPr marL="4572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6pPr>
            <a:lvl7pPr marL="9144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7pPr>
            <a:lvl8pPr marL="13716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8pPr>
            <a:lvl9pPr marL="18288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9pPr>
          </a:lstStyle>
          <a:p>
            <a:pPr eaLnBrk="1" hangingPunct="1">
              <a:defRPr/>
            </a:pPr>
            <a:endParaRPr lang="en-US" sz="2250" b="1" dirty="0">
              <a:solidFill>
                <a:srgbClr val="800000"/>
              </a:solidFill>
              <a:latin typeface="Calibri"/>
              <a:cs typeface="Calibri"/>
            </a:endParaRPr>
          </a:p>
        </p:txBody>
      </p:sp>
      <p:sp>
        <p:nvSpPr>
          <p:cNvPr id="4" name="Rectangle 2"/>
          <p:cNvSpPr>
            <a:spLocks noChangeArrowheads="1"/>
          </p:cNvSpPr>
          <p:nvPr/>
        </p:nvSpPr>
        <p:spPr bwMode="auto">
          <a:xfrm>
            <a:off x="334390" y="1338262"/>
            <a:ext cx="7490398" cy="3724866"/>
          </a:xfrm>
          <a:prstGeom prst="rect">
            <a:avLst/>
          </a:prstGeom>
          <a:noFill/>
          <a:ln>
            <a:noFill/>
          </a:ln>
          <a:extLst>
            <a:ext uri="{909E8E84-426E-40dd-AFC4-6F175D3DCCD1}"/>
            <a:ext uri="{91240B29-F687-4f45-9708-019B960494DF}"/>
          </a:extLst>
        </p:spPr>
        <p:txBody>
          <a:bodyPr wrap="square">
            <a:spAutoFit/>
          </a:bodyPr>
          <a:lstStyle/>
          <a:p>
            <a:pPr marL="342900" indent="-342900">
              <a:lnSpc>
                <a:spcPct val="90000"/>
              </a:lnSpc>
              <a:spcBef>
                <a:spcPts val="1350"/>
              </a:spcBef>
              <a:buFont typeface="Arial"/>
              <a:buChar char="•"/>
              <a:defRPr/>
            </a:pPr>
            <a:r>
              <a:rPr lang="en-US" sz="1875" dirty="0">
                <a:solidFill>
                  <a:schemeClr val="bg1"/>
                </a:solidFill>
                <a:latin typeface="Calibri" charset="0"/>
                <a:ea typeface="ＭＳ Ｐゴシック" charset="0"/>
                <a:cs typeface="Calibri" charset="0"/>
              </a:rPr>
              <a:t>Teachers report </a:t>
            </a:r>
            <a:r>
              <a:rPr lang="en-US" sz="1875" dirty="0">
                <a:solidFill>
                  <a:schemeClr val="accent4"/>
                </a:solidFill>
                <a:latin typeface="Calibri" charset="0"/>
                <a:ea typeface="ＭＳ Ｐゴシック" charset="0"/>
                <a:cs typeface="Calibri" charset="0"/>
              </a:rPr>
              <a:t>increased professional satisfaction</a:t>
            </a:r>
            <a:r>
              <a:rPr lang="en-US" sz="1875" dirty="0">
                <a:solidFill>
                  <a:schemeClr val="bg1"/>
                </a:solidFill>
                <a:latin typeface="Calibri" charset="0"/>
                <a:ea typeface="ＭＳ Ｐゴシック" charset="0"/>
                <a:cs typeface="Calibri" charset="0"/>
              </a:rPr>
              <a:t>, professional </a:t>
            </a:r>
            <a:r>
              <a:rPr lang="en-US" sz="1875" dirty="0">
                <a:solidFill>
                  <a:schemeClr val="accent4"/>
                </a:solidFill>
                <a:latin typeface="Calibri" charset="0"/>
                <a:ea typeface="ＭＳ Ｐゴシック" charset="0"/>
                <a:cs typeface="Calibri" charset="0"/>
              </a:rPr>
              <a:t>growth</a:t>
            </a:r>
            <a:r>
              <a:rPr lang="en-US" sz="1875" dirty="0">
                <a:solidFill>
                  <a:schemeClr val="bg1"/>
                </a:solidFill>
                <a:latin typeface="Calibri" charset="0"/>
                <a:ea typeface="ＭＳ Ｐゴシック" charset="0"/>
                <a:cs typeface="Calibri" charset="0"/>
              </a:rPr>
              <a:t>, and opportunities for</a:t>
            </a:r>
            <a:r>
              <a:rPr lang="en-US" sz="1875" dirty="0">
                <a:solidFill>
                  <a:schemeClr val="accent4"/>
                </a:solidFill>
                <a:latin typeface="Calibri" charset="0"/>
                <a:ea typeface="ＭＳ Ｐゴシック" charset="0"/>
                <a:cs typeface="Calibri" charset="0"/>
              </a:rPr>
              <a:t> collaboration</a:t>
            </a:r>
            <a:r>
              <a:rPr lang="en-US" sz="1875" dirty="0">
                <a:solidFill>
                  <a:schemeClr val="bg1"/>
                </a:solidFill>
                <a:latin typeface="Calibri" charset="0"/>
                <a:ea typeface="ＭＳ Ｐゴシック" charset="0"/>
                <a:cs typeface="Calibri" charset="0"/>
              </a:rPr>
              <a:t>.</a:t>
            </a:r>
          </a:p>
          <a:p>
            <a:pPr marL="342900" indent="-342900">
              <a:lnSpc>
                <a:spcPct val="90000"/>
              </a:lnSpc>
              <a:spcBef>
                <a:spcPts val="1350"/>
              </a:spcBef>
              <a:buFont typeface="Arial"/>
              <a:buChar char="•"/>
              <a:defRPr/>
            </a:pPr>
            <a:r>
              <a:rPr lang="en-US" sz="1875" dirty="0">
                <a:solidFill>
                  <a:schemeClr val="bg1"/>
                </a:solidFill>
                <a:latin typeface="Calibri" charset="0"/>
                <a:ea typeface="ＭＳ Ｐゴシック" charset="0"/>
                <a:cs typeface="Calibri" charset="0"/>
              </a:rPr>
              <a:t>Exposure to new teaching approaches.</a:t>
            </a:r>
          </a:p>
          <a:p>
            <a:pPr marL="342900" indent="-342900">
              <a:lnSpc>
                <a:spcPct val="90000"/>
              </a:lnSpc>
              <a:spcBef>
                <a:spcPts val="1350"/>
              </a:spcBef>
              <a:buFont typeface="Arial"/>
              <a:buChar char="•"/>
              <a:defRPr/>
            </a:pPr>
            <a:r>
              <a:rPr lang="en-US" sz="1875" dirty="0">
                <a:solidFill>
                  <a:schemeClr val="bg1"/>
                </a:solidFill>
                <a:latin typeface="Calibri" charset="0"/>
                <a:ea typeface="ＭＳ Ｐゴシック" charset="0"/>
                <a:cs typeface="Calibri" charset="0"/>
              </a:rPr>
              <a:t>More </a:t>
            </a:r>
            <a:r>
              <a:rPr lang="en-US" sz="1875" dirty="0">
                <a:solidFill>
                  <a:schemeClr val="accent4"/>
                </a:solidFill>
                <a:latin typeface="Calibri" charset="0"/>
                <a:ea typeface="ＭＳ Ｐゴシック" charset="0"/>
                <a:cs typeface="Calibri" charset="0"/>
              </a:rPr>
              <a:t>hands-on teaching </a:t>
            </a:r>
            <a:r>
              <a:rPr lang="en-US" sz="1875" dirty="0">
                <a:solidFill>
                  <a:schemeClr val="bg1"/>
                </a:solidFill>
                <a:latin typeface="Calibri" charset="0"/>
                <a:ea typeface="ＭＳ Ｐゴシック" charset="0"/>
                <a:cs typeface="Calibri" charset="0"/>
              </a:rPr>
              <a:t>and </a:t>
            </a:r>
            <a:r>
              <a:rPr lang="en-US" sz="1875" dirty="0">
                <a:solidFill>
                  <a:schemeClr val="accent4"/>
                </a:solidFill>
                <a:latin typeface="Calibri" charset="0"/>
                <a:ea typeface="ＭＳ Ｐゴシック" charset="0"/>
                <a:cs typeface="Calibri" charset="0"/>
              </a:rPr>
              <a:t>interaction with students</a:t>
            </a:r>
            <a:r>
              <a:rPr lang="en-US" sz="1875" dirty="0">
                <a:solidFill>
                  <a:schemeClr val="bg1"/>
                </a:solidFill>
                <a:latin typeface="Calibri" charset="0"/>
                <a:ea typeface="ＭＳ Ｐゴシック" charset="0"/>
                <a:cs typeface="Calibri" charset="0"/>
              </a:rPr>
              <a:t>.</a:t>
            </a:r>
          </a:p>
          <a:p>
            <a:pPr marL="342900" indent="-342900">
              <a:lnSpc>
                <a:spcPct val="90000"/>
              </a:lnSpc>
              <a:spcBef>
                <a:spcPts val="1350"/>
              </a:spcBef>
              <a:buFont typeface="Arial"/>
              <a:buChar char="•"/>
              <a:defRPr/>
            </a:pPr>
            <a:r>
              <a:rPr lang="en-US" sz="1875" dirty="0">
                <a:solidFill>
                  <a:schemeClr val="bg1"/>
                </a:solidFill>
                <a:latin typeface="Calibri" charset="0"/>
                <a:ea typeface="ＭＳ Ｐゴシック" charset="0"/>
                <a:cs typeface="Calibri" charset="0"/>
              </a:rPr>
              <a:t>Encourages sharing of expertise and providing feedback.</a:t>
            </a:r>
          </a:p>
          <a:p>
            <a:pPr marL="342900" indent="-342900">
              <a:lnSpc>
                <a:spcPct val="90000"/>
              </a:lnSpc>
              <a:spcBef>
                <a:spcPts val="1350"/>
              </a:spcBef>
              <a:buFont typeface="Arial"/>
              <a:buChar char="•"/>
              <a:defRPr/>
            </a:pPr>
            <a:r>
              <a:rPr lang="en-US" sz="1875" dirty="0">
                <a:solidFill>
                  <a:schemeClr val="bg1"/>
                </a:solidFill>
                <a:latin typeface="Calibri" charset="0"/>
                <a:ea typeface="ＭＳ Ｐゴシック" charset="0"/>
                <a:cs typeface="Calibri" charset="0"/>
              </a:rPr>
              <a:t>Those experiencing co-teaching report feeling more </a:t>
            </a:r>
            <a:r>
              <a:rPr lang="en-US" sz="1875" dirty="0">
                <a:solidFill>
                  <a:schemeClr val="accent4"/>
                </a:solidFill>
                <a:latin typeface="Calibri" charset="0"/>
                <a:ea typeface="ＭＳ Ｐゴシック" charset="0"/>
                <a:cs typeface="Calibri" charset="0"/>
              </a:rPr>
              <a:t>energized and creative </a:t>
            </a:r>
            <a:r>
              <a:rPr lang="en-US" sz="1875" dirty="0">
                <a:solidFill>
                  <a:schemeClr val="bg1"/>
                </a:solidFill>
                <a:latin typeface="Calibri" charset="0"/>
                <a:ea typeface="ＭＳ Ｐゴシック" charset="0"/>
                <a:cs typeface="Calibri" charset="0"/>
              </a:rPr>
              <a:t>and had more fun teaching.</a:t>
            </a:r>
          </a:p>
          <a:p>
            <a:pPr marL="342900" indent="-342900">
              <a:lnSpc>
                <a:spcPct val="90000"/>
              </a:lnSpc>
              <a:spcBef>
                <a:spcPts val="1350"/>
              </a:spcBef>
              <a:buFont typeface="Arial"/>
              <a:buChar char="•"/>
              <a:defRPr/>
            </a:pPr>
            <a:r>
              <a:rPr lang="en-US" sz="1875" dirty="0">
                <a:solidFill>
                  <a:schemeClr val="bg1"/>
                </a:solidFill>
                <a:latin typeface="Calibri" charset="0"/>
                <a:ea typeface="ＭＳ Ｐゴシック" charset="0"/>
                <a:cs typeface="Calibri" charset="0"/>
              </a:rPr>
              <a:t>More on-task student behavior.</a:t>
            </a:r>
          </a:p>
          <a:p>
            <a:pPr>
              <a:lnSpc>
                <a:spcPct val="90000"/>
              </a:lnSpc>
              <a:spcBef>
                <a:spcPts val="1350"/>
              </a:spcBef>
              <a:defRPr/>
            </a:pPr>
            <a:r>
              <a:rPr lang="en-US" sz="1500" dirty="0">
                <a:solidFill>
                  <a:schemeClr val="bg1"/>
                </a:solidFill>
                <a:latin typeface="Calibri" charset="0"/>
                <a:ea typeface="ＭＳ Ｐゴシック" charset="0"/>
                <a:cs typeface="Calibri" charset="0"/>
              </a:rPr>
              <a:t>From </a:t>
            </a:r>
            <a:r>
              <a:rPr lang="en-US" sz="1500" i="1" dirty="0">
                <a:solidFill>
                  <a:schemeClr val="bg1"/>
                </a:solidFill>
                <a:latin typeface="Calibri" charset="0"/>
                <a:ea typeface="ＭＳ Ｐゴシック" charset="0"/>
                <a:cs typeface="Calibri" charset="0"/>
              </a:rPr>
              <a:t>Collaborative Teaching in Secondary Schools </a:t>
            </a:r>
            <a:r>
              <a:rPr lang="en-US" sz="1500" dirty="0">
                <a:solidFill>
                  <a:schemeClr val="bg1"/>
                </a:solidFill>
                <a:latin typeface="Calibri" charset="0"/>
                <a:ea typeface="ＭＳ Ｐゴシック" charset="0"/>
                <a:cs typeface="Calibri" charset="0"/>
              </a:rPr>
              <a:t>(p. 26)</a:t>
            </a:r>
            <a:endParaRPr lang="en-US" sz="1500" i="1" dirty="0">
              <a:solidFill>
                <a:schemeClr val="bg1"/>
              </a:solidFill>
              <a:latin typeface="Calibri" charset="0"/>
              <a:ea typeface="ＭＳ Ｐゴシック" charset="0"/>
              <a:cs typeface="Calibri" charset="0"/>
            </a:endParaRPr>
          </a:p>
          <a:p>
            <a:pPr eaLnBrk="1" hangingPunct="1">
              <a:lnSpc>
                <a:spcPct val="90000"/>
              </a:lnSpc>
              <a:defRPr/>
            </a:pPr>
            <a:endParaRPr lang="en-US" sz="1950" dirty="0">
              <a:solidFill>
                <a:schemeClr val="bg1"/>
              </a:solidFill>
              <a:latin typeface="Calibri" charset="0"/>
              <a:ea typeface="ＭＳ Ｐゴシック" charset="0"/>
              <a:cs typeface="Calibri" charset="0"/>
            </a:endParaRPr>
          </a:p>
        </p:txBody>
      </p:sp>
    </p:spTree>
    <p:extLst>
      <p:ext uri="{BB962C8B-B14F-4D97-AF65-F5344CB8AC3E}">
        <p14:creationId xmlns:p14="http://schemas.microsoft.com/office/powerpoint/2010/main" val="2483493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4307-5274-41FF-974A-1BD534062B82}"/>
              </a:ext>
            </a:extLst>
          </p:cNvPr>
          <p:cNvSpPr>
            <a:spLocks noGrp="1"/>
          </p:cNvSpPr>
          <p:nvPr>
            <p:ph type="title"/>
          </p:nvPr>
        </p:nvSpPr>
        <p:spPr/>
        <p:txBody>
          <a:bodyPr/>
          <a:lstStyle/>
          <a:p>
            <a:r>
              <a:rPr lang="en-US" dirty="0"/>
              <a:t>Collaborative Mentoring Model</a:t>
            </a:r>
          </a:p>
        </p:txBody>
      </p:sp>
      <p:sp>
        <p:nvSpPr>
          <p:cNvPr id="3" name="Text Placeholder 2">
            <a:extLst>
              <a:ext uri="{FF2B5EF4-FFF2-40B4-BE49-F238E27FC236}">
                <a16:creationId xmlns:a16="http://schemas.microsoft.com/office/drawing/2014/main" id="{3045A8E0-DE6C-417C-9C82-8D4065997F5F}"/>
              </a:ext>
            </a:extLst>
          </p:cNvPr>
          <p:cNvSpPr>
            <a:spLocks noGrp="1"/>
          </p:cNvSpPr>
          <p:nvPr>
            <p:ph type="body" idx="1"/>
          </p:nvPr>
        </p:nvSpPr>
        <p:spPr/>
        <p:txBody>
          <a:bodyPr/>
          <a:lstStyle/>
          <a:p>
            <a:pPr marL="38100" indent="0">
              <a:buNone/>
            </a:pPr>
            <a:r>
              <a:rPr lang="en-US" dirty="0"/>
              <a:t>A </a:t>
            </a:r>
            <a:r>
              <a:rPr lang="en-US" dirty="0">
                <a:hlinkClick r:id="rId2"/>
              </a:rPr>
              <a:t>Collaborative Clinical Mentoring Model </a:t>
            </a:r>
            <a:endParaRPr lang="en-US" dirty="0"/>
          </a:p>
          <a:p>
            <a:pPr marL="38100" indent="0">
              <a:buNone/>
            </a:pPr>
            <a:r>
              <a:rPr lang="en-US" sz="2400" dirty="0"/>
              <a:t>(Bernhardt, O’Neill, &amp; Tate, 2010)</a:t>
            </a:r>
          </a:p>
        </p:txBody>
      </p:sp>
    </p:spTree>
    <p:extLst>
      <p:ext uri="{BB962C8B-B14F-4D97-AF65-F5344CB8AC3E}">
        <p14:creationId xmlns:p14="http://schemas.microsoft.com/office/powerpoint/2010/main" val="334942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7CCB-F55F-4800-A349-464F5836294C}"/>
              </a:ext>
            </a:extLst>
          </p:cNvPr>
          <p:cNvSpPr>
            <a:spLocks noGrp="1"/>
          </p:cNvSpPr>
          <p:nvPr>
            <p:ph type="title"/>
          </p:nvPr>
        </p:nvSpPr>
        <p:spPr>
          <a:xfrm>
            <a:off x="326573" y="211781"/>
            <a:ext cx="4201886" cy="857250"/>
          </a:xfrm>
        </p:spPr>
        <p:txBody>
          <a:bodyPr wrap="square" anchor="b">
            <a:normAutofit/>
          </a:bodyPr>
          <a:lstStyle/>
          <a:p>
            <a:r>
              <a:rPr lang="en-US" dirty="0"/>
              <a:t>Happy New Year!</a:t>
            </a:r>
          </a:p>
        </p:txBody>
      </p:sp>
      <p:sp>
        <p:nvSpPr>
          <p:cNvPr id="5" name="Text Placeholder 4">
            <a:extLst>
              <a:ext uri="{FF2B5EF4-FFF2-40B4-BE49-F238E27FC236}">
                <a16:creationId xmlns:a16="http://schemas.microsoft.com/office/drawing/2014/main" id="{693C3AF8-1596-46D4-A8DD-7BE350AB820B}"/>
              </a:ext>
            </a:extLst>
          </p:cNvPr>
          <p:cNvSpPr>
            <a:spLocks noGrp="1"/>
          </p:cNvSpPr>
          <p:nvPr>
            <p:ph sz="half" idx="2"/>
          </p:nvPr>
        </p:nvSpPr>
        <p:spPr>
          <a:xfrm>
            <a:off x="326573" y="2694891"/>
            <a:ext cx="5878283" cy="2798480"/>
          </a:xfrm>
        </p:spPr>
        <p:txBody>
          <a:bodyPr wrap="square" anchor="t">
            <a:normAutofit/>
          </a:bodyPr>
          <a:lstStyle/>
          <a:p>
            <a:pPr marL="38100" indent="0">
              <a:buNone/>
            </a:pPr>
            <a:r>
              <a:rPr lang="en-US" sz="3600" dirty="0">
                <a:latin typeface="+mj-lt"/>
                <a:hlinkClick r:id="rId3"/>
              </a:rPr>
              <a:t>Welcome and Overview </a:t>
            </a:r>
            <a:endParaRPr lang="en-US" sz="3600" dirty="0">
              <a:latin typeface="+mj-lt"/>
            </a:endParaRPr>
          </a:p>
          <a:p>
            <a:pPr marL="533400" lvl="1" indent="0">
              <a:buNone/>
            </a:pPr>
            <a:endParaRPr lang="en-US" dirty="0"/>
          </a:p>
          <a:p>
            <a:pPr marL="533400" lvl="1" indent="0">
              <a:buNone/>
            </a:pPr>
            <a:r>
              <a:rPr lang="en-US" dirty="0"/>
              <a:t>Video welcome and overview of these resources from Dr. Megan Lawless, Director of Clinical Experiences &amp; Partnerships at MSU Denver </a:t>
            </a:r>
            <a:r>
              <a:rPr lang="en-US" dirty="0">
                <a:hlinkClick r:id="rId4"/>
              </a:rPr>
              <a:t>ocep@msudenver.edu</a:t>
            </a:r>
            <a:r>
              <a:rPr lang="en-US" dirty="0"/>
              <a:t> </a:t>
            </a:r>
          </a:p>
          <a:p>
            <a:pPr marL="38100" indent="0">
              <a:buNone/>
            </a:pPr>
            <a:endParaRPr lang="en-US" dirty="0"/>
          </a:p>
        </p:txBody>
      </p:sp>
      <p:sp>
        <p:nvSpPr>
          <p:cNvPr id="3" name="Arrow: Down 2">
            <a:extLst>
              <a:ext uri="{FF2B5EF4-FFF2-40B4-BE49-F238E27FC236}">
                <a16:creationId xmlns:a16="http://schemas.microsoft.com/office/drawing/2014/main" id="{F318F70D-33D9-4D2F-BF19-2FF05D7E215F}"/>
              </a:ext>
            </a:extLst>
          </p:cNvPr>
          <p:cNvSpPr/>
          <p:nvPr/>
        </p:nvSpPr>
        <p:spPr>
          <a:xfrm rot="2555125">
            <a:off x="4398146" y="37568"/>
            <a:ext cx="2570944" cy="31153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t>Click Here for Video Welcome and Overview</a:t>
            </a:r>
          </a:p>
        </p:txBody>
      </p:sp>
    </p:spTree>
    <p:extLst>
      <p:ext uri="{BB962C8B-B14F-4D97-AF65-F5344CB8AC3E}">
        <p14:creationId xmlns:p14="http://schemas.microsoft.com/office/powerpoint/2010/main" val="417980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708998"/>
            <a:ext cx="7772400" cy="1725503"/>
          </a:xfrm>
        </p:spPr>
        <p:txBody>
          <a:bodyPr/>
          <a:lstStyle/>
          <a:p>
            <a:r>
              <a:rPr lang="en-US" dirty="0">
                <a:solidFill>
                  <a:schemeClr val="accent4">
                    <a:lumMod val="60000"/>
                    <a:lumOff val="40000"/>
                  </a:schemeClr>
                </a:solidFill>
              </a:rPr>
              <a:t>Scheduling Considerations for Fall 2020 Contexts</a:t>
            </a:r>
          </a:p>
        </p:txBody>
      </p:sp>
    </p:spTree>
    <p:extLst>
      <p:ext uri="{BB962C8B-B14F-4D97-AF65-F5344CB8AC3E}">
        <p14:creationId xmlns:p14="http://schemas.microsoft.com/office/powerpoint/2010/main" val="305254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 Essentials of Agile Project Planning | Sockets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095" y="2761276"/>
            <a:ext cx="2499905" cy="1874929"/>
          </a:xfrm>
          <a:prstGeom prst="rect">
            <a:avLst/>
          </a:prstGeom>
        </p:spPr>
      </p:pic>
      <p:sp>
        <p:nvSpPr>
          <p:cNvPr id="4" name="Title 3"/>
          <p:cNvSpPr>
            <a:spLocks noGrp="1"/>
          </p:cNvSpPr>
          <p:nvPr>
            <p:ph type="title"/>
          </p:nvPr>
        </p:nvSpPr>
        <p:spPr>
          <a:xfrm>
            <a:off x="2441122" y="1353588"/>
            <a:ext cx="6702878" cy="881131"/>
          </a:xfrm>
        </p:spPr>
        <p:txBody>
          <a:bodyPr>
            <a:normAutofit fontScale="90000"/>
          </a:bodyPr>
          <a:lstStyle/>
          <a:p>
            <a:r>
              <a:rPr lang="en-US" sz="1800" dirty="0">
                <a:latin typeface="Georgia" panose="02040502050405020303" pitchFamily="18" charset="0"/>
              </a:rPr>
              <a:t>With the variety of ways schools and faculty will be re-entering the instructional environment, its more important than ever to map out times that different types of work will be completed.</a:t>
            </a:r>
          </a:p>
        </p:txBody>
      </p:sp>
      <p:sp>
        <p:nvSpPr>
          <p:cNvPr id="5" name="Text Placeholder 4"/>
          <p:cNvSpPr>
            <a:spLocks noGrp="1"/>
          </p:cNvSpPr>
          <p:nvPr>
            <p:ph type="body" idx="1"/>
          </p:nvPr>
        </p:nvSpPr>
        <p:spPr>
          <a:xfrm>
            <a:off x="519385" y="431484"/>
            <a:ext cx="7886700" cy="704985"/>
          </a:xfrm>
        </p:spPr>
        <p:txBody>
          <a:bodyPr>
            <a:normAutofit/>
          </a:bodyPr>
          <a:lstStyle/>
          <a:p>
            <a:r>
              <a:rPr lang="en-US" sz="3300" dirty="0">
                <a:solidFill>
                  <a:schemeClr val="accent4">
                    <a:lumMod val="60000"/>
                    <a:lumOff val="40000"/>
                  </a:schemeClr>
                </a:solidFill>
                <a:latin typeface="Georgia" panose="02040502050405020303" pitchFamily="18" charset="0"/>
              </a:rPr>
              <a:t>Building a Work Schedule</a:t>
            </a:r>
          </a:p>
        </p:txBody>
      </p:sp>
      <p:sp>
        <p:nvSpPr>
          <p:cNvPr id="9" name="TextBox 8"/>
          <p:cNvSpPr txBox="1"/>
          <p:nvPr/>
        </p:nvSpPr>
        <p:spPr>
          <a:xfrm>
            <a:off x="633548" y="2821578"/>
            <a:ext cx="6054636" cy="2031325"/>
          </a:xfrm>
          <a:prstGeom prst="rect">
            <a:avLst/>
          </a:prstGeom>
          <a:noFill/>
        </p:spPr>
        <p:txBody>
          <a:bodyPr wrap="square" rtlCol="0">
            <a:spAutoFit/>
          </a:bodyPr>
          <a:lstStyle/>
          <a:p>
            <a:r>
              <a:rPr lang="en-US" sz="1800" dirty="0">
                <a:solidFill>
                  <a:schemeClr val="bg1"/>
                </a:solidFill>
                <a:latin typeface="Georgia" panose="02040502050405020303" pitchFamily="18" charset="0"/>
              </a:rPr>
              <a:t>Student Teachers and Mentors should  be honest about their commitments, work preferences, learning styles and personal needs.</a:t>
            </a:r>
          </a:p>
          <a:p>
            <a:endParaRPr lang="en-US" sz="1800" dirty="0">
              <a:solidFill>
                <a:schemeClr val="bg1"/>
              </a:solidFill>
              <a:latin typeface="Georgia" panose="02040502050405020303" pitchFamily="18" charset="0"/>
            </a:endParaRPr>
          </a:p>
          <a:p>
            <a:r>
              <a:rPr lang="en-US" sz="1800" dirty="0">
                <a:solidFill>
                  <a:schemeClr val="bg1"/>
                </a:solidFill>
                <a:latin typeface="Georgia" panose="02040502050405020303" pitchFamily="18" charset="0"/>
              </a:rPr>
              <a:t>Talking about this will help pairs understand what is happening with each other, as well as make it easier to shift gears if/when instructional priorities change.</a:t>
            </a:r>
          </a:p>
        </p:txBody>
      </p:sp>
      <p:pic>
        <p:nvPicPr>
          <p:cNvPr id="10" name="Picture 9" descr="Meeting Talk Entertainment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01" y="1079676"/>
            <a:ext cx="1494065" cy="1494065"/>
          </a:xfrm>
          <a:prstGeom prst="rect">
            <a:avLst/>
          </a:prstGeom>
        </p:spPr>
      </p:pic>
    </p:spTree>
    <p:extLst>
      <p:ext uri="{BB962C8B-B14F-4D97-AF65-F5344CB8AC3E}">
        <p14:creationId xmlns:p14="http://schemas.microsoft.com/office/powerpoint/2010/main" val="713162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7"/>
            <a:ext cx="8229600" cy="1083979"/>
          </a:xfrm>
        </p:spPr>
        <p:txBody>
          <a:bodyPr/>
          <a:lstStyle/>
          <a:p>
            <a:r>
              <a:rPr lang="en-US" dirty="0">
                <a:solidFill>
                  <a:schemeClr val="accent4">
                    <a:lumMod val="60000"/>
                    <a:lumOff val="40000"/>
                  </a:schemeClr>
                </a:solidFill>
                <a:latin typeface="Georgia" panose="02040502050405020303" pitchFamily="18" charset="0"/>
              </a:rPr>
              <a:t>Sample Considerations for Scheduling</a:t>
            </a:r>
            <a:endParaRPr lang="en-US" dirty="0">
              <a:solidFill>
                <a:schemeClr val="accent4">
                  <a:lumMod val="60000"/>
                  <a:lumOff val="40000"/>
                </a:schemeClr>
              </a:solidFill>
            </a:endParaRPr>
          </a:p>
        </p:txBody>
      </p:sp>
      <p:sp>
        <p:nvSpPr>
          <p:cNvPr id="3" name="Text Placeholder 2"/>
          <p:cNvSpPr>
            <a:spLocks noGrp="1"/>
          </p:cNvSpPr>
          <p:nvPr>
            <p:ph type="body" idx="1"/>
          </p:nvPr>
        </p:nvSpPr>
        <p:spPr>
          <a:xfrm>
            <a:off x="581026" y="1191272"/>
            <a:ext cx="3868340" cy="383109"/>
          </a:xfrm>
        </p:spPr>
        <p:txBody>
          <a:bodyPr>
            <a:normAutofit fontScale="77500" lnSpcReduction="20000"/>
          </a:bodyPr>
          <a:lstStyle/>
          <a:p>
            <a:r>
              <a:rPr lang="en-US" sz="2100" dirty="0">
                <a:solidFill>
                  <a:schemeClr val="bg1"/>
                </a:solidFill>
                <a:latin typeface="Georgia" panose="02040502050405020303" pitchFamily="18" charset="0"/>
              </a:rPr>
              <a:t>Student Teachers</a:t>
            </a:r>
          </a:p>
        </p:txBody>
      </p:sp>
      <p:sp>
        <p:nvSpPr>
          <p:cNvPr id="5" name="Content Placeholder 4"/>
          <p:cNvSpPr>
            <a:spLocks noGrp="1"/>
          </p:cNvSpPr>
          <p:nvPr>
            <p:ph sz="half" idx="2"/>
          </p:nvPr>
        </p:nvSpPr>
        <p:spPr>
          <a:xfrm>
            <a:off x="629841" y="1606324"/>
            <a:ext cx="3868340" cy="3166552"/>
          </a:xfrm>
        </p:spPr>
        <p:txBody>
          <a:bodyPr>
            <a:normAutofit fontScale="92500" lnSpcReduction="10000"/>
          </a:bodyPr>
          <a:lstStyle/>
          <a:p>
            <a:r>
              <a:rPr lang="en-US" dirty="0">
                <a:latin typeface="Georgia" panose="02040502050405020303" pitchFamily="18" charset="0"/>
              </a:rPr>
              <a:t>Are you taking any other courses and how much time will they need?</a:t>
            </a:r>
          </a:p>
          <a:p>
            <a:r>
              <a:rPr lang="en-US" dirty="0">
                <a:latin typeface="Georgia" panose="02040502050405020303" pitchFamily="18" charset="0"/>
              </a:rPr>
              <a:t>What are your personal commitments and how flexible are they?</a:t>
            </a:r>
          </a:p>
          <a:p>
            <a:r>
              <a:rPr lang="en-US" dirty="0">
                <a:latin typeface="Georgia" panose="02040502050405020303" pitchFamily="18" charset="0"/>
              </a:rPr>
              <a:t>What strengths do you have that can be used to ‘share the load’ of work with your mentor? (record keeping, outreach to students, quick with learning technology, good at formatting presentations)</a:t>
            </a:r>
          </a:p>
        </p:txBody>
      </p:sp>
      <p:sp>
        <p:nvSpPr>
          <p:cNvPr id="6" name="Text Placeholder 5"/>
          <p:cNvSpPr>
            <a:spLocks noGrp="1"/>
          </p:cNvSpPr>
          <p:nvPr>
            <p:ph type="body" sz="quarter" idx="3"/>
          </p:nvPr>
        </p:nvSpPr>
        <p:spPr>
          <a:xfrm>
            <a:off x="4572000" y="1155145"/>
            <a:ext cx="3887391" cy="419236"/>
          </a:xfrm>
        </p:spPr>
        <p:txBody>
          <a:bodyPr>
            <a:normAutofit fontScale="77500" lnSpcReduction="20000"/>
          </a:bodyPr>
          <a:lstStyle/>
          <a:p>
            <a:r>
              <a:rPr lang="en-US" sz="2100" dirty="0">
                <a:latin typeface="Georgia" panose="02040502050405020303" pitchFamily="18" charset="0"/>
              </a:rPr>
              <a:t>Mentors</a:t>
            </a:r>
          </a:p>
        </p:txBody>
      </p:sp>
      <p:sp>
        <p:nvSpPr>
          <p:cNvPr id="7" name="Content Placeholder 6"/>
          <p:cNvSpPr>
            <a:spLocks noGrp="1"/>
          </p:cNvSpPr>
          <p:nvPr>
            <p:ph sz="quarter" idx="4"/>
          </p:nvPr>
        </p:nvSpPr>
        <p:spPr>
          <a:xfrm>
            <a:off x="4629150" y="1606324"/>
            <a:ext cx="3887391" cy="3166552"/>
          </a:xfrm>
        </p:spPr>
        <p:txBody>
          <a:bodyPr>
            <a:normAutofit fontScale="92500" lnSpcReduction="10000"/>
          </a:bodyPr>
          <a:lstStyle/>
          <a:p>
            <a:r>
              <a:rPr lang="en-US" dirty="0">
                <a:latin typeface="Georgia" panose="02040502050405020303" pitchFamily="18" charset="0"/>
              </a:rPr>
              <a:t>What are your personal commitments and how flexible are they?</a:t>
            </a:r>
          </a:p>
          <a:p>
            <a:r>
              <a:rPr lang="en-US" dirty="0">
                <a:latin typeface="Georgia" panose="02040502050405020303" pitchFamily="18" charset="0"/>
              </a:rPr>
              <a:t>What teams / committees are you participating in?</a:t>
            </a:r>
          </a:p>
          <a:p>
            <a:r>
              <a:rPr lang="en-US" dirty="0">
                <a:latin typeface="Georgia" panose="02040502050405020303" pitchFamily="18" charset="0"/>
              </a:rPr>
              <a:t>What new professional responsibilities can your student teacher learn from other sources, what will you learn together, what will you need to ‘teach’?</a:t>
            </a:r>
          </a:p>
          <a:p>
            <a:endParaRPr lang="en-US" dirty="0">
              <a:latin typeface="Georgia" panose="02040502050405020303" pitchFamily="18" charset="0"/>
            </a:endParaRPr>
          </a:p>
        </p:txBody>
      </p:sp>
    </p:spTree>
    <p:extLst>
      <p:ext uri="{BB962C8B-B14F-4D97-AF65-F5344CB8AC3E}">
        <p14:creationId xmlns:p14="http://schemas.microsoft.com/office/powerpoint/2010/main" val="2087695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Possible Ways to Start</a:t>
            </a:r>
          </a:p>
        </p:txBody>
      </p:sp>
      <p:sp>
        <p:nvSpPr>
          <p:cNvPr id="3" name="Text Placeholder 2"/>
          <p:cNvSpPr>
            <a:spLocks noGrp="1"/>
          </p:cNvSpPr>
          <p:nvPr>
            <p:ph type="body" idx="1"/>
          </p:nvPr>
        </p:nvSpPr>
        <p:spPr>
          <a:xfrm>
            <a:off x="629842" y="1081411"/>
            <a:ext cx="3868340" cy="358922"/>
          </a:xfrm>
        </p:spPr>
        <p:txBody>
          <a:bodyPr/>
          <a:lstStyle/>
          <a:p>
            <a:r>
              <a:rPr lang="en-US" u="sng" dirty="0"/>
              <a:t>Plan for a ‘normal’ year then adjust.</a:t>
            </a:r>
          </a:p>
        </p:txBody>
      </p:sp>
      <p:sp>
        <p:nvSpPr>
          <p:cNvPr id="4" name="Content Placeholder 3"/>
          <p:cNvSpPr>
            <a:spLocks noGrp="1"/>
          </p:cNvSpPr>
          <p:nvPr>
            <p:ph sz="half" idx="2"/>
          </p:nvPr>
        </p:nvSpPr>
        <p:spPr>
          <a:xfrm>
            <a:off x="629842" y="1519885"/>
            <a:ext cx="3868340" cy="3122363"/>
          </a:xfrm>
        </p:spPr>
        <p:txBody>
          <a:bodyPr/>
          <a:lstStyle/>
          <a:p>
            <a:r>
              <a:rPr lang="en-US" dirty="0"/>
              <a:t>Review / plan with curriculum maps</a:t>
            </a:r>
          </a:p>
          <a:p>
            <a:r>
              <a:rPr lang="en-US" dirty="0"/>
              <a:t>Annual Assessments and assessment cycles</a:t>
            </a:r>
          </a:p>
          <a:p>
            <a:r>
              <a:rPr lang="en-US" dirty="0"/>
              <a:t>Community building events</a:t>
            </a:r>
          </a:p>
          <a:p>
            <a:r>
              <a:rPr lang="en-US" dirty="0"/>
              <a:t>Team and parent meetings</a:t>
            </a:r>
          </a:p>
          <a:p>
            <a:r>
              <a:rPr lang="en-US" dirty="0"/>
              <a:t>Self-Care and pacing</a:t>
            </a:r>
          </a:p>
          <a:p>
            <a:endParaRPr lang="en-US" dirty="0"/>
          </a:p>
          <a:p>
            <a:endParaRPr lang="en-US" dirty="0"/>
          </a:p>
        </p:txBody>
      </p:sp>
      <p:sp>
        <p:nvSpPr>
          <p:cNvPr id="5" name="Text Placeholder 4"/>
          <p:cNvSpPr>
            <a:spLocks noGrp="1"/>
          </p:cNvSpPr>
          <p:nvPr>
            <p:ph type="body" sz="quarter" idx="3"/>
          </p:nvPr>
        </p:nvSpPr>
        <p:spPr>
          <a:xfrm>
            <a:off x="4629150" y="1005586"/>
            <a:ext cx="3887391" cy="438473"/>
          </a:xfrm>
        </p:spPr>
        <p:txBody>
          <a:bodyPr/>
          <a:lstStyle/>
          <a:p>
            <a:r>
              <a:rPr lang="en-US" u="sng" dirty="0"/>
              <a:t>Keep in mind ‘new’ commitments</a:t>
            </a:r>
          </a:p>
        </p:txBody>
      </p:sp>
      <p:sp>
        <p:nvSpPr>
          <p:cNvPr id="6" name="Content Placeholder 5"/>
          <p:cNvSpPr>
            <a:spLocks noGrp="1"/>
          </p:cNvSpPr>
          <p:nvPr>
            <p:ph sz="quarter" idx="4"/>
          </p:nvPr>
        </p:nvSpPr>
        <p:spPr>
          <a:xfrm>
            <a:off x="4629150" y="1519885"/>
            <a:ext cx="3887391" cy="3122363"/>
          </a:xfrm>
        </p:spPr>
        <p:txBody>
          <a:bodyPr>
            <a:normAutofit/>
          </a:bodyPr>
          <a:lstStyle/>
          <a:p>
            <a:r>
              <a:rPr lang="en-US" dirty="0"/>
              <a:t>Is your family at home?</a:t>
            </a:r>
          </a:p>
          <a:p>
            <a:r>
              <a:rPr lang="en-US" dirty="0"/>
              <a:t>Do you need time to learn/ refine classroom technology?</a:t>
            </a:r>
          </a:p>
          <a:p>
            <a:r>
              <a:rPr lang="en-US" dirty="0"/>
              <a:t>How will you support students as they deal with stress?</a:t>
            </a:r>
          </a:p>
          <a:p>
            <a:r>
              <a:rPr lang="en-US" dirty="0"/>
              <a:t>Are there new protocols to follow that take time?</a:t>
            </a:r>
          </a:p>
          <a:p>
            <a:r>
              <a:rPr lang="en-US" dirty="0"/>
              <a:t>Have you adjusted the way you keep parents informed?</a:t>
            </a:r>
          </a:p>
        </p:txBody>
      </p:sp>
    </p:spTree>
    <p:extLst>
      <p:ext uri="{BB962C8B-B14F-4D97-AF65-F5344CB8AC3E}">
        <p14:creationId xmlns:p14="http://schemas.microsoft.com/office/powerpoint/2010/main" val="391137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35576"/>
            <a:ext cx="3350417" cy="1930037"/>
          </a:xfrm>
        </p:spPr>
        <p:txBody>
          <a:bodyPr>
            <a:noAutofit/>
          </a:bodyPr>
          <a:lstStyle/>
          <a:p>
            <a:r>
              <a:rPr lang="en-US" sz="3300" dirty="0">
                <a:solidFill>
                  <a:schemeClr val="accent4">
                    <a:lumMod val="60000"/>
                    <a:lumOff val="40000"/>
                  </a:schemeClr>
                </a:solidFill>
                <a:latin typeface="Georgia" panose="02040502050405020303" pitchFamily="18" charset="0"/>
              </a:rPr>
              <a:t>Sample Options/ Resources for Scheduling</a:t>
            </a:r>
          </a:p>
        </p:txBody>
      </p:sp>
      <p:sp>
        <p:nvSpPr>
          <p:cNvPr id="7" name="Content Placeholder 6"/>
          <p:cNvSpPr>
            <a:spLocks noGrp="1"/>
          </p:cNvSpPr>
          <p:nvPr>
            <p:ph idx="1"/>
          </p:nvPr>
        </p:nvSpPr>
        <p:spPr>
          <a:xfrm>
            <a:off x="3807616" y="326572"/>
            <a:ext cx="4937525" cy="4526279"/>
          </a:xfrm>
        </p:spPr>
        <p:txBody>
          <a:bodyPr>
            <a:normAutofit/>
          </a:bodyPr>
          <a:lstStyle/>
          <a:p>
            <a:r>
              <a:rPr lang="en-US" sz="1950" dirty="0"/>
              <a:t>The Together Group: setting priorities in scheduling.                                                         </a:t>
            </a:r>
            <a:r>
              <a:rPr lang="en-US" sz="1800" dirty="0">
                <a:hlinkClick r:id="rId2"/>
              </a:rPr>
              <a:t>Start Scheduling</a:t>
            </a:r>
            <a:endParaRPr lang="en-US" sz="900" dirty="0"/>
          </a:p>
          <a:p>
            <a:r>
              <a:rPr lang="en-US" sz="1800" dirty="0"/>
              <a:t>Understood.org: “… shaping a world where millions  who learn and think differently can thrive…”                                                                       </a:t>
            </a:r>
            <a:r>
              <a:rPr lang="en-US" sz="1800" dirty="0">
                <a:hlinkClick r:id="rId3"/>
              </a:rPr>
              <a:t>Scheduling UDL and Co-Teaching</a:t>
            </a:r>
            <a:endParaRPr lang="en-US" sz="1800" dirty="0"/>
          </a:p>
          <a:p>
            <a:r>
              <a:rPr lang="en-US" sz="1800" dirty="0"/>
              <a:t>NEA: the nation's largest professional employee organization, committed to advancing public education.                                                                      </a:t>
            </a:r>
            <a:r>
              <a:rPr lang="en-US" sz="1800" dirty="0">
                <a:hlinkClick r:id="rId4"/>
              </a:rPr>
              <a:t>6 Steps to Successful Co-Teaching</a:t>
            </a:r>
            <a:endParaRPr lang="en-US" sz="1800" dirty="0"/>
          </a:p>
          <a:p>
            <a:pPr marL="0" indent="0">
              <a:buNone/>
            </a:pPr>
            <a:endParaRPr lang="en-US" sz="900" dirty="0"/>
          </a:p>
          <a:p>
            <a:r>
              <a:rPr lang="en-US" sz="1800" dirty="0"/>
              <a:t>ASCD:  Special issue for summer 2020 ‘Time Well Managed’                                                                 </a:t>
            </a:r>
            <a:r>
              <a:rPr lang="en-US" sz="1800" dirty="0">
                <a:hlinkClick r:id="rId5"/>
              </a:rPr>
              <a:t>Time Well Managed</a:t>
            </a:r>
            <a:endParaRPr lang="en-US" sz="1800" dirty="0"/>
          </a:p>
          <a:p>
            <a:pPr marL="0" indent="0">
              <a:buNone/>
            </a:pPr>
            <a:endParaRPr lang="en-US" sz="1800" dirty="0">
              <a:hlinkClick r:id="rId4"/>
            </a:endParaRPr>
          </a:p>
        </p:txBody>
      </p:sp>
      <p:sp>
        <p:nvSpPr>
          <p:cNvPr id="8" name="Text Placeholder 7"/>
          <p:cNvSpPr>
            <a:spLocks noGrp="1"/>
          </p:cNvSpPr>
          <p:nvPr>
            <p:ph type="body" sz="half" idx="2"/>
          </p:nvPr>
        </p:nvSpPr>
        <p:spPr>
          <a:xfrm>
            <a:off x="629839" y="2594746"/>
            <a:ext cx="2949178" cy="1801042"/>
          </a:xfrm>
        </p:spPr>
        <p:txBody>
          <a:bodyPr>
            <a:normAutofit lnSpcReduction="10000"/>
          </a:bodyPr>
          <a:lstStyle/>
          <a:p>
            <a:r>
              <a:rPr lang="en-US" sz="1800" dirty="0">
                <a:latin typeface="Georgia" panose="02040502050405020303" pitchFamily="18" charset="0"/>
              </a:rPr>
              <a:t>The resources listed may offer support in getting started with scheduling and determining what you would like to take on, or what you need to let go.</a:t>
            </a:r>
          </a:p>
        </p:txBody>
      </p:sp>
    </p:spTree>
    <p:extLst>
      <p:ext uri="{BB962C8B-B14F-4D97-AF65-F5344CB8AC3E}">
        <p14:creationId xmlns:p14="http://schemas.microsoft.com/office/powerpoint/2010/main" val="418051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708998"/>
            <a:ext cx="7772400" cy="1725503"/>
          </a:xfrm>
        </p:spPr>
        <p:txBody>
          <a:bodyPr/>
          <a:lstStyle/>
          <a:p>
            <a:r>
              <a:rPr lang="en-US" dirty="0">
                <a:solidFill>
                  <a:schemeClr val="accent4">
                    <a:lumMod val="60000"/>
                    <a:lumOff val="40000"/>
                  </a:schemeClr>
                </a:solidFill>
              </a:rPr>
              <a:t>Ritual &amp; Routine Planning for Fall 2020 Contexts</a:t>
            </a:r>
          </a:p>
        </p:txBody>
      </p:sp>
    </p:spTree>
    <p:extLst>
      <p:ext uri="{BB962C8B-B14F-4D97-AF65-F5344CB8AC3E}">
        <p14:creationId xmlns:p14="http://schemas.microsoft.com/office/powerpoint/2010/main" val="182714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926" y="1574074"/>
            <a:ext cx="6858000" cy="568541"/>
          </a:xfrm>
        </p:spPr>
        <p:txBody>
          <a:bodyPr>
            <a:normAutofit fontScale="90000"/>
          </a:bodyPr>
          <a:lstStyle/>
          <a:p>
            <a:pPr algn="l"/>
            <a:r>
              <a:rPr lang="en-US" sz="1800" dirty="0">
                <a:latin typeface="Georgia" panose="02040502050405020303" pitchFamily="18" charset="0"/>
              </a:rPr>
              <a:t>Rituals and Routines support classroom culture and learning by providing stability, maintaining communication and building trust</a:t>
            </a:r>
          </a:p>
        </p:txBody>
      </p:sp>
      <p:sp>
        <p:nvSpPr>
          <p:cNvPr id="3" name="Subtitle 2"/>
          <p:cNvSpPr>
            <a:spLocks noGrp="1"/>
          </p:cNvSpPr>
          <p:nvPr>
            <p:ph type="subTitle" idx="1"/>
          </p:nvPr>
        </p:nvSpPr>
        <p:spPr>
          <a:xfrm>
            <a:off x="979715" y="676786"/>
            <a:ext cx="6858000" cy="551123"/>
          </a:xfrm>
        </p:spPr>
        <p:txBody>
          <a:bodyPr>
            <a:normAutofit fontScale="85000" lnSpcReduction="20000"/>
          </a:bodyPr>
          <a:lstStyle/>
          <a:p>
            <a:pPr algn="l"/>
            <a:r>
              <a:rPr lang="en-US" sz="3300" dirty="0">
                <a:latin typeface="Georgia" panose="02040502050405020303" pitchFamily="18" charset="0"/>
              </a:rPr>
              <a:t>Rituals and Routines </a:t>
            </a:r>
          </a:p>
        </p:txBody>
      </p:sp>
      <p:sp>
        <p:nvSpPr>
          <p:cNvPr id="4" name="TextBox 3"/>
          <p:cNvSpPr txBox="1"/>
          <p:nvPr/>
        </p:nvSpPr>
        <p:spPr>
          <a:xfrm>
            <a:off x="637568" y="2527868"/>
            <a:ext cx="8221006" cy="2446824"/>
          </a:xfrm>
          <a:prstGeom prst="rect">
            <a:avLst/>
          </a:prstGeom>
          <a:noFill/>
        </p:spPr>
        <p:txBody>
          <a:bodyPr wrap="square" rtlCol="0">
            <a:spAutoFit/>
          </a:bodyPr>
          <a:lstStyle/>
          <a:p>
            <a:r>
              <a:rPr lang="en-US" sz="1800" dirty="0">
                <a:solidFill>
                  <a:schemeClr val="bg1"/>
                </a:solidFill>
                <a:latin typeface="Georgia" panose="02040502050405020303" pitchFamily="18" charset="0"/>
              </a:rPr>
              <a:t>As student teachers and mentors plan for instruction they should take time to:</a:t>
            </a:r>
          </a:p>
          <a:p>
            <a:r>
              <a:rPr lang="en-US" sz="900" dirty="0">
                <a:solidFill>
                  <a:schemeClr val="bg1"/>
                </a:solidFill>
                <a:latin typeface="Georgia" panose="02040502050405020303" pitchFamily="18" charset="0"/>
              </a:rPr>
              <a:t> </a:t>
            </a:r>
          </a:p>
          <a:p>
            <a:pPr marL="257175" indent="-257175">
              <a:buFontTx/>
              <a:buChar char="-"/>
            </a:pPr>
            <a:r>
              <a:rPr lang="en-US" sz="1800" dirty="0">
                <a:solidFill>
                  <a:schemeClr val="bg1"/>
                </a:solidFill>
                <a:latin typeface="Georgia" panose="02040502050405020303" pitchFamily="18" charset="0"/>
              </a:rPr>
              <a:t>list the rituals and routines with which they </a:t>
            </a:r>
          </a:p>
          <a:p>
            <a:r>
              <a:rPr lang="en-US" sz="1800" dirty="0">
                <a:solidFill>
                  <a:schemeClr val="bg1"/>
                </a:solidFill>
                <a:latin typeface="Georgia" panose="02040502050405020303" pitchFamily="18" charset="0"/>
              </a:rPr>
              <a:t>	will start the year,</a:t>
            </a:r>
          </a:p>
          <a:p>
            <a:endParaRPr lang="en-US" sz="900" dirty="0">
              <a:solidFill>
                <a:schemeClr val="bg1"/>
              </a:solidFill>
              <a:latin typeface="Georgia" panose="02040502050405020303" pitchFamily="18" charset="0"/>
            </a:endParaRPr>
          </a:p>
          <a:p>
            <a:pPr marL="257175" indent="-257175">
              <a:buFontTx/>
              <a:buChar char="-"/>
            </a:pPr>
            <a:r>
              <a:rPr lang="en-US" sz="1800" dirty="0">
                <a:solidFill>
                  <a:schemeClr val="bg1"/>
                </a:solidFill>
                <a:latin typeface="Georgia" panose="02040502050405020303" pitchFamily="18" charset="0"/>
              </a:rPr>
              <a:t> determine the importance and/or difficulty of </a:t>
            </a:r>
          </a:p>
          <a:p>
            <a:r>
              <a:rPr lang="en-US" sz="1800" dirty="0">
                <a:solidFill>
                  <a:schemeClr val="bg1"/>
                </a:solidFill>
                <a:latin typeface="Georgia" panose="02040502050405020303" pitchFamily="18" charset="0"/>
              </a:rPr>
              <a:t>           maintaining each,</a:t>
            </a:r>
          </a:p>
          <a:p>
            <a:endParaRPr lang="en-US" sz="900" dirty="0">
              <a:solidFill>
                <a:schemeClr val="bg1"/>
              </a:solidFill>
              <a:latin typeface="Georgia" panose="02040502050405020303" pitchFamily="18" charset="0"/>
            </a:endParaRPr>
          </a:p>
          <a:p>
            <a:pPr marL="257175" indent="-257175">
              <a:buFontTx/>
              <a:buChar char="-"/>
            </a:pPr>
            <a:r>
              <a:rPr lang="en-US" sz="1800" dirty="0">
                <a:solidFill>
                  <a:schemeClr val="bg1"/>
                </a:solidFill>
                <a:latin typeface="Georgia" panose="02040502050405020303" pitchFamily="18" charset="0"/>
              </a:rPr>
              <a:t> decide whether they can keep, adjust or re-imagine those </a:t>
            </a:r>
          </a:p>
          <a:p>
            <a:r>
              <a:rPr lang="en-US" sz="1800" dirty="0">
                <a:solidFill>
                  <a:schemeClr val="bg1"/>
                </a:solidFill>
                <a:latin typeface="Georgia" panose="02040502050405020303" pitchFamily="18" charset="0"/>
              </a:rPr>
              <a:t>      routines for the instructional mode they will use this fall.</a:t>
            </a:r>
          </a:p>
        </p:txBody>
      </p:sp>
      <p:pic>
        <p:nvPicPr>
          <p:cNvPr id="5" name="Picture 4" descr="Wisconsin Science and STEM Education: Formative Assessmen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268" y="1381448"/>
            <a:ext cx="1566300" cy="953793"/>
          </a:xfrm>
          <a:prstGeom prst="rect">
            <a:avLst/>
          </a:prstGeom>
        </p:spPr>
      </p:pic>
      <p:pic>
        <p:nvPicPr>
          <p:cNvPr id="7" name="Picture 6" descr="File:Emoji u1f44d.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2400" y="3010939"/>
            <a:ext cx="437606" cy="437606"/>
          </a:xfrm>
          <a:prstGeom prst="rect">
            <a:avLst/>
          </a:prstGeom>
        </p:spPr>
      </p:pic>
      <p:pic>
        <p:nvPicPr>
          <p:cNvPr id="11" name="Picture 10" descr="El marketing, ¿satisface o genera necesidad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330" y="3448544"/>
            <a:ext cx="1195236" cy="796326"/>
          </a:xfrm>
          <a:prstGeom prst="rect">
            <a:avLst/>
          </a:prstGeom>
        </p:spPr>
      </p:pic>
      <p:pic>
        <p:nvPicPr>
          <p:cNvPr id="12" name="Picture 11" descr="Jeri’s Organizing &amp; Decluttering News: 3 Cool Storag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4597" y="4093348"/>
            <a:ext cx="1353977" cy="913934"/>
          </a:xfrm>
          <a:prstGeom prst="rect">
            <a:avLst/>
          </a:prstGeom>
        </p:spPr>
      </p:pic>
    </p:spTree>
    <p:extLst>
      <p:ext uri="{BB962C8B-B14F-4D97-AF65-F5344CB8AC3E}">
        <p14:creationId xmlns:p14="http://schemas.microsoft.com/office/powerpoint/2010/main" val="1065367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663106"/>
          </a:xfrm>
        </p:spPr>
        <p:txBody>
          <a:bodyPr/>
          <a:lstStyle/>
          <a:p>
            <a:r>
              <a:rPr lang="en-US" dirty="0">
                <a:latin typeface="Georgia" panose="02040502050405020303" pitchFamily="18" charset="0"/>
              </a:rPr>
              <a:t>Rituals and Routines</a:t>
            </a:r>
          </a:p>
        </p:txBody>
      </p:sp>
      <p:sp>
        <p:nvSpPr>
          <p:cNvPr id="4" name="Text Placeholder 3"/>
          <p:cNvSpPr>
            <a:spLocks noGrp="1"/>
          </p:cNvSpPr>
          <p:nvPr>
            <p:ph type="body" idx="1"/>
          </p:nvPr>
        </p:nvSpPr>
        <p:spPr>
          <a:xfrm>
            <a:off x="629842" y="946645"/>
            <a:ext cx="3868340" cy="424955"/>
          </a:xfrm>
        </p:spPr>
        <p:txBody>
          <a:bodyPr/>
          <a:lstStyle/>
          <a:p>
            <a:r>
              <a:rPr lang="en-US" u="sng" dirty="0">
                <a:latin typeface="Georgia" panose="02040502050405020303" pitchFamily="18" charset="0"/>
              </a:rPr>
              <a:t>In person and remote</a:t>
            </a:r>
          </a:p>
        </p:txBody>
      </p:sp>
      <p:sp>
        <p:nvSpPr>
          <p:cNvPr id="5" name="Content Placeholder 4"/>
          <p:cNvSpPr>
            <a:spLocks noGrp="1"/>
          </p:cNvSpPr>
          <p:nvPr>
            <p:ph sz="half" idx="2"/>
          </p:nvPr>
        </p:nvSpPr>
        <p:spPr>
          <a:xfrm>
            <a:off x="404949" y="1462035"/>
            <a:ext cx="4093233" cy="3579724"/>
          </a:xfrm>
        </p:spPr>
        <p:txBody>
          <a:bodyPr>
            <a:normAutofit lnSpcReduction="10000"/>
          </a:bodyPr>
          <a:lstStyle/>
          <a:p>
            <a:r>
              <a:rPr lang="en-US" dirty="0">
                <a:latin typeface="Georgia" panose="02040502050405020303" pitchFamily="18" charset="0"/>
              </a:rPr>
              <a:t>Openings</a:t>
            </a:r>
            <a:endParaRPr lang="en-US" kern="900" dirty="0">
              <a:latin typeface="Georgia" panose="02040502050405020303" pitchFamily="18" charset="0"/>
            </a:endParaRPr>
          </a:p>
          <a:p>
            <a:pPr marL="0" indent="0">
              <a:buNone/>
            </a:pPr>
            <a:r>
              <a:rPr lang="en-US" sz="1350" kern="900" dirty="0">
                <a:latin typeface="Georgia" panose="02040502050405020303" pitchFamily="18" charset="0"/>
              </a:rPr>
              <a:t>(Checking in- how</a:t>
            </a:r>
            <a:r>
              <a:rPr lang="en-US" sz="1350" dirty="0">
                <a:latin typeface="Georgia" panose="02040502050405020303" pitchFamily="18" charset="0"/>
              </a:rPr>
              <a:t> are you, Where did we leave off?)</a:t>
            </a:r>
          </a:p>
          <a:p>
            <a:r>
              <a:rPr lang="en-US" dirty="0">
                <a:latin typeface="Georgia" panose="02040502050405020303" pitchFamily="18" charset="0"/>
              </a:rPr>
              <a:t>Closings</a:t>
            </a:r>
          </a:p>
          <a:p>
            <a:pPr marL="0" indent="0">
              <a:buNone/>
            </a:pPr>
            <a:r>
              <a:rPr lang="en-US" sz="1350" dirty="0">
                <a:latin typeface="Georgia" panose="02040502050405020303" pitchFamily="18" charset="0"/>
              </a:rPr>
              <a:t>(Turning in work, Review the Objective, What are goals for tomorrow)</a:t>
            </a:r>
          </a:p>
          <a:p>
            <a:r>
              <a:rPr lang="en-US" dirty="0">
                <a:latin typeface="Georgia" panose="02040502050405020303" pitchFamily="18" charset="0"/>
              </a:rPr>
              <a:t>Celebration</a:t>
            </a:r>
          </a:p>
          <a:p>
            <a:pPr marL="0" indent="0">
              <a:buNone/>
            </a:pPr>
            <a:r>
              <a:rPr lang="en-US" sz="1350" dirty="0">
                <a:latin typeface="Georgia" panose="02040502050405020303" pitchFamily="18" charset="0"/>
              </a:rPr>
              <a:t>(Meeting goals, Noticing/posting growth, expressing gratitude)</a:t>
            </a:r>
          </a:p>
          <a:p>
            <a:r>
              <a:rPr lang="en-US" dirty="0">
                <a:latin typeface="Georgia" panose="02040502050405020303" pitchFamily="18" charset="0"/>
              </a:rPr>
              <a:t>Safe Place</a:t>
            </a:r>
          </a:p>
          <a:p>
            <a:pPr marL="0" indent="0">
              <a:buNone/>
            </a:pPr>
            <a:r>
              <a:rPr lang="en-US" sz="1350" dirty="0">
                <a:latin typeface="Georgia" panose="02040502050405020303" pitchFamily="18" charset="0"/>
              </a:rPr>
              <a:t>(Taking a break, Asking for help, Voicing needs/concerns)</a:t>
            </a:r>
          </a:p>
          <a:p>
            <a:pPr marL="0" indent="0">
              <a:buNone/>
            </a:pPr>
            <a:endParaRPr lang="en-US" dirty="0"/>
          </a:p>
          <a:p>
            <a:endParaRPr lang="en-US" dirty="0"/>
          </a:p>
        </p:txBody>
      </p:sp>
      <p:sp>
        <p:nvSpPr>
          <p:cNvPr id="6" name="Text Placeholder 5"/>
          <p:cNvSpPr>
            <a:spLocks noGrp="1"/>
          </p:cNvSpPr>
          <p:nvPr>
            <p:ph type="body" sz="quarter" idx="3"/>
          </p:nvPr>
        </p:nvSpPr>
        <p:spPr>
          <a:xfrm>
            <a:off x="4498181" y="936950"/>
            <a:ext cx="3887391" cy="416771"/>
          </a:xfrm>
        </p:spPr>
        <p:txBody>
          <a:bodyPr/>
          <a:lstStyle/>
          <a:p>
            <a:r>
              <a:rPr lang="en-US" u="sng" dirty="0">
                <a:latin typeface="Georgia" panose="02040502050405020303" pitchFamily="18" charset="0"/>
              </a:rPr>
              <a:t>Possible Adjustments:</a:t>
            </a:r>
          </a:p>
        </p:txBody>
      </p:sp>
      <p:sp>
        <p:nvSpPr>
          <p:cNvPr id="7" name="Content Placeholder 6"/>
          <p:cNvSpPr>
            <a:spLocks noGrp="1"/>
          </p:cNvSpPr>
          <p:nvPr>
            <p:ph sz="quarter" idx="4"/>
          </p:nvPr>
        </p:nvSpPr>
        <p:spPr>
          <a:xfrm>
            <a:off x="4498182" y="1439426"/>
            <a:ext cx="4191130" cy="3534508"/>
          </a:xfrm>
        </p:spPr>
        <p:txBody>
          <a:bodyPr>
            <a:normAutofit lnSpcReduction="10000"/>
          </a:bodyPr>
          <a:lstStyle/>
          <a:p>
            <a:r>
              <a:rPr lang="en-US" dirty="0">
                <a:latin typeface="Georgia" panose="02040502050405020303" pitchFamily="18" charset="0"/>
              </a:rPr>
              <a:t>Set standard ways and locations for students to name, upload and check on work.</a:t>
            </a:r>
          </a:p>
          <a:p>
            <a:r>
              <a:rPr lang="en-US" dirty="0">
                <a:latin typeface="Georgia" panose="02040502050405020303" pitchFamily="18" charset="0"/>
              </a:rPr>
              <a:t>Use a virtual bulletin board to collect ideas from everyone.</a:t>
            </a:r>
          </a:p>
          <a:p>
            <a:r>
              <a:rPr lang="en-US" dirty="0">
                <a:latin typeface="Georgia" panose="02040502050405020303" pitchFamily="18" charset="0"/>
              </a:rPr>
              <a:t>Use a teacher communication app, Google number or school app to connect with parents and students.</a:t>
            </a:r>
          </a:p>
          <a:p>
            <a:r>
              <a:rPr lang="en-US" dirty="0">
                <a:latin typeface="Georgia" panose="02040502050405020303" pitchFamily="18" charset="0"/>
              </a:rPr>
              <a:t>Develop a ‘play list’ of videos, audio books, personalized learning apps so students can choose their differentiation path.</a:t>
            </a:r>
          </a:p>
          <a:p>
            <a:endParaRPr lang="en-US" dirty="0"/>
          </a:p>
          <a:p>
            <a:endParaRPr lang="en-US" dirty="0"/>
          </a:p>
          <a:p>
            <a:endParaRPr lang="en-US" dirty="0"/>
          </a:p>
        </p:txBody>
      </p:sp>
    </p:spTree>
    <p:extLst>
      <p:ext uri="{BB962C8B-B14F-4D97-AF65-F5344CB8AC3E}">
        <p14:creationId xmlns:p14="http://schemas.microsoft.com/office/powerpoint/2010/main" val="1047641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300" dirty="0">
                <a:latin typeface="Georgia" panose="02040502050405020303" pitchFamily="18" charset="0"/>
              </a:rPr>
              <a:t>Suggested Resources</a:t>
            </a:r>
          </a:p>
        </p:txBody>
      </p:sp>
      <p:sp>
        <p:nvSpPr>
          <p:cNvPr id="5" name="Content Placeholder 4"/>
          <p:cNvSpPr>
            <a:spLocks noGrp="1"/>
          </p:cNvSpPr>
          <p:nvPr>
            <p:ph idx="1"/>
          </p:nvPr>
        </p:nvSpPr>
        <p:spPr>
          <a:xfrm>
            <a:off x="3887391" y="342900"/>
            <a:ext cx="4629150" cy="4457700"/>
          </a:xfrm>
        </p:spPr>
        <p:txBody>
          <a:bodyPr>
            <a:normAutofit lnSpcReduction="10000"/>
          </a:bodyPr>
          <a:lstStyle/>
          <a:p>
            <a:r>
              <a:rPr lang="en-US" sz="1800" dirty="0">
                <a:latin typeface="Georgia" panose="02040502050405020303" pitchFamily="18" charset="0"/>
              </a:rPr>
              <a:t>Common Sense Education: free research-based classroom tools to help students harness technology                                           </a:t>
            </a:r>
            <a:r>
              <a:rPr lang="en-US" sz="1800" dirty="0">
                <a:latin typeface="Georgia" panose="02040502050405020303" pitchFamily="18" charset="0"/>
                <a:hlinkClick r:id="rId2"/>
              </a:rPr>
              <a:t>Apps for Improving communication  </a:t>
            </a:r>
            <a:endParaRPr lang="en-US" sz="1800" dirty="0">
              <a:latin typeface="Georgia" panose="02040502050405020303" pitchFamily="18" charset="0"/>
            </a:endParaRPr>
          </a:p>
          <a:p>
            <a:r>
              <a:rPr lang="en-US" sz="1800" dirty="0">
                <a:latin typeface="Georgia" panose="02040502050405020303" pitchFamily="18" charset="0"/>
              </a:rPr>
              <a:t>NISE Institute: competency-based programs leading to the National Certificate for STEM Teaching   (blog)                                             </a:t>
            </a:r>
            <a:r>
              <a:rPr lang="en-US" sz="1800" dirty="0">
                <a:latin typeface="Georgia" panose="02040502050405020303" pitchFamily="18" charset="0"/>
                <a:hlinkClick r:id="rId3"/>
              </a:rPr>
              <a:t>Online Classroom Routines</a:t>
            </a:r>
            <a:endParaRPr lang="en-US" sz="1800" dirty="0">
              <a:latin typeface="Georgia" panose="02040502050405020303" pitchFamily="18" charset="0"/>
            </a:endParaRPr>
          </a:p>
          <a:p>
            <a:r>
              <a:rPr lang="en-US" sz="1800" dirty="0" err="1">
                <a:latin typeface="Georgia" panose="02040502050405020303" pitchFamily="18" charset="0"/>
              </a:rPr>
              <a:t>Edutopia</a:t>
            </a:r>
            <a:r>
              <a:rPr lang="en-US" sz="1800" dirty="0">
                <a:latin typeface="Georgia" panose="02040502050405020303" pitchFamily="18" charset="0"/>
              </a:rPr>
              <a:t>:  shared evidence and practitioner-based learning strategies empowering teachers to improve K-12                                     </a:t>
            </a:r>
            <a:r>
              <a:rPr lang="en-US" sz="1800" dirty="0">
                <a:latin typeface="Georgia" panose="02040502050405020303" pitchFamily="18" charset="0"/>
                <a:hlinkClick r:id="rId4"/>
              </a:rPr>
              <a:t>6 Routines for New Teachers</a:t>
            </a:r>
            <a:endParaRPr lang="en-US" sz="1800" dirty="0">
              <a:latin typeface="Georgia" panose="02040502050405020303" pitchFamily="18" charset="0"/>
            </a:endParaRPr>
          </a:p>
          <a:p>
            <a:r>
              <a:rPr lang="en-US" sz="1800" dirty="0">
                <a:latin typeface="Georgia" panose="02040502050405020303" pitchFamily="18" charset="0"/>
              </a:rPr>
              <a:t>Education World: K-12 resources, strategies lessons and news                                             </a:t>
            </a:r>
            <a:r>
              <a:rPr lang="en-US" sz="1800" dirty="0">
                <a:latin typeface="Georgia" panose="02040502050405020303" pitchFamily="18" charset="0"/>
                <a:hlinkClick r:id="rId5"/>
              </a:rPr>
              <a:t>Ideas for online Bulletin Boards</a:t>
            </a:r>
            <a:endParaRPr lang="en-US" sz="1800" dirty="0">
              <a:latin typeface="Georgia" panose="02040502050405020303" pitchFamily="18" charset="0"/>
            </a:endParaRPr>
          </a:p>
        </p:txBody>
      </p:sp>
      <p:sp>
        <p:nvSpPr>
          <p:cNvPr id="6" name="Text Placeholder 5"/>
          <p:cNvSpPr>
            <a:spLocks noGrp="1"/>
          </p:cNvSpPr>
          <p:nvPr>
            <p:ph type="body" sz="half" idx="2"/>
          </p:nvPr>
        </p:nvSpPr>
        <p:spPr>
          <a:xfrm>
            <a:off x="629841" y="2490107"/>
            <a:ext cx="2949178" cy="1768385"/>
          </a:xfrm>
        </p:spPr>
        <p:txBody>
          <a:bodyPr>
            <a:normAutofit fontScale="92500" lnSpcReduction="20000"/>
          </a:bodyPr>
          <a:lstStyle/>
          <a:p>
            <a:r>
              <a:rPr lang="en-US" sz="1800" dirty="0">
                <a:latin typeface="Georgia" panose="02040502050405020303" pitchFamily="18" charset="0"/>
              </a:rPr>
              <a:t>The resources listed may offer support in getting started with adapting classroom rituals and routines  to the instructional mode you will be using this fall.</a:t>
            </a:r>
          </a:p>
          <a:p>
            <a:endParaRPr lang="en-US" dirty="0"/>
          </a:p>
        </p:txBody>
      </p:sp>
    </p:spTree>
    <p:extLst>
      <p:ext uri="{BB962C8B-B14F-4D97-AF65-F5344CB8AC3E}">
        <p14:creationId xmlns:p14="http://schemas.microsoft.com/office/powerpoint/2010/main" val="511919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800" dirty="0"/>
              <a:t>Early </a:t>
            </a:r>
          </a:p>
        </p:txBody>
      </p:sp>
      <p:pic>
        <p:nvPicPr>
          <p:cNvPr id="7" name="Content Placeholder 6" descr="English-Final-Project-Spring-2012 - Relationship Issu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887" y="1828800"/>
            <a:ext cx="3662814" cy="2765425"/>
          </a:xfrm>
        </p:spPr>
      </p:pic>
      <p:sp>
        <p:nvSpPr>
          <p:cNvPr id="4" name="Text Placeholder 3"/>
          <p:cNvSpPr>
            <a:spLocks noGrp="1"/>
          </p:cNvSpPr>
          <p:nvPr>
            <p:ph type="body" sz="quarter" idx="3"/>
          </p:nvPr>
        </p:nvSpPr>
        <p:spPr/>
        <p:txBody>
          <a:bodyPr/>
          <a:lstStyle/>
          <a:p>
            <a:r>
              <a:rPr lang="en-US" sz="2800" dirty="0"/>
              <a:t>Thinking Partners </a:t>
            </a:r>
          </a:p>
        </p:txBody>
      </p:sp>
      <p:pic>
        <p:nvPicPr>
          <p:cNvPr id="8" name="Content Placeholder 7" descr="A Principal's Reflections: Pillars of Digital Leadership Series – &lt;strong&gt;Communication&lt;/strong&gt;"/>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07487" y="1828800"/>
            <a:ext cx="3316851" cy="2765425"/>
          </a:xfrm>
        </p:spPr>
      </p:pic>
      <p:sp>
        <p:nvSpPr>
          <p:cNvPr id="6" name="Title 5"/>
          <p:cNvSpPr>
            <a:spLocks noGrp="1"/>
          </p:cNvSpPr>
          <p:nvPr>
            <p:ph type="title"/>
          </p:nvPr>
        </p:nvSpPr>
        <p:spPr/>
        <p:txBody>
          <a:bodyPr/>
          <a:lstStyle/>
          <a:p>
            <a:r>
              <a:rPr lang="en-US" dirty="0"/>
              <a:t>Communication</a:t>
            </a:r>
          </a:p>
        </p:txBody>
      </p:sp>
      <p:sp>
        <p:nvSpPr>
          <p:cNvPr id="3" name="Speech Bubble: Oval 2">
            <a:extLst>
              <a:ext uri="{FF2B5EF4-FFF2-40B4-BE49-F238E27FC236}">
                <a16:creationId xmlns:a16="http://schemas.microsoft.com/office/drawing/2014/main" id="{8E66739B-2548-4DA1-A564-BE88409F9C87}"/>
              </a:ext>
            </a:extLst>
          </p:cNvPr>
          <p:cNvSpPr/>
          <p:nvPr/>
        </p:nvSpPr>
        <p:spPr>
          <a:xfrm>
            <a:off x="4177651" y="244663"/>
            <a:ext cx="2424022" cy="941335"/>
          </a:xfrm>
          <a:prstGeom prst="wedgeEllipseCallout">
            <a:avLst>
              <a:gd name="adj1" fmla="val -37000"/>
              <a:gd name="adj2" fmla="val 118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We’re here to support your partnership! Please reach out.</a:t>
            </a:r>
          </a:p>
        </p:txBody>
      </p:sp>
    </p:spTree>
    <p:extLst>
      <p:ext uri="{BB962C8B-B14F-4D97-AF65-F5344CB8AC3E}">
        <p14:creationId xmlns:p14="http://schemas.microsoft.com/office/powerpoint/2010/main" val="323846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387407"/>
            <a:ext cx="8229600" cy="556022"/>
          </a:xfrm>
          <a:prstGeom prst="rect">
            <a:avLst/>
          </a:prstGeom>
        </p:spPr>
        <p:txBody>
          <a:bodyPr wrap="square" lIns="91425" tIns="91425" rIns="91425" bIns="91425" anchor="b" anchorCtr="0">
            <a:noAutofit/>
          </a:bodyPr>
          <a:lstStyle/>
          <a:p>
            <a:pPr marL="0" lvl="0" indent="0">
              <a:spcBef>
                <a:spcPts val="0"/>
              </a:spcBef>
              <a:spcAft>
                <a:spcPts val="0"/>
              </a:spcAft>
              <a:buNone/>
            </a:pPr>
            <a:r>
              <a:rPr lang="en" dirty="0"/>
              <a:t>Overview</a:t>
            </a:r>
            <a:endParaRPr dirty="0"/>
          </a:p>
        </p:txBody>
      </p:sp>
      <p:sp>
        <p:nvSpPr>
          <p:cNvPr id="89" name="Shape 89"/>
          <p:cNvSpPr txBox="1">
            <a:spLocks noGrp="1"/>
          </p:cNvSpPr>
          <p:nvPr>
            <p:ph type="body" idx="1"/>
          </p:nvPr>
        </p:nvSpPr>
        <p:spPr>
          <a:xfrm>
            <a:off x="220436" y="763026"/>
            <a:ext cx="8229600" cy="4437624"/>
          </a:xfrm>
          <a:prstGeom prst="rect">
            <a:avLst/>
          </a:prstGeom>
        </p:spPr>
        <p:txBody>
          <a:bodyPr wrap="square" lIns="91425" tIns="91425" rIns="91425" bIns="91425" anchor="t" anchorCtr="0">
            <a:noAutofit/>
          </a:bodyPr>
          <a:lstStyle/>
          <a:p>
            <a:pPr indent="-381000">
              <a:spcBef>
                <a:spcPts val="1200"/>
              </a:spcBef>
              <a:buSzPts val="2400"/>
            </a:pPr>
            <a:r>
              <a:rPr lang="en-US" sz="2400" dirty="0">
                <a:solidFill>
                  <a:srgbClr val="C00000"/>
                </a:solidFill>
                <a:latin typeface="Cambria"/>
                <a:ea typeface="Cambria"/>
                <a:cs typeface="Cambria"/>
                <a:sym typeface="Cambria"/>
              </a:rPr>
              <a:t>Key Student Teaching Program Resources</a:t>
            </a:r>
          </a:p>
          <a:p>
            <a:pPr indent="-381000">
              <a:spcBef>
                <a:spcPts val="1200"/>
              </a:spcBef>
              <a:buSzPts val="2400"/>
            </a:pPr>
            <a:r>
              <a:rPr lang="en-US" sz="2400" dirty="0">
                <a:solidFill>
                  <a:srgbClr val="C00000"/>
                </a:solidFill>
                <a:latin typeface="Cambria"/>
                <a:ea typeface="Cambria"/>
                <a:cs typeface="Cambria"/>
                <a:sym typeface="Cambria"/>
              </a:rPr>
              <a:t>Communication &amp; Relationship Building for Partners</a:t>
            </a:r>
          </a:p>
          <a:p>
            <a:pPr marL="457200" lvl="0" indent="-381000" rtl="0">
              <a:spcBef>
                <a:spcPts val="1200"/>
              </a:spcBef>
              <a:spcAft>
                <a:spcPts val="0"/>
              </a:spcAft>
              <a:buSzPts val="2400"/>
              <a:buChar char="●"/>
            </a:pPr>
            <a:r>
              <a:rPr lang="en-US" sz="2400" dirty="0">
                <a:solidFill>
                  <a:schemeClr val="bg1"/>
                </a:solidFill>
                <a:latin typeface="Cambria"/>
                <a:ea typeface="Cambria"/>
                <a:cs typeface="Cambria"/>
                <a:sym typeface="Cambria"/>
              </a:rPr>
              <a:t>Planning for Teacher Candidate Engagement</a:t>
            </a:r>
          </a:p>
          <a:p>
            <a:pPr marL="457200" lvl="0" indent="-381000" rtl="0">
              <a:spcBef>
                <a:spcPts val="1200"/>
              </a:spcBef>
              <a:spcAft>
                <a:spcPts val="0"/>
              </a:spcAft>
              <a:buSzPts val="2400"/>
              <a:buChar char="●"/>
            </a:pPr>
            <a:r>
              <a:rPr lang="en-US" sz="2400" dirty="0">
                <a:solidFill>
                  <a:srgbClr val="FFFFFF"/>
                </a:solidFill>
                <a:latin typeface="Cambria"/>
                <a:ea typeface="Cambria"/>
                <a:cs typeface="Cambria"/>
                <a:sym typeface="Cambria"/>
              </a:rPr>
              <a:t>Overview of Student Teaching Expectations</a:t>
            </a:r>
          </a:p>
          <a:p>
            <a:pPr indent="-381000">
              <a:spcBef>
                <a:spcPts val="1200"/>
              </a:spcBef>
              <a:buSzPts val="2400"/>
            </a:pPr>
            <a:r>
              <a:rPr lang="en-US" sz="2400" dirty="0">
                <a:solidFill>
                  <a:schemeClr val="accent4">
                    <a:lumMod val="60000"/>
                    <a:lumOff val="40000"/>
                  </a:schemeClr>
                </a:solidFill>
                <a:latin typeface="Cambria"/>
                <a:ea typeface="Cambria"/>
                <a:sym typeface="Cambria"/>
              </a:rPr>
              <a:t>Additional Resources</a:t>
            </a:r>
          </a:p>
          <a:p>
            <a:pPr lvl="1">
              <a:spcBef>
                <a:spcPts val="600"/>
              </a:spcBef>
              <a:buClr>
                <a:srgbClr val="FFFFFF"/>
              </a:buClr>
            </a:pPr>
            <a:r>
              <a:rPr lang="en-US" sz="1800" dirty="0">
                <a:solidFill>
                  <a:srgbClr val="FFFFFF"/>
                </a:solidFill>
                <a:latin typeface="Cambria"/>
                <a:ea typeface="Cambria"/>
                <a:cs typeface="Cambria"/>
                <a:sym typeface="Cambria"/>
              </a:rPr>
              <a:t>Co-Teaching Models</a:t>
            </a:r>
          </a:p>
          <a:p>
            <a:pPr lvl="1">
              <a:spcBef>
                <a:spcPts val="600"/>
              </a:spcBef>
              <a:buClr>
                <a:srgbClr val="FFFFFF"/>
              </a:buClr>
            </a:pPr>
            <a:r>
              <a:rPr lang="en-US" sz="1800" dirty="0">
                <a:solidFill>
                  <a:srgbClr val="FFFFFF"/>
                </a:solidFill>
                <a:latin typeface="Cambria"/>
                <a:ea typeface="Cambria"/>
                <a:cs typeface="Cambria"/>
                <a:sym typeface="Cambria"/>
              </a:rPr>
              <a:t>Scheduling Considerations for Fall 2020</a:t>
            </a:r>
          </a:p>
          <a:p>
            <a:pPr lvl="1">
              <a:spcBef>
                <a:spcPts val="600"/>
              </a:spcBef>
              <a:buClr>
                <a:srgbClr val="FFFFFF"/>
              </a:buClr>
            </a:pPr>
            <a:r>
              <a:rPr lang="en-US" sz="1800" dirty="0">
                <a:solidFill>
                  <a:srgbClr val="FFFFFF"/>
                </a:solidFill>
                <a:latin typeface="Cambria"/>
                <a:ea typeface="Cambria"/>
                <a:cs typeface="Cambria"/>
                <a:sym typeface="Cambria"/>
              </a:rPr>
              <a:t>Ritual &amp; Routine Planning for Fall 2020</a:t>
            </a:r>
          </a:p>
          <a:p>
            <a:pPr lvl="0" indent="-381000">
              <a:buSzPts val="2400"/>
            </a:pPr>
            <a:r>
              <a:rPr lang="en" sz="2400" dirty="0">
                <a:solidFill>
                  <a:schemeClr val="accent4">
                    <a:lumMod val="60000"/>
                    <a:lumOff val="40000"/>
                  </a:schemeClr>
                </a:solidFill>
                <a:latin typeface="Cambria"/>
                <a:ea typeface="Cambria"/>
                <a:sym typeface="Cambria"/>
              </a:rPr>
              <a:t>Lingering Questions</a:t>
            </a:r>
            <a:endParaRPr sz="2400" dirty="0">
              <a:solidFill>
                <a:schemeClr val="accent4">
                  <a:lumMod val="60000"/>
                  <a:lumOff val="40000"/>
                </a:schemeClr>
              </a:solidFill>
              <a:latin typeface="Cambria"/>
              <a:ea typeface="Cambria"/>
              <a:sym typeface="Cambria"/>
            </a:endParaRPr>
          </a:p>
        </p:txBody>
      </p:sp>
      <p:sp>
        <p:nvSpPr>
          <p:cNvPr id="4" name="Arrow: Down 3">
            <a:extLst>
              <a:ext uri="{FF2B5EF4-FFF2-40B4-BE49-F238E27FC236}">
                <a16:creationId xmlns:a16="http://schemas.microsoft.com/office/drawing/2014/main" id="{E63BDB91-934F-4140-8213-D0CA69F5A246}"/>
              </a:ext>
            </a:extLst>
          </p:cNvPr>
          <p:cNvSpPr/>
          <p:nvPr/>
        </p:nvSpPr>
        <p:spPr>
          <a:xfrm rot="7872532">
            <a:off x="6987527" y="1695258"/>
            <a:ext cx="1763486" cy="2117982"/>
          </a:xfrm>
          <a:prstGeom prst="downArrow">
            <a:avLst>
              <a:gd name="adj1" fmla="val 50000"/>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t>For Start Up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questions? Options:</a:t>
            </a:r>
          </a:p>
        </p:txBody>
      </p:sp>
      <p:sp>
        <p:nvSpPr>
          <p:cNvPr id="5" name="Content Placeholder 4">
            <a:extLst>
              <a:ext uri="{FF2B5EF4-FFF2-40B4-BE49-F238E27FC236}">
                <a16:creationId xmlns:a16="http://schemas.microsoft.com/office/drawing/2014/main" id="{3E02BCA9-C68F-4AB3-BA76-AFF9AE209887}"/>
              </a:ext>
            </a:extLst>
          </p:cNvPr>
          <p:cNvSpPr>
            <a:spLocks noGrp="1"/>
          </p:cNvSpPr>
          <p:nvPr>
            <p:ph sz="half" idx="2"/>
          </p:nvPr>
        </p:nvSpPr>
        <p:spPr>
          <a:xfrm>
            <a:off x="4267199" y="1200151"/>
            <a:ext cx="4307457" cy="3394472"/>
          </a:xfrm>
        </p:spPr>
        <p:txBody>
          <a:bodyPr/>
          <a:lstStyle/>
          <a:p>
            <a:r>
              <a:rPr lang="en-US" dirty="0"/>
              <a:t>Please join us for an optional live Q&amp;A session at the beginning of the semester if you have questions or ideas to share </a:t>
            </a:r>
            <a:r>
              <a:rPr lang="en-US" sz="1400" dirty="0"/>
              <a:t>(dates and meeting links in email)</a:t>
            </a:r>
          </a:p>
          <a:p>
            <a:pPr marL="38100" indent="0">
              <a:buNone/>
            </a:pPr>
            <a:endParaRPr lang="en-US" sz="1400" dirty="0"/>
          </a:p>
          <a:p>
            <a:endParaRPr lang="en-US" dirty="0"/>
          </a:p>
        </p:txBody>
      </p:sp>
      <p:pic>
        <p:nvPicPr>
          <p:cNvPr id="4" name="Picture 3" descr="NBJEnglish - On the Record Defining Sel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659"/>
            <a:ext cx="3991841" cy="3991841"/>
          </a:xfrm>
          <a:prstGeom prst="rect">
            <a:avLst/>
          </a:prstGeom>
        </p:spPr>
      </p:pic>
    </p:spTree>
    <p:extLst>
      <p:ext uri="{BB962C8B-B14F-4D97-AF65-F5344CB8AC3E}">
        <p14:creationId xmlns:p14="http://schemas.microsoft.com/office/powerpoint/2010/main" val="2377701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11440"/>
          </a:xfrm>
        </p:spPr>
        <p:txBody>
          <a:bodyPr/>
          <a:lstStyle/>
          <a:p>
            <a:r>
              <a:rPr lang="en-US" dirty="0"/>
              <a:t>Remember…</a:t>
            </a:r>
          </a:p>
        </p:txBody>
      </p:sp>
      <p:pic>
        <p:nvPicPr>
          <p:cNvPr id="5" name="Picture 4" descr="Group Circle Community &lt;strong&gt;Hands&lt;/strong&gt; &lt;strong&gt;Holding&lt;/strong&gt; People | KWPe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18" y="817418"/>
            <a:ext cx="3584582" cy="3724241"/>
          </a:xfrm>
          <a:prstGeom prst="rect">
            <a:avLst/>
          </a:prstGeom>
        </p:spPr>
      </p:pic>
      <p:sp>
        <p:nvSpPr>
          <p:cNvPr id="7" name="Cloud Callout 6"/>
          <p:cNvSpPr/>
          <p:nvPr/>
        </p:nvSpPr>
        <p:spPr>
          <a:xfrm>
            <a:off x="4408254" y="83581"/>
            <a:ext cx="3452846" cy="2410748"/>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We’re in this together!</a:t>
            </a:r>
          </a:p>
        </p:txBody>
      </p:sp>
      <p:pic>
        <p:nvPicPr>
          <p:cNvPr id="6" name="Picture 5">
            <a:extLst>
              <a:ext uri="{FF2B5EF4-FFF2-40B4-BE49-F238E27FC236}">
                <a16:creationId xmlns:a16="http://schemas.microsoft.com/office/drawing/2014/main" id="{6C14D8FC-D9F7-426A-A034-F8DBBA6BD54D}"/>
              </a:ext>
            </a:extLst>
          </p:cNvPr>
          <p:cNvPicPr>
            <a:picLocks noChangeAspect="1"/>
          </p:cNvPicPr>
          <p:nvPr/>
        </p:nvPicPr>
        <p:blipFill>
          <a:blip r:embed="rId4">
            <a:alphaModFix/>
          </a:blip>
          <a:stretch>
            <a:fillRect/>
          </a:stretch>
        </p:blipFill>
        <p:spPr>
          <a:xfrm>
            <a:off x="6202370" y="2913383"/>
            <a:ext cx="2941630" cy="2230117"/>
          </a:xfrm>
          <a:prstGeom prst="rect">
            <a:avLst/>
          </a:prstGeom>
          <a:solidFill>
            <a:schemeClr val="accent1"/>
          </a:solidFill>
          <a:ln>
            <a:solidFill>
              <a:srgbClr val="0070C0"/>
            </a:solidFill>
          </a:ln>
          <a:effectLst>
            <a:glow>
              <a:schemeClr val="bg1"/>
            </a:glow>
            <a:outerShdw blurRad="40000" dist="23000" dir="5400000" rotWithShape="0">
              <a:srgbClr val="000000">
                <a:alpha val="35000"/>
              </a:srgbClr>
            </a:outerShdw>
            <a:softEdge rad="368300"/>
          </a:effectLst>
          <a:scene3d>
            <a:camera prst="orthographicFront"/>
            <a:lightRig rig="threePt" dir="t"/>
          </a:scene3d>
          <a:sp3d prstMaterial="matte">
            <a:bevelT prst="relaxedInset"/>
          </a:sp3d>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155087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4711A9-3708-4283-8B14-38307E4532E3}"/>
              </a:ext>
            </a:extLst>
          </p:cNvPr>
          <p:cNvSpPr>
            <a:spLocks noGrp="1"/>
          </p:cNvSpPr>
          <p:nvPr>
            <p:ph type="subTitle" idx="1"/>
          </p:nvPr>
        </p:nvSpPr>
        <p:spPr>
          <a:xfrm>
            <a:off x="685800" y="2840052"/>
            <a:ext cx="7772400" cy="1854412"/>
          </a:xfrm>
        </p:spPr>
        <p:txBody>
          <a:bodyPr/>
          <a:lstStyle/>
          <a:p>
            <a:r>
              <a:rPr lang="en-US" dirty="0"/>
              <a:t>Link to </a:t>
            </a:r>
            <a:r>
              <a:rPr lang="en-US" dirty="0">
                <a:hlinkClick r:id="rId3"/>
              </a:rPr>
              <a:t>Student Teaching Handbook</a:t>
            </a:r>
            <a:endParaRPr lang="en-US" dirty="0"/>
          </a:p>
          <a:p>
            <a:r>
              <a:rPr lang="en-US" dirty="0"/>
              <a:t>Link to </a:t>
            </a:r>
            <a:r>
              <a:rPr lang="en-US" dirty="0">
                <a:hlinkClick r:id="rId4"/>
              </a:rPr>
              <a:t>FAQ for Student Teaching</a:t>
            </a:r>
            <a:endParaRPr lang="en-US" dirty="0"/>
          </a:p>
          <a:p>
            <a:r>
              <a:rPr lang="en-US" sz="1800" i="1" dirty="0"/>
              <a:t>(links to even more resources for teaching &amp; collaborating in the FAQ)</a:t>
            </a:r>
          </a:p>
        </p:txBody>
      </p:sp>
      <p:sp>
        <p:nvSpPr>
          <p:cNvPr id="7" name="Title 6"/>
          <p:cNvSpPr>
            <a:spLocks noGrp="1"/>
          </p:cNvSpPr>
          <p:nvPr>
            <p:ph type="ctrTitle"/>
          </p:nvPr>
        </p:nvSpPr>
        <p:spPr/>
        <p:txBody>
          <a:bodyPr/>
          <a:lstStyle/>
          <a:p>
            <a:r>
              <a:rPr lang="en-US" dirty="0">
                <a:solidFill>
                  <a:schemeClr val="accent4">
                    <a:lumMod val="60000"/>
                    <a:lumOff val="40000"/>
                  </a:schemeClr>
                </a:solidFill>
              </a:rPr>
              <a:t>Key Student Teaching Program Resources</a:t>
            </a:r>
          </a:p>
        </p:txBody>
      </p:sp>
    </p:spTree>
    <p:extLst>
      <p:ext uri="{BB962C8B-B14F-4D97-AF65-F5344CB8AC3E}">
        <p14:creationId xmlns:p14="http://schemas.microsoft.com/office/powerpoint/2010/main" val="83332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768753"/>
            <a:ext cx="7772400" cy="1725503"/>
          </a:xfrm>
        </p:spPr>
        <p:txBody>
          <a:bodyPr/>
          <a:lstStyle/>
          <a:p>
            <a:r>
              <a:rPr lang="en-US" dirty="0">
                <a:solidFill>
                  <a:schemeClr val="accent4">
                    <a:lumMod val="60000"/>
                    <a:lumOff val="40000"/>
                  </a:schemeClr>
                </a:solidFill>
              </a:rPr>
              <a:t>Communication &amp; Relationship Building for Partners</a:t>
            </a:r>
          </a:p>
        </p:txBody>
      </p:sp>
      <p:pic>
        <p:nvPicPr>
          <p:cNvPr id="3" name="Content Placeholder 3" descr="류한석의 피플웨어 (peopleware.kr): 2006/07">
            <a:extLst>
              <a:ext uri="{FF2B5EF4-FFF2-40B4-BE49-F238E27FC236}">
                <a16:creationId xmlns:a16="http://schemas.microsoft.com/office/drawing/2014/main" id="{145E6D06-F7F8-4E8C-A345-E7B5145B2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893369" y="2657532"/>
            <a:ext cx="2305115" cy="2281594"/>
          </a:xfrm>
          <a:prstGeom prst="rect">
            <a:avLst/>
          </a:prstGeom>
          <a:noFill/>
          <a:ln>
            <a:noFill/>
          </a:ln>
        </p:spPr>
      </p:pic>
    </p:spTree>
    <p:extLst>
      <p:ext uri="{BB962C8B-B14F-4D97-AF65-F5344CB8AC3E}">
        <p14:creationId xmlns:p14="http://schemas.microsoft.com/office/powerpoint/2010/main" val="210193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957" y="558971"/>
            <a:ext cx="8923563" cy="857400"/>
          </a:xfrm>
        </p:spPr>
        <p:txBody>
          <a:bodyPr/>
          <a:lstStyle/>
          <a:p>
            <a:pPr algn="r"/>
            <a:r>
              <a:rPr lang="en-US" dirty="0">
                <a:solidFill>
                  <a:schemeClr val="accent4">
                    <a:lumMod val="60000"/>
                    <a:lumOff val="40000"/>
                  </a:schemeClr>
                </a:solidFill>
              </a:rPr>
              <a:t>Collaborative Development of Expectations for Partnership</a:t>
            </a:r>
            <a:endParaRPr lang="en-US" dirty="0"/>
          </a:p>
        </p:txBody>
      </p:sp>
      <p:sp>
        <p:nvSpPr>
          <p:cNvPr id="3" name="Content Placeholder 2"/>
          <p:cNvSpPr>
            <a:spLocks noGrp="1"/>
          </p:cNvSpPr>
          <p:nvPr>
            <p:ph type="body" idx="1"/>
          </p:nvPr>
        </p:nvSpPr>
        <p:spPr>
          <a:xfrm>
            <a:off x="0" y="1737113"/>
            <a:ext cx="3994500" cy="3406266"/>
          </a:xfrm>
        </p:spPr>
        <p:txBody>
          <a:bodyPr/>
          <a:lstStyle/>
          <a:p>
            <a:pPr marL="38100" indent="0">
              <a:buNone/>
            </a:pPr>
            <a:endParaRPr lang="en-US" sz="2400" dirty="0"/>
          </a:p>
          <a:p>
            <a:r>
              <a:rPr lang="en-US" sz="2400" dirty="0"/>
              <a:t>Review &amp; Discuss: </a:t>
            </a:r>
            <a:r>
              <a:rPr lang="en-US" sz="2400" dirty="0">
                <a:hlinkClick r:id="rId3"/>
              </a:rPr>
              <a:t>Collaboratively Developing Expectations for Partnership </a:t>
            </a:r>
            <a:r>
              <a:rPr lang="en-US" sz="2400" dirty="0"/>
              <a:t>protocol</a:t>
            </a:r>
          </a:p>
        </p:txBody>
      </p:sp>
      <p:pic>
        <p:nvPicPr>
          <p:cNvPr id="8" name="Picture 7" descr="Pen And Paper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148" y="1761027"/>
            <a:ext cx="1817149" cy="2216035"/>
          </a:xfrm>
          <a:prstGeom prst="rect">
            <a:avLst/>
          </a:prstGeom>
        </p:spPr>
      </p:pic>
      <p:sp>
        <p:nvSpPr>
          <p:cNvPr id="9" name="Oval Callout 8"/>
          <p:cNvSpPr/>
          <p:nvPr/>
        </p:nvSpPr>
        <p:spPr>
          <a:xfrm>
            <a:off x="5961314" y="3008174"/>
            <a:ext cx="2877486" cy="18361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5BF31CF-58CE-4C91-B4C5-232773035543}"/>
              </a:ext>
            </a:extLst>
          </p:cNvPr>
          <p:cNvSpPr/>
          <p:nvPr/>
        </p:nvSpPr>
        <p:spPr>
          <a:xfrm>
            <a:off x="440871" y="531481"/>
            <a:ext cx="1763486" cy="176977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Start Up</a:t>
            </a:r>
          </a:p>
        </p:txBody>
      </p:sp>
    </p:spTree>
    <p:extLst>
      <p:ext uri="{BB962C8B-B14F-4D97-AF65-F5344CB8AC3E}">
        <p14:creationId xmlns:p14="http://schemas.microsoft.com/office/powerpoint/2010/main" val="46225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3801" y="69098"/>
            <a:ext cx="6979640" cy="790575"/>
          </a:xfrm>
        </p:spPr>
        <p:txBody>
          <a:bodyPr/>
          <a:lstStyle/>
          <a:p>
            <a:pPr eaLnBrk="1" hangingPunct="1">
              <a:defRPr/>
            </a:pPr>
            <a:r>
              <a:rPr lang="en-US" sz="2100" dirty="0">
                <a:latin typeface="Calibri"/>
                <a:ea typeface="ＭＳ Ｐゴシック" charset="0"/>
                <a:cs typeface="Calibri"/>
              </a:rPr>
              <a:t>Effective Mentoring:			</a:t>
            </a:r>
            <a:r>
              <a:rPr lang="en-US" sz="2100" dirty="0">
                <a:latin typeface="Calibri"/>
                <a:ea typeface="ＭＳ Ｐゴシック" charset="0"/>
                <a:cs typeface="Calibri"/>
                <a:hlinkClick r:id="rId3"/>
              </a:rPr>
              <a:t>LINK </a:t>
            </a:r>
            <a:r>
              <a:rPr lang="en-US" sz="2100" dirty="0">
                <a:latin typeface="Calibri"/>
                <a:ea typeface="ＭＳ Ｐゴシック" charset="0"/>
                <a:cs typeface="Calibri"/>
              </a:rPr>
              <a:t>to Document </a:t>
            </a:r>
            <a:br>
              <a:rPr lang="en-US" sz="2100" dirty="0">
                <a:latin typeface="Calibri"/>
                <a:ea typeface="ＭＳ Ｐゴシック" charset="0"/>
                <a:cs typeface="Calibri"/>
              </a:rPr>
            </a:br>
            <a:r>
              <a:rPr lang="en-US" sz="2100" i="1" dirty="0">
                <a:solidFill>
                  <a:srgbClr val="FF6600"/>
                </a:solidFill>
                <a:latin typeface="Calibri"/>
                <a:ea typeface="ＭＳ Ｐゴシック" charset="0"/>
                <a:cs typeface="Calibri"/>
              </a:rPr>
              <a:t>4 Domains of Support</a:t>
            </a:r>
          </a:p>
        </p:txBody>
      </p:sp>
      <p:pic>
        <p:nvPicPr>
          <p:cNvPr id="50179" name="Picture 6" descr="4 Domains of Support.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558" y="464385"/>
            <a:ext cx="7162883" cy="51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20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017639"/>
            <a:ext cx="7772400" cy="1725503"/>
          </a:xfrm>
        </p:spPr>
        <p:txBody>
          <a:bodyPr/>
          <a:lstStyle/>
          <a:p>
            <a:r>
              <a:rPr lang="en-US" dirty="0">
                <a:solidFill>
                  <a:schemeClr val="accent4">
                    <a:lumMod val="60000"/>
                    <a:lumOff val="40000"/>
                  </a:schemeClr>
                </a:solidFill>
              </a:rPr>
              <a:t>Planning for Teacher Candidate Engagement</a:t>
            </a:r>
          </a:p>
        </p:txBody>
      </p:sp>
    </p:spTree>
    <p:extLst>
      <p:ext uri="{BB962C8B-B14F-4D97-AF65-F5344CB8AC3E}">
        <p14:creationId xmlns:p14="http://schemas.microsoft.com/office/powerpoint/2010/main" val="173835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2999D-1BAC-42AB-B89B-4A7C4ED378BB}"/>
              </a:ext>
            </a:extLst>
          </p:cNvPr>
          <p:cNvSpPr>
            <a:spLocks noGrp="1"/>
          </p:cNvSpPr>
          <p:nvPr>
            <p:ph type="title"/>
          </p:nvPr>
        </p:nvSpPr>
        <p:spPr/>
        <p:txBody>
          <a:bodyPr/>
          <a:lstStyle/>
          <a:p>
            <a:r>
              <a:rPr lang="en-US" dirty="0"/>
              <a:t>Planning for </a:t>
            </a:r>
            <a:r>
              <a:rPr lang="en-US"/>
              <a:t>varied contexts:</a:t>
            </a:r>
          </a:p>
        </p:txBody>
      </p:sp>
      <p:sp>
        <p:nvSpPr>
          <p:cNvPr id="5" name="Text Placeholder 4">
            <a:extLst>
              <a:ext uri="{FF2B5EF4-FFF2-40B4-BE49-F238E27FC236}">
                <a16:creationId xmlns:a16="http://schemas.microsoft.com/office/drawing/2014/main" id="{F787CD7A-6316-4A64-9A08-F4F6F36C54D3}"/>
              </a:ext>
            </a:extLst>
          </p:cNvPr>
          <p:cNvSpPr>
            <a:spLocks noGrp="1"/>
          </p:cNvSpPr>
          <p:nvPr>
            <p:ph type="body" idx="1"/>
          </p:nvPr>
        </p:nvSpPr>
        <p:spPr/>
        <p:txBody>
          <a:bodyPr/>
          <a:lstStyle/>
          <a:p>
            <a:r>
              <a:rPr lang="en-US" dirty="0"/>
              <a:t>Link to </a:t>
            </a:r>
            <a:r>
              <a:rPr lang="en-US" dirty="0">
                <a:hlinkClick r:id="rId3"/>
              </a:rPr>
              <a:t>Ideas for Teacher Candidate Engagement in Remote Teaching &amp; Learning</a:t>
            </a:r>
            <a:endParaRPr lang="en-US" dirty="0"/>
          </a:p>
          <a:p>
            <a:endParaRPr lang="en-US" dirty="0"/>
          </a:p>
        </p:txBody>
      </p:sp>
      <p:sp>
        <p:nvSpPr>
          <p:cNvPr id="6" name="Text Placeholder 5">
            <a:extLst>
              <a:ext uri="{FF2B5EF4-FFF2-40B4-BE49-F238E27FC236}">
                <a16:creationId xmlns:a16="http://schemas.microsoft.com/office/drawing/2014/main" id="{4BE79168-CB14-48FB-8FA5-32990ABCB098}"/>
              </a:ext>
            </a:extLst>
          </p:cNvPr>
          <p:cNvSpPr>
            <a:spLocks noGrp="1"/>
          </p:cNvSpPr>
          <p:nvPr>
            <p:ph type="body" idx="2"/>
          </p:nvPr>
        </p:nvSpPr>
        <p:spPr/>
        <p:txBody>
          <a:bodyPr/>
          <a:lstStyle/>
          <a:p>
            <a:r>
              <a:rPr lang="en-US" dirty="0"/>
              <a:t>Link to Traditional Gradual Release Planning Protocols:</a:t>
            </a:r>
          </a:p>
          <a:p>
            <a:pPr lvl="1"/>
            <a:r>
              <a:rPr lang="en-US" sz="1800" dirty="0">
                <a:hlinkClick r:id="rId4"/>
              </a:rPr>
              <a:t>ECE/ELEM/single classroom SP.ED.</a:t>
            </a:r>
            <a:endParaRPr lang="en-US" sz="1800" dirty="0"/>
          </a:p>
          <a:p>
            <a:pPr lvl="1"/>
            <a:r>
              <a:rPr lang="en-US" sz="1800" dirty="0">
                <a:hlinkClick r:id="rId5"/>
              </a:rPr>
              <a:t>Secondary/multiple classroom SP.ED./K-12 16 weeks</a:t>
            </a:r>
            <a:endParaRPr lang="en-US" sz="1800" dirty="0"/>
          </a:p>
          <a:p>
            <a:pPr lvl="1"/>
            <a:r>
              <a:rPr lang="en-US" sz="1800" dirty="0">
                <a:hlinkClick r:id="rId6"/>
              </a:rPr>
              <a:t>K-12: 1</a:t>
            </a:r>
            <a:r>
              <a:rPr lang="en-US" sz="1800" baseline="30000" dirty="0">
                <a:hlinkClick r:id="rId6"/>
              </a:rPr>
              <a:t>st</a:t>
            </a:r>
            <a:r>
              <a:rPr lang="en-US" sz="1800" dirty="0">
                <a:hlinkClick r:id="rId6"/>
              </a:rPr>
              <a:t> 8 weeks</a:t>
            </a:r>
            <a:endParaRPr lang="en-US" sz="1800" dirty="0"/>
          </a:p>
          <a:p>
            <a:pPr lvl="1"/>
            <a:r>
              <a:rPr lang="en-US" sz="1800" dirty="0">
                <a:hlinkClick r:id="rId7"/>
              </a:rPr>
              <a:t>K-12: 2</a:t>
            </a:r>
            <a:r>
              <a:rPr lang="en-US" sz="1800" baseline="30000" dirty="0">
                <a:hlinkClick r:id="rId7"/>
              </a:rPr>
              <a:t>nd</a:t>
            </a:r>
            <a:r>
              <a:rPr lang="en-US" sz="1800" dirty="0">
                <a:hlinkClick r:id="rId7"/>
              </a:rPr>
              <a:t> 8 weeks</a:t>
            </a:r>
            <a:endParaRPr lang="en-US" sz="1800" dirty="0"/>
          </a:p>
          <a:p>
            <a:endParaRPr lang="en-US" dirty="0"/>
          </a:p>
        </p:txBody>
      </p:sp>
      <p:sp>
        <p:nvSpPr>
          <p:cNvPr id="7" name="Arrow: Down 6">
            <a:extLst>
              <a:ext uri="{FF2B5EF4-FFF2-40B4-BE49-F238E27FC236}">
                <a16:creationId xmlns:a16="http://schemas.microsoft.com/office/drawing/2014/main" id="{13DB8719-E4EC-4528-89B5-E76256721B9B}"/>
              </a:ext>
            </a:extLst>
          </p:cNvPr>
          <p:cNvSpPr/>
          <p:nvPr/>
        </p:nvSpPr>
        <p:spPr>
          <a:xfrm rot="13838883">
            <a:off x="240775" y="3422156"/>
            <a:ext cx="1269411" cy="119249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For Start Up</a:t>
            </a:r>
          </a:p>
        </p:txBody>
      </p:sp>
    </p:spTree>
    <p:extLst>
      <p:ext uri="{BB962C8B-B14F-4D97-AF65-F5344CB8AC3E}">
        <p14:creationId xmlns:p14="http://schemas.microsoft.com/office/powerpoint/2010/main" val="3777409207"/>
      </p:ext>
    </p:extLst>
  </p:cSld>
  <p:clrMapOvr>
    <a:masterClrMapping/>
  </p:clrMapOvr>
</p:sld>
</file>

<file path=ppt/theme/theme1.xml><?xml version="1.0" encoding="utf-8"?>
<a:theme xmlns:a="http://schemas.openxmlformats.org/drawingml/2006/main" name="Simple 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1336</Words>
  <Application>Microsoft Office PowerPoint</Application>
  <PresentationFormat>On-screen Show (16:9)</PresentationFormat>
  <Paragraphs>170</Paragraphs>
  <Slides>31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Franklin Gothic Medium</vt:lpstr>
      <vt:lpstr>Georgia</vt:lpstr>
      <vt:lpstr>Simple Dark</vt:lpstr>
      <vt:lpstr>Pairs Collaboration Planning  for Student Teaching</vt:lpstr>
      <vt:lpstr>Happy New Year!</vt:lpstr>
      <vt:lpstr>Overview</vt:lpstr>
      <vt:lpstr>Key Student Teaching Program Resources</vt:lpstr>
      <vt:lpstr>Communication &amp; Relationship Building for Partners</vt:lpstr>
      <vt:lpstr>Collaborative Development of Expectations for Partnership</vt:lpstr>
      <vt:lpstr>Effective Mentoring:   LINK to Document  4 Domains of Support</vt:lpstr>
      <vt:lpstr>Planning for Teacher Candidate Engagement</vt:lpstr>
      <vt:lpstr>Planning for varied contexts:</vt:lpstr>
      <vt:lpstr>No standard schedule of gradual release – work with supervisor for each context</vt:lpstr>
      <vt:lpstr>Overview of Student Teaching Expectations</vt:lpstr>
      <vt:lpstr>Support for Residents:</vt:lpstr>
      <vt:lpstr>Student Teachers’ Schedules:</vt:lpstr>
      <vt:lpstr>Mentor Teacher Evaluations of ST:</vt:lpstr>
      <vt:lpstr>Supervisor Observations</vt:lpstr>
      <vt:lpstr>Additional Resources</vt:lpstr>
      <vt:lpstr>Co-Teaching Models</vt:lpstr>
      <vt:lpstr>Co Teaching: TEACHER Benefits</vt:lpstr>
      <vt:lpstr>Collaborative Mentoring Model</vt:lpstr>
      <vt:lpstr>Scheduling Considerations for Fall 2020 Contexts</vt:lpstr>
      <vt:lpstr>With the variety of ways schools and faculty will be re-entering the instructional environment, its more important than ever to map out times that different types of work will be completed.</vt:lpstr>
      <vt:lpstr>Sample Considerations for Scheduling</vt:lpstr>
      <vt:lpstr>Possible Ways to Start</vt:lpstr>
      <vt:lpstr>Sample Options/ Resources for Scheduling</vt:lpstr>
      <vt:lpstr>Ritual &amp; Routine Planning for Fall 2020 Contexts</vt:lpstr>
      <vt:lpstr>Rituals and Routines support classroom culture and learning by providing stability, maintaining communication and building trust</vt:lpstr>
      <vt:lpstr>Rituals and Routines</vt:lpstr>
      <vt:lpstr>Suggested Resources</vt:lpstr>
      <vt:lpstr>Communication</vt:lpstr>
      <vt:lpstr>Have questions? Options:</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Pairs Collaboration Planning for Residency</dc:title>
  <dc:creator>Lawless, Megan</dc:creator>
  <cp:lastModifiedBy>Lawless, Megan</cp:lastModifiedBy>
  <cp:revision>32</cp:revision>
  <dcterms:created xsi:type="dcterms:W3CDTF">2020-08-13T13:43:42Z</dcterms:created>
  <dcterms:modified xsi:type="dcterms:W3CDTF">2020-08-16T13:06:48Z</dcterms:modified>
</cp:coreProperties>
</file>